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1" r:id="rId2"/>
  </p:sldMasterIdLst>
  <p:notesMasterIdLst>
    <p:notesMasterId r:id="rId13"/>
  </p:notesMasterIdLst>
  <p:sldIdLst>
    <p:sldId id="256" r:id="rId3"/>
    <p:sldId id="308" r:id="rId4"/>
    <p:sldId id="260" r:id="rId5"/>
    <p:sldId id="264" r:id="rId6"/>
    <p:sldId id="309" r:id="rId7"/>
    <p:sldId id="315" r:id="rId8"/>
    <p:sldId id="310" r:id="rId9"/>
    <p:sldId id="311" r:id="rId10"/>
    <p:sldId id="312" r:id="rId11"/>
    <p:sldId id="313" r:id="rId12"/>
  </p:sldIdLst>
  <p:sldSz cx="9144000" cy="5143500" type="screen16x9"/>
  <p:notesSz cx="6858000" cy="9144000"/>
  <p:embeddedFontLst>
    <p:embeddedFont>
      <p:font typeface="DM Sans" pitchFamily="2" charset="0"/>
      <p:regular r:id="rId14"/>
      <p:bold r:id="rId15"/>
      <p:italic r:id="rId16"/>
      <p:boldItalic r:id="rId17"/>
    </p:embeddedFont>
    <p:embeddedFont>
      <p:font typeface="DM Sans Medium" pitchFamily="2" charset="0"/>
      <p:regular r:id="rId18"/>
      <p:bold r:id="rId19"/>
      <p:italic r:id="rId20"/>
      <p:boldItalic r:id="rId21"/>
    </p:embeddedFont>
    <p:embeddedFont>
      <p:font typeface="Sora" panose="020B0604020202020204" charset="0"/>
      <p:regular r:id="rId22"/>
      <p:bold r:id="rId23"/>
    </p:embeddedFont>
    <p:embeddedFont>
      <p:font typeface="Sora ExtraBold" panose="020B0604020202020204" charset="0"/>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31D"/>
    <a:srgbClr val="123E24"/>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94526B-EF2B-4C79-B6F4-C50BA67744CD}">
  <a:tblStyle styleId="{FB94526B-EF2B-4C79-B6F4-C50BA67744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2" d="100"/>
          <a:sy n="92" d="100"/>
        </p:scale>
        <p:origin x="54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48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a3a206898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a3a206898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f4600ed19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f4600ed19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56042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98103">
            <a:off x="4864968" y="-2265557"/>
            <a:ext cx="3354421" cy="3841326"/>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468550" y="3394872"/>
            <a:ext cx="990000" cy="146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093150" y="1943800"/>
            <a:ext cx="1335900" cy="21726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27012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2936575" y="535000"/>
            <a:ext cx="5492400" cy="35190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4900" b="1">
                <a:latin typeface="Sora"/>
                <a:ea typeface="Sora"/>
                <a:cs typeface="Sora"/>
                <a:sym typeface="Sor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936575" y="4181600"/>
            <a:ext cx="5416500" cy="426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b="1">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txBox="1">
            <a:spLocks noGrp="1"/>
          </p:cNvSpPr>
          <p:nvPr>
            <p:ph type="subTitle" idx="2"/>
          </p:nvPr>
        </p:nvSpPr>
        <p:spPr>
          <a:xfrm>
            <a:off x="589925" y="535000"/>
            <a:ext cx="1871400" cy="11406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1400"/>
              <a:buNone/>
              <a:defRPr sz="2300">
                <a:solidFill>
                  <a:srgbClr val="000000"/>
                </a:solidFill>
                <a:latin typeface="Sora"/>
                <a:ea typeface="Sora"/>
                <a:cs typeface="Sora"/>
                <a:sym typeface="Sora"/>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3"/>
          </p:nvPr>
        </p:nvSpPr>
        <p:spPr>
          <a:xfrm>
            <a:off x="589925" y="4212225"/>
            <a:ext cx="1596300" cy="3963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1400"/>
              <a:buNone/>
              <a:defRPr sz="1800">
                <a:solidFill>
                  <a:srgbClr val="000000"/>
                </a:solidFill>
                <a:latin typeface="Sora"/>
                <a:ea typeface="Sora"/>
                <a:cs typeface="Sora"/>
                <a:sym typeface="Sora"/>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 name="Google Shape;17;p2"/>
          <p:cNvSpPr txBox="1">
            <a:spLocks noGrp="1"/>
          </p:cNvSpPr>
          <p:nvPr>
            <p:ph type="subTitle" idx="4"/>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a:endParaRPr/>
          </a:p>
        </p:txBody>
      </p:sp>
      <p:sp>
        <p:nvSpPr>
          <p:cNvPr id="18" name="Google Shape;18;p2"/>
          <p:cNvSpPr txBox="1">
            <a:spLocks noGrp="1"/>
          </p:cNvSpPr>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a:off x="6184879" y="2264711"/>
            <a:ext cx="1770000" cy="28788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3350"/>
            <a:ext cx="32313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707499">
            <a:off x="3323531" y="-2338195"/>
            <a:ext cx="3354323" cy="3841220"/>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736650" y="2069950"/>
            <a:ext cx="4487700" cy="1506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615725" y="1006150"/>
            <a:ext cx="2145300" cy="117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txBox="1">
            <a:spLocks noGrp="1"/>
          </p:cNvSpPr>
          <p:nvPr>
            <p:ph type="subTitle" idx="1"/>
          </p:nvPr>
        </p:nvSpPr>
        <p:spPr>
          <a:xfrm>
            <a:off x="3736650" y="3576775"/>
            <a:ext cx="3180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3"/>
          <p:cNvSpPr txBox="1">
            <a:spLocks noGrp="1"/>
          </p:cNvSpPr>
          <p:nvPr>
            <p:ph type="subTitle" idx="3"/>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a:endParaRPr/>
          </a:p>
        </p:txBody>
      </p:sp>
      <p:sp>
        <p:nvSpPr>
          <p:cNvPr id="27" name="Google Shape;27;p3"/>
          <p:cNvSpPr txBox="1">
            <a:spLocks noGrp="1"/>
          </p:cNvSpPr>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36"/>
        <p:cNvGrpSpPr/>
        <p:nvPr/>
      </p:nvGrpSpPr>
      <p:grpSpPr>
        <a:xfrm>
          <a:off x="0" y="0"/>
          <a:ext cx="0" cy="0"/>
          <a:chOff x="0" y="0"/>
          <a:chExt cx="0" cy="0"/>
        </a:xfrm>
      </p:grpSpPr>
      <p:sp>
        <p:nvSpPr>
          <p:cNvPr id="237" name="Google Shape;237;p30"/>
          <p:cNvSpPr/>
          <p:nvPr/>
        </p:nvSpPr>
        <p:spPr>
          <a:xfrm rot="5400000">
            <a:off x="342625" y="3522200"/>
            <a:ext cx="1335900" cy="21726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rot="898148">
            <a:off x="1504118" y="-2388455"/>
            <a:ext cx="3552866" cy="4068662"/>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6937900" y="-1206351"/>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txBox="1">
            <a:spLocks noGrp="1"/>
          </p:cNvSpPr>
          <p:nvPr>
            <p:ph type="subTitle" idx="1"/>
          </p:nvPr>
        </p:nvSpPr>
        <p:spPr>
          <a:xfrm>
            <a:off x="671725" y="2974400"/>
            <a:ext cx="2502000" cy="163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1" name="Google Shape;241;p30"/>
          <p:cNvSpPr txBox="1">
            <a:spLocks noGrp="1"/>
          </p:cNvSpPr>
          <p:nvPr>
            <p:ph type="subTitle" idx="2"/>
          </p:nvPr>
        </p:nvSpPr>
        <p:spPr>
          <a:xfrm>
            <a:off x="671725" y="2616275"/>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42" name="Google Shape;242;p30"/>
          <p:cNvSpPr txBox="1">
            <a:spLocks noGrp="1"/>
          </p:cNvSpPr>
          <p:nvPr>
            <p:ph type="subTitle" idx="3"/>
          </p:nvPr>
        </p:nvSpPr>
        <p:spPr>
          <a:xfrm>
            <a:off x="3300225" y="2974400"/>
            <a:ext cx="2502000" cy="163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3" name="Google Shape;243;p30"/>
          <p:cNvSpPr txBox="1">
            <a:spLocks noGrp="1"/>
          </p:cNvSpPr>
          <p:nvPr>
            <p:ph type="subTitle" idx="4"/>
          </p:nvPr>
        </p:nvSpPr>
        <p:spPr>
          <a:xfrm>
            <a:off x="3300225" y="2616275"/>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44" name="Google Shape;244;p30"/>
          <p:cNvSpPr txBox="1">
            <a:spLocks noGrp="1"/>
          </p:cNvSpPr>
          <p:nvPr>
            <p:ph type="subTitle" idx="5"/>
          </p:nvPr>
        </p:nvSpPr>
        <p:spPr>
          <a:xfrm>
            <a:off x="5970275" y="2974400"/>
            <a:ext cx="2502000" cy="163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5" name="Google Shape;245;p30"/>
          <p:cNvSpPr txBox="1">
            <a:spLocks noGrp="1"/>
          </p:cNvSpPr>
          <p:nvPr>
            <p:ph type="subTitle" idx="6"/>
          </p:nvPr>
        </p:nvSpPr>
        <p:spPr>
          <a:xfrm>
            <a:off x="5970275" y="2616275"/>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46" name="Google Shape;246;p30"/>
          <p:cNvSpPr txBox="1">
            <a:spLocks noGrp="1"/>
          </p:cNvSpPr>
          <p:nvPr>
            <p:ph type="subTitle" idx="7"/>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a:endParaRPr/>
          </a:p>
        </p:txBody>
      </p:sp>
      <p:sp>
        <p:nvSpPr>
          <p:cNvPr id="247" name="Google Shape;247;p30"/>
          <p:cNvSpPr txBox="1">
            <a:spLocks noGrp="1"/>
          </p:cNvSpPr>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latin typeface="Arial"/>
              <a:ea typeface="Arial"/>
              <a:cs typeface="Arial"/>
              <a:sym typeface="Arial"/>
            </a:endParaRPr>
          </a:p>
        </p:txBody>
      </p:sp>
      <p:sp>
        <p:nvSpPr>
          <p:cNvPr id="248" name="Google Shape;248;p30"/>
          <p:cNvSpPr txBox="1">
            <a:spLocks noGrp="1"/>
          </p:cNvSpPr>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37"/>
        <p:cNvGrpSpPr/>
        <p:nvPr/>
      </p:nvGrpSpPr>
      <p:grpSpPr>
        <a:xfrm>
          <a:off x="0" y="0"/>
          <a:ext cx="0" cy="0"/>
          <a:chOff x="0" y="0"/>
          <a:chExt cx="0" cy="0"/>
        </a:xfrm>
      </p:grpSpPr>
      <p:sp>
        <p:nvSpPr>
          <p:cNvPr id="338" name="Google Shape;338;p37"/>
          <p:cNvSpPr/>
          <p:nvPr/>
        </p:nvSpPr>
        <p:spPr>
          <a:xfrm rot="898156">
            <a:off x="-344734" y="-1338303"/>
            <a:ext cx="4329835" cy="4958352"/>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4112300" y="-845675"/>
            <a:ext cx="1641300" cy="243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6508425" y="2240625"/>
            <a:ext cx="1860000" cy="30249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41"/>
        <p:cNvGrpSpPr/>
        <p:nvPr/>
      </p:nvGrpSpPr>
      <p:grpSpPr>
        <a:xfrm>
          <a:off x="0" y="0"/>
          <a:ext cx="0" cy="0"/>
          <a:chOff x="0" y="0"/>
          <a:chExt cx="0" cy="0"/>
        </a:xfrm>
      </p:grpSpPr>
      <p:sp>
        <p:nvSpPr>
          <p:cNvPr id="342" name="Google Shape;342;p38"/>
          <p:cNvSpPr/>
          <p:nvPr/>
        </p:nvSpPr>
        <p:spPr>
          <a:xfrm rot="898156">
            <a:off x="1662166" y="-3754703"/>
            <a:ext cx="4329835" cy="4958352"/>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095275" y="2928300"/>
            <a:ext cx="1641300" cy="24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rot="-5400000">
            <a:off x="6701550" y="1331825"/>
            <a:ext cx="1860000" cy="30249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45"/>
        <p:cNvGrpSpPr/>
        <p:nvPr/>
      </p:nvGrpSpPr>
      <p:grpSpPr>
        <a:xfrm>
          <a:off x="0" y="0"/>
          <a:ext cx="0" cy="0"/>
          <a:chOff x="0" y="0"/>
          <a:chExt cx="0" cy="0"/>
        </a:xfrm>
      </p:grpSpPr>
      <p:sp>
        <p:nvSpPr>
          <p:cNvPr id="346" name="Google Shape;346;p39"/>
          <p:cNvSpPr/>
          <p:nvPr/>
        </p:nvSpPr>
        <p:spPr>
          <a:xfrm rot="-1656116">
            <a:off x="4388423" y="-144478"/>
            <a:ext cx="4329781" cy="4958304"/>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rot="-5400000">
            <a:off x="3593300" y="-631150"/>
            <a:ext cx="1641300" cy="243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54400" y="2474270"/>
            <a:ext cx="1641300" cy="2669100"/>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BLANK_1_1_1_1_1_1_1_1_1_1">
    <p:spTree>
      <p:nvGrpSpPr>
        <p:cNvPr id="1" name="Shape 349"/>
        <p:cNvGrpSpPr/>
        <p:nvPr/>
      </p:nvGrpSpPr>
      <p:grpSpPr>
        <a:xfrm>
          <a:off x="0" y="0"/>
          <a:ext cx="0" cy="0"/>
          <a:chOff x="0" y="0"/>
          <a:chExt cx="0" cy="0"/>
        </a:xfrm>
      </p:grpSpPr>
      <p:sp>
        <p:nvSpPr>
          <p:cNvPr id="350" name="Google Shape;350;p40"/>
          <p:cNvSpPr/>
          <p:nvPr/>
        </p:nvSpPr>
        <p:spPr>
          <a:xfrm rot="-228829">
            <a:off x="-1061189" y="-2946661"/>
            <a:ext cx="4329889" cy="4958254"/>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3845725" y="3597225"/>
            <a:ext cx="1641300" cy="243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rot="10800000">
            <a:off x="6976925" y="-5"/>
            <a:ext cx="1641300" cy="26691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1pPr>
            <a:lvl2pPr lvl="1"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2pPr>
            <a:lvl3pPr lvl="2"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3pPr>
            <a:lvl4pPr lvl="3"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4pPr>
            <a:lvl5pPr lvl="4"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5pPr>
            <a:lvl6pPr lvl="5"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6pPr>
            <a:lvl7pPr lvl="6"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7pPr>
            <a:lvl8pPr lvl="7"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8pPr>
            <a:lvl9pPr lvl="8"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1pPr>
            <a:lvl2pPr marL="914400" lvl="1"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2pPr>
            <a:lvl3pPr marL="1371600" lvl="2"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3pPr>
            <a:lvl4pPr marL="1828800" lvl="3"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4pPr>
            <a:lvl5pPr marL="2286000" lvl="4"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5pPr>
            <a:lvl6pPr marL="2743200" lvl="5"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6pPr>
            <a:lvl7pPr marL="3200400" lvl="6"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7pPr>
            <a:lvl8pPr marL="3657600" lvl="7"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8pPr>
            <a:lvl9pPr marL="4114800" lvl="8"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76" r:id="rId4"/>
    <p:sldLayoutId id="2147483683" r:id="rId5"/>
    <p:sldLayoutId id="2147483684" r:id="rId6"/>
    <p:sldLayoutId id="2147483685" r:id="rId7"/>
    <p:sldLayoutId id="214748368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37319"/>
            <a:ext cx="4114800" cy="571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8600" y="800100"/>
            <a:ext cx="4114800" cy="22629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8600" y="3178175"/>
            <a:ext cx="1066800" cy="182563"/>
          </a:xfrm>
          <a:prstGeom prst="rect">
            <a:avLst/>
          </a:prstGeom>
        </p:spPr>
        <p:txBody>
          <a:bodyPr vert="horz" lIns="91440" tIns="45720" rIns="91440" bIns="45720" rtlCol="0" anchor="ctr"/>
          <a:lstStyle>
            <a:lvl1pPr algn="l">
              <a:defRPr sz="600">
                <a:solidFill>
                  <a:schemeClr val="tx1">
                    <a:tint val="75000"/>
                  </a:schemeClr>
                </a:solidFill>
              </a:defRPr>
            </a:lvl1pPr>
          </a:lstStyle>
          <a:p>
            <a:fld id="{1D8BD707-D9CF-40AE-B4C6-C98DA3205C09}" type="datetimeFigureOut">
              <a:rPr lang="en-US" smtClean="0"/>
              <a:pPr/>
              <a:t>7/19/2024</a:t>
            </a:fld>
            <a:endParaRPr lang="en-US"/>
          </a:p>
        </p:txBody>
      </p:sp>
      <p:sp>
        <p:nvSpPr>
          <p:cNvPr id="5" name="Footer Placeholder 4"/>
          <p:cNvSpPr>
            <a:spLocks noGrp="1"/>
          </p:cNvSpPr>
          <p:nvPr>
            <p:ph type="ftr" sz="quarter" idx="3"/>
          </p:nvPr>
        </p:nvSpPr>
        <p:spPr>
          <a:xfrm>
            <a:off x="1562100" y="3178175"/>
            <a:ext cx="1447800" cy="182563"/>
          </a:xfrm>
          <a:prstGeom prst="rect">
            <a:avLst/>
          </a:prstGeom>
        </p:spPr>
        <p:txBody>
          <a:bodyPr vert="horz" lIns="91440" tIns="45720" rIns="91440" bIns="45720" rtlCol="0" anchor="ctr"/>
          <a:lstStyle>
            <a:lvl1pPr algn="ctr">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76600" y="3178175"/>
            <a:ext cx="1066800" cy="182563"/>
          </a:xfrm>
          <a:prstGeom prst="rect">
            <a:avLst/>
          </a:prstGeom>
        </p:spPr>
        <p:txBody>
          <a:bodyPr vert="horz" lIns="91440" tIns="45720" rIns="91440" bIns="45720" rtlCol="0" anchor="ctr"/>
          <a:lstStyle>
            <a:lvl1pPr algn="r">
              <a:defRPr sz="6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4"/>
          <p:cNvSpPr txBox="1">
            <a:spLocks noGrp="1"/>
          </p:cNvSpPr>
          <p:nvPr>
            <p:ph type="ctrTitle"/>
          </p:nvPr>
        </p:nvSpPr>
        <p:spPr>
          <a:xfrm>
            <a:off x="3094705" y="676143"/>
            <a:ext cx="4839263" cy="1510168"/>
          </a:xfrm>
          <a:prstGeom prst="rect">
            <a:avLst/>
          </a:prstGeom>
        </p:spPr>
        <p:txBody>
          <a:bodyPr spcFirstLastPara="1" wrap="square" lIns="91425" tIns="91425" rIns="91425" bIns="91425" anchor="t" anchorCtr="0">
            <a:noAutofit/>
          </a:bodyPr>
          <a:lstStyle/>
          <a:p>
            <a:pPr algn="ctr">
              <a:lnSpc>
                <a:spcPts val="11059"/>
              </a:lnSpc>
            </a:pPr>
            <a:r>
              <a:rPr lang="en-US" sz="2800" i="0" dirty="0">
                <a:solidFill>
                  <a:srgbClr val="374151"/>
                </a:solidFill>
                <a:effectLst/>
                <a:latin typeface="+mj-lt"/>
              </a:rPr>
              <a:t>Optimizing Scaling</a:t>
            </a:r>
            <a:br>
              <a:rPr lang="en-US" sz="2800" i="0" dirty="0">
                <a:solidFill>
                  <a:srgbClr val="374151"/>
                </a:solidFill>
                <a:effectLst/>
                <a:latin typeface="+mj-lt"/>
              </a:rPr>
            </a:br>
            <a:r>
              <a:rPr lang="en-US" sz="2800" i="0" dirty="0">
                <a:solidFill>
                  <a:srgbClr val="374151"/>
                </a:solidFill>
                <a:effectLst/>
                <a:latin typeface="+mj-lt"/>
              </a:rPr>
              <a:t>Strategies for Social Buzz</a:t>
            </a:r>
            <a:endParaRPr lang="en-US" sz="2800" spc="-105" dirty="0">
              <a:solidFill>
                <a:srgbClr val="FFFFFF"/>
              </a:solidFill>
              <a:latin typeface="+mj-lt"/>
            </a:endParaRPr>
          </a:p>
        </p:txBody>
      </p:sp>
      <p:sp>
        <p:nvSpPr>
          <p:cNvPr id="368" name="Google Shape;368;p44"/>
          <p:cNvSpPr txBox="1">
            <a:spLocks noGrp="1"/>
          </p:cNvSpPr>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cxnSp>
        <p:nvCxnSpPr>
          <p:cNvPr id="369" name="Google Shape;369;p44"/>
          <p:cNvCxnSpPr>
            <a:cxnSpLocks/>
            <a:stCxn id="368" idx="1"/>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215865" y="90259"/>
            <a:ext cx="2351777" cy="615553"/>
          </a:xfrm>
          <a:prstGeom prst="rect">
            <a:avLst/>
          </a:prstGeom>
        </p:spPr>
        <p:txBody>
          <a:bodyPr wrap="square" lIns="0" tIns="0" rIns="0" bIns="0" rtlCol="0" anchor="t">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nSpc>
                <a:spcPts val="4800"/>
              </a:lnSpc>
            </a:pPr>
            <a:r>
              <a:rPr lang="en-US" sz="4000" spc="-40" dirty="0">
                <a:solidFill>
                  <a:srgbClr val="000000"/>
                </a:solidFill>
                <a:latin typeface="Graphik Regular" panose="020B0503030202060203" pitchFamily="34" charset="0"/>
              </a:rPr>
              <a:t>Summary</a:t>
            </a:r>
          </a:p>
        </p:txBody>
      </p:sp>
      <p:grpSp>
        <p:nvGrpSpPr>
          <p:cNvPr id="20" name="Group 11">
            <a:extLst>
              <a:ext uri="{FF2B5EF4-FFF2-40B4-BE49-F238E27FC236}">
                <a16:creationId xmlns:a16="http://schemas.microsoft.com/office/drawing/2014/main" id="{C00ABEC5-EF3F-4E3E-827E-EB1F2EF17C0D}"/>
              </a:ext>
            </a:extLst>
          </p:cNvPr>
          <p:cNvGrpSpPr/>
          <p:nvPr/>
        </p:nvGrpSpPr>
        <p:grpSpPr>
          <a:xfrm>
            <a:off x="5790917" y="790215"/>
            <a:ext cx="2838734" cy="433809"/>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nSpc>
                  <a:spcPts val="1330"/>
                </a:lnSpc>
              </a:pPr>
              <a:endParaRPr lang="en-US" sz="950" spc="-10"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nSpc>
                  <a:spcPts val="1470"/>
                </a:lnSpc>
              </a:pPr>
              <a:endParaRPr lang="en-US" sz="1050" spc="-1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5790917" y="3482434"/>
            <a:ext cx="2838734" cy="433809"/>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nSpc>
                  <a:spcPts val="1330"/>
                </a:lnSpc>
              </a:pPr>
              <a:endParaRPr lang="en-US" sz="950" spc="-10"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nSpc>
                  <a:spcPts val="1470"/>
                </a:lnSpc>
              </a:pPr>
              <a:endParaRPr lang="en-US" sz="1050" spc="-11" dirty="0">
                <a:solidFill>
                  <a:srgbClr val="000000"/>
                </a:solidFill>
                <a:latin typeface="Graphik Regular" panose="020B0503030202060203" pitchFamily="34" charset="0"/>
              </a:endParaRPr>
            </a:p>
          </p:txBody>
        </p:sp>
      </p:grpSp>
      <p:sp>
        <p:nvSpPr>
          <p:cNvPr id="27" name="TextBox 26">
            <a:extLst>
              <a:ext uri="{FF2B5EF4-FFF2-40B4-BE49-F238E27FC236}">
                <a16:creationId xmlns:a16="http://schemas.microsoft.com/office/drawing/2014/main" id="{6BC68D2E-817F-EFFA-FAA4-F19ACFCBE4DE}"/>
              </a:ext>
            </a:extLst>
          </p:cNvPr>
          <p:cNvSpPr txBox="1"/>
          <p:nvPr/>
        </p:nvSpPr>
        <p:spPr>
          <a:xfrm>
            <a:off x="990600" y="1067571"/>
            <a:ext cx="7197436" cy="1938992"/>
          </a:xfrm>
          <a:prstGeom prst="rect">
            <a:avLst/>
          </a:prstGeom>
          <a:noFill/>
        </p:spPr>
        <p:txBody>
          <a:bodyPr wrap="square">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gn="l"/>
            <a:r>
              <a:rPr lang="en-US" sz="1000" b="0" i="0" dirty="0">
                <a:solidFill>
                  <a:srgbClr val="374151"/>
                </a:solidFill>
                <a:effectLst/>
                <a:latin typeface="Arial" panose="020B0604020202020204" pitchFamily="34" charset="0"/>
                <a:cs typeface="Arial" panose="020B0604020202020204" pitchFamily="34" charset="0"/>
              </a:rPr>
              <a:t>This report delved into user interactions, highlighting the dominance of Animals, Science, and Healthy Eating categories, totaling a score of N973,645. </a:t>
            </a:r>
          </a:p>
          <a:p>
            <a:pPr algn="l"/>
            <a:endParaRPr lang="en-US" sz="1000" dirty="0">
              <a:solidFill>
                <a:srgbClr val="374151"/>
              </a:solidFill>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Positive sentiments prevail, constituting 56% of reactions, with August in Q3 witnessing peak posting activity.</a:t>
            </a:r>
          </a:p>
          <a:p>
            <a:pPr algn="l"/>
            <a:endParaRPr lang="en-US" sz="1000" b="0" i="0" dirty="0">
              <a:solidFill>
                <a:srgbClr val="374151"/>
              </a:solidFill>
              <a:effectLst/>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Photos lead as the preferred content type, and Super Love emerges as the top reaction. The report emphasizes user affinity for Animals, Science, and Healthy Eating content, while categories like Public Speaking, Veganism, and Tennis receive less attention.</a:t>
            </a:r>
          </a:p>
          <a:p>
            <a:pPr algn="l"/>
            <a:endParaRPr lang="en-US" sz="1000" dirty="0">
              <a:solidFill>
                <a:srgbClr val="374151"/>
              </a:solidFill>
              <a:latin typeface="Arial" panose="020B0604020202020204" pitchFamily="34" charset="0"/>
              <a:cs typeface="Arial" panose="020B0604020202020204" pitchFamily="34" charset="0"/>
            </a:endParaRPr>
          </a:p>
          <a:p>
            <a:pPr algn="l"/>
            <a:endParaRPr lang="en-US" sz="1000" b="0" i="0" dirty="0">
              <a:solidFill>
                <a:srgbClr val="374151"/>
              </a:solidFill>
              <a:effectLst/>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These insights inform content strategies for heightened user engagement and satisfaction, promoting a positive platform experience</a:t>
            </a:r>
          </a:p>
        </p:txBody>
      </p:sp>
      <p:grpSp>
        <p:nvGrpSpPr>
          <p:cNvPr id="2" name="Group 2">
            <a:extLst>
              <a:ext uri="{FF2B5EF4-FFF2-40B4-BE49-F238E27FC236}">
                <a16:creationId xmlns:a16="http://schemas.microsoft.com/office/drawing/2014/main" id="{06710737-5D1B-0536-467D-82528CC3D74B}"/>
              </a:ext>
            </a:extLst>
          </p:cNvPr>
          <p:cNvGrpSpPr/>
          <p:nvPr/>
        </p:nvGrpSpPr>
        <p:grpSpPr>
          <a:xfrm>
            <a:off x="7529946" y="3759790"/>
            <a:ext cx="1772754" cy="1685151"/>
            <a:chOff x="0" y="0"/>
            <a:chExt cx="4727344" cy="4493736"/>
          </a:xfrm>
        </p:grpSpPr>
        <p:grpSp>
          <p:nvGrpSpPr>
            <p:cNvPr id="3" name="Group 3">
              <a:extLst>
                <a:ext uri="{FF2B5EF4-FFF2-40B4-BE49-F238E27FC236}">
                  <a16:creationId xmlns:a16="http://schemas.microsoft.com/office/drawing/2014/main" id="{60A07CC4-E3F2-F26D-F905-6ABFA821E836}"/>
                </a:ext>
              </a:extLst>
            </p:cNvPr>
            <p:cNvGrpSpPr>
              <a:grpSpLocks noChangeAspect="1"/>
            </p:cNvGrpSpPr>
            <p:nvPr/>
          </p:nvGrpSpPr>
          <p:grpSpPr>
            <a:xfrm>
              <a:off x="644072" y="410464"/>
              <a:ext cx="4083272" cy="4083272"/>
              <a:chOff x="0" y="0"/>
              <a:chExt cx="6350000" cy="6350000"/>
            </a:xfrm>
          </p:grpSpPr>
          <p:sp>
            <p:nvSpPr>
              <p:cNvPr id="5" name="Freeform 4">
                <a:extLst>
                  <a:ext uri="{FF2B5EF4-FFF2-40B4-BE49-F238E27FC236}">
                    <a16:creationId xmlns:a16="http://schemas.microsoft.com/office/drawing/2014/main" id="{34A141FF-8C50-E3CF-9CB6-AD42E152C8D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3">
                  <a:lumMod val="50000"/>
                </a:schemeClr>
              </a:solidFill>
            </p:spPr>
            <p:txBody>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endParaRPr lang="en-US" sz="450"/>
              </a:p>
            </p:txBody>
          </p:sp>
        </p:grpSp>
        <p:pic>
          <p:nvPicPr>
            <p:cNvPr id="4" name="Picture 5">
              <a:extLst>
                <a:ext uri="{FF2B5EF4-FFF2-40B4-BE49-F238E27FC236}">
                  <a16:creationId xmlns:a16="http://schemas.microsoft.com/office/drawing/2014/main" id="{F815DD06-A1B9-36C3-5F40-0838828F5C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2">
            <a:extLst>
              <a:ext uri="{FF2B5EF4-FFF2-40B4-BE49-F238E27FC236}">
                <a16:creationId xmlns:a16="http://schemas.microsoft.com/office/drawing/2014/main" id="{10CDC990-213E-591B-0425-399AD2BF3D62}"/>
              </a:ext>
            </a:extLst>
          </p:cNvPr>
          <p:cNvGrpSpPr/>
          <p:nvPr/>
        </p:nvGrpSpPr>
        <p:grpSpPr>
          <a:xfrm>
            <a:off x="8118763" y="-120607"/>
            <a:ext cx="1772754" cy="1685151"/>
            <a:chOff x="0" y="0"/>
            <a:chExt cx="4727344" cy="4493736"/>
          </a:xfrm>
        </p:grpSpPr>
        <p:grpSp>
          <p:nvGrpSpPr>
            <p:cNvPr id="8" name="Group 3">
              <a:extLst>
                <a:ext uri="{FF2B5EF4-FFF2-40B4-BE49-F238E27FC236}">
                  <a16:creationId xmlns:a16="http://schemas.microsoft.com/office/drawing/2014/main" id="{7F77F741-BCA9-FEE0-D95C-1143E68578D2}"/>
                </a:ext>
              </a:extLst>
            </p:cNvPr>
            <p:cNvGrpSpPr>
              <a:grpSpLocks noChangeAspect="1"/>
            </p:cNvGrpSpPr>
            <p:nvPr/>
          </p:nvGrpSpPr>
          <p:grpSpPr>
            <a:xfrm>
              <a:off x="644072" y="410464"/>
              <a:ext cx="4083272" cy="4083272"/>
              <a:chOff x="0" y="0"/>
              <a:chExt cx="6350000" cy="6350000"/>
            </a:xfrm>
          </p:grpSpPr>
          <p:sp>
            <p:nvSpPr>
              <p:cNvPr id="10" name="Freeform 4">
                <a:extLst>
                  <a:ext uri="{FF2B5EF4-FFF2-40B4-BE49-F238E27FC236}">
                    <a16:creationId xmlns:a16="http://schemas.microsoft.com/office/drawing/2014/main" id="{922033F2-E8B0-77E2-ED15-3659B4E29B37}"/>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3">
                  <a:lumMod val="50000"/>
                </a:schemeClr>
              </a:solidFill>
            </p:spPr>
            <p:txBody>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endParaRPr lang="en-US" sz="450"/>
              </a:p>
            </p:txBody>
          </p:sp>
        </p:grpSp>
        <p:pic>
          <p:nvPicPr>
            <p:cNvPr id="9" name="Picture 5">
              <a:extLst>
                <a:ext uri="{FF2B5EF4-FFF2-40B4-BE49-F238E27FC236}">
                  <a16:creationId xmlns:a16="http://schemas.microsoft.com/office/drawing/2014/main" id="{C4EA674F-00B0-42B1-729D-DAD5C0DE99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1" name="Group 2">
            <a:extLst>
              <a:ext uri="{FF2B5EF4-FFF2-40B4-BE49-F238E27FC236}">
                <a16:creationId xmlns:a16="http://schemas.microsoft.com/office/drawing/2014/main" id="{4267FB94-D34D-D143-FA16-F9A591CC6BBE}"/>
              </a:ext>
            </a:extLst>
          </p:cNvPr>
          <p:cNvGrpSpPr/>
          <p:nvPr/>
        </p:nvGrpSpPr>
        <p:grpSpPr>
          <a:xfrm>
            <a:off x="-193964" y="3836751"/>
            <a:ext cx="1772754" cy="1685151"/>
            <a:chOff x="0" y="0"/>
            <a:chExt cx="4727344" cy="4493736"/>
          </a:xfrm>
        </p:grpSpPr>
        <p:grpSp>
          <p:nvGrpSpPr>
            <p:cNvPr id="12" name="Group 3">
              <a:extLst>
                <a:ext uri="{FF2B5EF4-FFF2-40B4-BE49-F238E27FC236}">
                  <a16:creationId xmlns:a16="http://schemas.microsoft.com/office/drawing/2014/main" id="{AC7F388D-A49C-19DB-C51C-96B39983D9AF}"/>
                </a:ext>
              </a:extLst>
            </p:cNvPr>
            <p:cNvGrpSpPr>
              <a:grpSpLocks noChangeAspect="1"/>
            </p:cNvGrpSpPr>
            <p:nvPr/>
          </p:nvGrpSpPr>
          <p:grpSpPr>
            <a:xfrm>
              <a:off x="644072" y="410464"/>
              <a:ext cx="4083272" cy="4083272"/>
              <a:chOff x="0" y="0"/>
              <a:chExt cx="6350000" cy="6350000"/>
            </a:xfrm>
          </p:grpSpPr>
          <p:sp>
            <p:nvSpPr>
              <p:cNvPr id="14" name="Freeform 4">
                <a:extLst>
                  <a:ext uri="{FF2B5EF4-FFF2-40B4-BE49-F238E27FC236}">
                    <a16:creationId xmlns:a16="http://schemas.microsoft.com/office/drawing/2014/main" id="{7D63FCD0-E5EF-755E-1054-464F0DCE9BDA}"/>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3">
                  <a:lumMod val="50000"/>
                </a:schemeClr>
              </a:solidFill>
            </p:spPr>
            <p:txBody>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endParaRPr lang="en-US" sz="450"/>
              </a:p>
            </p:txBody>
          </p:sp>
        </p:grpSp>
        <p:pic>
          <p:nvPicPr>
            <p:cNvPr id="13" name="Picture 5">
              <a:extLst>
                <a:ext uri="{FF2B5EF4-FFF2-40B4-BE49-F238E27FC236}">
                  <a16:creationId xmlns:a16="http://schemas.microsoft.com/office/drawing/2014/main" id="{50CC5710-2673-0A3B-C974-C7A87A1AAF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Tree>
    <p:extLst>
      <p:ext uri="{BB962C8B-B14F-4D97-AF65-F5344CB8AC3E}">
        <p14:creationId xmlns:p14="http://schemas.microsoft.com/office/powerpoint/2010/main" val="105644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8" name="Google Shape;368;p44"/>
          <p:cNvSpPr txBox="1">
            <a:spLocks noGrp="1"/>
          </p:cNvSpPr>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cxnSp>
        <p:nvCxnSpPr>
          <p:cNvPr id="369" name="Google Shape;369;p44"/>
          <p:cNvCxnSpPr>
            <a:cxnSpLocks/>
            <a:stCxn id="368" idx="1"/>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
        <p:nvSpPr>
          <p:cNvPr id="3" name="Google Shape;387;p46">
            <a:extLst>
              <a:ext uri="{FF2B5EF4-FFF2-40B4-BE49-F238E27FC236}">
                <a16:creationId xmlns:a16="http://schemas.microsoft.com/office/drawing/2014/main" id="{700375AA-4783-E0E3-9DF9-DB4C6B20077D}"/>
              </a:ext>
            </a:extLst>
          </p:cNvPr>
          <p:cNvSpPr txBox="1">
            <a:spLocks/>
          </p:cNvSpPr>
          <p:nvPr/>
        </p:nvSpPr>
        <p:spPr>
          <a:xfrm>
            <a:off x="0" y="445025"/>
            <a:ext cx="3575098" cy="6343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t>Table of contents</a:t>
            </a:r>
          </a:p>
        </p:txBody>
      </p:sp>
      <p:sp>
        <p:nvSpPr>
          <p:cNvPr id="6" name="Google Shape;417;p48">
            <a:extLst>
              <a:ext uri="{FF2B5EF4-FFF2-40B4-BE49-F238E27FC236}">
                <a16:creationId xmlns:a16="http://schemas.microsoft.com/office/drawing/2014/main" id="{1CBE8EB5-5F42-403D-4725-5282B94077D7}"/>
              </a:ext>
            </a:extLst>
          </p:cNvPr>
          <p:cNvSpPr txBox="1">
            <a:spLocks noGrp="1"/>
          </p:cNvSpPr>
          <p:nvPr>
            <p:ph type="ctrTitle"/>
          </p:nvPr>
        </p:nvSpPr>
        <p:spPr>
          <a:xfrm>
            <a:off x="2792497" y="1201882"/>
            <a:ext cx="1944508" cy="771298"/>
          </a:xfrm>
          <a:prstGeom prst="rect">
            <a:avLst/>
          </a:prstGeom>
        </p:spPr>
        <p:txBody>
          <a:bodyPr spcFirstLastPara="1" wrap="square" lIns="91425" tIns="91425" rIns="91425" bIns="91425" anchor="ctr" anchorCtr="0">
            <a:noAutofit/>
          </a:bodyPr>
          <a:lstStyle/>
          <a:p>
            <a:r>
              <a:rPr lang="en" sz="2000" dirty="0"/>
              <a:t>01</a:t>
            </a:r>
            <a:br>
              <a:rPr lang="en" sz="2000" dirty="0"/>
            </a:br>
            <a:r>
              <a:rPr lang="en-US" sz="2000" spc="-19" dirty="0">
                <a:solidFill>
                  <a:srgbClr val="000000"/>
                </a:solidFill>
                <a:latin typeface="Graphik Regular" panose="020B0503030202060203" pitchFamily="34" charset="0"/>
              </a:rPr>
              <a:t>Project Recap</a:t>
            </a:r>
            <a:br>
              <a:rPr lang="en-US" sz="2000" spc="-19" dirty="0">
                <a:solidFill>
                  <a:srgbClr val="000000"/>
                </a:solidFill>
                <a:latin typeface="Graphik Regular" panose="020B0503030202060203" pitchFamily="34" charset="0"/>
              </a:rPr>
            </a:br>
            <a:br>
              <a:rPr lang="en" sz="2000" dirty="0"/>
            </a:br>
            <a:endParaRPr sz="2000" dirty="0"/>
          </a:p>
        </p:txBody>
      </p:sp>
      <p:sp>
        <p:nvSpPr>
          <p:cNvPr id="7" name="Google Shape;417;p48">
            <a:extLst>
              <a:ext uri="{FF2B5EF4-FFF2-40B4-BE49-F238E27FC236}">
                <a16:creationId xmlns:a16="http://schemas.microsoft.com/office/drawing/2014/main" id="{777C31F7-C8CC-4009-5C6F-EF027E65E795}"/>
              </a:ext>
            </a:extLst>
          </p:cNvPr>
          <p:cNvSpPr txBox="1">
            <a:spLocks/>
          </p:cNvSpPr>
          <p:nvPr/>
        </p:nvSpPr>
        <p:spPr>
          <a:xfrm>
            <a:off x="6387052" y="1344292"/>
            <a:ext cx="2251773" cy="771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5200"/>
              <a:buFont typeface="Sora ExtraBold"/>
              <a:buNone/>
              <a:defRPr sz="49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9pPr>
          </a:lstStyle>
          <a:p>
            <a:r>
              <a:rPr lang="en-US" sz="2000" dirty="0"/>
              <a:t>02</a:t>
            </a:r>
            <a:br>
              <a:rPr lang="en-US" sz="2000" dirty="0"/>
            </a:br>
            <a:r>
              <a:rPr lang="en-US" sz="2000" spc="-19" dirty="0">
                <a:solidFill>
                  <a:srgbClr val="000000"/>
                </a:solidFill>
                <a:latin typeface="Graphik Regular" panose="020B0503030202060203" pitchFamily="34" charset="0"/>
              </a:rPr>
              <a:t>Identified Problem</a:t>
            </a:r>
          </a:p>
          <a:p>
            <a:br>
              <a:rPr lang="en-US" sz="2000" spc="-19" dirty="0">
                <a:solidFill>
                  <a:srgbClr val="000000"/>
                </a:solidFill>
                <a:latin typeface="Graphik Regular" panose="020B0503030202060203" pitchFamily="34" charset="0"/>
              </a:rPr>
            </a:br>
            <a:br>
              <a:rPr lang="en-US" sz="2000" dirty="0"/>
            </a:br>
            <a:endParaRPr lang="en-US" sz="2000" dirty="0"/>
          </a:p>
        </p:txBody>
      </p:sp>
      <p:sp>
        <p:nvSpPr>
          <p:cNvPr id="8" name="Google Shape;417;p48">
            <a:extLst>
              <a:ext uri="{FF2B5EF4-FFF2-40B4-BE49-F238E27FC236}">
                <a16:creationId xmlns:a16="http://schemas.microsoft.com/office/drawing/2014/main" id="{5C1E049B-1259-ACA8-7F9B-0BC68E7F9BF9}"/>
              </a:ext>
            </a:extLst>
          </p:cNvPr>
          <p:cNvSpPr txBox="1">
            <a:spLocks/>
          </p:cNvSpPr>
          <p:nvPr/>
        </p:nvSpPr>
        <p:spPr>
          <a:xfrm>
            <a:off x="2792497" y="2399023"/>
            <a:ext cx="2528898" cy="771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5200"/>
              <a:buFont typeface="Sora ExtraBold"/>
              <a:buNone/>
              <a:defRPr sz="49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9pPr>
          </a:lstStyle>
          <a:p>
            <a:r>
              <a:rPr lang="en-US" sz="2000" dirty="0"/>
              <a:t>03</a:t>
            </a:r>
            <a:br>
              <a:rPr lang="en-US" sz="2000" dirty="0"/>
            </a:br>
            <a:r>
              <a:rPr lang="en-US" sz="2000" spc="-19" dirty="0">
                <a:solidFill>
                  <a:srgbClr val="000000"/>
                </a:solidFill>
                <a:latin typeface="Graphik Regular" panose="020B0503030202060203" pitchFamily="34" charset="0"/>
              </a:rPr>
              <a:t>The Analytics Team</a:t>
            </a:r>
          </a:p>
          <a:p>
            <a:br>
              <a:rPr lang="en-US" sz="2000" spc="-19" dirty="0">
                <a:solidFill>
                  <a:srgbClr val="000000"/>
                </a:solidFill>
                <a:latin typeface="Graphik Regular" panose="020B0503030202060203" pitchFamily="34" charset="0"/>
              </a:rPr>
            </a:br>
            <a:br>
              <a:rPr lang="en-US" sz="2000" dirty="0"/>
            </a:br>
            <a:endParaRPr lang="en-US" sz="2000" dirty="0"/>
          </a:p>
        </p:txBody>
      </p:sp>
      <p:sp>
        <p:nvSpPr>
          <p:cNvPr id="9" name="Google Shape;417;p48">
            <a:extLst>
              <a:ext uri="{FF2B5EF4-FFF2-40B4-BE49-F238E27FC236}">
                <a16:creationId xmlns:a16="http://schemas.microsoft.com/office/drawing/2014/main" id="{422F87B8-5083-B06D-E728-D392DBD1EA41}"/>
              </a:ext>
            </a:extLst>
          </p:cNvPr>
          <p:cNvSpPr txBox="1">
            <a:spLocks/>
          </p:cNvSpPr>
          <p:nvPr/>
        </p:nvSpPr>
        <p:spPr>
          <a:xfrm>
            <a:off x="6329348" y="2399023"/>
            <a:ext cx="2367180" cy="771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5200"/>
              <a:buFont typeface="Sora ExtraBold"/>
              <a:buNone/>
              <a:defRPr sz="49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9pPr>
          </a:lstStyle>
          <a:p>
            <a:r>
              <a:rPr lang="en-US" sz="2000" dirty="0"/>
              <a:t>04</a:t>
            </a:r>
            <a:br>
              <a:rPr lang="en-US" sz="2000" dirty="0"/>
            </a:br>
            <a:r>
              <a:rPr lang="en-US" sz="2000" spc="-19" dirty="0">
                <a:solidFill>
                  <a:srgbClr val="000000"/>
                </a:solidFill>
                <a:latin typeface="Graphik Regular" panose="020B0503030202060203" pitchFamily="34" charset="0"/>
              </a:rPr>
              <a:t>Proposed Solutions</a:t>
            </a:r>
          </a:p>
          <a:p>
            <a:br>
              <a:rPr lang="en-US" sz="2000" spc="-19" dirty="0">
                <a:solidFill>
                  <a:srgbClr val="000000"/>
                </a:solidFill>
                <a:latin typeface="Graphik Regular" panose="020B0503030202060203" pitchFamily="34" charset="0"/>
              </a:rPr>
            </a:br>
            <a:br>
              <a:rPr lang="en-US" sz="2000" dirty="0"/>
            </a:br>
            <a:endParaRPr lang="en-US" sz="2000" dirty="0"/>
          </a:p>
        </p:txBody>
      </p:sp>
      <p:sp>
        <p:nvSpPr>
          <p:cNvPr id="10" name="Google Shape;417;p48">
            <a:extLst>
              <a:ext uri="{FF2B5EF4-FFF2-40B4-BE49-F238E27FC236}">
                <a16:creationId xmlns:a16="http://schemas.microsoft.com/office/drawing/2014/main" id="{F25B74A5-8275-4B5A-E1AC-AF8013AF4AC3}"/>
              </a:ext>
            </a:extLst>
          </p:cNvPr>
          <p:cNvSpPr txBox="1">
            <a:spLocks/>
          </p:cNvSpPr>
          <p:nvPr/>
        </p:nvSpPr>
        <p:spPr>
          <a:xfrm>
            <a:off x="2888749" y="3471071"/>
            <a:ext cx="1944508" cy="771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5200"/>
              <a:buFont typeface="Sora ExtraBold"/>
              <a:buNone/>
              <a:defRPr sz="49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9pPr>
          </a:lstStyle>
          <a:p>
            <a:r>
              <a:rPr lang="en-US" sz="2000" dirty="0"/>
              <a:t>05</a:t>
            </a:r>
            <a:br>
              <a:rPr lang="en-US" sz="2000" dirty="0"/>
            </a:br>
            <a:r>
              <a:rPr lang="en-US" sz="2000" spc="-19" dirty="0">
                <a:solidFill>
                  <a:srgbClr val="000000"/>
                </a:solidFill>
                <a:latin typeface="Graphik Regular" panose="020B0503030202060203" pitchFamily="34" charset="0"/>
              </a:rPr>
              <a:t>Next Steps</a:t>
            </a:r>
          </a:p>
          <a:p>
            <a:br>
              <a:rPr lang="en-US" sz="2000" spc="-19" dirty="0">
                <a:solidFill>
                  <a:srgbClr val="000000"/>
                </a:solidFill>
                <a:latin typeface="Graphik Regular" panose="020B0503030202060203" pitchFamily="34" charset="0"/>
              </a:rPr>
            </a:br>
            <a:br>
              <a:rPr lang="en-US" sz="2000" dirty="0"/>
            </a:br>
            <a:endParaRPr lang="en-US" sz="2000" dirty="0"/>
          </a:p>
        </p:txBody>
      </p:sp>
      <p:sp>
        <p:nvSpPr>
          <p:cNvPr id="11" name="Google Shape;417;p48">
            <a:extLst>
              <a:ext uri="{FF2B5EF4-FFF2-40B4-BE49-F238E27FC236}">
                <a16:creationId xmlns:a16="http://schemas.microsoft.com/office/drawing/2014/main" id="{107AAD0C-AA8C-C11F-B06A-6E6381A926E7}"/>
              </a:ext>
            </a:extLst>
          </p:cNvPr>
          <p:cNvSpPr txBox="1">
            <a:spLocks/>
          </p:cNvSpPr>
          <p:nvPr/>
        </p:nvSpPr>
        <p:spPr>
          <a:xfrm>
            <a:off x="6387052" y="3471071"/>
            <a:ext cx="1944508" cy="7712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5200"/>
              <a:buFont typeface="Sora ExtraBold"/>
              <a:buNone/>
              <a:defRPr sz="4900" b="1" i="0" u="none" strike="noStrike" cap="none">
                <a:solidFill>
                  <a:schemeClr val="accent2"/>
                </a:solidFill>
                <a:latin typeface="Sora"/>
                <a:ea typeface="Sora"/>
                <a:cs typeface="Sora"/>
                <a:sym typeface="Sora"/>
              </a:defRPr>
            </a:lvl1pPr>
            <a:lvl2pPr marR="0" lvl="1"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accent2"/>
              </a:buClr>
              <a:buSzPts val="5200"/>
              <a:buFont typeface="Sora ExtraBold"/>
              <a:buNone/>
              <a:defRPr sz="5200" b="0" i="0" u="none" strike="noStrike" cap="none">
                <a:solidFill>
                  <a:schemeClr val="accent2"/>
                </a:solidFill>
                <a:latin typeface="Sora ExtraBold"/>
                <a:ea typeface="Sora ExtraBold"/>
                <a:cs typeface="Sora ExtraBold"/>
                <a:sym typeface="Sora ExtraBold"/>
              </a:defRPr>
            </a:lvl9pPr>
          </a:lstStyle>
          <a:p>
            <a:r>
              <a:rPr lang="en-US" sz="2000" dirty="0"/>
              <a:t>06</a:t>
            </a:r>
            <a:br>
              <a:rPr lang="en-US" sz="2000" dirty="0"/>
            </a:br>
            <a:r>
              <a:rPr lang="en-US" sz="2000" spc="-19" dirty="0">
                <a:solidFill>
                  <a:srgbClr val="000000"/>
                </a:solidFill>
                <a:latin typeface="Graphik Regular" panose="020B0503030202060203" pitchFamily="34" charset="0"/>
              </a:rPr>
              <a:t>Q&amp;A</a:t>
            </a:r>
          </a:p>
          <a:p>
            <a:br>
              <a:rPr lang="en-US" sz="2000" spc="-19" dirty="0">
                <a:solidFill>
                  <a:srgbClr val="000000"/>
                </a:solidFill>
                <a:latin typeface="Graphik Regular" panose="020B0503030202060203" pitchFamily="34" charset="0"/>
              </a:rPr>
            </a:br>
            <a:br>
              <a:rPr lang="en-US" sz="2000" dirty="0"/>
            </a:br>
            <a:endParaRPr lang="en-US" sz="2000" dirty="0"/>
          </a:p>
        </p:txBody>
      </p:sp>
    </p:spTree>
    <p:extLst>
      <p:ext uri="{BB962C8B-B14F-4D97-AF65-F5344CB8AC3E}">
        <p14:creationId xmlns:p14="http://schemas.microsoft.com/office/powerpoint/2010/main" val="172210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7" name="Google Shape;417;p48"/>
          <p:cNvSpPr txBox="1">
            <a:spLocks noGrp="1"/>
          </p:cNvSpPr>
          <p:nvPr>
            <p:ph type="title" idx="2"/>
          </p:nvPr>
        </p:nvSpPr>
        <p:spPr>
          <a:xfrm>
            <a:off x="0" y="161418"/>
            <a:ext cx="3470182" cy="752981"/>
          </a:xfrm>
          <a:prstGeom prst="rect">
            <a:avLst/>
          </a:prstGeom>
        </p:spPr>
        <p:txBody>
          <a:bodyPr spcFirstLastPara="1" wrap="square" lIns="91425" tIns="91425" rIns="91425" bIns="91425" anchor="ctr" anchorCtr="0">
            <a:noAutofit/>
          </a:bodyPr>
          <a:lstStyle/>
          <a:p>
            <a:r>
              <a:rPr lang="en-US" sz="3200" b="1" spc="-40" dirty="0">
                <a:latin typeface="+mj-lt"/>
              </a:rPr>
              <a:t>Project Recap</a:t>
            </a:r>
            <a:br>
              <a:rPr lang="en-US" sz="3200" b="1" spc="-40" dirty="0">
                <a:latin typeface="+mj-lt"/>
              </a:rPr>
            </a:br>
            <a:endParaRPr sz="3200" b="1" dirty="0">
              <a:latin typeface="+mj-lt"/>
            </a:endParaRPr>
          </a:p>
        </p:txBody>
      </p:sp>
      <p:sp>
        <p:nvSpPr>
          <p:cNvPr id="419" name="Google Shape;419;p48"/>
          <p:cNvSpPr txBox="1">
            <a:spLocks noGrp="1"/>
          </p:cNvSpPr>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latin typeface="Arial"/>
              <a:ea typeface="Arial"/>
              <a:cs typeface="Arial"/>
              <a:sym typeface="Arial"/>
            </a:endParaRPr>
          </a:p>
        </p:txBody>
      </p:sp>
      <p:cxnSp>
        <p:nvCxnSpPr>
          <p:cNvPr id="420" name="Google Shape;420;p48"/>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
        <p:nvSpPr>
          <p:cNvPr id="3" name="Subtitle 2">
            <a:extLst>
              <a:ext uri="{FF2B5EF4-FFF2-40B4-BE49-F238E27FC236}">
                <a16:creationId xmlns:a16="http://schemas.microsoft.com/office/drawing/2014/main" id="{6699D925-C873-2D57-3EFC-BEA5A7FFCC30}"/>
              </a:ext>
            </a:extLst>
          </p:cNvPr>
          <p:cNvSpPr>
            <a:spLocks noGrp="1"/>
          </p:cNvSpPr>
          <p:nvPr>
            <p:ph type="subTitle" idx="1"/>
          </p:nvPr>
        </p:nvSpPr>
        <p:spPr>
          <a:xfrm>
            <a:off x="3230810" y="457451"/>
            <a:ext cx="5408015" cy="5143500"/>
          </a:xfrm>
        </p:spPr>
        <p:txBody>
          <a:bodyPr/>
          <a:lstStyle/>
          <a:p>
            <a:r>
              <a:rPr lang="en-US" sz="1000" dirty="0">
                <a:latin typeface="+mj-lt"/>
              </a:rPr>
              <a:t>Since its inception in 2008, Social Buzz has been on an incredible journey. Starting as a small platform, it has grown into a social media giant with 500 million monthly users. This success story is marked by numerous achievements, including pioneering features that set new industry standards, breakthroughs in user engagement, and strategic market expansion. These accomplishments have firmly established Social Buzz as a leader in the social media landscape and have positioned it for a significant financial milestone with an upcoming IPO.</a:t>
            </a:r>
          </a:p>
          <a:p>
            <a:endParaRPr lang="en-US" sz="1000" dirty="0">
              <a:latin typeface="+mj-lt"/>
            </a:endParaRPr>
          </a:p>
          <a:p>
            <a:r>
              <a:rPr lang="en-US" sz="1000" dirty="0">
                <a:latin typeface="+mj-lt"/>
              </a:rPr>
              <a:t>Social Buzz's journey is a testament to its adaptability and commitment to excellence. The platform has consistently evolved to meet user demands, navigate industry changes, and overcome various challenges. This relentless pursuit of innovation and excellence has driven its exponential growth and sustained its relevance in a competitive market.</a:t>
            </a:r>
          </a:p>
          <a:p>
            <a:endParaRPr lang="en-US" sz="1000" dirty="0">
              <a:latin typeface="+mj-lt"/>
            </a:endParaRPr>
          </a:p>
          <a:p>
            <a:r>
              <a:rPr lang="en-US" sz="1000" dirty="0">
                <a:latin typeface="+mj-lt"/>
              </a:rPr>
              <a:t>However, like any rapidly growing platform, Social Buzz is facing a scaling problem. Our analytics team has worked diligently to understand the root causes of this issue and has identified potential solutions. We propose enhancing our infrastructure to improve server capacity and performance, implementing advanced algorithms for better load balancing and data processing, and streamlining the user interface to reduce latency. These steps are crucial to maintaining our growth trajectory and enhancing the user experience.</a:t>
            </a:r>
          </a:p>
          <a:p>
            <a:endParaRPr lang="en-US" sz="1000" dirty="0">
              <a:latin typeface="+mj-lt"/>
            </a:endParaRPr>
          </a:p>
          <a:p>
            <a:r>
              <a:rPr lang="en-US" sz="1000" dirty="0">
                <a:latin typeface="+mj-lt"/>
              </a:rPr>
              <a:t>As we move forward, securing approval for these solutions and developing a detailed implementation plan will be our next priorities. We will closely monitor our progress and adjust strategies as needed. Your feedback and insights are invaluable to us, and we welcome your questions and discussions to ensure we continue to succeed together.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502" name="Google Shape;502;p52"/>
          <p:cNvSpPr txBox="1">
            <a:spLocks noGrp="1"/>
          </p:cNvSpPr>
          <p:nvPr>
            <p:ph type="subTitle" idx="7"/>
          </p:nvPr>
        </p:nvSpPr>
        <p:spPr>
          <a:xfrm rot="-5400000">
            <a:off x="7430125" y="3163675"/>
            <a:ext cx="2614200" cy="4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a:solidFill>
                  <a:srgbClr val="20331D"/>
                </a:solidFill>
              </a:rPr>
              <a:t>Economics thesis defense</a:t>
            </a:r>
            <a:endParaRPr>
              <a:solidFill>
                <a:srgbClr val="20331D"/>
              </a:solidFill>
            </a:endParaRPr>
          </a:p>
        </p:txBody>
      </p:sp>
      <p:sp>
        <p:nvSpPr>
          <p:cNvPr id="503" name="Google Shape;503;p52"/>
          <p:cNvSpPr txBox="1">
            <a:spLocks noGrp="1"/>
          </p:cNvSpPr>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20331D"/>
                </a:solidFill>
              </a:rPr>
              <a:t>4</a:t>
            </a:fld>
            <a:endParaRPr>
              <a:solidFill>
                <a:srgbClr val="20331D"/>
              </a:solidFill>
              <a:latin typeface="Arial"/>
              <a:ea typeface="Arial"/>
              <a:cs typeface="Arial"/>
              <a:sym typeface="Arial"/>
            </a:endParaRPr>
          </a:p>
        </p:txBody>
      </p:sp>
      <p:sp>
        <p:nvSpPr>
          <p:cNvPr id="504" name="Google Shape;504;p52"/>
          <p:cNvSpPr txBox="1">
            <a:spLocks noGrp="1"/>
          </p:cNvSpPr>
          <p:nvPr>
            <p:ph type="title"/>
          </p:nvPr>
        </p:nvSpPr>
        <p:spPr>
          <a:xfrm>
            <a:off x="631650" y="445025"/>
            <a:ext cx="7545900" cy="548700"/>
          </a:xfrm>
          <a:prstGeom prst="rect">
            <a:avLst/>
          </a:prstGeom>
        </p:spPr>
        <p:txBody>
          <a:bodyPr spcFirstLastPara="1" wrap="square" lIns="91425" tIns="91425" rIns="91425" bIns="91425" anchor="t" anchorCtr="0">
            <a:noAutofit/>
          </a:bodyPr>
          <a:lstStyle/>
          <a:p>
            <a:pPr>
              <a:lnSpc>
                <a:spcPts val="4800"/>
              </a:lnSpc>
            </a:pPr>
            <a:r>
              <a:rPr lang="en-US" sz="3200" b="1" spc="-40" dirty="0">
                <a:solidFill>
                  <a:srgbClr val="20331D"/>
                </a:solidFill>
                <a:latin typeface="Graphik Regular" panose="020B0503030202060203" pitchFamily="34" charset="0"/>
              </a:rPr>
              <a:t>Process</a:t>
            </a:r>
          </a:p>
        </p:txBody>
      </p:sp>
      <p:cxnSp>
        <p:nvCxnSpPr>
          <p:cNvPr id="505" name="Google Shape;505;p52"/>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pic>
        <p:nvPicPr>
          <p:cNvPr id="12" name="Picture 16">
            <a:extLst>
              <a:ext uri="{FF2B5EF4-FFF2-40B4-BE49-F238E27FC236}">
                <a16:creationId xmlns:a16="http://schemas.microsoft.com/office/drawing/2014/main" id="{555C87F7-7FE7-9B26-E964-18728E3CF3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6484543">
            <a:off x="2567764" y="-18095"/>
            <a:ext cx="762162" cy="2737073"/>
          </a:xfrm>
          <a:prstGeom prst="rect">
            <a:avLst/>
          </a:prstGeom>
        </p:spPr>
      </p:pic>
      <p:sp>
        <p:nvSpPr>
          <p:cNvPr id="25" name="TextBox 24">
            <a:extLst>
              <a:ext uri="{FF2B5EF4-FFF2-40B4-BE49-F238E27FC236}">
                <a16:creationId xmlns:a16="http://schemas.microsoft.com/office/drawing/2014/main" id="{3E1119D4-23DA-160A-D5EE-0C07A137ED9E}"/>
              </a:ext>
            </a:extLst>
          </p:cNvPr>
          <p:cNvSpPr txBox="1"/>
          <p:nvPr/>
        </p:nvSpPr>
        <p:spPr>
          <a:xfrm>
            <a:off x="1931614" y="1006151"/>
            <a:ext cx="1998961" cy="461921"/>
          </a:xfrm>
          <a:prstGeom prst="rect">
            <a:avLst/>
          </a:prstGeom>
          <a:noFill/>
        </p:spPr>
        <p:txBody>
          <a:bodyPr wrap="square">
            <a:spAutoFit/>
          </a:bodyPr>
          <a:lstStyle/>
          <a:p>
            <a:pPr>
              <a:lnSpc>
                <a:spcPts val="3596"/>
              </a:lnSpc>
            </a:pPr>
            <a:r>
              <a:rPr lang="en-US" sz="800" b="1" i="0" dirty="0">
                <a:solidFill>
                  <a:srgbClr val="20331D"/>
                </a:solidFill>
                <a:effectLst/>
                <a:latin typeface="+mj-lt"/>
              </a:rPr>
              <a:t>Data cleaning and preparation.</a:t>
            </a:r>
            <a:endParaRPr lang="en-US" sz="800" b="1" spc="-320" dirty="0">
              <a:solidFill>
                <a:srgbClr val="20331D"/>
              </a:solidFill>
              <a:latin typeface="+mj-lt"/>
            </a:endParaRPr>
          </a:p>
        </p:txBody>
      </p:sp>
      <p:pic>
        <p:nvPicPr>
          <p:cNvPr id="26" name="Picture 16">
            <a:extLst>
              <a:ext uri="{FF2B5EF4-FFF2-40B4-BE49-F238E27FC236}">
                <a16:creationId xmlns:a16="http://schemas.microsoft.com/office/drawing/2014/main" id="{C17CFC85-EB23-B11F-11B1-3004EE03EE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6484543">
            <a:off x="3791212" y="518212"/>
            <a:ext cx="762162" cy="3022186"/>
          </a:xfrm>
          <a:prstGeom prst="rect">
            <a:avLst/>
          </a:prstGeom>
        </p:spPr>
      </p:pic>
      <p:pic>
        <p:nvPicPr>
          <p:cNvPr id="28" name="Picture 16">
            <a:extLst>
              <a:ext uri="{FF2B5EF4-FFF2-40B4-BE49-F238E27FC236}">
                <a16:creationId xmlns:a16="http://schemas.microsoft.com/office/drawing/2014/main" id="{2DD121F1-BCAB-454D-C0FA-80793DC0ED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6484543">
            <a:off x="4709075" y="1223936"/>
            <a:ext cx="885428" cy="3174646"/>
          </a:xfrm>
          <a:prstGeom prst="rect">
            <a:avLst/>
          </a:prstGeom>
        </p:spPr>
      </p:pic>
      <p:sp>
        <p:nvSpPr>
          <p:cNvPr id="29" name="TextBox 28">
            <a:extLst>
              <a:ext uri="{FF2B5EF4-FFF2-40B4-BE49-F238E27FC236}">
                <a16:creationId xmlns:a16="http://schemas.microsoft.com/office/drawing/2014/main" id="{A5500D3C-8F75-04AC-C159-0C63AE629FB7}"/>
              </a:ext>
            </a:extLst>
          </p:cNvPr>
          <p:cNvSpPr txBox="1"/>
          <p:nvPr/>
        </p:nvSpPr>
        <p:spPr>
          <a:xfrm>
            <a:off x="4134901" y="2451902"/>
            <a:ext cx="2341418" cy="461921"/>
          </a:xfrm>
          <a:prstGeom prst="rect">
            <a:avLst/>
          </a:prstGeom>
          <a:noFill/>
        </p:spPr>
        <p:txBody>
          <a:bodyPr wrap="square">
            <a:spAutoFit/>
          </a:bodyPr>
          <a:lstStyle/>
          <a:p>
            <a:pPr>
              <a:lnSpc>
                <a:spcPts val="3596"/>
              </a:lnSpc>
            </a:pPr>
            <a:r>
              <a:rPr lang="en-US" sz="800" b="1" i="0" dirty="0">
                <a:solidFill>
                  <a:srgbClr val="20331D"/>
                </a:solidFill>
                <a:effectLst/>
                <a:latin typeface="+mj-lt"/>
              </a:rPr>
              <a:t>Identification of top 5 content categories </a:t>
            </a:r>
            <a:endParaRPr lang="en-US" sz="800" b="1" spc="-320" dirty="0">
              <a:solidFill>
                <a:srgbClr val="20331D"/>
              </a:solidFill>
              <a:latin typeface="+mj-lt"/>
            </a:endParaRPr>
          </a:p>
        </p:txBody>
      </p:sp>
      <p:pic>
        <p:nvPicPr>
          <p:cNvPr id="30" name="Picture 16">
            <a:extLst>
              <a:ext uri="{FF2B5EF4-FFF2-40B4-BE49-F238E27FC236}">
                <a16:creationId xmlns:a16="http://schemas.microsoft.com/office/drawing/2014/main" id="{18E8CEBA-413B-6138-EF1A-4B6907ABB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6484543">
            <a:off x="5593923" y="1856152"/>
            <a:ext cx="1551247" cy="4350661"/>
          </a:xfrm>
          <a:prstGeom prst="rect">
            <a:avLst/>
          </a:prstGeom>
        </p:spPr>
      </p:pic>
      <p:sp>
        <p:nvSpPr>
          <p:cNvPr id="32" name="TextBox 35">
            <a:extLst>
              <a:ext uri="{FF2B5EF4-FFF2-40B4-BE49-F238E27FC236}">
                <a16:creationId xmlns:a16="http://schemas.microsoft.com/office/drawing/2014/main" id="{68386ED2-3106-4610-D4D9-33DE3C488CA1}"/>
              </a:ext>
            </a:extLst>
          </p:cNvPr>
          <p:cNvSpPr txBox="1"/>
          <p:nvPr/>
        </p:nvSpPr>
        <p:spPr>
          <a:xfrm>
            <a:off x="2913739" y="1627982"/>
            <a:ext cx="2447597" cy="369588"/>
          </a:xfrm>
          <a:prstGeom prst="rect">
            <a:avLst/>
          </a:prstGeom>
        </p:spPr>
        <p:txBody>
          <a:bodyPr wrap="square" lIns="0" tIns="0" rIns="0" bIns="0" rtlCol="0" anchor="t">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nSpc>
                <a:spcPts val="3596"/>
              </a:lnSpc>
            </a:pPr>
            <a:r>
              <a:rPr lang="en-US" sz="800" b="1" i="0" dirty="0">
                <a:solidFill>
                  <a:srgbClr val="20331D"/>
                </a:solidFill>
                <a:effectLst/>
                <a:latin typeface="+mj-lt"/>
              </a:rPr>
              <a:t>Utilization of Excel functions (VLOOKUP, UMIF)</a:t>
            </a:r>
            <a:endParaRPr lang="en-US" sz="800" b="1" spc="-320" dirty="0">
              <a:solidFill>
                <a:srgbClr val="20331D"/>
              </a:solidFill>
              <a:latin typeface="+mj-lt"/>
            </a:endParaRPr>
          </a:p>
        </p:txBody>
      </p:sp>
      <p:sp>
        <p:nvSpPr>
          <p:cNvPr id="33" name="TextBox 35">
            <a:extLst>
              <a:ext uri="{FF2B5EF4-FFF2-40B4-BE49-F238E27FC236}">
                <a16:creationId xmlns:a16="http://schemas.microsoft.com/office/drawing/2014/main" id="{357A78E5-FF4F-4D77-F503-5BCA69C5047E}"/>
              </a:ext>
            </a:extLst>
          </p:cNvPr>
          <p:cNvSpPr txBox="1"/>
          <p:nvPr/>
        </p:nvSpPr>
        <p:spPr>
          <a:xfrm>
            <a:off x="4055575" y="1934277"/>
            <a:ext cx="1230255" cy="369588"/>
          </a:xfrm>
          <a:prstGeom prst="rect">
            <a:avLst/>
          </a:prstGeom>
        </p:spPr>
        <p:txBody>
          <a:bodyPr wrap="square" lIns="0" tIns="0" rIns="0" bIns="0" rtlCol="0" anchor="t">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nSpc>
                <a:spcPts val="3596"/>
              </a:lnSpc>
            </a:pPr>
            <a:r>
              <a:rPr lang="en-US" sz="800" b="1" i="0" dirty="0">
                <a:solidFill>
                  <a:srgbClr val="20331D"/>
                </a:solidFill>
                <a:effectLst/>
                <a:latin typeface="+mj-lt"/>
              </a:rPr>
              <a:t>Microsoft Power BI</a:t>
            </a:r>
            <a:endParaRPr lang="en-US" sz="800" b="1" spc="-320" dirty="0">
              <a:solidFill>
                <a:srgbClr val="20331D"/>
              </a:solidFill>
              <a:latin typeface="+mj-lt"/>
            </a:endParaRPr>
          </a:p>
        </p:txBody>
      </p:sp>
      <p:sp>
        <p:nvSpPr>
          <p:cNvPr id="34" name="TextBox 33">
            <a:extLst>
              <a:ext uri="{FF2B5EF4-FFF2-40B4-BE49-F238E27FC236}">
                <a16:creationId xmlns:a16="http://schemas.microsoft.com/office/drawing/2014/main" id="{DE59D9BF-96D8-E7E2-D208-4394E4829A7B}"/>
              </a:ext>
            </a:extLst>
          </p:cNvPr>
          <p:cNvSpPr txBox="1"/>
          <p:nvPr/>
        </p:nvSpPr>
        <p:spPr>
          <a:xfrm>
            <a:off x="4319073" y="3624948"/>
            <a:ext cx="3768435" cy="584775"/>
          </a:xfrm>
          <a:prstGeom prst="rect">
            <a:avLst/>
          </a:prstGeom>
          <a:noFill/>
        </p:spPr>
        <p:txBody>
          <a:bodyPr wrap="square">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r>
              <a:rPr lang="en-US" sz="800" b="1" i="0" dirty="0">
                <a:solidFill>
                  <a:srgbClr val="20331D"/>
                </a:solidFill>
                <a:effectLst/>
                <a:latin typeface="+mj-lt"/>
              </a:rPr>
              <a:t>Our analysis process involved meticulous data cleaning and preparation. Leveraging Excel functions such as VLOOKUP and SUMIF, we identified the top 5 content categories, with Travel emerging as the primary focus, followed by Science, Healthy Eating, Animals, and Cooking.</a:t>
            </a:r>
            <a:endParaRPr lang="en-US" sz="800" b="1" dirty="0">
              <a:solidFill>
                <a:srgbClr val="20331D"/>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14350" y="430458"/>
            <a:ext cx="2318065" cy="615553"/>
          </a:xfrm>
          <a:prstGeom prst="rect">
            <a:avLst/>
          </a:prstGeom>
        </p:spPr>
        <p:txBody>
          <a:bodyPr wrap="square" lIns="0" tIns="0" rIns="0" bIns="0" rtlCol="0" anchor="t">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nSpc>
                <a:spcPts val="4800"/>
              </a:lnSpc>
            </a:pPr>
            <a:r>
              <a:rPr lang="en-US" sz="4000" spc="-40" dirty="0">
                <a:solidFill>
                  <a:srgbClr val="000000"/>
                </a:solidFill>
                <a:latin typeface="Graphik Regular" panose="020B0503030202060203" pitchFamily="34" charset="0"/>
              </a:rPr>
              <a:t>Insights</a:t>
            </a:r>
          </a:p>
        </p:txBody>
      </p:sp>
      <p:pic>
        <p:nvPicPr>
          <p:cNvPr id="17" name="Picture 16">
            <a:extLst>
              <a:ext uri="{FF2B5EF4-FFF2-40B4-BE49-F238E27FC236}">
                <a16:creationId xmlns:a16="http://schemas.microsoft.com/office/drawing/2014/main" id="{D0C5BEB0-8B31-ABA0-2DE0-76DE1ED5C3B1}"/>
              </a:ext>
            </a:extLst>
          </p:cNvPr>
          <p:cNvPicPr>
            <a:picLocks noChangeAspect="1"/>
          </p:cNvPicPr>
          <p:nvPr/>
        </p:nvPicPr>
        <p:blipFill>
          <a:blip r:embed="rId3"/>
          <a:stretch>
            <a:fillRect/>
          </a:stretch>
        </p:blipFill>
        <p:spPr>
          <a:xfrm>
            <a:off x="76200" y="2632636"/>
            <a:ext cx="3410926" cy="2510865"/>
          </a:xfrm>
          <a:prstGeom prst="rect">
            <a:avLst/>
          </a:prstGeom>
        </p:spPr>
      </p:pic>
      <p:sp>
        <p:nvSpPr>
          <p:cNvPr id="19" name="TextBox 18">
            <a:extLst>
              <a:ext uri="{FF2B5EF4-FFF2-40B4-BE49-F238E27FC236}">
                <a16:creationId xmlns:a16="http://schemas.microsoft.com/office/drawing/2014/main" id="{F28AD587-8070-DEDE-0AF3-1571615BDECF}"/>
              </a:ext>
            </a:extLst>
          </p:cNvPr>
          <p:cNvSpPr txBox="1"/>
          <p:nvPr/>
        </p:nvSpPr>
        <p:spPr>
          <a:xfrm>
            <a:off x="0" y="924476"/>
            <a:ext cx="7628371" cy="1477328"/>
          </a:xfrm>
          <a:prstGeom prst="rect">
            <a:avLst/>
          </a:prstGeom>
          <a:noFill/>
        </p:spPr>
        <p:txBody>
          <a:bodyPr wrap="square">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gn="l"/>
            <a:br>
              <a:rPr lang="en-US" sz="1000" b="1" i="0" dirty="0">
                <a:solidFill>
                  <a:srgbClr val="374151"/>
                </a:solidFill>
                <a:effectLst/>
                <a:latin typeface="Arial" panose="020B0604020202020204" pitchFamily="34" charset="0"/>
                <a:cs typeface="Arial" panose="020B0604020202020204" pitchFamily="34" charset="0"/>
              </a:rPr>
            </a:br>
            <a:endParaRPr lang="en-US" sz="1000" b="0" i="0" dirty="0">
              <a:solidFill>
                <a:srgbClr val="374151"/>
              </a:solidFill>
              <a:effectLst/>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In the dynamic landscape of online content consumption, understanding user engagement is pivotal for content creators and platform administrators. This report delves into the intricate details of user interactions within a dataset encompassing diverse content categories, reactions, sentiments, and content types.</a:t>
            </a:r>
          </a:p>
          <a:p>
            <a:pPr algn="l"/>
            <a:endParaRPr lang="en-US" sz="1000" b="0" i="0" dirty="0">
              <a:solidFill>
                <a:srgbClr val="374151"/>
              </a:solidFill>
              <a:effectLst/>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By unraveling patterns in user behavior, sentiment analysis, and content preferences, this report aims to equip stakeholders with actionable insights to refine content strategies, enhance user experience, and foster a more engaging online community. Let's embark on a journey </a:t>
            </a:r>
            <a:r>
              <a:rPr lang="en-US" sz="1000" dirty="0">
                <a:solidFill>
                  <a:srgbClr val="374151"/>
                </a:solidFill>
                <a:latin typeface="Arial" panose="020B0604020202020204" pitchFamily="34" charset="0"/>
                <a:cs typeface="Arial" panose="020B0604020202020204" pitchFamily="34" charset="0"/>
              </a:rPr>
              <a:t>to r</a:t>
            </a:r>
            <a:r>
              <a:rPr lang="en-US" sz="1000" b="0" i="0" dirty="0">
                <a:solidFill>
                  <a:srgbClr val="374151"/>
                </a:solidFill>
                <a:effectLst/>
                <a:latin typeface="Arial" panose="020B0604020202020204" pitchFamily="34" charset="0"/>
                <a:cs typeface="Arial" panose="020B0604020202020204" pitchFamily="34" charset="0"/>
              </a:rPr>
              <a:t>eveal key findings that illuminate the pathways to a more vibrant and responsive online content ecosystem</a:t>
            </a:r>
          </a:p>
        </p:txBody>
      </p:sp>
      <p:sp>
        <p:nvSpPr>
          <p:cNvPr id="21" name="TextBox 20">
            <a:extLst>
              <a:ext uri="{FF2B5EF4-FFF2-40B4-BE49-F238E27FC236}">
                <a16:creationId xmlns:a16="http://schemas.microsoft.com/office/drawing/2014/main" id="{D6405338-946F-AC06-3B3E-D732B319E238}"/>
              </a:ext>
            </a:extLst>
          </p:cNvPr>
          <p:cNvSpPr txBox="1"/>
          <p:nvPr/>
        </p:nvSpPr>
        <p:spPr>
          <a:xfrm>
            <a:off x="3814185" y="2914650"/>
            <a:ext cx="4779892" cy="1323439"/>
          </a:xfrm>
          <a:prstGeom prst="rect">
            <a:avLst/>
          </a:prstGeom>
          <a:noFill/>
        </p:spPr>
        <p:txBody>
          <a:bodyPr wrap="square">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gn="l"/>
            <a:r>
              <a:rPr lang="en-US" sz="1000" b="1" i="0" dirty="0">
                <a:effectLst/>
                <a:latin typeface="Arial" panose="020B0604020202020204" pitchFamily="34" charset="0"/>
                <a:cs typeface="Arial" panose="020B0604020202020204" pitchFamily="34" charset="0"/>
              </a:rPr>
              <a:t>Content Relevance and Diversity: </a:t>
            </a:r>
            <a:r>
              <a:rPr lang="en-US" sz="1000" b="0" i="0" dirty="0">
                <a:solidFill>
                  <a:srgbClr val="374151"/>
                </a:solidFill>
                <a:effectLst/>
                <a:latin typeface="Arial" panose="020B0604020202020204" pitchFamily="34" charset="0"/>
                <a:cs typeface="Arial" panose="020B0604020202020204" pitchFamily="34" charset="0"/>
              </a:rPr>
              <a:t>The dataset includes 16 unique content categories, accumulating a total score of N973,645.</a:t>
            </a:r>
          </a:p>
          <a:p>
            <a:pPr algn="l"/>
            <a:r>
              <a:rPr lang="en-US" sz="1000" b="0" i="0" dirty="0">
                <a:solidFill>
                  <a:srgbClr val="374151"/>
                </a:solidFill>
                <a:effectLst/>
                <a:latin typeface="Arial" panose="020B0604020202020204" pitchFamily="34" charset="0"/>
                <a:cs typeface="Arial" panose="020B0604020202020204" pitchFamily="34" charset="0"/>
              </a:rPr>
              <a:t>Top 3 engaging categories: Animal, Science, Healthy Eating, with notable interest in Technology and Food.</a:t>
            </a:r>
          </a:p>
          <a:p>
            <a:pPr algn="l"/>
            <a:endParaRPr lang="en-US" sz="1000" b="0" i="0" dirty="0">
              <a:solidFill>
                <a:srgbClr val="374151"/>
              </a:solidFill>
              <a:effectLst/>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The top three categories—Animals, Science, and Healthy Eating—likely resonate well with users due to their broad appeal and relevance. These categories may align with popular interests, thereby attracting a larger audience.</a:t>
            </a:r>
          </a:p>
        </p:txBody>
      </p:sp>
    </p:spTree>
    <p:extLst>
      <p:ext uri="{BB962C8B-B14F-4D97-AF65-F5344CB8AC3E}">
        <p14:creationId xmlns:p14="http://schemas.microsoft.com/office/powerpoint/2010/main" val="233985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72000" y="4097848"/>
            <a:ext cx="1772754" cy="1685151"/>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3">
                  <a:lumMod val="50000"/>
                </a:schemeClr>
              </a:solidFill>
            </p:spPr>
            <p:txBody>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endParaRPr lang="en-US" sz="450"/>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8223" y="-5798"/>
            <a:ext cx="3812559" cy="5143500"/>
          </a:xfrm>
          <a:prstGeom prst="rect">
            <a:avLst/>
          </a:prstGeom>
          <a:solidFill>
            <a:schemeClr val="accent3">
              <a:lumMod val="75000"/>
            </a:schemeClr>
          </a:solidFill>
          <a:ln>
            <a:solidFill>
              <a:srgbClr val="A100FF"/>
            </a:solidFill>
          </a:ln>
        </p:spPr>
        <p:txBody>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endParaRPr lang="en-AU" sz="450" dirty="0"/>
          </a:p>
        </p:txBody>
      </p:sp>
      <p:grpSp>
        <p:nvGrpSpPr>
          <p:cNvPr id="7" name="Group 7"/>
          <p:cNvGrpSpPr/>
          <p:nvPr/>
        </p:nvGrpSpPr>
        <p:grpSpPr>
          <a:xfrm>
            <a:off x="-73140" y="203077"/>
            <a:ext cx="1126900" cy="4737347"/>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649344" y="732279"/>
            <a:ext cx="1719307" cy="1648550"/>
            <a:chOff x="0" y="154662"/>
            <a:chExt cx="4584818" cy="4396135"/>
          </a:xfrm>
          <a:solidFill>
            <a:schemeClr val="accent3">
              <a:lumMod val="50000"/>
            </a:schemeClr>
          </a:solidFill>
        </p:grpSpPr>
        <p:grpSp>
          <p:nvGrpSpPr>
            <p:cNvPr id="13" name="Group 13"/>
            <p:cNvGrpSpPr>
              <a:grpSpLocks noChangeAspect="1"/>
            </p:cNvGrpSpPr>
            <p:nvPr/>
          </p:nvGrpSpPr>
          <p:grpSpPr>
            <a:xfrm>
              <a:off x="0" y="656398"/>
              <a:ext cx="3894399" cy="3894399"/>
              <a:chOff x="0" y="0"/>
              <a:chExt cx="6350000" cy="6350000"/>
            </a:xfrm>
            <a:grpFill/>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endParaRPr lang="en-AU" sz="450"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7993134" y="-530674"/>
            <a:ext cx="1772754" cy="1685151"/>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3">
                  <a:lumMod val="50000"/>
                </a:schemeClr>
              </a:solidFill>
            </p:spPr>
            <p:txBody>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endParaRPr lang="en-US" sz="450"/>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1534869" y="1154477"/>
            <a:ext cx="2893435" cy="615553"/>
          </a:xfrm>
          <a:prstGeom prst="rect">
            <a:avLst/>
          </a:prstGeom>
        </p:spPr>
        <p:txBody>
          <a:bodyPr wrap="square" lIns="0" tIns="0" rIns="0" bIns="0" rtlCol="0" anchor="t">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nSpc>
                <a:spcPts val="4800"/>
              </a:lnSpc>
            </a:pPr>
            <a:r>
              <a:rPr lang="en-US" sz="4000" spc="-40" dirty="0">
                <a:solidFill>
                  <a:srgbClr val="FFFFFF"/>
                </a:solidFill>
                <a:latin typeface="Graphik Regular" panose="020B0503030202060203" pitchFamily="34" charset="0"/>
              </a:rPr>
              <a:t>Problem</a:t>
            </a:r>
          </a:p>
        </p:txBody>
      </p:sp>
      <p:sp>
        <p:nvSpPr>
          <p:cNvPr id="23" name="TextBox 22">
            <a:extLst>
              <a:ext uri="{FF2B5EF4-FFF2-40B4-BE49-F238E27FC236}">
                <a16:creationId xmlns:a16="http://schemas.microsoft.com/office/drawing/2014/main" id="{85A8146B-D3CA-5005-1381-C3A8CB869DC7}"/>
              </a:ext>
            </a:extLst>
          </p:cNvPr>
          <p:cNvSpPr txBox="1"/>
          <p:nvPr/>
        </p:nvSpPr>
        <p:spPr>
          <a:xfrm>
            <a:off x="4142510" y="934933"/>
            <a:ext cx="4968118" cy="1785104"/>
          </a:xfrm>
          <a:prstGeom prst="rect">
            <a:avLst/>
          </a:prstGeom>
          <a:noFill/>
        </p:spPr>
        <p:txBody>
          <a:bodyPr wrap="square">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gn="l"/>
            <a:r>
              <a:rPr lang="en-US" sz="1000" b="0" i="0" dirty="0">
                <a:solidFill>
                  <a:srgbClr val="374151"/>
                </a:solidFill>
                <a:effectLst/>
                <a:latin typeface="Arial" panose="020B0604020202020204" pitchFamily="34" charset="0"/>
                <a:cs typeface="Arial" panose="020B0604020202020204" pitchFamily="34" charset="0"/>
              </a:rPr>
              <a:t>Scaling challenges faced by Social Buzz.</a:t>
            </a:r>
          </a:p>
          <a:p>
            <a:pPr algn="l"/>
            <a:endParaRPr lang="en-US" sz="1000" b="0" i="0" dirty="0">
              <a:solidFill>
                <a:srgbClr val="374151"/>
              </a:solidFill>
              <a:effectLst/>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Need for external expertise due to:</a:t>
            </a:r>
          </a:p>
          <a:p>
            <a:pPr marL="371475" lvl="1" indent="-142875" algn="l">
              <a:buFont typeface="Arial" panose="020B0604020202020204" pitchFamily="34" charset="0"/>
              <a:buChar char="•"/>
            </a:pPr>
            <a:r>
              <a:rPr lang="en-US" sz="1000" b="0" i="0" dirty="0">
                <a:solidFill>
                  <a:srgbClr val="374151"/>
                </a:solidFill>
                <a:effectLst/>
                <a:latin typeface="Arial" panose="020B0604020202020204" pitchFamily="34" charset="0"/>
                <a:cs typeface="Arial" panose="020B0604020202020204" pitchFamily="34" charset="0"/>
              </a:rPr>
              <a:t>Upcoming IPO by end of next year.</a:t>
            </a:r>
          </a:p>
          <a:p>
            <a:pPr marL="371475" lvl="1" indent="-142875" algn="l">
              <a:buFont typeface="Arial" panose="020B0604020202020204" pitchFamily="34" charset="0"/>
              <a:buChar char="•"/>
            </a:pPr>
            <a:r>
              <a:rPr lang="en-US" sz="1000" b="0" i="0" dirty="0">
                <a:solidFill>
                  <a:srgbClr val="374151"/>
                </a:solidFill>
                <a:effectLst/>
                <a:latin typeface="Arial" panose="020B0604020202020204" pitchFamily="34" charset="0"/>
                <a:cs typeface="Arial" panose="020B0604020202020204" pitchFamily="34" charset="0"/>
              </a:rPr>
              <a:t>Limited resources for managing current scale.</a:t>
            </a:r>
          </a:p>
          <a:p>
            <a:pPr marL="371475" lvl="1" indent="-142875" algn="l">
              <a:buFont typeface="Arial" panose="020B0604020202020204" pitchFamily="34" charset="0"/>
              <a:buChar char="•"/>
            </a:pPr>
            <a:r>
              <a:rPr lang="en-US" sz="1000" b="0" i="0" dirty="0">
                <a:solidFill>
                  <a:srgbClr val="374151"/>
                </a:solidFill>
                <a:effectLst/>
                <a:latin typeface="Arial" panose="020B0604020202020204" pitchFamily="34" charset="0"/>
                <a:cs typeface="Arial" panose="020B0604020202020204" pitchFamily="34" charset="0"/>
              </a:rPr>
              <a:t>Desire to learn data best practices from large corporations.</a:t>
            </a:r>
          </a:p>
          <a:p>
            <a:pPr lvl="1" algn="l"/>
            <a:endParaRPr lang="en-US" sz="1000" b="0" i="0" dirty="0">
              <a:solidFill>
                <a:srgbClr val="374151"/>
              </a:solidFill>
              <a:effectLst/>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The identified problem centers around scaling challenges at Social Buzz. </a:t>
            </a:r>
          </a:p>
          <a:p>
            <a:pPr algn="l"/>
            <a:endParaRPr lang="en-US" sz="1000" dirty="0">
              <a:solidFill>
                <a:srgbClr val="374151"/>
              </a:solidFill>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With an IPO looming, limited resources, and a desire to adopt best practices from leading corporations, they recognize the need for external expertise.</a:t>
            </a:r>
          </a:p>
        </p:txBody>
      </p:sp>
    </p:spTree>
    <p:extLst>
      <p:ext uri="{BB962C8B-B14F-4D97-AF65-F5344CB8AC3E}">
        <p14:creationId xmlns:p14="http://schemas.microsoft.com/office/powerpoint/2010/main" val="92156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489728" y="4407187"/>
            <a:ext cx="1772754" cy="1685151"/>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endParaRPr lang="en-US" sz="450"/>
              </a:p>
            </p:txBody>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4" name="Group 14"/>
          <p:cNvGrpSpPr/>
          <p:nvPr/>
        </p:nvGrpSpPr>
        <p:grpSpPr>
          <a:xfrm>
            <a:off x="327876" y="-355119"/>
            <a:ext cx="8626888" cy="1008540"/>
            <a:chOff x="0" y="0"/>
            <a:chExt cx="23005033" cy="2689439"/>
          </a:xfrm>
        </p:grpSpPr>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23" name="Group 23"/>
          <p:cNvGrpSpPr/>
          <p:nvPr/>
        </p:nvGrpSpPr>
        <p:grpSpPr>
          <a:xfrm>
            <a:off x="8257623" y="-842576"/>
            <a:ext cx="1772754" cy="1685151"/>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endParaRPr lang="en-US" sz="450"/>
              </a:p>
            </p:txBody>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DBAD1410-F245-B955-C193-93A729194B1C}"/>
              </a:ext>
            </a:extLst>
          </p:cNvPr>
          <p:cNvPicPr>
            <a:picLocks noChangeAspect="1"/>
          </p:cNvPicPr>
          <p:nvPr/>
        </p:nvPicPr>
        <p:blipFill>
          <a:blip r:embed="rId7"/>
          <a:stretch>
            <a:fillRect/>
          </a:stretch>
        </p:blipFill>
        <p:spPr>
          <a:xfrm>
            <a:off x="34704" y="2876467"/>
            <a:ext cx="4803996" cy="1870805"/>
          </a:xfrm>
          <a:prstGeom prst="rect">
            <a:avLst/>
          </a:prstGeom>
        </p:spPr>
      </p:pic>
      <p:pic>
        <p:nvPicPr>
          <p:cNvPr id="31" name="Picture 30">
            <a:extLst>
              <a:ext uri="{FF2B5EF4-FFF2-40B4-BE49-F238E27FC236}">
                <a16:creationId xmlns:a16="http://schemas.microsoft.com/office/drawing/2014/main" id="{546D8288-D369-3FAA-7BF8-2F68024121A5}"/>
              </a:ext>
            </a:extLst>
          </p:cNvPr>
          <p:cNvPicPr>
            <a:picLocks noChangeAspect="1"/>
          </p:cNvPicPr>
          <p:nvPr/>
        </p:nvPicPr>
        <p:blipFill>
          <a:blip r:embed="rId8"/>
          <a:stretch>
            <a:fillRect/>
          </a:stretch>
        </p:blipFill>
        <p:spPr>
          <a:xfrm>
            <a:off x="4838701" y="833651"/>
            <a:ext cx="4270596" cy="2042816"/>
          </a:xfrm>
          <a:prstGeom prst="rect">
            <a:avLst/>
          </a:prstGeom>
        </p:spPr>
      </p:pic>
      <p:sp>
        <p:nvSpPr>
          <p:cNvPr id="33" name="TextBox 32">
            <a:extLst>
              <a:ext uri="{FF2B5EF4-FFF2-40B4-BE49-F238E27FC236}">
                <a16:creationId xmlns:a16="http://schemas.microsoft.com/office/drawing/2014/main" id="{9E4AF265-20DC-13A1-6A81-BB1638FCAF63}"/>
              </a:ext>
            </a:extLst>
          </p:cNvPr>
          <p:cNvSpPr txBox="1"/>
          <p:nvPr/>
        </p:nvSpPr>
        <p:spPr>
          <a:xfrm>
            <a:off x="251139" y="1079395"/>
            <a:ext cx="3709317" cy="1015663"/>
          </a:xfrm>
          <a:prstGeom prst="rect">
            <a:avLst/>
          </a:prstGeom>
          <a:noFill/>
        </p:spPr>
        <p:txBody>
          <a:bodyPr wrap="square">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gn="l"/>
            <a:r>
              <a:rPr lang="en-US" sz="1000" b="1" i="0" dirty="0">
                <a:effectLst/>
                <a:latin typeface="Arial" panose="020B0604020202020204" pitchFamily="34" charset="0"/>
                <a:cs typeface="Arial" panose="020B0604020202020204" pitchFamily="34" charset="0"/>
              </a:rPr>
              <a:t>Content Type and Reaction Dynamics: </a:t>
            </a:r>
            <a:r>
              <a:rPr lang="en-US" sz="1000" b="0" i="0" dirty="0">
                <a:solidFill>
                  <a:srgbClr val="374151"/>
                </a:solidFill>
                <a:effectLst/>
                <a:latin typeface="Arial" panose="020B0604020202020204" pitchFamily="34" charset="0"/>
                <a:cs typeface="Arial" panose="020B0604020202020204" pitchFamily="34" charset="0"/>
              </a:rPr>
              <a:t>Photo is the predominant content type, followed by Video and Gif.</a:t>
            </a:r>
          </a:p>
          <a:p>
            <a:pPr algn="l"/>
            <a:endParaRPr lang="en-US" sz="1000" b="0" i="0" dirty="0">
              <a:solidFill>
                <a:srgbClr val="374151"/>
              </a:solidFill>
              <a:effectLst/>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Super Love, Adore, and Want are the most frequently used reactions The preference for photos over videos and GIFs indicates a user inclination towards visually engaging content. </a:t>
            </a:r>
          </a:p>
        </p:txBody>
      </p:sp>
      <p:sp>
        <p:nvSpPr>
          <p:cNvPr id="36" name="TextBox 35">
            <a:extLst>
              <a:ext uri="{FF2B5EF4-FFF2-40B4-BE49-F238E27FC236}">
                <a16:creationId xmlns:a16="http://schemas.microsoft.com/office/drawing/2014/main" id="{96AA31B2-D8AE-396F-95BD-9FBD364FEB09}"/>
              </a:ext>
            </a:extLst>
          </p:cNvPr>
          <p:cNvSpPr txBox="1"/>
          <p:nvPr/>
        </p:nvSpPr>
        <p:spPr>
          <a:xfrm>
            <a:off x="5356167" y="3363073"/>
            <a:ext cx="3248724" cy="707886"/>
          </a:xfrm>
          <a:prstGeom prst="rect">
            <a:avLst/>
          </a:prstGeom>
          <a:noFill/>
        </p:spPr>
        <p:txBody>
          <a:bodyPr wrap="square">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r>
              <a:rPr lang="en-US" sz="1000" b="0" i="0" dirty="0">
                <a:solidFill>
                  <a:srgbClr val="374151"/>
                </a:solidFill>
                <a:effectLst/>
                <a:latin typeface="Arial" panose="020B0604020202020204" pitchFamily="34" charset="0"/>
                <a:cs typeface="Arial" panose="020B0604020202020204" pitchFamily="34" charset="0"/>
              </a:rPr>
              <a:t>Additionally, the popularity of reactions such as Super Love, Adore, and Want underscores the importance of emotive and expressive content that resonates with users on a deeper level.</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04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489728" y="4407187"/>
            <a:ext cx="1772754" cy="1685151"/>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endParaRPr lang="en-US" sz="450"/>
              </a:p>
            </p:txBody>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4" name="Group 14"/>
          <p:cNvGrpSpPr/>
          <p:nvPr/>
        </p:nvGrpSpPr>
        <p:grpSpPr>
          <a:xfrm>
            <a:off x="327876" y="-617691"/>
            <a:ext cx="8626888" cy="1008540"/>
            <a:chOff x="0" y="0"/>
            <a:chExt cx="23005033" cy="2689439"/>
          </a:xfrm>
        </p:grpSpPr>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30" name="Picture 29">
            <a:extLst>
              <a:ext uri="{FF2B5EF4-FFF2-40B4-BE49-F238E27FC236}">
                <a16:creationId xmlns:a16="http://schemas.microsoft.com/office/drawing/2014/main" id="{404CD446-53BA-0EBD-61C7-33756F25A0B0}"/>
              </a:ext>
            </a:extLst>
          </p:cNvPr>
          <p:cNvPicPr>
            <a:picLocks noChangeAspect="1"/>
          </p:cNvPicPr>
          <p:nvPr/>
        </p:nvPicPr>
        <p:blipFill>
          <a:blip r:embed="rId7"/>
          <a:stretch>
            <a:fillRect/>
          </a:stretch>
        </p:blipFill>
        <p:spPr>
          <a:xfrm>
            <a:off x="4953000" y="591821"/>
            <a:ext cx="4209399" cy="2133607"/>
          </a:xfrm>
          <a:prstGeom prst="rect">
            <a:avLst/>
          </a:prstGeom>
        </p:spPr>
      </p:pic>
      <p:sp>
        <p:nvSpPr>
          <p:cNvPr id="34" name="TextBox 33">
            <a:extLst>
              <a:ext uri="{FF2B5EF4-FFF2-40B4-BE49-F238E27FC236}">
                <a16:creationId xmlns:a16="http://schemas.microsoft.com/office/drawing/2014/main" id="{479971EA-8F2E-5E57-244E-47CBF59993CE}"/>
              </a:ext>
            </a:extLst>
          </p:cNvPr>
          <p:cNvSpPr txBox="1"/>
          <p:nvPr/>
        </p:nvSpPr>
        <p:spPr>
          <a:xfrm>
            <a:off x="110988" y="883613"/>
            <a:ext cx="3526290" cy="1785104"/>
          </a:xfrm>
          <a:prstGeom prst="rect">
            <a:avLst/>
          </a:prstGeom>
          <a:noFill/>
        </p:spPr>
        <p:txBody>
          <a:bodyPr wrap="square">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gn="l"/>
            <a:r>
              <a:rPr lang="en-US" sz="1000" b="1" i="0" dirty="0">
                <a:effectLst/>
                <a:latin typeface="Arial" panose="020B0604020202020204" pitchFamily="34" charset="0"/>
                <a:cs typeface="Arial" panose="020B0604020202020204" pitchFamily="34" charset="0"/>
              </a:rPr>
              <a:t>Positive Sentiment Dominance:</a:t>
            </a:r>
            <a:r>
              <a:rPr lang="en-US" sz="1000" b="0" i="0" dirty="0">
                <a:solidFill>
                  <a:srgbClr val="374151"/>
                </a:solidFill>
                <a:effectLst/>
                <a:latin typeface="Arial" panose="020B0604020202020204" pitchFamily="34" charset="0"/>
                <a:cs typeface="Arial" panose="020B0604020202020204" pitchFamily="34" charset="0"/>
              </a:rPr>
              <a:t> :Overall, 56% of reactions convey a positive sentiment. </a:t>
            </a:r>
          </a:p>
          <a:p>
            <a:pPr algn="l"/>
            <a:endParaRPr lang="en-US" sz="1000" dirty="0">
              <a:solidFill>
                <a:srgbClr val="374151"/>
              </a:solidFill>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The prevalence of positive sentiments (56%) suggests that users predominantly engage with content that elicits positive emotions. </a:t>
            </a:r>
          </a:p>
          <a:p>
            <a:pPr algn="l"/>
            <a:endParaRPr lang="en-US" sz="1000" dirty="0">
              <a:solidFill>
                <a:srgbClr val="374151"/>
              </a:solidFill>
              <a:latin typeface="Arial" panose="020B0604020202020204" pitchFamily="34" charset="0"/>
              <a:cs typeface="Arial" panose="020B0604020202020204" pitchFamily="34" charset="0"/>
            </a:endParaRPr>
          </a:p>
          <a:p>
            <a:pPr algn="l"/>
            <a:r>
              <a:rPr lang="en-US" sz="1000" b="0" i="0" dirty="0">
                <a:solidFill>
                  <a:srgbClr val="374151"/>
                </a:solidFill>
                <a:effectLst/>
                <a:latin typeface="Arial" panose="020B0604020202020204" pitchFamily="34" charset="0"/>
                <a:cs typeface="Arial" panose="020B0604020202020204" pitchFamily="34" charset="0"/>
              </a:rPr>
              <a:t>Positive sentiments might foster a more enjoyable and uplifting user experience, contributing to increased engagement.</a:t>
            </a:r>
          </a:p>
          <a:p>
            <a:pPr algn="l"/>
            <a:endParaRPr lang="en-US" sz="1000" b="0" i="0" dirty="0">
              <a:solidFill>
                <a:srgbClr val="374151"/>
              </a:solidFill>
              <a:effectLst/>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C2BBF010-0C58-9CD9-7A4F-B476F6096EBA}"/>
              </a:ext>
            </a:extLst>
          </p:cNvPr>
          <p:cNvPicPr>
            <a:picLocks noChangeAspect="1"/>
          </p:cNvPicPr>
          <p:nvPr/>
        </p:nvPicPr>
        <p:blipFill>
          <a:blip r:embed="rId8"/>
          <a:stretch>
            <a:fillRect/>
          </a:stretch>
        </p:blipFill>
        <p:spPr>
          <a:xfrm>
            <a:off x="114301" y="2834397"/>
            <a:ext cx="4610100" cy="2197557"/>
          </a:xfrm>
          <a:prstGeom prst="rect">
            <a:avLst/>
          </a:prstGeom>
        </p:spPr>
      </p:pic>
      <p:sp>
        <p:nvSpPr>
          <p:cNvPr id="41" name="TextBox 40">
            <a:extLst>
              <a:ext uri="{FF2B5EF4-FFF2-40B4-BE49-F238E27FC236}">
                <a16:creationId xmlns:a16="http://schemas.microsoft.com/office/drawing/2014/main" id="{E9202B7A-A69B-E64C-69C7-9F4111A9A38D}"/>
              </a:ext>
            </a:extLst>
          </p:cNvPr>
          <p:cNvSpPr txBox="1"/>
          <p:nvPr/>
        </p:nvSpPr>
        <p:spPr>
          <a:xfrm>
            <a:off x="4991909" y="3116944"/>
            <a:ext cx="4152091" cy="1477328"/>
          </a:xfrm>
          <a:prstGeom prst="rect">
            <a:avLst/>
          </a:prstGeom>
          <a:noFill/>
        </p:spPr>
        <p:txBody>
          <a:bodyPr wrap="square">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r>
              <a:rPr lang="en-US" sz="1000" b="1" i="0" dirty="0">
                <a:effectLst/>
                <a:latin typeface="Arial" panose="020B0604020202020204" pitchFamily="34" charset="0"/>
                <a:cs typeface="Arial" panose="020B0604020202020204" pitchFamily="34" charset="0"/>
              </a:rPr>
              <a:t>User Sentiments Towards Categories:</a:t>
            </a:r>
            <a:r>
              <a:rPr lang="en-US" sz="1000" b="0" i="0" dirty="0">
                <a:solidFill>
                  <a:srgbClr val="374151"/>
                </a:solidFill>
                <a:effectLst/>
                <a:latin typeface="Arial" panose="020B0604020202020204" pitchFamily="34" charset="0"/>
                <a:cs typeface="Arial" panose="020B0604020202020204" pitchFamily="34" charset="0"/>
              </a:rPr>
              <a:t> The alignment of positive sentiments towards categories like Animals, Dogs, and Cooking suggests that users generally associate positive emotions with these topics. </a:t>
            </a:r>
          </a:p>
          <a:p>
            <a:endParaRPr lang="en-US" sz="1000" dirty="0">
              <a:solidFill>
                <a:srgbClr val="374151"/>
              </a:solidFill>
              <a:latin typeface="Arial" panose="020B0604020202020204" pitchFamily="34" charset="0"/>
              <a:cs typeface="Arial" panose="020B0604020202020204" pitchFamily="34" charset="0"/>
            </a:endParaRPr>
          </a:p>
          <a:p>
            <a:r>
              <a:rPr lang="en-US" sz="1000" b="0" i="0" dirty="0">
                <a:solidFill>
                  <a:srgbClr val="374151"/>
                </a:solidFill>
                <a:effectLst/>
                <a:latin typeface="Arial" panose="020B0604020202020204" pitchFamily="34" charset="0"/>
                <a:cs typeface="Arial" panose="020B0604020202020204" pitchFamily="34" charset="0"/>
              </a:rPr>
              <a:t>On the contrary, the observation of negative sentiments towards similar categories indicates a potential polarity in user opinions, necessitating a nuanced approach to content creation within these domains.</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071809" y="3890035"/>
            <a:ext cx="471233" cy="139799"/>
          </a:xfrm>
          <a:prstGeom prst="rect">
            <a:avLst/>
          </a:prstGeom>
        </p:spPr>
      </p:pic>
      <p:grpSp>
        <p:nvGrpSpPr>
          <p:cNvPr id="23" name="Group 14">
            <a:extLst>
              <a:ext uri="{FF2B5EF4-FFF2-40B4-BE49-F238E27FC236}">
                <a16:creationId xmlns:a16="http://schemas.microsoft.com/office/drawing/2014/main" id="{F49CBA38-C879-499F-B0F5-691188949921}"/>
              </a:ext>
            </a:extLst>
          </p:cNvPr>
          <p:cNvGrpSpPr/>
          <p:nvPr/>
        </p:nvGrpSpPr>
        <p:grpSpPr>
          <a:xfrm>
            <a:off x="5790917" y="3482434"/>
            <a:ext cx="2838734" cy="433809"/>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nSpc>
                  <a:spcPts val="1330"/>
                </a:lnSpc>
              </a:pPr>
              <a:endParaRPr lang="en-US" sz="950" spc="-10"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pPr>
                <a:lnSpc>
                  <a:spcPts val="1470"/>
                </a:lnSpc>
              </a:pPr>
              <a:endParaRPr lang="en-US" sz="1050" spc="-11" dirty="0">
                <a:solidFill>
                  <a:srgbClr val="000000"/>
                </a:solidFill>
                <a:latin typeface="Graphik Regular" panose="020B0503030202060203" pitchFamily="34" charset="0"/>
              </a:endParaRPr>
            </a:p>
          </p:txBody>
        </p:sp>
      </p:grpSp>
      <p:pic>
        <p:nvPicPr>
          <p:cNvPr id="17" name="Picture 16">
            <a:extLst>
              <a:ext uri="{FF2B5EF4-FFF2-40B4-BE49-F238E27FC236}">
                <a16:creationId xmlns:a16="http://schemas.microsoft.com/office/drawing/2014/main" id="{48D9A251-1729-F595-AAFB-6719F2FB753E}"/>
              </a:ext>
            </a:extLst>
          </p:cNvPr>
          <p:cNvPicPr>
            <a:picLocks noChangeAspect="1"/>
          </p:cNvPicPr>
          <p:nvPr/>
        </p:nvPicPr>
        <p:blipFill>
          <a:blip r:embed="rId5"/>
          <a:stretch>
            <a:fillRect/>
          </a:stretch>
        </p:blipFill>
        <p:spPr>
          <a:xfrm>
            <a:off x="0" y="1435892"/>
            <a:ext cx="8833054" cy="3707608"/>
          </a:xfrm>
          <a:prstGeom prst="rect">
            <a:avLst/>
          </a:prstGeom>
        </p:spPr>
      </p:pic>
      <p:sp>
        <p:nvSpPr>
          <p:cNvPr id="19" name="TextBox 18">
            <a:extLst>
              <a:ext uri="{FF2B5EF4-FFF2-40B4-BE49-F238E27FC236}">
                <a16:creationId xmlns:a16="http://schemas.microsoft.com/office/drawing/2014/main" id="{469F3D9B-40F7-7DBC-2E7D-85EBA027266A}"/>
              </a:ext>
            </a:extLst>
          </p:cNvPr>
          <p:cNvSpPr txBox="1"/>
          <p:nvPr/>
        </p:nvSpPr>
        <p:spPr>
          <a:xfrm>
            <a:off x="100445" y="366246"/>
            <a:ext cx="5787604" cy="1015663"/>
          </a:xfrm>
          <a:prstGeom prst="rect">
            <a:avLst/>
          </a:prstGeom>
          <a:noFill/>
        </p:spPr>
        <p:txBody>
          <a:bodyPr wrap="square">
            <a:spAutoFit/>
          </a:bodyPr>
          <a:lst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a:lstStyle>
          <a:p>
            <a:r>
              <a:rPr lang="en-US" sz="1000" b="1" i="0" dirty="0">
                <a:effectLst/>
                <a:latin typeface="Arial" panose="020B0604020202020204" pitchFamily="34" charset="0"/>
                <a:cs typeface="Arial" panose="020B0604020202020204" pitchFamily="34" charset="0"/>
              </a:rPr>
              <a:t>Seasonal Trends and Posting Frequency:</a:t>
            </a:r>
            <a:r>
              <a:rPr lang="en-US" sz="1000" b="0" i="0" dirty="0">
                <a:solidFill>
                  <a:srgbClr val="374151"/>
                </a:solidFill>
                <a:effectLst/>
                <a:latin typeface="Arial" panose="020B0604020202020204" pitchFamily="34" charset="0"/>
                <a:cs typeface="Arial" panose="020B0604020202020204" pitchFamily="34" charset="0"/>
              </a:rPr>
              <a:t> The observation that August, representing Q3, had the highest post frequency implies potential seasonal trends or increased user activity during that period. </a:t>
            </a:r>
          </a:p>
          <a:p>
            <a:endParaRPr lang="en-US" sz="1000" dirty="0">
              <a:solidFill>
                <a:srgbClr val="374151"/>
              </a:solidFill>
              <a:latin typeface="Arial" panose="020B0604020202020204" pitchFamily="34" charset="0"/>
              <a:cs typeface="Arial" panose="020B0604020202020204" pitchFamily="34" charset="0"/>
            </a:endParaRPr>
          </a:p>
          <a:p>
            <a:r>
              <a:rPr lang="en-US" sz="1000" b="0" i="0" dirty="0">
                <a:solidFill>
                  <a:srgbClr val="374151"/>
                </a:solidFill>
                <a:effectLst/>
                <a:latin typeface="Arial" panose="020B0604020202020204" pitchFamily="34" charset="0"/>
                <a:cs typeface="Arial" panose="020B0604020202020204" pitchFamily="34" charset="0"/>
              </a:rPr>
              <a:t>This insight could be linked to factors like holidays, special events, or simply heightened online activity during that specific month.</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1228765"/>
      </p:ext>
    </p:extLst>
  </p:cSld>
  <p:clrMapOvr>
    <a:masterClrMapping/>
  </p:clrMapOvr>
</p:sld>
</file>

<file path=ppt/theme/theme1.xml><?xml version="1.0" encoding="utf-8"?>
<a:theme xmlns:a="http://schemas.openxmlformats.org/drawingml/2006/main" name="Economics Thesis Defense: The role of business valuation in the global financial system by Slidesgo">
  <a:themeElements>
    <a:clrScheme name="Simple Light">
      <a:dk1>
        <a:srgbClr val="F7C9CF"/>
      </a:dk1>
      <a:lt1>
        <a:srgbClr val="FFB71E"/>
      </a:lt1>
      <a:dk2>
        <a:srgbClr val="FD443A"/>
      </a:dk2>
      <a:lt2>
        <a:srgbClr val="B4ECA2"/>
      </a:lt2>
      <a:accent1>
        <a:srgbClr val="EFEFEF"/>
      </a:accent1>
      <a:accent2>
        <a:srgbClr val="00000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1055</Words>
  <Application>Microsoft Office PowerPoint</Application>
  <PresentationFormat>On-screen Show (16:9)</PresentationFormat>
  <Paragraphs>88</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DM Sans</vt:lpstr>
      <vt:lpstr>Arial</vt:lpstr>
      <vt:lpstr>Calibri</vt:lpstr>
      <vt:lpstr>Sora ExtraBold</vt:lpstr>
      <vt:lpstr>Sora</vt:lpstr>
      <vt:lpstr>DM Sans Medium</vt:lpstr>
      <vt:lpstr>Graphik Regular</vt:lpstr>
      <vt:lpstr>Economics Thesis Defense: The role of business valuation in the global financial system by Slidesgo</vt:lpstr>
      <vt:lpstr>Office Theme</vt:lpstr>
      <vt:lpstr>Optimizing Scaling Strategies for Social Buzz</vt:lpstr>
      <vt:lpstr>01 Project Recap  </vt:lpstr>
      <vt:lpstr>Project Recap </vt:lpstr>
      <vt:lpstr>Process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Hamsetu Sabo</dc:creator>
  <cp:lastModifiedBy>Hamsetu Sabo</cp:lastModifiedBy>
  <cp:revision>2</cp:revision>
  <dcterms:modified xsi:type="dcterms:W3CDTF">2024-07-19T12:03:49Z</dcterms:modified>
</cp:coreProperties>
</file>