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4" r:id="rId5"/>
    <p:sldId id="271" r:id="rId6"/>
    <p:sldId id="273" r:id="rId7"/>
    <p:sldId id="272" r:id="rId8"/>
    <p:sldId id="267" r:id="rId9"/>
    <p:sldId id="268" r:id="rId10"/>
    <p:sldId id="266" r:id="rId11"/>
    <p:sldId id="269" r:id="rId12"/>
    <p:sldId id="274" r:id="rId13"/>
    <p:sldId id="275" r:id="rId14"/>
    <p:sldId id="276" r:id="rId15"/>
    <p:sldId id="287" r:id="rId16"/>
    <p:sldId id="277" r:id="rId17"/>
    <p:sldId id="281" r:id="rId18"/>
    <p:sldId id="283" r:id="rId19"/>
    <p:sldId id="280" r:id="rId20"/>
    <p:sldId id="282" r:id="rId21"/>
    <p:sldId id="284" r:id="rId22"/>
    <p:sldId id="286" r:id="rId23"/>
    <p:sldId id="278" r:id="rId24"/>
    <p:sldId id="289" r:id="rId25"/>
    <p:sldId id="288" r:id="rId26"/>
    <p:sldId id="290" r:id="rId27"/>
    <p:sldId id="279" r:id="rId28"/>
    <p:sldId id="291" r:id="rId29"/>
    <p:sldId id="26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본문" id="{0DF73C3B-FB88-45F0-B868-1BFDA8CDE3CB}">
          <p14:sldIdLst>
            <p14:sldId id="261"/>
          </p14:sldIdLst>
        </p14:section>
        <p14:section name="목차" id="{5CD217D7-E178-4220-8DF9-785B7DB4BC89}">
          <p14:sldIdLst>
            <p14:sldId id="262"/>
          </p14:sldIdLst>
        </p14:section>
        <p14:section name="연구 개요" id="{6E048F9B-1B5F-43CA-8DC0-5BF035303666}">
          <p14:sldIdLst>
            <p14:sldId id="270"/>
            <p14:sldId id="264"/>
            <p14:sldId id="271"/>
            <p14:sldId id="273"/>
            <p14:sldId id="272"/>
            <p14:sldId id="267"/>
            <p14:sldId id="268"/>
          </p14:sldIdLst>
        </p14:section>
        <p14:section name="연구 과정(클라이언트 개발)" id="{BB828DBD-701C-4A87-ACEF-B1420652DA99}">
          <p14:sldIdLst>
            <p14:sldId id="266"/>
            <p14:sldId id="269"/>
            <p14:sldId id="274"/>
            <p14:sldId id="275"/>
            <p14:sldId id="276"/>
            <p14:sldId id="287"/>
          </p14:sldIdLst>
        </p14:section>
        <p14:section name="연구 과정(ML_AGENT)" id="{BD3FD03F-CB5D-4A30-9DD5-427CC2D476FF}">
          <p14:sldIdLst>
            <p14:sldId id="277"/>
            <p14:sldId id="281"/>
            <p14:sldId id="283"/>
            <p14:sldId id="280"/>
            <p14:sldId id="282"/>
            <p14:sldId id="284"/>
            <p14:sldId id="286"/>
          </p14:sldIdLst>
        </p14:section>
        <p14:section name="연구 과정(밸런싱AI)" id="{205B6144-BAB4-49EC-A605-B7030DA56568}">
          <p14:sldIdLst>
            <p14:sldId id="278"/>
            <p14:sldId id="289"/>
            <p14:sldId id="288"/>
            <p14:sldId id="290"/>
          </p14:sldIdLst>
        </p14:section>
        <p14:section name="기대효과 및 활용" id="{E329B605-8358-4246-9D1D-3F76CAF7B920}">
          <p14:sldIdLst>
            <p14:sldId id="279"/>
            <p14:sldId id="291"/>
          </p14:sldIdLst>
        </p14:section>
        <p14:section name="QNA" id="{C895C40E-F7BE-4FF8-8DC7-C83815CE468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 Yongsik" initials="IY" lastIdx="1" clrIdx="0">
    <p:extLst>
      <p:ext uri="{19B8F6BF-5375-455C-9EA6-DF929625EA0E}">
        <p15:presenceInfo xmlns:p15="http://schemas.microsoft.com/office/powerpoint/2012/main" userId="f6b7ccc32ec0db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1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3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185113-48F1-4D9C-BEC8-E1E463E34659}"/>
              </a:ext>
            </a:extLst>
          </p:cNvPr>
          <p:cNvSpPr/>
          <p:nvPr/>
        </p:nvSpPr>
        <p:spPr>
          <a:xfrm>
            <a:off x="5015350" y="2740574"/>
            <a:ext cx="6899555" cy="139846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  <a:r>
              <a:rPr lang="ko-KR" altLang="en-US" sz="40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학부융합프로그램 발표</a:t>
            </a:r>
            <a:endParaRPr lang="en-US" altLang="ko-KR" sz="40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100" b="1" kern="0" dirty="0" err="1">
                <a:solidFill>
                  <a:schemeClr val="tx1">
                    <a:alpha val="56000"/>
                  </a:schemeClr>
                </a:solidFill>
              </a:rPr>
              <a:t>연구명</a:t>
            </a:r>
            <a:r>
              <a:rPr lang="ko-KR" altLang="en-US" sz="1100" b="1" kern="0" dirty="0">
                <a:solidFill>
                  <a:schemeClr val="tx1">
                    <a:alpha val="56000"/>
                  </a:schemeClr>
                </a:solidFill>
              </a:rPr>
              <a:t> </a:t>
            </a:r>
            <a:r>
              <a:rPr lang="en-US" altLang="ko-KR" sz="1100" b="1" kern="0" dirty="0">
                <a:solidFill>
                  <a:schemeClr val="tx1">
                    <a:alpha val="56000"/>
                  </a:schemeClr>
                </a:solidFill>
              </a:rPr>
              <a:t>: </a:t>
            </a:r>
            <a:r>
              <a:rPr lang="ko-KR" altLang="en-US" sz="1100" b="1" kern="0" dirty="0">
                <a:solidFill>
                  <a:schemeClr val="tx1">
                    <a:alpha val="56000"/>
                  </a:schemeClr>
                </a:solidFill>
              </a:rPr>
              <a:t>빅데이터를 이용한 게임 내 플레이어들의 분기 선택 데이터 수집 및 분류와 </a:t>
            </a:r>
            <a:endParaRPr lang="en-US" altLang="ko-KR" sz="1100" b="1" kern="0" dirty="0">
              <a:solidFill>
                <a:schemeClr val="tx1">
                  <a:alpha val="56000"/>
                </a:scheme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schemeClr val="tx1">
                    <a:alpha val="56000"/>
                  </a:schemeClr>
                </a:solidFill>
              </a:rPr>
              <a:t>AI</a:t>
            </a:r>
            <a:r>
              <a:rPr lang="ko-KR" altLang="en-US" sz="1100" b="1" kern="0" dirty="0">
                <a:solidFill>
                  <a:schemeClr val="tx1">
                    <a:alpha val="56000"/>
                  </a:schemeClr>
                </a:solidFill>
              </a:rPr>
              <a:t>분석을 통한 자동 밸런스 패치 제안 기술에 관한 연구</a:t>
            </a:r>
            <a:endParaRPr lang="en-US" altLang="ko-KR" sz="1100" b="1" kern="0" dirty="0">
              <a:solidFill>
                <a:schemeClr val="tx1">
                  <a:alpha val="56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DBD9F-3139-424A-88A2-B86FED5D0F88}"/>
              </a:ext>
            </a:extLst>
          </p:cNvPr>
          <p:cNvSpPr txBox="1"/>
          <p:nvPr/>
        </p:nvSpPr>
        <p:spPr>
          <a:xfrm>
            <a:off x="8420793" y="4375120"/>
            <a:ext cx="3494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201501898_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김재우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201601793_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고재호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201601862_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임용식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전파공학전공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201901358_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김준희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31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연구에 적용 가능한 게임의 조건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최소 </a:t>
            </a:r>
            <a:r>
              <a:rPr lang="en-US" altLang="ko-KR" sz="1800" dirty="0"/>
              <a:t>2</a:t>
            </a:r>
            <a:r>
              <a:rPr lang="ko-KR" altLang="en-US" sz="1800" dirty="0"/>
              <a:t>인 이상의 플레이어가 동시 플레이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게임의 최종 목적이 유일해야 함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목적 달성을 위해 플레이어가 다양한 전략 수립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한정된 연구 기간 내 최대한 많은 데이터 산출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altLang="ko-KR" sz="2200" dirty="0"/>
              <a:t> </a:t>
            </a:r>
            <a:r>
              <a:rPr lang="en-US" altLang="ko-KR" sz="2200" b="1" dirty="0"/>
              <a:t>2</a:t>
            </a:r>
            <a:r>
              <a:rPr lang="ko-KR" altLang="en-US" sz="2200" b="1" dirty="0"/>
              <a:t>인 </a:t>
            </a:r>
            <a:r>
              <a:rPr lang="ko-KR" altLang="en-US" sz="2200" b="1" dirty="0" err="1"/>
              <a:t>턴제</a:t>
            </a:r>
            <a:r>
              <a:rPr lang="ko-KR" altLang="en-US" sz="2200" b="1" dirty="0"/>
              <a:t> 전략 게임 </a:t>
            </a:r>
            <a:r>
              <a:rPr lang="ko-KR" altLang="en-US" sz="2200" dirty="0"/>
              <a:t>개발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8679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게임 목표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상대의 체력을 먼저 </a:t>
            </a:r>
            <a:r>
              <a:rPr lang="en-US" altLang="ko-KR" sz="2200" dirty="0"/>
              <a:t>0</a:t>
            </a:r>
            <a:r>
              <a:rPr lang="ko-KR" altLang="en-US" sz="2200" dirty="0"/>
              <a:t>으로 만들기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게임 진행 과정</a:t>
            </a:r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2A42DD-A12E-4070-BD65-AB6BA68F492E}"/>
              </a:ext>
            </a:extLst>
          </p:cNvPr>
          <p:cNvGrpSpPr/>
          <p:nvPr/>
        </p:nvGrpSpPr>
        <p:grpSpPr>
          <a:xfrm>
            <a:off x="2365663" y="4351309"/>
            <a:ext cx="7460674" cy="1168342"/>
            <a:chOff x="2365663" y="3429000"/>
            <a:chExt cx="7460674" cy="11683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DFF6EA-5FC4-4E4F-8CA0-213EB63093E1}"/>
                </a:ext>
              </a:extLst>
            </p:cNvPr>
            <p:cNvGrpSpPr/>
            <p:nvPr/>
          </p:nvGrpSpPr>
          <p:grpSpPr>
            <a:xfrm>
              <a:off x="2365663" y="3429000"/>
              <a:ext cx="7460674" cy="379431"/>
              <a:chOff x="1030778" y="4054825"/>
              <a:chExt cx="7460674" cy="37943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219F5A-17CA-4A97-B89E-E93238C5EF65}"/>
                  </a:ext>
                </a:extLst>
              </p:cNvPr>
              <p:cNvSpPr txBox="1"/>
              <p:nvPr/>
            </p:nvSpPr>
            <p:spPr>
              <a:xfrm>
                <a:off x="1030778" y="4064924"/>
                <a:ext cx="150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능력치 설정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C91E5641-2B7C-487C-A63C-D86DE42FAE7D}"/>
                  </a:ext>
                </a:extLst>
              </p:cNvPr>
              <p:cNvCxnSpPr/>
              <p:nvPr/>
            </p:nvCxnSpPr>
            <p:spPr>
              <a:xfrm>
                <a:off x="2626822" y="4239491"/>
                <a:ext cx="1138843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7426FA-AC8D-4F20-AA5A-215006953551}"/>
                  </a:ext>
                </a:extLst>
              </p:cNvPr>
              <p:cNvSpPr txBox="1"/>
              <p:nvPr/>
            </p:nvSpPr>
            <p:spPr>
              <a:xfrm>
                <a:off x="3857106" y="4064924"/>
                <a:ext cx="150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전투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ED7C1-18AC-4C3A-B755-934477CB36E0}"/>
                  </a:ext>
                </a:extLst>
              </p:cNvPr>
              <p:cNvSpPr txBox="1"/>
              <p:nvPr/>
            </p:nvSpPr>
            <p:spPr>
              <a:xfrm>
                <a:off x="6683434" y="4054825"/>
                <a:ext cx="180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승리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패배 결정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19F3FD02-8D19-431D-9CD4-88ED00520905}"/>
                  </a:ext>
                </a:extLst>
              </p:cNvPr>
              <p:cNvCxnSpPr/>
              <p:nvPr/>
            </p:nvCxnSpPr>
            <p:spPr>
              <a:xfrm>
                <a:off x="5436524" y="4249590"/>
                <a:ext cx="1138843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9FC2531-582D-4616-AB44-9BF28072B84A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8922328" y="3798332"/>
              <a:ext cx="0" cy="3580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AC4395-72C3-464E-B747-2E4C72420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7964" y="4156364"/>
              <a:ext cx="5804364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8FC2AC-DF88-4820-93CC-E19863173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7964" y="3798332"/>
              <a:ext cx="8313" cy="35803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18CBF-37CE-499B-B034-DCD105137792}"/>
                </a:ext>
              </a:extLst>
            </p:cNvPr>
            <p:cNvSpPr txBox="1"/>
            <p:nvPr/>
          </p:nvSpPr>
          <p:spPr>
            <a:xfrm>
              <a:off x="5191990" y="4228010"/>
              <a:ext cx="150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재시작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4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능력치</a:t>
            </a:r>
            <a:r>
              <a:rPr lang="ko-KR" altLang="en-US" sz="2200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1DA03A-8D5C-4524-90AF-8621F7BC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77" y="2186632"/>
            <a:ext cx="7360445" cy="41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0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전투</a:t>
            </a:r>
            <a:endParaRPr lang="en-US" altLang="ko-KR" sz="2200" dirty="0"/>
          </a:p>
        </p:txBody>
      </p:sp>
      <p:pic>
        <p:nvPicPr>
          <p:cNvPr id="11" name="그림 10" descr="테이블, 싱크, 녹색, 방이(가) 표시된 사진&#10;&#10;자동 생성된 설명">
            <a:extLst>
              <a:ext uri="{FF2B5EF4-FFF2-40B4-BE49-F238E27FC236}">
                <a16:creationId xmlns:a16="http://schemas.microsoft.com/office/drawing/2014/main" id="{4E837038-42EE-473C-89BE-708C2EDF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62" y="2376825"/>
            <a:ext cx="5133086" cy="2896937"/>
          </a:xfrm>
          <a:prstGeom prst="rect">
            <a:avLst/>
          </a:prstGeom>
        </p:spPr>
      </p:pic>
      <p:pic>
        <p:nvPicPr>
          <p:cNvPr id="13" name="그림 12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3E69F0B7-DF5A-45D3-9CC0-87E83F1C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1" y="2376825"/>
            <a:ext cx="5162428" cy="2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승리</a:t>
            </a:r>
            <a:r>
              <a:rPr lang="en-US" altLang="ko-KR" dirty="0"/>
              <a:t>/</a:t>
            </a:r>
            <a:r>
              <a:rPr lang="ko-KR" altLang="en-US" dirty="0"/>
              <a:t>패배 결정</a:t>
            </a:r>
            <a:endParaRPr lang="en-US" altLang="ko-KR" dirty="0"/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4E1337A6-BF6D-4E1F-AA97-42CA6481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63" y="2234274"/>
            <a:ext cx="6241473" cy="35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랜덤 능력치</a:t>
            </a:r>
            <a:r>
              <a:rPr lang="en-US" altLang="ko-KR" dirty="0"/>
              <a:t>(State)</a:t>
            </a:r>
            <a:r>
              <a:rPr lang="ko-KR" altLang="en-US" dirty="0"/>
              <a:t>를 부여하는 알고리즘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인간의 개입 없이 무작위 데이터 산출</a:t>
            </a:r>
            <a:r>
              <a:rPr lang="en-US" altLang="ko-KR" sz="2200" dirty="0"/>
              <a:t> </a:t>
            </a:r>
            <a:r>
              <a:rPr lang="ko-KR" altLang="en-US" sz="2200" dirty="0"/>
              <a:t>가능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특정 능력치 고정 알고리즘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특정 매치업의 데이터 다수 산출 가능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Animation </a:t>
            </a:r>
            <a:r>
              <a:rPr lang="ko-KR" altLang="en-US" dirty="0"/>
              <a:t>제거 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한 게임이 진행되는 평균 시간 </a:t>
            </a:r>
            <a:r>
              <a:rPr lang="en-US" altLang="ko-KR" sz="2200" dirty="0"/>
              <a:t>2min-&gt; 0.sec</a:t>
            </a:r>
          </a:p>
        </p:txBody>
      </p:sp>
    </p:spTree>
    <p:extLst>
      <p:ext uri="{BB962C8B-B14F-4D97-AF65-F5344CB8AC3E}">
        <p14:creationId xmlns:p14="http://schemas.microsoft.com/office/powerpoint/2010/main" val="108747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ML-Agent</a:t>
            </a:r>
            <a:r>
              <a:rPr lang="ko-KR" altLang="en-US" dirty="0"/>
              <a:t>를 이용한 </a:t>
            </a:r>
            <a:r>
              <a:rPr lang="ko-KR" altLang="en-US" dirty="0" err="1"/>
              <a:t>플레잉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 개발 목표 </a:t>
            </a:r>
            <a:r>
              <a:rPr lang="en-US" altLang="ko-KR" sz="2200" dirty="0"/>
              <a:t>: </a:t>
            </a:r>
            <a:r>
              <a:rPr lang="ko-KR" altLang="en-US" sz="2200" dirty="0"/>
              <a:t>강화학습을 통해 스스로 전투하는 </a:t>
            </a:r>
            <a:r>
              <a:rPr lang="en-US" altLang="ko-KR" sz="2200" dirty="0"/>
              <a:t>AI </a:t>
            </a:r>
            <a:r>
              <a:rPr lang="ko-KR" altLang="en-US" sz="2200" dirty="0"/>
              <a:t>개발</a:t>
            </a:r>
            <a:endParaRPr lang="en-US" altLang="ko-KR" sz="2200" dirty="0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A000702-687C-467E-A7F0-8AE0E4ACC5F2}"/>
              </a:ext>
            </a:extLst>
          </p:cNvPr>
          <p:cNvGrpSpPr/>
          <p:nvPr/>
        </p:nvGrpSpPr>
        <p:grpSpPr>
          <a:xfrm>
            <a:off x="2978716" y="3077363"/>
            <a:ext cx="6187462" cy="1842118"/>
            <a:chOff x="2716853" y="3077363"/>
            <a:chExt cx="6187462" cy="1842118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7745B67-916D-460E-AF22-6D97195C23F4}"/>
                </a:ext>
              </a:extLst>
            </p:cNvPr>
            <p:cNvGrpSpPr/>
            <p:nvPr/>
          </p:nvGrpSpPr>
          <p:grpSpPr>
            <a:xfrm>
              <a:off x="6682046" y="3077363"/>
              <a:ext cx="2222269" cy="1842118"/>
              <a:chOff x="3873731" y="3757353"/>
              <a:chExt cx="2222269" cy="1842118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90CED58-C634-460C-A40E-9FA44BDFE964}"/>
                  </a:ext>
                </a:extLst>
              </p:cNvPr>
              <p:cNvSpPr/>
              <p:nvPr/>
            </p:nvSpPr>
            <p:spPr>
              <a:xfrm>
                <a:off x="3873731" y="4035459"/>
                <a:ext cx="326983" cy="321785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04446DD-9FED-4AEA-8C8F-8445CEFA1AA9}"/>
                  </a:ext>
                </a:extLst>
              </p:cNvPr>
              <p:cNvSpPr/>
              <p:nvPr/>
            </p:nvSpPr>
            <p:spPr>
              <a:xfrm>
                <a:off x="3873731" y="4540400"/>
                <a:ext cx="326983" cy="321785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7F14C316-A01E-4D8E-B14A-AFC4065C8FDB}"/>
                  </a:ext>
                </a:extLst>
              </p:cNvPr>
              <p:cNvSpPr/>
              <p:nvPr/>
            </p:nvSpPr>
            <p:spPr>
              <a:xfrm>
                <a:off x="3873731" y="5045341"/>
                <a:ext cx="326983" cy="321785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DD353D2-8FEF-4C36-8EBF-EEED25C23BCE}"/>
                  </a:ext>
                </a:extLst>
              </p:cNvPr>
              <p:cNvSpPr/>
              <p:nvPr/>
            </p:nvSpPr>
            <p:spPr>
              <a:xfrm>
                <a:off x="4505494" y="5277686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AE21B705-696F-47BB-98BA-6F445354A1C4}"/>
                  </a:ext>
                </a:extLst>
              </p:cNvPr>
              <p:cNvSpPr/>
              <p:nvPr/>
            </p:nvSpPr>
            <p:spPr>
              <a:xfrm>
                <a:off x="4505494" y="4772324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60F06C40-7487-438F-B33C-49FE40729093}"/>
                  </a:ext>
                </a:extLst>
              </p:cNvPr>
              <p:cNvSpPr/>
              <p:nvPr/>
            </p:nvSpPr>
            <p:spPr>
              <a:xfrm>
                <a:off x="4505494" y="4266961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9D4901B9-BF2B-4BFA-8069-99D37180749C}"/>
                  </a:ext>
                </a:extLst>
              </p:cNvPr>
              <p:cNvSpPr/>
              <p:nvPr/>
            </p:nvSpPr>
            <p:spPr>
              <a:xfrm>
                <a:off x="4505494" y="3757353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9A74A48-E281-42C3-8EC1-EC6617EEEB97}"/>
                  </a:ext>
                </a:extLst>
              </p:cNvPr>
              <p:cNvSpPr/>
              <p:nvPr/>
            </p:nvSpPr>
            <p:spPr>
              <a:xfrm>
                <a:off x="5137256" y="5277686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9D7F0C73-2F8F-4673-92D8-B5A9C55588F0}"/>
                  </a:ext>
                </a:extLst>
              </p:cNvPr>
              <p:cNvSpPr/>
              <p:nvPr/>
            </p:nvSpPr>
            <p:spPr>
              <a:xfrm>
                <a:off x="5137256" y="4772324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70D8680D-DAB7-4C0A-A306-CA9666204FC1}"/>
                  </a:ext>
                </a:extLst>
              </p:cNvPr>
              <p:cNvSpPr/>
              <p:nvPr/>
            </p:nvSpPr>
            <p:spPr>
              <a:xfrm>
                <a:off x="5137256" y="4266961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B6A2B419-AE51-4869-86F6-66E04E2784B2}"/>
                  </a:ext>
                </a:extLst>
              </p:cNvPr>
              <p:cNvSpPr/>
              <p:nvPr/>
            </p:nvSpPr>
            <p:spPr>
              <a:xfrm>
                <a:off x="5137255" y="3757353"/>
                <a:ext cx="326983" cy="3217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9CF84CB6-627F-4C45-B5D5-E8B519724B5F}"/>
                  </a:ext>
                </a:extLst>
              </p:cNvPr>
              <p:cNvSpPr/>
              <p:nvPr/>
            </p:nvSpPr>
            <p:spPr>
              <a:xfrm>
                <a:off x="5769017" y="4035459"/>
                <a:ext cx="326983" cy="321785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C9A0573-A236-4ABB-B7DD-24A10B2A58B7}"/>
                  </a:ext>
                </a:extLst>
              </p:cNvPr>
              <p:cNvSpPr/>
              <p:nvPr/>
            </p:nvSpPr>
            <p:spPr>
              <a:xfrm>
                <a:off x="5769017" y="4540400"/>
                <a:ext cx="326983" cy="321785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0B76687-2CFE-4D8F-9A19-42DF7A897870}"/>
                  </a:ext>
                </a:extLst>
              </p:cNvPr>
              <p:cNvSpPr/>
              <p:nvPr/>
            </p:nvSpPr>
            <p:spPr>
              <a:xfrm>
                <a:off x="5769017" y="5045341"/>
                <a:ext cx="326983" cy="321785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FB69B15A-C85F-4DAC-AFB7-98587DB92CAC}"/>
                  </a:ext>
                </a:extLst>
              </p:cNvPr>
              <p:cNvCxnSpPr>
                <a:stCxn id="143" idx="6"/>
                <a:endCxn id="149" idx="2"/>
              </p:cNvCxnSpPr>
              <p:nvPr/>
            </p:nvCxnSpPr>
            <p:spPr>
              <a:xfrm flipV="1">
                <a:off x="4200714" y="3918246"/>
                <a:ext cx="304780" cy="278106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31FA160A-D0FA-47D8-BF40-3B216EE00513}"/>
                  </a:ext>
                </a:extLst>
              </p:cNvPr>
              <p:cNvCxnSpPr>
                <a:cxnSpLocks/>
                <a:stCxn id="144" idx="6"/>
                <a:endCxn id="148" idx="2"/>
              </p:cNvCxnSpPr>
              <p:nvPr/>
            </p:nvCxnSpPr>
            <p:spPr>
              <a:xfrm flipV="1">
                <a:off x="4200714" y="4427854"/>
                <a:ext cx="304780" cy="273439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1ADB503F-E01D-4F3C-B447-068613BA7F29}"/>
                  </a:ext>
                </a:extLst>
              </p:cNvPr>
              <p:cNvCxnSpPr>
                <a:cxnSpLocks/>
                <a:stCxn id="144" idx="6"/>
                <a:endCxn id="149" idx="2"/>
              </p:cNvCxnSpPr>
              <p:nvPr/>
            </p:nvCxnSpPr>
            <p:spPr>
              <a:xfrm flipV="1">
                <a:off x="4200714" y="3918246"/>
                <a:ext cx="304780" cy="783047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7E0000FB-B883-41F5-91B7-F1AA5CD9BB7E}"/>
                  </a:ext>
                </a:extLst>
              </p:cNvPr>
              <p:cNvCxnSpPr>
                <a:cxnSpLocks/>
                <a:stCxn id="143" idx="6"/>
                <a:endCxn id="148" idx="2"/>
              </p:cNvCxnSpPr>
              <p:nvPr/>
            </p:nvCxnSpPr>
            <p:spPr>
              <a:xfrm>
                <a:off x="4200714" y="4196352"/>
                <a:ext cx="304780" cy="231502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624EC727-F3AE-45B5-A75B-BFC99FE6DAC2}"/>
                  </a:ext>
                </a:extLst>
              </p:cNvPr>
              <p:cNvCxnSpPr>
                <a:cxnSpLocks/>
                <a:stCxn id="143" idx="6"/>
                <a:endCxn id="147" idx="2"/>
              </p:cNvCxnSpPr>
              <p:nvPr/>
            </p:nvCxnSpPr>
            <p:spPr>
              <a:xfrm>
                <a:off x="4200714" y="4196352"/>
                <a:ext cx="304780" cy="736864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F9BF6D29-3638-4712-807E-847A48F7F562}"/>
                  </a:ext>
                </a:extLst>
              </p:cNvPr>
              <p:cNvCxnSpPr>
                <a:cxnSpLocks/>
                <a:stCxn id="143" idx="6"/>
                <a:endCxn id="146" idx="2"/>
              </p:cNvCxnSpPr>
              <p:nvPr/>
            </p:nvCxnSpPr>
            <p:spPr>
              <a:xfrm>
                <a:off x="4200714" y="4196352"/>
                <a:ext cx="304780" cy="1242227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CEFEBC0E-BC26-4165-A34A-6EEE5C04C01F}"/>
                  </a:ext>
                </a:extLst>
              </p:cNvPr>
              <p:cNvCxnSpPr>
                <a:cxnSpLocks/>
                <a:stCxn id="144" idx="6"/>
                <a:endCxn id="147" idx="2"/>
              </p:cNvCxnSpPr>
              <p:nvPr/>
            </p:nvCxnSpPr>
            <p:spPr>
              <a:xfrm>
                <a:off x="4200714" y="4701293"/>
                <a:ext cx="304780" cy="231923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87D3A8E2-0B39-46A0-BD4C-74BC32B5C55E}"/>
                  </a:ext>
                </a:extLst>
              </p:cNvPr>
              <p:cNvCxnSpPr>
                <a:cxnSpLocks/>
                <a:stCxn id="144" idx="6"/>
                <a:endCxn id="146" idx="2"/>
              </p:cNvCxnSpPr>
              <p:nvPr/>
            </p:nvCxnSpPr>
            <p:spPr>
              <a:xfrm>
                <a:off x="4200714" y="4701293"/>
                <a:ext cx="304780" cy="737286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D47870AC-15C2-41C3-A6B5-53CBE89479FB}"/>
                  </a:ext>
                </a:extLst>
              </p:cNvPr>
              <p:cNvCxnSpPr>
                <a:cxnSpLocks/>
                <a:stCxn id="145" idx="6"/>
                <a:endCxn id="146" idx="2"/>
              </p:cNvCxnSpPr>
              <p:nvPr/>
            </p:nvCxnSpPr>
            <p:spPr>
              <a:xfrm>
                <a:off x="4200714" y="5206234"/>
                <a:ext cx="304780" cy="232345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A3EE3A91-B6CB-40EA-BCA1-CEFA8D744189}"/>
                  </a:ext>
                </a:extLst>
              </p:cNvPr>
              <p:cNvCxnSpPr>
                <a:cxnSpLocks/>
                <a:stCxn id="145" idx="6"/>
                <a:endCxn id="147" idx="2"/>
              </p:cNvCxnSpPr>
              <p:nvPr/>
            </p:nvCxnSpPr>
            <p:spPr>
              <a:xfrm flipV="1">
                <a:off x="4200714" y="4933216"/>
                <a:ext cx="304780" cy="27301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962DF00E-3B46-4D65-AD55-0BA395533C73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 flipV="1">
                <a:off x="4200714" y="4427854"/>
                <a:ext cx="304780" cy="77838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45DF9264-7FCA-4AAA-BA4B-9D7F27AA977D}"/>
                  </a:ext>
                </a:extLst>
              </p:cNvPr>
              <p:cNvCxnSpPr>
                <a:cxnSpLocks/>
                <a:stCxn id="145" idx="6"/>
                <a:endCxn id="149" idx="2"/>
              </p:cNvCxnSpPr>
              <p:nvPr/>
            </p:nvCxnSpPr>
            <p:spPr>
              <a:xfrm flipV="1">
                <a:off x="4200714" y="3918246"/>
                <a:ext cx="304780" cy="12879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D73DEDA0-E967-4C24-B3C1-8053ACE8705C}"/>
                  </a:ext>
                </a:extLst>
              </p:cNvPr>
              <p:cNvCxnSpPr>
                <a:cxnSpLocks/>
                <a:stCxn id="153" idx="2"/>
                <a:endCxn id="149" idx="6"/>
              </p:cNvCxnSpPr>
              <p:nvPr/>
            </p:nvCxnSpPr>
            <p:spPr>
              <a:xfrm flipH="1">
                <a:off x="4832476" y="3918246"/>
                <a:ext cx="304779" cy="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8796D719-88F7-4F09-AE1A-68940F9067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2476" y="4427854"/>
                <a:ext cx="304779" cy="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DFF4000F-4803-4DAF-A071-610D203A53B1}"/>
                  </a:ext>
                </a:extLst>
              </p:cNvPr>
              <p:cNvCxnSpPr>
                <a:cxnSpLocks/>
                <a:stCxn id="151" idx="2"/>
                <a:endCxn id="147" idx="6"/>
              </p:cNvCxnSpPr>
              <p:nvPr/>
            </p:nvCxnSpPr>
            <p:spPr>
              <a:xfrm flipH="1">
                <a:off x="4832477" y="4933216"/>
                <a:ext cx="304779" cy="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E095E63-EBBA-4113-98F3-E646F82DE38C}"/>
                  </a:ext>
                </a:extLst>
              </p:cNvPr>
              <p:cNvCxnSpPr>
                <a:cxnSpLocks/>
                <a:stCxn id="150" idx="2"/>
                <a:endCxn id="146" idx="6"/>
              </p:cNvCxnSpPr>
              <p:nvPr/>
            </p:nvCxnSpPr>
            <p:spPr>
              <a:xfrm flipH="1">
                <a:off x="4832477" y="5438578"/>
                <a:ext cx="304779" cy="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0B527331-0444-4C01-924D-9481B12670A5}"/>
                  </a:ext>
                </a:extLst>
              </p:cNvPr>
              <p:cNvCxnSpPr>
                <a:cxnSpLocks/>
                <a:stCxn id="151" idx="2"/>
                <a:endCxn id="146" idx="6"/>
              </p:cNvCxnSpPr>
              <p:nvPr/>
            </p:nvCxnSpPr>
            <p:spPr>
              <a:xfrm flipH="1">
                <a:off x="4832477" y="4933216"/>
                <a:ext cx="304779" cy="505362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592110F2-74D6-4348-9A67-89184D94CE74}"/>
                  </a:ext>
                </a:extLst>
              </p:cNvPr>
              <p:cNvCxnSpPr>
                <a:cxnSpLocks/>
                <a:stCxn id="152" idx="2"/>
                <a:endCxn id="146" idx="6"/>
              </p:cNvCxnSpPr>
              <p:nvPr/>
            </p:nvCxnSpPr>
            <p:spPr>
              <a:xfrm flipH="1">
                <a:off x="4832477" y="4427854"/>
                <a:ext cx="304779" cy="1010725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31A68184-B9EA-4DDC-A595-EEA1B10692E3}"/>
                  </a:ext>
                </a:extLst>
              </p:cNvPr>
              <p:cNvCxnSpPr>
                <a:cxnSpLocks/>
                <a:stCxn id="153" idx="2"/>
                <a:endCxn id="146" idx="6"/>
              </p:cNvCxnSpPr>
              <p:nvPr/>
            </p:nvCxnSpPr>
            <p:spPr>
              <a:xfrm flipH="1">
                <a:off x="4832477" y="3918246"/>
                <a:ext cx="304778" cy="1520333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4636A02-EC2C-4E2A-941D-E8D17B5D9ABE}"/>
                  </a:ext>
                </a:extLst>
              </p:cNvPr>
              <p:cNvCxnSpPr>
                <a:cxnSpLocks/>
                <a:stCxn id="150" idx="2"/>
                <a:endCxn id="147" idx="6"/>
              </p:cNvCxnSpPr>
              <p:nvPr/>
            </p:nvCxnSpPr>
            <p:spPr>
              <a:xfrm flipH="1" flipV="1">
                <a:off x="4832477" y="4933216"/>
                <a:ext cx="304779" cy="505362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73F214F7-5BC2-491E-A6DE-79BF63D81F2A}"/>
                  </a:ext>
                </a:extLst>
              </p:cNvPr>
              <p:cNvCxnSpPr>
                <a:cxnSpLocks/>
                <a:stCxn id="152" idx="2"/>
                <a:endCxn id="147" idx="6"/>
              </p:cNvCxnSpPr>
              <p:nvPr/>
            </p:nvCxnSpPr>
            <p:spPr>
              <a:xfrm flipH="1">
                <a:off x="4832477" y="4427854"/>
                <a:ext cx="304779" cy="505362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0B9F6F4C-0433-4B62-9788-4D9AD0DAA09E}"/>
                  </a:ext>
                </a:extLst>
              </p:cNvPr>
              <p:cNvCxnSpPr>
                <a:cxnSpLocks/>
                <a:stCxn id="153" idx="2"/>
                <a:endCxn id="147" idx="6"/>
              </p:cNvCxnSpPr>
              <p:nvPr/>
            </p:nvCxnSpPr>
            <p:spPr>
              <a:xfrm flipH="1">
                <a:off x="4832477" y="3918246"/>
                <a:ext cx="304778" cy="1014971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C037DFDB-4066-41B8-B2A3-E6AF6C003357}"/>
                  </a:ext>
                </a:extLst>
              </p:cNvPr>
              <p:cNvCxnSpPr>
                <a:cxnSpLocks/>
                <a:stCxn id="150" idx="2"/>
                <a:endCxn id="148" idx="6"/>
              </p:cNvCxnSpPr>
              <p:nvPr/>
            </p:nvCxnSpPr>
            <p:spPr>
              <a:xfrm flipH="1" flipV="1">
                <a:off x="4832477" y="4427854"/>
                <a:ext cx="304779" cy="1010725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4862DBF-CD93-4C57-9EE0-1FB61753C0A9}"/>
                  </a:ext>
                </a:extLst>
              </p:cNvPr>
              <p:cNvCxnSpPr>
                <a:cxnSpLocks/>
                <a:stCxn id="151" idx="2"/>
                <a:endCxn id="148" idx="6"/>
              </p:cNvCxnSpPr>
              <p:nvPr/>
            </p:nvCxnSpPr>
            <p:spPr>
              <a:xfrm flipH="1" flipV="1">
                <a:off x="4832477" y="4427854"/>
                <a:ext cx="304779" cy="505362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E72C582D-5AC7-4211-8BC8-90371A32BFC4}"/>
                  </a:ext>
                </a:extLst>
              </p:cNvPr>
              <p:cNvCxnSpPr>
                <a:cxnSpLocks/>
                <a:stCxn id="153" idx="2"/>
                <a:endCxn id="148" idx="6"/>
              </p:cNvCxnSpPr>
              <p:nvPr/>
            </p:nvCxnSpPr>
            <p:spPr>
              <a:xfrm flipH="1">
                <a:off x="4832477" y="3918246"/>
                <a:ext cx="304778" cy="50960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6D5AB208-65F7-4167-B273-AA463C9692B1}"/>
                  </a:ext>
                </a:extLst>
              </p:cNvPr>
              <p:cNvCxnSpPr>
                <a:cxnSpLocks/>
                <a:stCxn id="152" idx="2"/>
                <a:endCxn id="149" idx="6"/>
              </p:cNvCxnSpPr>
              <p:nvPr/>
            </p:nvCxnSpPr>
            <p:spPr>
              <a:xfrm flipH="1" flipV="1">
                <a:off x="4832476" y="3918246"/>
                <a:ext cx="304780" cy="50960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343E46C4-ECA1-470F-9B6D-EC5EB85A5713}"/>
                  </a:ext>
                </a:extLst>
              </p:cNvPr>
              <p:cNvCxnSpPr>
                <a:cxnSpLocks/>
                <a:stCxn id="151" idx="2"/>
                <a:endCxn id="149" idx="6"/>
              </p:cNvCxnSpPr>
              <p:nvPr/>
            </p:nvCxnSpPr>
            <p:spPr>
              <a:xfrm flipH="1" flipV="1">
                <a:off x="4832476" y="3918246"/>
                <a:ext cx="304780" cy="1014971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C5F75299-30D8-4028-9335-8400C4DC5F64}"/>
                  </a:ext>
                </a:extLst>
              </p:cNvPr>
              <p:cNvCxnSpPr>
                <a:cxnSpLocks/>
                <a:stCxn id="150" idx="2"/>
                <a:endCxn id="149" idx="6"/>
              </p:cNvCxnSpPr>
              <p:nvPr/>
            </p:nvCxnSpPr>
            <p:spPr>
              <a:xfrm flipH="1" flipV="1">
                <a:off x="4832476" y="3918246"/>
                <a:ext cx="304780" cy="1520333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A7E66535-3A2A-441B-B774-37FD67CFC34A}"/>
                  </a:ext>
                </a:extLst>
              </p:cNvPr>
              <p:cNvCxnSpPr>
                <a:cxnSpLocks/>
                <a:stCxn id="154" idx="2"/>
                <a:endCxn id="153" idx="6"/>
              </p:cNvCxnSpPr>
              <p:nvPr/>
            </p:nvCxnSpPr>
            <p:spPr>
              <a:xfrm flipH="1" flipV="1">
                <a:off x="5464238" y="3918246"/>
                <a:ext cx="304779" cy="278106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749406D-0E38-4EEC-9A52-E5EE2F06759C}"/>
                  </a:ext>
                </a:extLst>
              </p:cNvPr>
              <p:cNvCxnSpPr>
                <a:cxnSpLocks/>
                <a:stCxn id="155" idx="2"/>
                <a:endCxn id="152" idx="6"/>
              </p:cNvCxnSpPr>
              <p:nvPr/>
            </p:nvCxnSpPr>
            <p:spPr>
              <a:xfrm flipH="1" flipV="1">
                <a:off x="5464239" y="4427854"/>
                <a:ext cx="304778" cy="273439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B9ACDD93-38B9-4D95-933C-698210044211}"/>
                  </a:ext>
                </a:extLst>
              </p:cNvPr>
              <p:cNvCxnSpPr>
                <a:cxnSpLocks/>
                <a:stCxn id="156" idx="2"/>
                <a:endCxn id="151" idx="6"/>
              </p:cNvCxnSpPr>
              <p:nvPr/>
            </p:nvCxnSpPr>
            <p:spPr>
              <a:xfrm flipH="1" flipV="1">
                <a:off x="5464239" y="4933216"/>
                <a:ext cx="304778" cy="27301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5CE74949-08C1-42BF-85DD-8A8A5A58D19B}"/>
                  </a:ext>
                </a:extLst>
              </p:cNvPr>
              <p:cNvCxnSpPr>
                <a:cxnSpLocks/>
                <a:stCxn id="156" idx="2"/>
                <a:endCxn id="150" idx="6"/>
              </p:cNvCxnSpPr>
              <p:nvPr/>
            </p:nvCxnSpPr>
            <p:spPr>
              <a:xfrm flipH="1">
                <a:off x="5464239" y="5206234"/>
                <a:ext cx="304778" cy="232345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60EED4EF-17D6-40D2-8406-39398B761C71}"/>
                  </a:ext>
                </a:extLst>
              </p:cNvPr>
              <p:cNvCxnSpPr>
                <a:cxnSpLocks/>
                <a:stCxn id="155" idx="2"/>
                <a:endCxn id="150" idx="6"/>
              </p:cNvCxnSpPr>
              <p:nvPr/>
            </p:nvCxnSpPr>
            <p:spPr>
              <a:xfrm flipH="1">
                <a:off x="5464239" y="4701293"/>
                <a:ext cx="304778" cy="737286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3A00602C-F291-4A19-A482-7CD427A8BD8F}"/>
                  </a:ext>
                </a:extLst>
              </p:cNvPr>
              <p:cNvCxnSpPr>
                <a:cxnSpLocks/>
                <a:stCxn id="154" idx="2"/>
                <a:endCxn id="150" idx="6"/>
              </p:cNvCxnSpPr>
              <p:nvPr/>
            </p:nvCxnSpPr>
            <p:spPr>
              <a:xfrm flipH="1">
                <a:off x="5464239" y="4196352"/>
                <a:ext cx="304778" cy="1242227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8A5AB1C7-D5B2-4762-AF59-B64220067860}"/>
                  </a:ext>
                </a:extLst>
              </p:cNvPr>
              <p:cNvCxnSpPr>
                <a:cxnSpLocks/>
                <a:stCxn id="155" idx="2"/>
                <a:endCxn id="151" idx="6"/>
              </p:cNvCxnSpPr>
              <p:nvPr/>
            </p:nvCxnSpPr>
            <p:spPr>
              <a:xfrm flipH="1">
                <a:off x="5464239" y="4701293"/>
                <a:ext cx="304778" cy="231923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C0213D4E-A748-4646-BA20-1908DEF5879A}"/>
                  </a:ext>
                </a:extLst>
              </p:cNvPr>
              <p:cNvCxnSpPr>
                <a:cxnSpLocks/>
                <a:stCxn id="154" idx="2"/>
                <a:endCxn id="152" idx="6"/>
              </p:cNvCxnSpPr>
              <p:nvPr/>
            </p:nvCxnSpPr>
            <p:spPr>
              <a:xfrm flipH="1">
                <a:off x="5464239" y="4196352"/>
                <a:ext cx="304778" cy="231502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8AA996D9-5AF4-412C-A5BF-2FD5361310D8}"/>
                  </a:ext>
                </a:extLst>
              </p:cNvPr>
              <p:cNvCxnSpPr>
                <a:cxnSpLocks/>
                <a:stCxn id="155" idx="2"/>
                <a:endCxn id="153" idx="6"/>
              </p:cNvCxnSpPr>
              <p:nvPr/>
            </p:nvCxnSpPr>
            <p:spPr>
              <a:xfrm flipH="1" flipV="1">
                <a:off x="5464238" y="3918246"/>
                <a:ext cx="304779" cy="783047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4937DD35-96B8-42C2-9D58-129332505816}"/>
                  </a:ext>
                </a:extLst>
              </p:cNvPr>
              <p:cNvCxnSpPr>
                <a:cxnSpLocks/>
                <a:stCxn id="156" idx="2"/>
                <a:endCxn id="153" idx="6"/>
              </p:cNvCxnSpPr>
              <p:nvPr/>
            </p:nvCxnSpPr>
            <p:spPr>
              <a:xfrm flipH="1" flipV="1">
                <a:off x="5464238" y="3918246"/>
                <a:ext cx="304779" cy="12879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1867D7B1-D534-4F8F-9CAB-05E6FB195B32}"/>
                  </a:ext>
                </a:extLst>
              </p:cNvPr>
              <p:cNvCxnSpPr>
                <a:cxnSpLocks/>
                <a:stCxn id="156" idx="2"/>
                <a:endCxn id="152" idx="6"/>
              </p:cNvCxnSpPr>
              <p:nvPr/>
            </p:nvCxnSpPr>
            <p:spPr>
              <a:xfrm flipH="1" flipV="1">
                <a:off x="5464239" y="4427854"/>
                <a:ext cx="304778" cy="77838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2057E80F-794B-464F-A68D-227F74CCF8BC}"/>
                  </a:ext>
                </a:extLst>
              </p:cNvPr>
              <p:cNvCxnSpPr>
                <a:cxnSpLocks/>
                <a:stCxn id="154" idx="2"/>
                <a:endCxn id="151" idx="6"/>
              </p:cNvCxnSpPr>
              <p:nvPr/>
            </p:nvCxnSpPr>
            <p:spPr>
              <a:xfrm flipH="1">
                <a:off x="5464239" y="4196352"/>
                <a:ext cx="304778" cy="736864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7072AFB9-5A07-4EAF-AA69-BCFB6A56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853" y="3212516"/>
              <a:ext cx="3042458" cy="1617574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93DFBB4-C588-405B-95B2-807A0D4D9343}"/>
                </a:ext>
              </a:extLst>
            </p:cNvPr>
            <p:cNvSpPr txBox="1"/>
            <p:nvPr/>
          </p:nvSpPr>
          <p:spPr>
            <a:xfrm>
              <a:off x="5805042" y="3429000"/>
              <a:ext cx="415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/>
                <a:t>+</a:t>
              </a:r>
              <a:endParaRPr lang="ko-KR" altLang="en-US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49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ML-Agent</a:t>
            </a:r>
            <a:r>
              <a:rPr lang="ko-KR" altLang="en-US" dirty="0"/>
              <a:t>를 이용한 </a:t>
            </a:r>
            <a:r>
              <a:rPr lang="ko-KR" altLang="en-US" dirty="0" err="1"/>
              <a:t>플레잉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  <p:pic>
        <p:nvPicPr>
          <p:cNvPr id="208" name="그림 207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031A1548-1141-4AF7-8652-FBAE18C61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50" y="2185632"/>
            <a:ext cx="7022805" cy="39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0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8" name="그림 207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031A1548-1141-4AF7-8652-FBAE18C61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244"/>
            <a:ext cx="5918600" cy="3321269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C062C6C-A232-45CA-865F-4D6DED089414}"/>
              </a:ext>
            </a:extLst>
          </p:cNvPr>
          <p:cNvSpPr txBox="1"/>
          <p:nvPr/>
        </p:nvSpPr>
        <p:spPr>
          <a:xfrm>
            <a:off x="2394065" y="4038199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8A97BD2-4844-453B-B832-9D5B7649AA47}"/>
              </a:ext>
            </a:extLst>
          </p:cNvPr>
          <p:cNvSpPr/>
          <p:nvPr/>
        </p:nvSpPr>
        <p:spPr>
          <a:xfrm>
            <a:off x="7090756" y="3429000"/>
            <a:ext cx="415637" cy="6091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944D0F6-A6CE-4C63-BE1B-9E91C891E988}"/>
              </a:ext>
            </a:extLst>
          </p:cNvPr>
          <p:cNvCxnSpPr>
            <a:stCxn id="222" idx="0"/>
            <a:endCxn id="209" idx="0"/>
          </p:cNvCxnSpPr>
          <p:nvPr/>
        </p:nvCxnSpPr>
        <p:spPr>
          <a:xfrm rot="16200000" flipH="1" flipV="1">
            <a:off x="4884620" y="1624244"/>
            <a:ext cx="609199" cy="4218710"/>
          </a:xfrm>
          <a:prstGeom prst="bentConnector3">
            <a:avLst>
              <a:gd name="adj1" fmla="val -37525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8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8" name="그림 207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031A1548-1141-4AF7-8652-FBAE18C61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244"/>
            <a:ext cx="5918600" cy="3321269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C062C6C-A232-45CA-865F-4D6DED089414}"/>
              </a:ext>
            </a:extLst>
          </p:cNvPr>
          <p:cNvSpPr txBox="1"/>
          <p:nvPr/>
        </p:nvSpPr>
        <p:spPr>
          <a:xfrm>
            <a:off x="2394065" y="4038199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AD1BF6B-7E85-4F3E-B83F-9FA66D61DFD7}"/>
              </a:ext>
            </a:extLst>
          </p:cNvPr>
          <p:cNvSpPr txBox="1"/>
          <p:nvPr/>
        </p:nvSpPr>
        <p:spPr>
          <a:xfrm>
            <a:off x="2298469" y="5504009"/>
            <a:ext cx="15627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14A4A5B-75FF-4713-AE10-115EC32C200A}"/>
              </a:ext>
            </a:extLst>
          </p:cNvPr>
          <p:cNvCxnSpPr>
            <a:stCxn id="208" idx="2"/>
          </p:cNvCxnSpPr>
          <p:nvPr/>
        </p:nvCxnSpPr>
        <p:spPr>
          <a:xfrm flipH="1">
            <a:off x="9044247" y="4574513"/>
            <a:ext cx="11053" cy="11141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C91C502-1589-42D2-80C7-76C3E270945F}"/>
              </a:ext>
            </a:extLst>
          </p:cNvPr>
          <p:cNvCxnSpPr>
            <a:cxnSpLocks/>
            <a:endCxn id="210" idx="3"/>
          </p:cNvCxnSpPr>
          <p:nvPr/>
        </p:nvCxnSpPr>
        <p:spPr>
          <a:xfrm flipH="1">
            <a:off x="3861261" y="5688675"/>
            <a:ext cx="51940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목차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b="1" dirty="0"/>
              <a:t>연구 개요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연구 배경 및 필요성</a:t>
            </a:r>
            <a:endParaRPr lang="en-US" altLang="ko-KR" sz="1600" dirty="0"/>
          </a:p>
          <a:p>
            <a:pPr lvl="1"/>
            <a:r>
              <a:rPr lang="ko-KR" altLang="en-US" sz="1600" dirty="0"/>
              <a:t>연구 목적 및 목표</a:t>
            </a:r>
            <a:endParaRPr lang="en-US" altLang="ko-KR" sz="16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연구 과정 및 결과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게임 클라이언트 개발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플레잉</a:t>
            </a:r>
            <a:r>
              <a:rPr lang="ko-KR" altLang="en-US" sz="1600" dirty="0"/>
              <a:t> </a:t>
            </a:r>
            <a:r>
              <a:rPr lang="en-US" altLang="ko-KR" sz="1600" dirty="0"/>
              <a:t>AI </a:t>
            </a:r>
            <a:r>
              <a:rPr lang="ko-KR" altLang="en-US" sz="1600" dirty="0"/>
              <a:t>개발</a:t>
            </a:r>
            <a:r>
              <a:rPr lang="en-US" altLang="ko-KR" sz="1600" dirty="0"/>
              <a:t>(</a:t>
            </a:r>
            <a:r>
              <a:rPr lang="ko-KR" altLang="en-US" sz="1600" dirty="0"/>
              <a:t>테스터 </a:t>
            </a:r>
            <a:r>
              <a:rPr lang="en-US" altLang="ko-KR" sz="1600" dirty="0"/>
              <a:t>AI)</a:t>
            </a:r>
          </a:p>
          <a:p>
            <a:pPr lvl="1"/>
            <a:r>
              <a:rPr lang="ko-KR" altLang="en-US" sz="1600" dirty="0" err="1"/>
              <a:t>밸런싱</a:t>
            </a:r>
            <a:r>
              <a:rPr lang="ko-KR" altLang="en-US" sz="1600" dirty="0"/>
              <a:t> </a:t>
            </a:r>
            <a:r>
              <a:rPr lang="en-US" altLang="ko-KR" sz="1600" dirty="0"/>
              <a:t>AI </a:t>
            </a:r>
            <a:r>
              <a:rPr lang="ko-KR" altLang="en-US" sz="1600" dirty="0"/>
              <a:t>개발</a:t>
            </a:r>
            <a:r>
              <a:rPr lang="en-US" altLang="ko-KR" sz="1600" dirty="0"/>
              <a:t>(</a:t>
            </a:r>
            <a:r>
              <a:rPr lang="ko-KR" altLang="en-US" sz="1600" dirty="0"/>
              <a:t>디자이너 </a:t>
            </a:r>
            <a:r>
              <a:rPr lang="en-US" altLang="ko-KR" sz="1600" dirty="0"/>
              <a:t>AI)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3.   </a:t>
            </a:r>
            <a:r>
              <a:rPr lang="ko-KR" altLang="en-US" sz="2000" b="1" dirty="0"/>
              <a:t>기대효과 및 활용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향후 계획</a:t>
            </a:r>
            <a:r>
              <a:rPr lang="en-US" altLang="ko-KR" sz="2000" b="1" dirty="0"/>
              <a:t>)</a:t>
            </a:r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239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8" name="그림 207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031A1548-1141-4AF7-8652-FBAE18C61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244"/>
            <a:ext cx="5918600" cy="3321269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C062C6C-A232-45CA-865F-4D6DED089414}"/>
              </a:ext>
            </a:extLst>
          </p:cNvPr>
          <p:cNvSpPr txBox="1"/>
          <p:nvPr/>
        </p:nvSpPr>
        <p:spPr>
          <a:xfrm>
            <a:off x="2394065" y="4038199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AD1BF6B-7E85-4F3E-B83F-9FA66D61DFD7}"/>
              </a:ext>
            </a:extLst>
          </p:cNvPr>
          <p:cNvSpPr txBox="1"/>
          <p:nvPr/>
        </p:nvSpPr>
        <p:spPr>
          <a:xfrm>
            <a:off x="2298469" y="5504009"/>
            <a:ext cx="15627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6797D7F-5423-4F59-9120-8451626F4730}"/>
                  </a:ext>
                </a:extLst>
              </p:cNvPr>
              <p:cNvSpPr txBox="1"/>
              <p:nvPr/>
            </p:nvSpPr>
            <p:spPr>
              <a:xfrm>
                <a:off x="926868" y="4754880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6797D7F-5423-4F59-9120-8451626F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68" y="4754880"/>
                <a:ext cx="109728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EA8CDFA-E481-498C-97B9-0EBB48E49B04}"/>
              </a:ext>
            </a:extLst>
          </p:cNvPr>
          <p:cNvCxnSpPr>
            <a:cxnSpLocks/>
            <a:stCxn id="210" idx="1"/>
            <a:endCxn id="209" idx="1"/>
          </p:cNvCxnSpPr>
          <p:nvPr/>
        </p:nvCxnSpPr>
        <p:spPr>
          <a:xfrm rot="10800000" flipH="1">
            <a:off x="2298469" y="4222865"/>
            <a:ext cx="95596" cy="1465810"/>
          </a:xfrm>
          <a:prstGeom prst="bentConnector3">
            <a:avLst>
              <a:gd name="adj1" fmla="val -239131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8075F3-990C-4A8C-AC20-B8D20CC183B3}"/>
              </a:ext>
            </a:extLst>
          </p:cNvPr>
          <p:cNvSpPr/>
          <p:nvPr/>
        </p:nvSpPr>
        <p:spPr>
          <a:xfrm>
            <a:off x="10465723" y="3923607"/>
            <a:ext cx="1022465" cy="2992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5EC43-7844-4292-AF7B-3B0ED0994E38}"/>
              </a:ext>
            </a:extLst>
          </p:cNvPr>
          <p:cNvCxnSpPr>
            <a:cxnSpLocks/>
          </p:cNvCxnSpPr>
          <p:nvPr/>
        </p:nvCxnSpPr>
        <p:spPr>
          <a:xfrm flipH="1" flipV="1">
            <a:off x="1475508" y="3923607"/>
            <a:ext cx="8990215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D0EDD3-9A58-408B-9738-1B72E8107872}"/>
              </a:ext>
            </a:extLst>
          </p:cNvPr>
          <p:cNvSpPr/>
          <p:nvPr/>
        </p:nvSpPr>
        <p:spPr>
          <a:xfrm>
            <a:off x="1008611" y="4757651"/>
            <a:ext cx="919942" cy="3665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B05B2C-B4C3-4A94-B4E2-0383B3E55134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1475508" y="3923607"/>
            <a:ext cx="0" cy="8312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8" name="그림 207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031A1548-1141-4AF7-8652-FBAE18C61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244"/>
            <a:ext cx="5918600" cy="3321269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C062C6C-A232-45CA-865F-4D6DED089414}"/>
              </a:ext>
            </a:extLst>
          </p:cNvPr>
          <p:cNvSpPr txBox="1"/>
          <p:nvPr/>
        </p:nvSpPr>
        <p:spPr>
          <a:xfrm>
            <a:off x="2394065" y="4038199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AD1BF6B-7E85-4F3E-B83F-9FA66D61DFD7}"/>
              </a:ext>
            </a:extLst>
          </p:cNvPr>
          <p:cNvSpPr txBox="1"/>
          <p:nvPr/>
        </p:nvSpPr>
        <p:spPr>
          <a:xfrm>
            <a:off x="2298469" y="5504009"/>
            <a:ext cx="15627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6797D7F-5423-4F59-9120-8451626F4730}"/>
                  </a:ext>
                </a:extLst>
              </p:cNvPr>
              <p:cNvSpPr txBox="1"/>
              <p:nvPr/>
            </p:nvSpPr>
            <p:spPr>
              <a:xfrm>
                <a:off x="926868" y="4754880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6797D7F-5423-4F59-9120-8451626F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68" y="4754880"/>
                <a:ext cx="109728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EA8CDFA-E481-498C-97B9-0EBB48E49B04}"/>
              </a:ext>
            </a:extLst>
          </p:cNvPr>
          <p:cNvCxnSpPr>
            <a:cxnSpLocks/>
            <a:stCxn id="210" idx="1"/>
            <a:endCxn id="209" idx="1"/>
          </p:cNvCxnSpPr>
          <p:nvPr/>
        </p:nvCxnSpPr>
        <p:spPr>
          <a:xfrm rot="10800000" flipH="1">
            <a:off x="2298469" y="4222865"/>
            <a:ext cx="95596" cy="1465810"/>
          </a:xfrm>
          <a:prstGeom prst="bentConnector3">
            <a:avLst>
              <a:gd name="adj1" fmla="val -239131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C5CBB61D-B7F9-44BD-B250-B21EE3122A56}"/>
              </a:ext>
            </a:extLst>
          </p:cNvPr>
          <p:cNvCxnSpPr>
            <a:cxnSpLocks/>
            <a:stCxn id="209" idx="3"/>
            <a:endCxn id="210" idx="3"/>
          </p:cNvCxnSpPr>
          <p:nvPr/>
        </p:nvCxnSpPr>
        <p:spPr>
          <a:xfrm>
            <a:off x="3765665" y="4222865"/>
            <a:ext cx="95596" cy="1465810"/>
          </a:xfrm>
          <a:prstGeom prst="bentConnector3">
            <a:avLst>
              <a:gd name="adj1" fmla="val 339131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6034B201-B603-407E-B514-97574B9EC734}"/>
                  </a:ext>
                </a:extLst>
              </p:cNvPr>
              <p:cNvSpPr txBox="1"/>
              <p:nvPr/>
            </p:nvSpPr>
            <p:spPr>
              <a:xfrm>
                <a:off x="4127646" y="4746567"/>
                <a:ext cx="1242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6034B201-B603-407E-B514-97574B9E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46" y="4746567"/>
                <a:ext cx="124275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E47C3A-0991-4C38-9909-80437F6DCE5F}"/>
              </a:ext>
            </a:extLst>
          </p:cNvPr>
          <p:cNvSpPr/>
          <p:nvPr/>
        </p:nvSpPr>
        <p:spPr>
          <a:xfrm>
            <a:off x="6242858" y="1537854"/>
            <a:ext cx="806335" cy="881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84DBCF-80C8-4250-A694-E619F8D584AD}"/>
              </a:ext>
            </a:extLst>
          </p:cNvPr>
          <p:cNvSpPr/>
          <p:nvPr/>
        </p:nvSpPr>
        <p:spPr>
          <a:xfrm>
            <a:off x="4242262" y="4754880"/>
            <a:ext cx="990599" cy="3693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535EE5-0DB0-4A70-B75D-E6BB1DA7506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37562" y="1978429"/>
            <a:ext cx="15052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CC5DB6-DBD9-4784-90F1-7FE749A6E4D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737562" y="1978430"/>
            <a:ext cx="0" cy="2776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5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82CB3E-2F7C-4792-93C9-FFDB0DA7EC6E}"/>
              </a:ext>
            </a:extLst>
          </p:cNvPr>
          <p:cNvGrpSpPr/>
          <p:nvPr/>
        </p:nvGrpSpPr>
        <p:grpSpPr>
          <a:xfrm>
            <a:off x="4984865" y="2507941"/>
            <a:ext cx="2222269" cy="1842118"/>
            <a:chOff x="3873731" y="3757353"/>
            <a:chExt cx="2222269" cy="184211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BBF394D-E1A5-4396-BD65-2FA38172122C}"/>
                </a:ext>
              </a:extLst>
            </p:cNvPr>
            <p:cNvSpPr/>
            <p:nvPr/>
          </p:nvSpPr>
          <p:spPr>
            <a:xfrm>
              <a:off x="3873731" y="4035459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6808FEF-5EF5-4110-8AF2-DD33B95D4F8A}"/>
                </a:ext>
              </a:extLst>
            </p:cNvPr>
            <p:cNvSpPr/>
            <p:nvPr/>
          </p:nvSpPr>
          <p:spPr>
            <a:xfrm>
              <a:off x="3873731" y="4540400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949BF0-C045-431C-B070-698697102B3F}"/>
                </a:ext>
              </a:extLst>
            </p:cNvPr>
            <p:cNvSpPr/>
            <p:nvPr/>
          </p:nvSpPr>
          <p:spPr>
            <a:xfrm>
              <a:off x="3873731" y="5045341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CD63EC-8ED2-41D5-BDDF-B2251DB88349}"/>
                </a:ext>
              </a:extLst>
            </p:cNvPr>
            <p:cNvSpPr/>
            <p:nvPr/>
          </p:nvSpPr>
          <p:spPr>
            <a:xfrm>
              <a:off x="4505494" y="5277686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5D0252B-055E-4020-A249-E59F476C6C8E}"/>
                </a:ext>
              </a:extLst>
            </p:cNvPr>
            <p:cNvSpPr/>
            <p:nvPr/>
          </p:nvSpPr>
          <p:spPr>
            <a:xfrm>
              <a:off x="4505494" y="4772324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E483E4-3328-46D4-8080-A7EC80226C80}"/>
                </a:ext>
              </a:extLst>
            </p:cNvPr>
            <p:cNvSpPr/>
            <p:nvPr/>
          </p:nvSpPr>
          <p:spPr>
            <a:xfrm>
              <a:off x="4505494" y="4266961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4C4B8A0-E080-4ED8-AAF0-175982B9F4F3}"/>
                </a:ext>
              </a:extLst>
            </p:cNvPr>
            <p:cNvSpPr/>
            <p:nvPr/>
          </p:nvSpPr>
          <p:spPr>
            <a:xfrm>
              <a:off x="4505494" y="3757353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4A7813-39F6-464F-9496-D42684AE31FB}"/>
                </a:ext>
              </a:extLst>
            </p:cNvPr>
            <p:cNvSpPr/>
            <p:nvPr/>
          </p:nvSpPr>
          <p:spPr>
            <a:xfrm>
              <a:off x="5137256" y="5277686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A141BFA-8C07-43BD-8594-5D039759D99D}"/>
                </a:ext>
              </a:extLst>
            </p:cNvPr>
            <p:cNvSpPr/>
            <p:nvPr/>
          </p:nvSpPr>
          <p:spPr>
            <a:xfrm>
              <a:off x="5137256" y="4772324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131B636-970A-470A-B76F-0A52FA2051BC}"/>
                </a:ext>
              </a:extLst>
            </p:cNvPr>
            <p:cNvSpPr/>
            <p:nvPr/>
          </p:nvSpPr>
          <p:spPr>
            <a:xfrm>
              <a:off x="5137256" y="4266961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5DE2E3E-D036-40D3-AFAA-6EE1AC90E28B}"/>
                </a:ext>
              </a:extLst>
            </p:cNvPr>
            <p:cNvSpPr/>
            <p:nvPr/>
          </p:nvSpPr>
          <p:spPr>
            <a:xfrm>
              <a:off x="5137255" y="3757353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8153EA-0119-4DD4-9ED4-927231FDF4A9}"/>
                </a:ext>
              </a:extLst>
            </p:cNvPr>
            <p:cNvSpPr/>
            <p:nvPr/>
          </p:nvSpPr>
          <p:spPr>
            <a:xfrm>
              <a:off x="5769017" y="4035459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593C2FB-F433-4ED8-A1D8-25F621FB29E5}"/>
                </a:ext>
              </a:extLst>
            </p:cNvPr>
            <p:cNvSpPr/>
            <p:nvPr/>
          </p:nvSpPr>
          <p:spPr>
            <a:xfrm>
              <a:off x="5769017" y="4540400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D680D59-C1EC-462A-9643-B11A80C26FE4}"/>
                </a:ext>
              </a:extLst>
            </p:cNvPr>
            <p:cNvSpPr/>
            <p:nvPr/>
          </p:nvSpPr>
          <p:spPr>
            <a:xfrm>
              <a:off x="5769017" y="5045341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155289-13A1-4A07-AEA0-8D68D3261F35}"/>
                </a:ext>
              </a:extLst>
            </p:cNvPr>
            <p:cNvCxnSpPr>
              <a:stCxn id="24" idx="6"/>
              <a:endCxn id="30" idx="2"/>
            </p:cNvCxnSpPr>
            <p:nvPr/>
          </p:nvCxnSpPr>
          <p:spPr>
            <a:xfrm flipV="1">
              <a:off x="4200714" y="3918246"/>
              <a:ext cx="304780" cy="27810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29512F-355B-4B28-88B9-029F8B82947D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 flipV="1">
              <a:off x="4200714" y="4427854"/>
              <a:ext cx="304780" cy="273439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7359B8C-3127-42B8-8B19-ABD2026009F9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 flipV="1">
              <a:off x="4200714" y="3918246"/>
              <a:ext cx="304780" cy="78304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F950A8B-13B7-4CEA-883E-5B9171869E12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4200714" y="4196352"/>
              <a:ext cx="304780" cy="23150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E113F2-1457-44E6-8834-37977715978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4200714" y="4196352"/>
              <a:ext cx="304780" cy="73686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8D855C7-4E3E-4AC0-9C7E-E8FE922A66AB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4200714" y="4196352"/>
              <a:ext cx="304780" cy="124222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1778BC1-F481-429A-988B-0706B20C72FA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4200714" y="4701293"/>
              <a:ext cx="304780" cy="23192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3B5E6FA-CFB4-4664-878B-0B875CB1048B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4200714" y="4701293"/>
              <a:ext cx="304780" cy="73728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E361091-961C-410C-90AA-E2078F81AD44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4200714" y="5206234"/>
              <a:ext cx="304780" cy="23234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AF96CE5-FC43-436A-9411-9F9B96A1A8BE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 flipV="1">
              <a:off x="4200714" y="4933216"/>
              <a:ext cx="304780" cy="27301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40B6B26-389B-4AC9-A0F1-1DF78AFB5D65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 flipV="1">
              <a:off x="4200714" y="4427854"/>
              <a:ext cx="304780" cy="77838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E5DAC3C-42FB-4E77-8D31-D545511C75E3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4200714" y="3918246"/>
              <a:ext cx="304780" cy="128798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385F73E-0004-4CE4-B71A-D4FD7F15C0A2}"/>
                </a:ext>
              </a:extLst>
            </p:cNvPr>
            <p:cNvCxnSpPr>
              <a:cxnSpLocks/>
              <a:stCxn id="34" idx="2"/>
              <a:endCxn id="30" idx="6"/>
            </p:cNvCxnSpPr>
            <p:nvPr/>
          </p:nvCxnSpPr>
          <p:spPr>
            <a:xfrm flipH="1">
              <a:off x="4832476" y="3918246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726F01-6E16-4EEF-ADB0-644BCEF7F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2476" y="4427854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18DC733-3F58-4CAE-B38B-E2EBF8423302}"/>
                </a:ext>
              </a:extLst>
            </p:cNvPr>
            <p:cNvCxnSpPr>
              <a:cxnSpLocks/>
              <a:stCxn id="32" idx="2"/>
              <a:endCxn id="28" idx="6"/>
            </p:cNvCxnSpPr>
            <p:nvPr/>
          </p:nvCxnSpPr>
          <p:spPr>
            <a:xfrm flipH="1">
              <a:off x="4832477" y="4933216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D19FE80-3679-47B5-8B13-BEF2BE60363E}"/>
                </a:ext>
              </a:extLst>
            </p:cNvPr>
            <p:cNvCxnSpPr>
              <a:cxnSpLocks/>
              <a:stCxn id="31" idx="2"/>
              <a:endCxn id="27" idx="6"/>
            </p:cNvCxnSpPr>
            <p:nvPr/>
          </p:nvCxnSpPr>
          <p:spPr>
            <a:xfrm flipH="1">
              <a:off x="4832477" y="5438578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218670E-438A-4665-AAFC-A31A912A2329}"/>
                </a:ext>
              </a:extLst>
            </p:cNvPr>
            <p:cNvCxnSpPr>
              <a:cxnSpLocks/>
              <a:stCxn id="32" idx="2"/>
              <a:endCxn id="27" idx="6"/>
            </p:cNvCxnSpPr>
            <p:nvPr/>
          </p:nvCxnSpPr>
          <p:spPr>
            <a:xfrm flipH="1">
              <a:off x="4832477" y="4933216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A65C224-DEDC-4AEE-BA90-F5EE09968B14}"/>
                </a:ext>
              </a:extLst>
            </p:cNvPr>
            <p:cNvCxnSpPr>
              <a:cxnSpLocks/>
              <a:stCxn id="33" idx="2"/>
              <a:endCxn id="27" idx="6"/>
            </p:cNvCxnSpPr>
            <p:nvPr/>
          </p:nvCxnSpPr>
          <p:spPr>
            <a:xfrm flipH="1">
              <a:off x="4832477" y="4427854"/>
              <a:ext cx="304779" cy="101072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4077A6-C1F2-44D5-91BA-8ED736A6F004}"/>
                </a:ext>
              </a:extLst>
            </p:cNvPr>
            <p:cNvCxnSpPr>
              <a:cxnSpLocks/>
              <a:stCxn id="34" idx="2"/>
              <a:endCxn id="27" idx="6"/>
            </p:cNvCxnSpPr>
            <p:nvPr/>
          </p:nvCxnSpPr>
          <p:spPr>
            <a:xfrm flipH="1">
              <a:off x="4832477" y="3918246"/>
              <a:ext cx="304778" cy="152033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C69CB25-FF01-460E-9F8E-E8BBB60A870C}"/>
                </a:ext>
              </a:extLst>
            </p:cNvPr>
            <p:cNvCxnSpPr>
              <a:cxnSpLocks/>
              <a:stCxn id="31" idx="2"/>
              <a:endCxn id="28" idx="6"/>
            </p:cNvCxnSpPr>
            <p:nvPr/>
          </p:nvCxnSpPr>
          <p:spPr>
            <a:xfrm flipH="1" flipV="1">
              <a:off x="4832477" y="4933216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04C4839-D002-487B-86AA-1A833E5CAC40}"/>
                </a:ext>
              </a:extLst>
            </p:cNvPr>
            <p:cNvCxnSpPr>
              <a:cxnSpLocks/>
              <a:stCxn id="33" idx="2"/>
              <a:endCxn id="28" idx="6"/>
            </p:cNvCxnSpPr>
            <p:nvPr/>
          </p:nvCxnSpPr>
          <p:spPr>
            <a:xfrm flipH="1">
              <a:off x="4832477" y="4427854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CE53C98-BE87-47E7-B122-D5E7D5F9F863}"/>
                </a:ext>
              </a:extLst>
            </p:cNvPr>
            <p:cNvCxnSpPr>
              <a:cxnSpLocks/>
              <a:stCxn id="34" idx="2"/>
              <a:endCxn id="28" idx="6"/>
            </p:cNvCxnSpPr>
            <p:nvPr/>
          </p:nvCxnSpPr>
          <p:spPr>
            <a:xfrm flipH="1">
              <a:off x="4832477" y="3918246"/>
              <a:ext cx="304778" cy="1014971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7C28AB-6D39-414C-A272-8A15907A1D50}"/>
                </a:ext>
              </a:extLst>
            </p:cNvPr>
            <p:cNvCxnSpPr>
              <a:cxnSpLocks/>
              <a:stCxn id="31" idx="2"/>
              <a:endCxn id="29" idx="6"/>
            </p:cNvCxnSpPr>
            <p:nvPr/>
          </p:nvCxnSpPr>
          <p:spPr>
            <a:xfrm flipH="1" flipV="1">
              <a:off x="4832477" y="4427854"/>
              <a:ext cx="304779" cy="101072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5785725-1E1A-4BD2-B8B7-22C360CD1C9E}"/>
                </a:ext>
              </a:extLst>
            </p:cNvPr>
            <p:cNvCxnSpPr>
              <a:cxnSpLocks/>
              <a:stCxn id="32" idx="2"/>
              <a:endCxn id="29" idx="6"/>
            </p:cNvCxnSpPr>
            <p:nvPr/>
          </p:nvCxnSpPr>
          <p:spPr>
            <a:xfrm flipH="1" flipV="1">
              <a:off x="4832477" y="4427854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E5DBACC-1C6C-4C7D-BD1E-9C48CE6F6CD9}"/>
                </a:ext>
              </a:extLst>
            </p:cNvPr>
            <p:cNvCxnSpPr>
              <a:cxnSpLocks/>
              <a:stCxn id="34" idx="2"/>
              <a:endCxn id="29" idx="6"/>
            </p:cNvCxnSpPr>
            <p:nvPr/>
          </p:nvCxnSpPr>
          <p:spPr>
            <a:xfrm flipH="1">
              <a:off x="4832477" y="3918246"/>
              <a:ext cx="304778" cy="50960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0E4E4AD-1F5F-413F-AA40-2BA76D1EF7AF}"/>
                </a:ext>
              </a:extLst>
            </p:cNvPr>
            <p:cNvCxnSpPr>
              <a:cxnSpLocks/>
              <a:stCxn id="33" idx="2"/>
              <a:endCxn id="30" idx="6"/>
            </p:cNvCxnSpPr>
            <p:nvPr/>
          </p:nvCxnSpPr>
          <p:spPr>
            <a:xfrm flipH="1" flipV="1">
              <a:off x="4832476" y="3918246"/>
              <a:ext cx="304780" cy="50960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27B8C7E-3E46-4D3C-A8E7-467A8F32A248}"/>
                </a:ext>
              </a:extLst>
            </p:cNvPr>
            <p:cNvCxnSpPr>
              <a:cxnSpLocks/>
              <a:stCxn id="32" idx="2"/>
              <a:endCxn id="30" idx="6"/>
            </p:cNvCxnSpPr>
            <p:nvPr/>
          </p:nvCxnSpPr>
          <p:spPr>
            <a:xfrm flipH="1" flipV="1">
              <a:off x="4832476" y="3918246"/>
              <a:ext cx="304780" cy="1014971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0E899B7-130D-400F-8E05-84ADCDB0C6F4}"/>
                </a:ext>
              </a:extLst>
            </p:cNvPr>
            <p:cNvCxnSpPr>
              <a:cxnSpLocks/>
              <a:stCxn id="31" idx="2"/>
              <a:endCxn id="30" idx="6"/>
            </p:cNvCxnSpPr>
            <p:nvPr/>
          </p:nvCxnSpPr>
          <p:spPr>
            <a:xfrm flipH="1" flipV="1">
              <a:off x="4832476" y="3918246"/>
              <a:ext cx="304780" cy="152033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F53AA8A-8AEB-434A-BB1D-E98109ECBFBE}"/>
                </a:ext>
              </a:extLst>
            </p:cNvPr>
            <p:cNvCxnSpPr>
              <a:cxnSpLocks/>
              <a:stCxn id="35" idx="2"/>
              <a:endCxn id="34" idx="6"/>
            </p:cNvCxnSpPr>
            <p:nvPr/>
          </p:nvCxnSpPr>
          <p:spPr>
            <a:xfrm flipH="1" flipV="1">
              <a:off x="5464238" y="3918246"/>
              <a:ext cx="304779" cy="27810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AE9FCB5-F22B-43B7-A3A8-6F0D29269E51}"/>
                </a:ext>
              </a:extLst>
            </p:cNvPr>
            <p:cNvCxnSpPr>
              <a:cxnSpLocks/>
              <a:stCxn id="36" idx="2"/>
              <a:endCxn id="33" idx="6"/>
            </p:cNvCxnSpPr>
            <p:nvPr/>
          </p:nvCxnSpPr>
          <p:spPr>
            <a:xfrm flipH="1" flipV="1">
              <a:off x="5464239" y="4427854"/>
              <a:ext cx="304778" cy="273439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CF57AC2-41C4-4399-9801-DAC0CC3C342A}"/>
                </a:ext>
              </a:extLst>
            </p:cNvPr>
            <p:cNvCxnSpPr>
              <a:cxnSpLocks/>
              <a:stCxn id="37" idx="2"/>
              <a:endCxn id="32" idx="6"/>
            </p:cNvCxnSpPr>
            <p:nvPr/>
          </p:nvCxnSpPr>
          <p:spPr>
            <a:xfrm flipH="1" flipV="1">
              <a:off x="5464239" y="4933216"/>
              <a:ext cx="304778" cy="27301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759F1D5-7766-483A-BFF2-BABC9A144701}"/>
                </a:ext>
              </a:extLst>
            </p:cNvPr>
            <p:cNvCxnSpPr>
              <a:cxnSpLocks/>
              <a:stCxn id="37" idx="2"/>
              <a:endCxn id="31" idx="6"/>
            </p:cNvCxnSpPr>
            <p:nvPr/>
          </p:nvCxnSpPr>
          <p:spPr>
            <a:xfrm flipH="1">
              <a:off x="5464239" y="5206234"/>
              <a:ext cx="304778" cy="23234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B0BDF41-F811-4E28-AF71-28BC7245EAF8}"/>
                </a:ext>
              </a:extLst>
            </p:cNvPr>
            <p:cNvCxnSpPr>
              <a:cxnSpLocks/>
              <a:stCxn id="36" idx="2"/>
              <a:endCxn id="31" idx="6"/>
            </p:cNvCxnSpPr>
            <p:nvPr/>
          </p:nvCxnSpPr>
          <p:spPr>
            <a:xfrm flipH="1">
              <a:off x="5464239" y="4701293"/>
              <a:ext cx="304778" cy="73728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9EC0D2D-18C5-4356-A9E4-6500D36CF4F9}"/>
                </a:ext>
              </a:extLst>
            </p:cNvPr>
            <p:cNvCxnSpPr>
              <a:cxnSpLocks/>
              <a:stCxn id="35" idx="2"/>
              <a:endCxn id="31" idx="6"/>
            </p:cNvCxnSpPr>
            <p:nvPr/>
          </p:nvCxnSpPr>
          <p:spPr>
            <a:xfrm flipH="1">
              <a:off x="5464239" y="4196352"/>
              <a:ext cx="304778" cy="124222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96484AC-FE93-48E0-8BA1-11557D146AD8}"/>
                </a:ext>
              </a:extLst>
            </p:cNvPr>
            <p:cNvCxnSpPr>
              <a:cxnSpLocks/>
              <a:stCxn id="36" idx="2"/>
              <a:endCxn id="32" idx="6"/>
            </p:cNvCxnSpPr>
            <p:nvPr/>
          </p:nvCxnSpPr>
          <p:spPr>
            <a:xfrm flipH="1">
              <a:off x="5464239" y="4701293"/>
              <a:ext cx="304778" cy="23192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95868DE-6BDE-485A-8900-46BB88E2B277}"/>
                </a:ext>
              </a:extLst>
            </p:cNvPr>
            <p:cNvCxnSpPr>
              <a:cxnSpLocks/>
              <a:stCxn id="35" idx="2"/>
              <a:endCxn id="33" idx="6"/>
            </p:cNvCxnSpPr>
            <p:nvPr/>
          </p:nvCxnSpPr>
          <p:spPr>
            <a:xfrm flipH="1">
              <a:off x="5464239" y="4196352"/>
              <a:ext cx="304778" cy="23150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024F19-B683-455E-9E1E-440835C14165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 flipV="1">
              <a:off x="5464238" y="3918246"/>
              <a:ext cx="304779" cy="78304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EBA03EA-4072-4CCA-816C-F1AAACB16AD6}"/>
                </a:ext>
              </a:extLst>
            </p:cNvPr>
            <p:cNvCxnSpPr>
              <a:cxnSpLocks/>
              <a:stCxn id="37" idx="2"/>
              <a:endCxn id="34" idx="6"/>
            </p:cNvCxnSpPr>
            <p:nvPr/>
          </p:nvCxnSpPr>
          <p:spPr>
            <a:xfrm flipH="1" flipV="1">
              <a:off x="5464238" y="3918246"/>
              <a:ext cx="304779" cy="128798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D11E29E-D910-4DCA-8341-3745490A07B0}"/>
                </a:ext>
              </a:extLst>
            </p:cNvPr>
            <p:cNvCxnSpPr>
              <a:cxnSpLocks/>
              <a:stCxn id="37" idx="2"/>
              <a:endCxn id="33" idx="6"/>
            </p:cNvCxnSpPr>
            <p:nvPr/>
          </p:nvCxnSpPr>
          <p:spPr>
            <a:xfrm flipH="1" flipV="1">
              <a:off x="5464239" y="4427854"/>
              <a:ext cx="304778" cy="77838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6092C8E-D9C3-49A4-9EEF-AF8F7E3F0281}"/>
                </a:ext>
              </a:extLst>
            </p:cNvPr>
            <p:cNvCxnSpPr>
              <a:cxnSpLocks/>
              <a:stCxn id="35" idx="2"/>
              <a:endCxn id="32" idx="6"/>
            </p:cNvCxnSpPr>
            <p:nvPr/>
          </p:nvCxnSpPr>
          <p:spPr>
            <a:xfrm flipH="1">
              <a:off x="5464239" y="4196352"/>
              <a:ext cx="304778" cy="73686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1C54CA2-54C6-4915-A081-B865062C924F}"/>
              </a:ext>
            </a:extLst>
          </p:cNvPr>
          <p:cNvGrpSpPr/>
          <p:nvPr/>
        </p:nvGrpSpPr>
        <p:grpSpPr>
          <a:xfrm>
            <a:off x="1093121" y="4039931"/>
            <a:ext cx="10005758" cy="2553833"/>
            <a:chOff x="141317" y="4039931"/>
            <a:chExt cx="10005758" cy="2553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15B1554-2310-445B-BEE1-635898637D37}"/>
                    </a:ext>
                  </a:extLst>
                </p:cNvPr>
                <p:cNvSpPr txBox="1"/>
                <p:nvPr/>
              </p:nvSpPr>
              <p:spPr>
                <a:xfrm>
                  <a:off x="141317" y="5215887"/>
                  <a:ext cx="3898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𝑆𝑡𝑎𝑡𝑒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15B1554-2310-445B-BEE1-635898637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17" y="5215887"/>
                  <a:ext cx="38986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20FFD26-F3F9-4B6D-BAFB-B574A61BE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39986" y="5446718"/>
              <a:ext cx="8478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B099DBD-9B31-4934-97C4-7A4BD57BF3C4}"/>
                    </a:ext>
                  </a:extLst>
                </p:cNvPr>
                <p:cNvSpPr txBox="1"/>
                <p:nvPr/>
              </p:nvSpPr>
              <p:spPr>
                <a:xfrm>
                  <a:off x="4146664" y="5215886"/>
                  <a:ext cx="3898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B099DBD-9B31-4934-97C4-7A4BD57BF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664" y="5215886"/>
                  <a:ext cx="38986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4EE881B8-A448-48FC-9460-5C4597726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3034" y="4505498"/>
              <a:ext cx="645621" cy="9412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4313B46-4AC6-4899-B6BC-F762CB252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3034" y="5096642"/>
              <a:ext cx="645621" cy="350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C4C21B5-35F8-43C0-B0CA-BDB39308A871}"/>
                </a:ext>
              </a:extLst>
            </p:cNvPr>
            <p:cNvCxnSpPr>
              <a:cxnSpLocks/>
            </p:cNvCxnSpPr>
            <p:nvPr/>
          </p:nvCxnSpPr>
          <p:spPr>
            <a:xfrm>
              <a:off x="7293034" y="5446718"/>
              <a:ext cx="645621" cy="230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1009511-4649-4C1A-B7C6-639CCB255E5F}"/>
                </a:ext>
              </a:extLst>
            </p:cNvPr>
            <p:cNvCxnSpPr>
              <a:cxnSpLocks/>
            </p:cNvCxnSpPr>
            <p:nvPr/>
          </p:nvCxnSpPr>
          <p:spPr>
            <a:xfrm>
              <a:off x="7293034" y="5446717"/>
              <a:ext cx="645621" cy="941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EA0B035-5FC5-4EDA-9B6A-49A8201AA198}"/>
                    </a:ext>
                  </a:extLst>
                </p:cNvPr>
                <p:cNvSpPr txBox="1"/>
                <p:nvPr/>
              </p:nvSpPr>
              <p:spPr>
                <a:xfrm>
                  <a:off x="7207134" y="4039931"/>
                  <a:ext cx="2939941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EA0B035-5FC5-4EDA-9B6A-49A8201AA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34" y="4039931"/>
                  <a:ext cx="2939941" cy="405945"/>
                </a:xfrm>
                <a:prstGeom prst="rect">
                  <a:avLst/>
                </a:prstGeom>
                <a:blipFill>
                  <a:blip r:embed="rId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73F147C-6557-4568-8BE3-E873D93BE9CD}"/>
                    </a:ext>
                  </a:extLst>
                </p:cNvPr>
                <p:cNvSpPr txBox="1"/>
                <p:nvPr/>
              </p:nvSpPr>
              <p:spPr>
                <a:xfrm>
                  <a:off x="7207133" y="4773135"/>
                  <a:ext cx="2939941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킬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73F147C-6557-4568-8BE3-E873D93BE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33" y="4773135"/>
                  <a:ext cx="2939941" cy="405945"/>
                </a:xfrm>
                <a:prstGeom prst="rect">
                  <a:avLst/>
                </a:prstGeom>
                <a:blipFill>
                  <a:blip r:embed="rId5"/>
                  <a:stretch>
                    <a:fillRect b="-164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4B90E2-1601-4F00-A211-0822C34A9181}"/>
                    </a:ext>
                  </a:extLst>
                </p:cNvPr>
                <p:cNvSpPr txBox="1"/>
                <p:nvPr/>
              </p:nvSpPr>
              <p:spPr>
                <a:xfrm>
                  <a:off x="7207132" y="5511383"/>
                  <a:ext cx="2939941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킬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4B90E2-1601-4F00-A211-0822C34A9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32" y="5511383"/>
                  <a:ext cx="2939941" cy="405945"/>
                </a:xfrm>
                <a:prstGeom prst="rect">
                  <a:avLst/>
                </a:prstGeom>
                <a:blipFill>
                  <a:blip r:embed="rId6"/>
                  <a:stretch>
                    <a:fillRect b="-179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5DBC3C6-1950-4F78-A8AC-F3F794527070}"/>
                    </a:ext>
                  </a:extLst>
                </p:cNvPr>
                <p:cNvSpPr txBox="1"/>
                <p:nvPr/>
              </p:nvSpPr>
              <p:spPr>
                <a:xfrm>
                  <a:off x="7207132" y="6187819"/>
                  <a:ext cx="2939941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5DBC3C6-1950-4F78-A8AC-F3F794527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32" y="6187819"/>
                  <a:ext cx="2939941" cy="4059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AEBAB6A-1991-46D4-B180-2FBBDDDEDA37}"/>
              </a:ext>
            </a:extLst>
          </p:cNvPr>
          <p:cNvSpPr txBox="1"/>
          <p:nvPr/>
        </p:nvSpPr>
        <p:spPr>
          <a:xfrm>
            <a:off x="216130" y="1351792"/>
            <a:ext cx="465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Deep</a:t>
            </a:r>
            <a:r>
              <a:rPr lang="ko-KR" altLang="en-US" sz="2800" dirty="0"/>
              <a:t> </a:t>
            </a:r>
            <a:r>
              <a:rPr lang="en-US" altLang="ko-KR" sz="2800" dirty="0"/>
              <a:t>Q-Network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09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밸런싱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게임 밸런스 패치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개발 목표 </a:t>
            </a:r>
            <a:r>
              <a:rPr lang="en-US" altLang="ko-KR" sz="2200" dirty="0"/>
              <a:t>: </a:t>
            </a:r>
            <a:r>
              <a:rPr lang="ko-KR" altLang="en-US" sz="2200" dirty="0"/>
              <a:t>쌓인 </a:t>
            </a:r>
            <a:r>
              <a:rPr lang="ko-KR" altLang="en-US" sz="2200" dirty="0" err="1"/>
              <a:t>매치업</a:t>
            </a:r>
            <a:r>
              <a:rPr lang="ko-KR" altLang="en-US" sz="2200" dirty="0"/>
              <a:t> 데이터를 바탕으로 게임 내 수치 자동 개선 </a:t>
            </a:r>
            <a:r>
              <a:rPr lang="en-US" altLang="ko-KR" sz="2200" dirty="0"/>
              <a:t>AI </a:t>
            </a:r>
            <a:r>
              <a:rPr lang="ko-KR" altLang="en-US" sz="2200" dirty="0"/>
              <a:t>개발</a:t>
            </a:r>
            <a:endParaRPr lang="en-US" altLang="ko-KR" sz="2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63317C9-CE11-4D56-946F-036DB269C8FC}"/>
              </a:ext>
            </a:extLst>
          </p:cNvPr>
          <p:cNvGrpSpPr/>
          <p:nvPr/>
        </p:nvGrpSpPr>
        <p:grpSpPr>
          <a:xfrm>
            <a:off x="4984865" y="3429000"/>
            <a:ext cx="2222269" cy="1842118"/>
            <a:chOff x="3873731" y="3757353"/>
            <a:chExt cx="2222269" cy="1842118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E0116E7-1646-4D22-9931-38E7E1DB3734}"/>
                </a:ext>
              </a:extLst>
            </p:cNvPr>
            <p:cNvSpPr/>
            <p:nvPr/>
          </p:nvSpPr>
          <p:spPr>
            <a:xfrm>
              <a:off x="3873731" y="4035459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BCC7FA-3CF0-4EA7-9E6C-AE1ED7A2C2EB}"/>
                </a:ext>
              </a:extLst>
            </p:cNvPr>
            <p:cNvSpPr/>
            <p:nvPr/>
          </p:nvSpPr>
          <p:spPr>
            <a:xfrm>
              <a:off x="3873731" y="4540400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8E32581-DD18-48F8-AABB-55807C6FFE7C}"/>
                </a:ext>
              </a:extLst>
            </p:cNvPr>
            <p:cNvSpPr/>
            <p:nvPr/>
          </p:nvSpPr>
          <p:spPr>
            <a:xfrm>
              <a:off x="3873731" y="5045341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A298A22-4F88-4784-9B90-687717E4B669}"/>
                </a:ext>
              </a:extLst>
            </p:cNvPr>
            <p:cNvSpPr/>
            <p:nvPr/>
          </p:nvSpPr>
          <p:spPr>
            <a:xfrm>
              <a:off x="4505494" y="5277686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8F7990-901B-4718-9C1B-E7C61885FB25}"/>
                </a:ext>
              </a:extLst>
            </p:cNvPr>
            <p:cNvSpPr/>
            <p:nvPr/>
          </p:nvSpPr>
          <p:spPr>
            <a:xfrm>
              <a:off x="4505494" y="4772324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BBE68DC-A300-4C99-B2AE-FFCC830F90FA}"/>
                </a:ext>
              </a:extLst>
            </p:cNvPr>
            <p:cNvSpPr/>
            <p:nvPr/>
          </p:nvSpPr>
          <p:spPr>
            <a:xfrm>
              <a:off x="4505494" y="4266961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301A680-66E9-4865-A7DD-BAAB1B7B9A7E}"/>
                </a:ext>
              </a:extLst>
            </p:cNvPr>
            <p:cNvSpPr/>
            <p:nvPr/>
          </p:nvSpPr>
          <p:spPr>
            <a:xfrm>
              <a:off x="4505494" y="3757353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EFCF69C-E32E-4079-9064-9BC0790263C6}"/>
                </a:ext>
              </a:extLst>
            </p:cNvPr>
            <p:cNvSpPr/>
            <p:nvPr/>
          </p:nvSpPr>
          <p:spPr>
            <a:xfrm>
              <a:off x="5137256" y="5277686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0C4A457-A59E-4728-9B95-650A408009DC}"/>
                </a:ext>
              </a:extLst>
            </p:cNvPr>
            <p:cNvSpPr/>
            <p:nvPr/>
          </p:nvSpPr>
          <p:spPr>
            <a:xfrm>
              <a:off x="5137256" y="4772324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274C798-D4A8-4158-81B0-B06C8A7AAE0D}"/>
                </a:ext>
              </a:extLst>
            </p:cNvPr>
            <p:cNvSpPr/>
            <p:nvPr/>
          </p:nvSpPr>
          <p:spPr>
            <a:xfrm>
              <a:off x="5137256" y="4266961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88220D-7BB1-4714-A7F5-BF872DCAF853}"/>
                </a:ext>
              </a:extLst>
            </p:cNvPr>
            <p:cNvSpPr/>
            <p:nvPr/>
          </p:nvSpPr>
          <p:spPr>
            <a:xfrm>
              <a:off x="5137255" y="3757353"/>
              <a:ext cx="326983" cy="32178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76308E7-3840-4675-9E28-A078A5258C83}"/>
                </a:ext>
              </a:extLst>
            </p:cNvPr>
            <p:cNvSpPr/>
            <p:nvPr/>
          </p:nvSpPr>
          <p:spPr>
            <a:xfrm>
              <a:off x="5769017" y="4035459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631C3F4-CE60-4F74-B233-79105121C88B}"/>
                </a:ext>
              </a:extLst>
            </p:cNvPr>
            <p:cNvSpPr/>
            <p:nvPr/>
          </p:nvSpPr>
          <p:spPr>
            <a:xfrm>
              <a:off x="5769017" y="4540400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632AC75-B258-47C9-B9F0-50E655104C7A}"/>
                </a:ext>
              </a:extLst>
            </p:cNvPr>
            <p:cNvSpPr/>
            <p:nvPr/>
          </p:nvSpPr>
          <p:spPr>
            <a:xfrm>
              <a:off x="5769017" y="5045341"/>
              <a:ext cx="326983" cy="32178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7B7CCF2-04FE-4E0E-9D1C-B89C693867F5}"/>
                </a:ext>
              </a:extLst>
            </p:cNvPr>
            <p:cNvCxnSpPr>
              <a:stCxn id="65" idx="6"/>
              <a:endCxn id="71" idx="2"/>
            </p:cNvCxnSpPr>
            <p:nvPr/>
          </p:nvCxnSpPr>
          <p:spPr>
            <a:xfrm flipV="1">
              <a:off x="4200714" y="3918246"/>
              <a:ext cx="304780" cy="27810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7252DCF-947C-4FDD-BA4D-87E0ADDE6583}"/>
                </a:ext>
              </a:extLst>
            </p:cNvPr>
            <p:cNvCxnSpPr>
              <a:cxnSpLocks/>
              <a:stCxn id="66" idx="6"/>
              <a:endCxn id="70" idx="2"/>
            </p:cNvCxnSpPr>
            <p:nvPr/>
          </p:nvCxnSpPr>
          <p:spPr>
            <a:xfrm flipV="1">
              <a:off x="4200714" y="4427854"/>
              <a:ext cx="304780" cy="273439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0A4DF25-4ADF-4CAB-BF4F-EDB1541A8BD2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4200714" y="3918246"/>
              <a:ext cx="304780" cy="78304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53796A-078A-450F-A07D-F1DC987BC239}"/>
                </a:ext>
              </a:extLst>
            </p:cNvPr>
            <p:cNvCxnSpPr>
              <a:cxnSpLocks/>
              <a:stCxn id="65" idx="6"/>
              <a:endCxn id="70" idx="2"/>
            </p:cNvCxnSpPr>
            <p:nvPr/>
          </p:nvCxnSpPr>
          <p:spPr>
            <a:xfrm>
              <a:off x="4200714" y="4196352"/>
              <a:ext cx="304780" cy="23150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8B50812-3574-4DB7-85DC-B5C9EDDB78FE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>
              <a:off x="4200714" y="4196352"/>
              <a:ext cx="304780" cy="73686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0EDB941-ECC1-4A97-B73D-7B35FC90102A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4200714" y="4196352"/>
              <a:ext cx="304780" cy="124222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29095E7-A970-4BB4-9FA6-8B79D491B6C9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4200714" y="4701293"/>
              <a:ext cx="304780" cy="23192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7919F63-9691-454B-BD20-88EA6DF6C2F0}"/>
                </a:ext>
              </a:extLst>
            </p:cNvPr>
            <p:cNvCxnSpPr>
              <a:cxnSpLocks/>
              <a:stCxn id="66" idx="6"/>
              <a:endCxn id="68" idx="2"/>
            </p:cNvCxnSpPr>
            <p:nvPr/>
          </p:nvCxnSpPr>
          <p:spPr>
            <a:xfrm>
              <a:off x="4200714" y="4701293"/>
              <a:ext cx="304780" cy="73728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FD125E4-40A0-4383-B32A-7625CDE1CEBF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4200714" y="5206234"/>
              <a:ext cx="304780" cy="23234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BB95C2D-B716-4386-9476-CDC14511FC15}"/>
                </a:ext>
              </a:extLst>
            </p:cNvPr>
            <p:cNvCxnSpPr>
              <a:cxnSpLocks/>
              <a:stCxn id="67" idx="6"/>
              <a:endCxn id="69" idx="2"/>
            </p:cNvCxnSpPr>
            <p:nvPr/>
          </p:nvCxnSpPr>
          <p:spPr>
            <a:xfrm flipV="1">
              <a:off x="4200714" y="4933216"/>
              <a:ext cx="304780" cy="27301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FBD6B84-0604-4103-91D1-E22553E90FD6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4200714" y="4427854"/>
              <a:ext cx="304780" cy="77838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C39D4FB-7484-49C9-B602-EDCDD76B7209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 flipV="1">
              <a:off x="4200714" y="3918246"/>
              <a:ext cx="304780" cy="128798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3B8153A-7CD3-43A7-B59E-85A30811B504}"/>
                </a:ext>
              </a:extLst>
            </p:cNvPr>
            <p:cNvCxnSpPr>
              <a:cxnSpLocks/>
              <a:stCxn id="75" idx="2"/>
              <a:endCxn id="71" idx="6"/>
            </p:cNvCxnSpPr>
            <p:nvPr/>
          </p:nvCxnSpPr>
          <p:spPr>
            <a:xfrm flipH="1">
              <a:off x="4832476" y="3918246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BDBA01E-9C19-4CEF-AEC8-E8BBFE3F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2476" y="4427854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823C4BA-30F0-4363-86F0-8DE7AC478C1D}"/>
                </a:ext>
              </a:extLst>
            </p:cNvPr>
            <p:cNvCxnSpPr>
              <a:cxnSpLocks/>
              <a:stCxn id="73" idx="2"/>
              <a:endCxn id="69" idx="6"/>
            </p:cNvCxnSpPr>
            <p:nvPr/>
          </p:nvCxnSpPr>
          <p:spPr>
            <a:xfrm flipH="1">
              <a:off x="4832477" y="4933216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FA37778-250B-4D1F-AFDE-531EB92A5EDF}"/>
                </a:ext>
              </a:extLst>
            </p:cNvPr>
            <p:cNvCxnSpPr>
              <a:cxnSpLocks/>
              <a:stCxn id="72" idx="2"/>
              <a:endCxn id="68" idx="6"/>
            </p:cNvCxnSpPr>
            <p:nvPr/>
          </p:nvCxnSpPr>
          <p:spPr>
            <a:xfrm flipH="1">
              <a:off x="4832477" y="5438578"/>
              <a:ext cx="30477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CF6A294-C77A-49D3-BEBF-8A607D12DDF5}"/>
                </a:ext>
              </a:extLst>
            </p:cNvPr>
            <p:cNvCxnSpPr>
              <a:cxnSpLocks/>
              <a:stCxn id="73" idx="2"/>
              <a:endCxn id="68" idx="6"/>
            </p:cNvCxnSpPr>
            <p:nvPr/>
          </p:nvCxnSpPr>
          <p:spPr>
            <a:xfrm flipH="1">
              <a:off x="4832477" y="4933216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F7BD3E5-8D7F-43CE-8A72-747A8459F7A2}"/>
                </a:ext>
              </a:extLst>
            </p:cNvPr>
            <p:cNvCxnSpPr>
              <a:cxnSpLocks/>
              <a:stCxn id="74" idx="2"/>
              <a:endCxn id="68" idx="6"/>
            </p:cNvCxnSpPr>
            <p:nvPr/>
          </p:nvCxnSpPr>
          <p:spPr>
            <a:xfrm flipH="1">
              <a:off x="4832477" y="4427854"/>
              <a:ext cx="304779" cy="101072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0A3EAAE-28CE-4DB7-9D06-2CCFCF9FD5CD}"/>
                </a:ext>
              </a:extLst>
            </p:cNvPr>
            <p:cNvCxnSpPr>
              <a:cxnSpLocks/>
              <a:stCxn id="75" idx="2"/>
              <a:endCxn id="68" idx="6"/>
            </p:cNvCxnSpPr>
            <p:nvPr/>
          </p:nvCxnSpPr>
          <p:spPr>
            <a:xfrm flipH="1">
              <a:off x="4832477" y="3918246"/>
              <a:ext cx="304778" cy="152033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5CE07C6-3F26-4FD3-ABA0-01018089A085}"/>
                </a:ext>
              </a:extLst>
            </p:cNvPr>
            <p:cNvCxnSpPr>
              <a:cxnSpLocks/>
              <a:stCxn id="72" idx="2"/>
              <a:endCxn id="69" idx="6"/>
            </p:cNvCxnSpPr>
            <p:nvPr/>
          </p:nvCxnSpPr>
          <p:spPr>
            <a:xfrm flipH="1" flipV="1">
              <a:off x="4832477" y="4933216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F7A4F3F-1725-4969-A46C-287866C75D51}"/>
                </a:ext>
              </a:extLst>
            </p:cNvPr>
            <p:cNvCxnSpPr>
              <a:cxnSpLocks/>
              <a:stCxn id="74" idx="2"/>
              <a:endCxn id="69" idx="6"/>
            </p:cNvCxnSpPr>
            <p:nvPr/>
          </p:nvCxnSpPr>
          <p:spPr>
            <a:xfrm flipH="1">
              <a:off x="4832477" y="4427854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EDD5262-F633-4C98-9937-A1D63608FE83}"/>
                </a:ext>
              </a:extLst>
            </p:cNvPr>
            <p:cNvCxnSpPr>
              <a:cxnSpLocks/>
              <a:stCxn id="75" idx="2"/>
              <a:endCxn id="69" idx="6"/>
            </p:cNvCxnSpPr>
            <p:nvPr/>
          </p:nvCxnSpPr>
          <p:spPr>
            <a:xfrm flipH="1">
              <a:off x="4832477" y="3918246"/>
              <a:ext cx="304778" cy="1014971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AED50936-F647-4C58-A114-15A65D82BFD1}"/>
                </a:ext>
              </a:extLst>
            </p:cNvPr>
            <p:cNvCxnSpPr>
              <a:cxnSpLocks/>
              <a:stCxn id="72" idx="2"/>
              <a:endCxn id="70" idx="6"/>
            </p:cNvCxnSpPr>
            <p:nvPr/>
          </p:nvCxnSpPr>
          <p:spPr>
            <a:xfrm flipH="1" flipV="1">
              <a:off x="4832477" y="4427854"/>
              <a:ext cx="304779" cy="101072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251D0D0-6B92-4A43-8BF0-5AA7705CC982}"/>
                </a:ext>
              </a:extLst>
            </p:cNvPr>
            <p:cNvCxnSpPr>
              <a:cxnSpLocks/>
              <a:stCxn id="73" idx="2"/>
              <a:endCxn id="70" idx="6"/>
            </p:cNvCxnSpPr>
            <p:nvPr/>
          </p:nvCxnSpPr>
          <p:spPr>
            <a:xfrm flipH="1" flipV="1">
              <a:off x="4832477" y="4427854"/>
              <a:ext cx="304779" cy="50536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05E6465-D26E-4D3F-9FAD-F77F25477210}"/>
                </a:ext>
              </a:extLst>
            </p:cNvPr>
            <p:cNvCxnSpPr>
              <a:cxnSpLocks/>
              <a:stCxn id="75" idx="2"/>
              <a:endCxn id="70" idx="6"/>
            </p:cNvCxnSpPr>
            <p:nvPr/>
          </p:nvCxnSpPr>
          <p:spPr>
            <a:xfrm flipH="1">
              <a:off x="4832477" y="3918246"/>
              <a:ext cx="304778" cy="50960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15F1B4A-CAD0-4269-ACA5-C311058EE91E}"/>
                </a:ext>
              </a:extLst>
            </p:cNvPr>
            <p:cNvCxnSpPr>
              <a:cxnSpLocks/>
              <a:stCxn id="74" idx="2"/>
              <a:endCxn id="71" idx="6"/>
            </p:cNvCxnSpPr>
            <p:nvPr/>
          </p:nvCxnSpPr>
          <p:spPr>
            <a:xfrm flipH="1" flipV="1">
              <a:off x="4832476" y="3918246"/>
              <a:ext cx="304780" cy="50960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027F9F8-5290-4137-8908-2F9D3C38EA86}"/>
                </a:ext>
              </a:extLst>
            </p:cNvPr>
            <p:cNvCxnSpPr>
              <a:cxnSpLocks/>
              <a:stCxn id="73" idx="2"/>
              <a:endCxn id="71" idx="6"/>
            </p:cNvCxnSpPr>
            <p:nvPr/>
          </p:nvCxnSpPr>
          <p:spPr>
            <a:xfrm flipH="1" flipV="1">
              <a:off x="4832476" y="3918246"/>
              <a:ext cx="304780" cy="1014971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FA07905-44B6-4873-946E-09678908F007}"/>
                </a:ext>
              </a:extLst>
            </p:cNvPr>
            <p:cNvCxnSpPr>
              <a:cxnSpLocks/>
              <a:stCxn id="72" idx="2"/>
              <a:endCxn id="71" idx="6"/>
            </p:cNvCxnSpPr>
            <p:nvPr/>
          </p:nvCxnSpPr>
          <p:spPr>
            <a:xfrm flipH="1" flipV="1">
              <a:off x="4832476" y="3918246"/>
              <a:ext cx="304780" cy="152033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40F9FE7-A1FF-4969-BF66-32C57DA04014}"/>
                </a:ext>
              </a:extLst>
            </p:cNvPr>
            <p:cNvCxnSpPr>
              <a:cxnSpLocks/>
              <a:stCxn id="76" idx="2"/>
              <a:endCxn id="75" idx="6"/>
            </p:cNvCxnSpPr>
            <p:nvPr/>
          </p:nvCxnSpPr>
          <p:spPr>
            <a:xfrm flipH="1" flipV="1">
              <a:off x="5464238" y="3918246"/>
              <a:ext cx="304779" cy="27810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92043CF-3FBC-4C64-8699-5D7388F6CEEF}"/>
                </a:ext>
              </a:extLst>
            </p:cNvPr>
            <p:cNvCxnSpPr>
              <a:cxnSpLocks/>
              <a:stCxn id="77" idx="2"/>
              <a:endCxn id="74" idx="6"/>
            </p:cNvCxnSpPr>
            <p:nvPr/>
          </p:nvCxnSpPr>
          <p:spPr>
            <a:xfrm flipH="1" flipV="1">
              <a:off x="5464239" y="4427854"/>
              <a:ext cx="304778" cy="273439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866F3DC-B36F-442E-997B-F8C453F8FF62}"/>
                </a:ext>
              </a:extLst>
            </p:cNvPr>
            <p:cNvCxnSpPr>
              <a:cxnSpLocks/>
              <a:stCxn id="78" idx="2"/>
              <a:endCxn id="73" idx="6"/>
            </p:cNvCxnSpPr>
            <p:nvPr/>
          </p:nvCxnSpPr>
          <p:spPr>
            <a:xfrm flipH="1" flipV="1">
              <a:off x="5464239" y="4933216"/>
              <a:ext cx="304778" cy="27301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684E1CF-0F5A-474E-BA00-49422A7F72CF}"/>
                </a:ext>
              </a:extLst>
            </p:cNvPr>
            <p:cNvCxnSpPr>
              <a:cxnSpLocks/>
              <a:stCxn id="78" idx="2"/>
              <a:endCxn id="72" idx="6"/>
            </p:cNvCxnSpPr>
            <p:nvPr/>
          </p:nvCxnSpPr>
          <p:spPr>
            <a:xfrm flipH="1">
              <a:off x="5464239" y="5206234"/>
              <a:ext cx="304778" cy="232345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41DA522-42FD-40E2-B100-10AB9DEF7786}"/>
                </a:ext>
              </a:extLst>
            </p:cNvPr>
            <p:cNvCxnSpPr>
              <a:cxnSpLocks/>
              <a:stCxn id="77" idx="2"/>
              <a:endCxn id="72" idx="6"/>
            </p:cNvCxnSpPr>
            <p:nvPr/>
          </p:nvCxnSpPr>
          <p:spPr>
            <a:xfrm flipH="1">
              <a:off x="5464239" y="4701293"/>
              <a:ext cx="304778" cy="73728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228B4BB-51C4-4754-A94E-943B45E02329}"/>
                </a:ext>
              </a:extLst>
            </p:cNvPr>
            <p:cNvCxnSpPr>
              <a:cxnSpLocks/>
              <a:stCxn id="76" idx="2"/>
              <a:endCxn id="72" idx="6"/>
            </p:cNvCxnSpPr>
            <p:nvPr/>
          </p:nvCxnSpPr>
          <p:spPr>
            <a:xfrm flipH="1">
              <a:off x="5464239" y="4196352"/>
              <a:ext cx="304778" cy="124222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88DA613-C13C-4178-A944-90D52E0B2491}"/>
                </a:ext>
              </a:extLst>
            </p:cNvPr>
            <p:cNvCxnSpPr>
              <a:cxnSpLocks/>
              <a:stCxn id="77" idx="2"/>
              <a:endCxn id="73" idx="6"/>
            </p:cNvCxnSpPr>
            <p:nvPr/>
          </p:nvCxnSpPr>
          <p:spPr>
            <a:xfrm flipH="1">
              <a:off x="5464239" y="4701293"/>
              <a:ext cx="304778" cy="23192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6554860-8253-4A1D-AEBF-CD2E725A14D1}"/>
                </a:ext>
              </a:extLst>
            </p:cNvPr>
            <p:cNvCxnSpPr>
              <a:cxnSpLocks/>
              <a:stCxn id="76" idx="2"/>
              <a:endCxn id="74" idx="6"/>
            </p:cNvCxnSpPr>
            <p:nvPr/>
          </p:nvCxnSpPr>
          <p:spPr>
            <a:xfrm flipH="1">
              <a:off x="5464239" y="4196352"/>
              <a:ext cx="304778" cy="23150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1AF3C3F-8575-4F56-B813-46ABAF3747EE}"/>
                </a:ext>
              </a:extLst>
            </p:cNvPr>
            <p:cNvCxnSpPr>
              <a:cxnSpLocks/>
              <a:stCxn id="77" idx="2"/>
              <a:endCxn id="75" idx="6"/>
            </p:cNvCxnSpPr>
            <p:nvPr/>
          </p:nvCxnSpPr>
          <p:spPr>
            <a:xfrm flipH="1" flipV="1">
              <a:off x="5464238" y="3918246"/>
              <a:ext cx="304779" cy="78304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566EEA9-6913-433E-867C-E894EB6E5963}"/>
                </a:ext>
              </a:extLst>
            </p:cNvPr>
            <p:cNvCxnSpPr>
              <a:cxnSpLocks/>
              <a:stCxn id="78" idx="2"/>
              <a:endCxn id="75" idx="6"/>
            </p:cNvCxnSpPr>
            <p:nvPr/>
          </p:nvCxnSpPr>
          <p:spPr>
            <a:xfrm flipH="1" flipV="1">
              <a:off x="5464238" y="3918246"/>
              <a:ext cx="304779" cy="128798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A5F7291-A68C-461F-9BD9-4F66CCCF57EB}"/>
                </a:ext>
              </a:extLst>
            </p:cNvPr>
            <p:cNvCxnSpPr>
              <a:cxnSpLocks/>
              <a:stCxn id="78" idx="2"/>
              <a:endCxn id="74" idx="6"/>
            </p:cNvCxnSpPr>
            <p:nvPr/>
          </p:nvCxnSpPr>
          <p:spPr>
            <a:xfrm flipH="1" flipV="1">
              <a:off x="5464239" y="4427854"/>
              <a:ext cx="304778" cy="77838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C338AB87-BDB7-49D5-BFA4-CDD626FE5102}"/>
                </a:ext>
              </a:extLst>
            </p:cNvPr>
            <p:cNvCxnSpPr>
              <a:cxnSpLocks/>
              <a:stCxn id="76" idx="2"/>
              <a:endCxn id="73" idx="6"/>
            </p:cNvCxnSpPr>
            <p:nvPr/>
          </p:nvCxnSpPr>
          <p:spPr>
            <a:xfrm flipH="1">
              <a:off x="5464239" y="4196352"/>
              <a:ext cx="304778" cy="73686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23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밸런싱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무작위 </a:t>
            </a:r>
            <a:r>
              <a:rPr lang="en-US" altLang="ko-KR" dirty="0"/>
              <a:t>State</a:t>
            </a:r>
            <a:r>
              <a:rPr lang="ko-KR" altLang="en-US" dirty="0"/>
              <a:t>에서 </a:t>
            </a:r>
            <a:r>
              <a:rPr lang="en-US" altLang="ko-KR" dirty="0"/>
              <a:t>AI</a:t>
            </a:r>
            <a:r>
              <a:rPr lang="ko-KR" altLang="en-US" dirty="0"/>
              <a:t>를 이용한 플레이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비정상적 승률이 나타난 매치업을 기준으로 밸런스 패치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패치 클라이언트에서 해당 </a:t>
            </a:r>
            <a:r>
              <a:rPr lang="en-US" altLang="ko-KR" sz="2200" dirty="0"/>
              <a:t>State</a:t>
            </a:r>
            <a:r>
              <a:rPr lang="ko-KR" altLang="en-US" sz="2200" dirty="0"/>
              <a:t>를 통한 플레이 데이터 수집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보정된 승률에 따라 </a:t>
            </a:r>
            <a:r>
              <a:rPr lang="en-US" altLang="ko-KR" sz="2200" dirty="0"/>
              <a:t>reward </a:t>
            </a:r>
            <a:r>
              <a:rPr lang="ko-KR" altLang="en-US" sz="2200" dirty="0"/>
              <a:t>부여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반복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17102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밸런싱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최초 </a:t>
            </a:r>
            <a:r>
              <a:rPr lang="ko-KR" altLang="en-US" dirty="0" err="1"/>
              <a:t>매치업</a:t>
            </a:r>
            <a:r>
              <a:rPr lang="ko-KR" altLang="en-US" dirty="0"/>
              <a:t> 데이터셋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09A32-C67D-48F9-9807-84808D066A18}"/>
              </a:ext>
            </a:extLst>
          </p:cNvPr>
          <p:cNvSpPr txBox="1"/>
          <p:nvPr/>
        </p:nvSpPr>
        <p:spPr>
          <a:xfrm>
            <a:off x="5777345" y="2724789"/>
            <a:ext cx="3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과승률</a:t>
            </a:r>
            <a:r>
              <a:rPr lang="ko-KR" altLang="en-US" dirty="0"/>
              <a:t> </a:t>
            </a:r>
            <a:r>
              <a:rPr lang="ko-KR" altLang="en-US" dirty="0" err="1"/>
              <a:t>매치업</a:t>
            </a:r>
            <a:r>
              <a:rPr lang="en-US" altLang="ko-KR" dirty="0"/>
              <a:t>(</a:t>
            </a:r>
            <a:r>
              <a:rPr lang="en-US" altLang="ko-KR" dirty="0" err="1"/>
              <a:t>Pov</a:t>
            </a:r>
            <a:r>
              <a:rPr lang="ko-KR" altLang="en-US" dirty="0"/>
              <a:t> </a:t>
            </a:r>
            <a:r>
              <a:rPr lang="en-US" altLang="ko-KR" dirty="0"/>
              <a:t>82%)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441710-4061-46D0-9909-E57362C3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2159558"/>
            <a:ext cx="4215156" cy="422636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2104B1-E6F9-454F-BAEB-1FB741217444}"/>
              </a:ext>
            </a:extLst>
          </p:cNvPr>
          <p:cNvCxnSpPr>
            <a:cxnSpLocks/>
          </p:cNvCxnSpPr>
          <p:nvPr/>
        </p:nvCxnSpPr>
        <p:spPr>
          <a:xfrm flipH="1">
            <a:off x="3998422" y="2909455"/>
            <a:ext cx="1778923" cy="14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0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밸런싱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밸런스 수정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FEBEFD-0CB4-4443-8370-2B2F1E1D4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2664882"/>
            <a:ext cx="2847196" cy="28547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325D07-F2EB-4751-819B-695742664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46" y="2681173"/>
            <a:ext cx="2834708" cy="28384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C20329-8C4B-41B7-8E16-C2D800DD1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5" y="2681173"/>
            <a:ext cx="2823420" cy="28384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5849FF-65B4-4525-BD1C-E52D24BF176A}"/>
              </a:ext>
            </a:extLst>
          </p:cNvPr>
          <p:cNvSpPr txBox="1"/>
          <p:nvPr/>
        </p:nvSpPr>
        <p:spPr>
          <a:xfrm>
            <a:off x="1082040" y="5636029"/>
            <a:ext cx="16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First </a:t>
            </a:r>
            <a:r>
              <a:rPr lang="en-US" altLang="ko-KR" dirty="0" err="1"/>
              <a:t>Dataplot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15CD49-97BB-4045-AAC3-D887327BB986}"/>
                  </a:ext>
                </a:extLst>
              </p:cNvPr>
              <p:cNvSpPr txBox="1"/>
              <p:nvPr/>
            </p:nvSpPr>
            <p:spPr>
              <a:xfrm>
                <a:off x="5017077" y="5519651"/>
                <a:ext cx="2157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Balancing </a:t>
                </a:r>
                <a:r>
                  <a:rPr lang="en-US" altLang="ko-KR" dirty="0" err="1"/>
                  <a:t>Dataplot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=5000)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15CD49-97BB-4045-AAC3-D887327B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077" y="5519651"/>
                <a:ext cx="2157846" cy="646331"/>
              </a:xfrm>
              <a:prstGeom prst="rect">
                <a:avLst/>
              </a:prstGeom>
              <a:blipFill>
                <a:blip r:embed="rId5"/>
                <a:stretch>
                  <a:fillRect l="-2260" t="-4717" r="-2542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8AFD8-3F00-4B40-920E-F655EBC8ADE6}"/>
                  </a:ext>
                </a:extLst>
              </p:cNvPr>
              <p:cNvSpPr txBox="1"/>
              <p:nvPr/>
            </p:nvSpPr>
            <p:spPr>
              <a:xfrm>
                <a:off x="9136572" y="5519651"/>
                <a:ext cx="2157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Balancing </a:t>
                </a:r>
                <a:r>
                  <a:rPr lang="en-US" altLang="ko-KR" dirty="0" err="1"/>
                  <a:t>Dataplot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=10000)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8AFD8-3F00-4B40-920E-F655EBC8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72" y="5519651"/>
                <a:ext cx="2157846" cy="646331"/>
              </a:xfrm>
              <a:prstGeom prst="rect">
                <a:avLst/>
              </a:prstGeom>
              <a:blipFill>
                <a:blip r:embed="rId6"/>
                <a:stretch>
                  <a:fillRect l="-2542" t="-4717" r="-2260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50254C-CC05-4E5C-9BA7-D3C52F101370}"/>
              </a:ext>
            </a:extLst>
          </p:cNvPr>
          <p:cNvCxnSpPr/>
          <p:nvPr/>
        </p:nvCxnSpPr>
        <p:spPr>
          <a:xfrm>
            <a:off x="3616036" y="4056611"/>
            <a:ext cx="7980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F85F29-511E-4D68-905A-41214AADCA97}"/>
              </a:ext>
            </a:extLst>
          </p:cNvPr>
          <p:cNvCxnSpPr/>
          <p:nvPr/>
        </p:nvCxnSpPr>
        <p:spPr>
          <a:xfrm>
            <a:off x="7775171" y="4056611"/>
            <a:ext cx="7980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8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기대효과 및 활용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연구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소규모 대전 게임에서의 밸런스 패치에 인공지능의 유의미한 도움 가능성 확인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수치 수정 방식의 밸런스 패치 모델 제안 가능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한계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물리적 자원의 </a:t>
            </a:r>
            <a:r>
              <a:rPr lang="ko-KR" altLang="en-US" sz="2200" dirty="0" err="1"/>
              <a:t>과점유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 err="1"/>
              <a:t>리워크</a:t>
            </a:r>
            <a:r>
              <a:rPr lang="en-US" altLang="ko-KR" sz="2200" dirty="0"/>
              <a:t>(Rework)</a:t>
            </a:r>
            <a:r>
              <a:rPr lang="ko-KR" altLang="en-US" sz="2200" dirty="0"/>
              <a:t> 방식의 밸런스 패치 모델 제안 불가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1413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기대효과 및 활용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향후 계획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물리적 자원 소모량 감소를 위한 방안 마련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지도학습을 통한 </a:t>
            </a:r>
            <a:r>
              <a:rPr lang="ko-KR" altLang="en-US" sz="2200" dirty="0" err="1"/>
              <a:t>리워크</a:t>
            </a:r>
            <a:r>
              <a:rPr lang="ko-KR" altLang="en-US" sz="2200" dirty="0"/>
              <a:t> 패치 가능성 추가 연구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3686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768927"/>
            <a:ext cx="11745884" cy="5320146"/>
          </a:xfrm>
        </p:spPr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r>
              <a:rPr lang="ko-KR" altLang="en-US" dirty="0"/>
              <a:t>비디오 게임 산업은 전 세계적인 대규모 산업이다</a:t>
            </a:r>
            <a:endParaRPr lang="ko-KR" altLang="en-US" sz="2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AE5A019-95FE-424A-8FFB-DF266FBC8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" y="2326307"/>
            <a:ext cx="4148744" cy="11026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63A1C-76AD-4C82-A46F-E105A37F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75" y="4072705"/>
            <a:ext cx="2692436" cy="194208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83A270C-F117-43EE-A18C-F825D4704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68" y="3343724"/>
            <a:ext cx="5427347" cy="1309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894794-50E4-404D-AE4D-A73E954882C0}"/>
              </a:ext>
            </a:extLst>
          </p:cNvPr>
          <p:cNvSpPr txBox="1"/>
          <p:nvPr/>
        </p:nvSpPr>
        <p:spPr>
          <a:xfrm>
            <a:off x="2539538" y="6055657"/>
            <a:ext cx="3532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/>
              <a:t>2020</a:t>
            </a:r>
            <a:r>
              <a:rPr lang="ko-KR" altLang="en-US" sz="800" i="1" dirty="0"/>
              <a:t>년 지역별 게임시장 규모 그래프</a:t>
            </a:r>
            <a:r>
              <a:rPr lang="en-US" altLang="ko-KR" sz="800" i="1" dirty="0"/>
              <a:t>(</a:t>
            </a:r>
            <a:r>
              <a:rPr lang="ko-KR" altLang="en-US" sz="800" i="1" dirty="0" err="1"/>
              <a:t>뉴주</a:t>
            </a:r>
            <a:r>
              <a:rPr lang="ko-KR" altLang="en-US" sz="800" i="1" dirty="0"/>
              <a:t> </a:t>
            </a:r>
            <a:r>
              <a:rPr lang="en-US" altLang="ko-KR" sz="800" i="1" dirty="0"/>
              <a:t>2020 </a:t>
            </a:r>
            <a:r>
              <a:rPr lang="ko-KR" altLang="en-US" sz="800" i="1" dirty="0"/>
              <a:t>글로벌 게임시장 보고서</a:t>
            </a:r>
          </a:p>
        </p:txBody>
      </p:sp>
    </p:spTree>
    <p:extLst>
      <p:ext uri="{BB962C8B-B14F-4D97-AF65-F5344CB8AC3E}">
        <p14:creationId xmlns:p14="http://schemas.microsoft.com/office/powerpoint/2010/main" val="343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3058" y="1903614"/>
            <a:ext cx="11745884" cy="5320146"/>
          </a:xfrm>
        </p:spPr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ko-KR" altLang="en-US" sz="6000" b="1" dirty="0"/>
              <a:t>게임</a:t>
            </a:r>
            <a:endParaRPr lang="en-US" altLang="ko-KR" b="1" dirty="0"/>
          </a:p>
          <a:p>
            <a:pPr marL="0" indent="0" algn="ctr">
              <a:buNone/>
            </a:pPr>
            <a:r>
              <a:rPr lang="en-US" altLang="ko-KR" sz="2000" b="1" dirty="0"/>
              <a:t>Game</a:t>
            </a:r>
          </a:p>
          <a:p>
            <a:pPr marL="0" indent="0" algn="ctr">
              <a:buNone/>
            </a:pPr>
            <a:endParaRPr lang="en-US" altLang="ko-KR" sz="2000" b="1" dirty="0"/>
          </a:p>
          <a:p>
            <a:pPr marL="0" indent="0" algn="ctr">
              <a:buNone/>
            </a:pPr>
            <a:r>
              <a:rPr lang="ko-KR" altLang="en-US" sz="1400" dirty="0"/>
              <a:t>정해진 </a:t>
            </a:r>
            <a:r>
              <a:rPr lang="ko-KR" altLang="en-US" sz="1800" b="1" dirty="0"/>
              <a:t>규칙</a:t>
            </a:r>
            <a:r>
              <a:rPr lang="ko-KR" altLang="en-US" sz="1400" dirty="0"/>
              <a:t> 내에서</a:t>
            </a:r>
            <a:endParaRPr lang="en-US" altLang="ko-KR" sz="1400" dirty="0"/>
          </a:p>
          <a:p>
            <a:pPr marL="0" indent="0" algn="ctr">
              <a:buNone/>
            </a:pPr>
            <a:r>
              <a:rPr lang="ko-KR" altLang="en-US" sz="1400" dirty="0"/>
              <a:t>동일한 목적을 완수하기 위해</a:t>
            </a:r>
            <a:r>
              <a:rPr lang="en-US" altLang="ko-KR" sz="1400" dirty="0"/>
              <a:t> </a:t>
            </a:r>
          </a:p>
          <a:p>
            <a:pPr marL="0" indent="0" algn="ctr">
              <a:buNone/>
            </a:pPr>
            <a:r>
              <a:rPr lang="ko-KR" altLang="en-US" sz="1400" dirty="0"/>
              <a:t>다양한 문제를 해결하고</a:t>
            </a:r>
            <a:endParaRPr lang="en-US" altLang="ko-KR" sz="1400" dirty="0"/>
          </a:p>
          <a:p>
            <a:pPr marL="0" indent="0" algn="ctr">
              <a:buNone/>
            </a:pPr>
            <a:r>
              <a:rPr lang="ko-KR" altLang="en-US" sz="1400" dirty="0"/>
              <a:t>이 과정에서 재미를 얻는 유희 활동</a:t>
            </a:r>
            <a:endParaRPr lang="en-US" altLang="ko-KR" sz="36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41FA33-A2C4-45F0-9F04-E2D8DA7B2B06}"/>
              </a:ext>
            </a:extLst>
          </p:cNvPr>
          <p:cNvGrpSpPr/>
          <p:nvPr/>
        </p:nvGrpSpPr>
        <p:grpSpPr>
          <a:xfrm>
            <a:off x="6375862" y="3813756"/>
            <a:ext cx="4339243" cy="1024251"/>
            <a:chOff x="6375862" y="3813756"/>
            <a:chExt cx="4339243" cy="1024251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EAF6787-5D62-4719-A79B-347181099217}"/>
                </a:ext>
              </a:extLst>
            </p:cNvPr>
            <p:cNvCxnSpPr/>
            <p:nvPr/>
          </p:nvCxnSpPr>
          <p:spPr>
            <a:xfrm flipH="1">
              <a:off x="6375862" y="3998422"/>
              <a:ext cx="1753985" cy="83958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CB61F9-C9F2-42C4-8C4D-7B25223B942D}"/>
                </a:ext>
              </a:extLst>
            </p:cNvPr>
            <p:cNvSpPr txBox="1"/>
            <p:nvPr/>
          </p:nvSpPr>
          <p:spPr>
            <a:xfrm>
              <a:off x="8129847" y="3813756"/>
              <a:ext cx="25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게임 밸런스</a:t>
              </a:r>
              <a:r>
                <a:rPr lang="en-US" altLang="ko-KR" b="1" dirty="0"/>
                <a:t>(Balance)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6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세로 텍스트 개체 틀 9">
            <a:extLst>
              <a:ext uri="{FF2B5EF4-FFF2-40B4-BE49-F238E27FC236}">
                <a16:creationId xmlns:a16="http://schemas.microsoft.com/office/drawing/2014/main" id="{1023D44E-5BF2-48A0-8111-3904BAF0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밸런싱의</a:t>
            </a:r>
            <a:r>
              <a:rPr lang="ko-KR" altLang="en-US" dirty="0"/>
              <a:t> 목적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보다 재미있는 게임을 만들기 위해</a:t>
            </a:r>
            <a:endParaRPr lang="en-US" altLang="ko-KR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게임의 생명 주기를 늘리기 위해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밸런싱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충분한 양의 플레이 데이터 취합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쌓인 데이터를 </a:t>
            </a:r>
            <a:r>
              <a:rPr lang="ko-KR" altLang="en-US" sz="2000" b="1" dirty="0"/>
              <a:t>게임 디자이너들이 분석</a:t>
            </a:r>
            <a:endParaRPr lang="en-US" altLang="ko-KR" sz="2000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다양한 밸런스 패치 모델 제안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제안된 모델들을 </a:t>
            </a:r>
            <a:r>
              <a:rPr lang="ko-KR" altLang="en-US" sz="2000" b="1" dirty="0"/>
              <a:t>테스터들을 통해 테스트 </a:t>
            </a:r>
            <a:r>
              <a:rPr lang="ko-KR" altLang="en-US" sz="2000" dirty="0"/>
              <a:t>후</a:t>
            </a:r>
            <a:r>
              <a:rPr lang="en-US" altLang="ko-KR" sz="2000" dirty="0"/>
              <a:t>, </a:t>
            </a:r>
            <a:r>
              <a:rPr lang="ko-KR" altLang="en-US" sz="2000" dirty="0"/>
              <a:t>가장 합리적인 모델 적용</a:t>
            </a:r>
          </a:p>
        </p:txBody>
      </p:sp>
    </p:spTree>
    <p:extLst>
      <p:ext uri="{BB962C8B-B14F-4D97-AF65-F5344CB8AC3E}">
        <p14:creationId xmlns:p14="http://schemas.microsoft.com/office/powerpoint/2010/main" val="5830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세로 텍스트 개체 틀 9">
            <a:extLst>
              <a:ext uri="{FF2B5EF4-FFF2-40B4-BE49-F238E27FC236}">
                <a16:creationId xmlns:a16="http://schemas.microsoft.com/office/drawing/2014/main" id="{1023D44E-5BF2-48A0-8111-3904BAF0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기존 </a:t>
            </a:r>
            <a:r>
              <a:rPr lang="ko-KR" altLang="en-US" dirty="0" err="1"/>
              <a:t>밸런싱</a:t>
            </a:r>
            <a:r>
              <a:rPr lang="ko-KR" altLang="en-US" dirty="0"/>
              <a:t> 방식의 한계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매우 많은 인적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 자원 소모</a:t>
            </a:r>
            <a:endParaRPr lang="en-US" altLang="ko-KR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편향적 </a:t>
            </a:r>
            <a:r>
              <a:rPr lang="ko-KR" altLang="en-US" sz="2000" dirty="0" err="1"/>
              <a:t>밸런싱</a:t>
            </a:r>
            <a:r>
              <a:rPr lang="ko-KR" altLang="en-US" sz="2000" dirty="0"/>
              <a:t> 모델 도출 가능성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55FE4E-5FC9-402A-94D6-00203A797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47" y="2404341"/>
            <a:ext cx="5538755" cy="3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세로 텍스트 개체 틀 9">
            <a:extLst>
              <a:ext uri="{FF2B5EF4-FFF2-40B4-BE49-F238E27FC236}">
                <a16:creationId xmlns:a16="http://schemas.microsoft.com/office/drawing/2014/main" id="{1023D44E-5BF2-48A0-8111-3904BAF0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dirty="0" err="1"/>
              <a:t>밸런싱</a:t>
            </a:r>
            <a:r>
              <a:rPr lang="ko-KR" altLang="en-US" dirty="0"/>
              <a:t> 과정에 존재하는 이러한 </a:t>
            </a:r>
            <a:r>
              <a:rPr lang="ko-KR" altLang="en-US" b="1" dirty="0"/>
              <a:t>비용과 한계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b="1" dirty="0"/>
              <a:t>AI</a:t>
            </a:r>
            <a:r>
              <a:rPr lang="ko-KR" altLang="en-US" dirty="0"/>
              <a:t>를 통해 해결할 수 있지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8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목적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/>
              <a:t>AI </a:t>
            </a:r>
            <a:r>
              <a:rPr lang="ko-KR" altLang="en-US" sz="2000" dirty="0"/>
              <a:t>기술을 통한 </a:t>
            </a:r>
            <a:r>
              <a:rPr lang="ko-KR" altLang="en-US" sz="2000" b="1" dirty="0"/>
              <a:t>기존 밸런스 패치 과정의 자동화</a:t>
            </a:r>
            <a:endParaRPr lang="en-US" altLang="ko-KR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밸런스 패치 과정의 </a:t>
            </a:r>
            <a:r>
              <a:rPr lang="ko-KR" altLang="en-US" sz="2000" b="1" dirty="0"/>
              <a:t>시간 단축</a:t>
            </a:r>
            <a:endParaRPr lang="en-US" altLang="ko-KR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비편향적 </a:t>
            </a:r>
            <a:r>
              <a:rPr lang="ko-KR" altLang="en-US" sz="2000" dirty="0" err="1"/>
              <a:t>밸런싱</a:t>
            </a:r>
            <a:r>
              <a:rPr lang="ko-KR" altLang="en-US" sz="2000" dirty="0"/>
              <a:t> 모델 도출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515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목표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밸런싱</a:t>
            </a:r>
            <a:r>
              <a:rPr lang="ko-KR" altLang="en-US" sz="2000" dirty="0"/>
              <a:t> 환경 제공을 위한 </a:t>
            </a:r>
            <a:r>
              <a:rPr lang="ko-KR" altLang="en-US" sz="2000" b="1" dirty="0"/>
              <a:t>게임 클라이언트 개발</a:t>
            </a:r>
            <a:endParaRPr lang="en-US" altLang="ko-KR" sz="2000" b="1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플레이 데이터 수집을 위한 </a:t>
            </a:r>
            <a:r>
              <a:rPr lang="en-US" altLang="ko-KR" sz="2000" b="1" dirty="0"/>
              <a:t>Auto-Play AI </a:t>
            </a:r>
            <a:r>
              <a:rPr lang="ko-KR" altLang="en-US" sz="2000" b="1" dirty="0"/>
              <a:t>개발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인간 게임 디자이너들이 수립한 밸런스 모델과 비슷한 수준의 </a:t>
            </a:r>
            <a:r>
              <a:rPr lang="ko-KR" altLang="en-US" sz="2000" b="1" dirty="0" err="1"/>
              <a:t>밸런싱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AI </a:t>
            </a:r>
            <a:r>
              <a:rPr lang="ko-KR" altLang="en-US" sz="2000" b="1" dirty="0"/>
              <a:t>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691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628</Words>
  <Application>Microsoft Office PowerPoint</Application>
  <PresentationFormat>와이드스크린</PresentationFormat>
  <Paragraphs>147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Im Yongsik</cp:lastModifiedBy>
  <cp:revision>9</cp:revision>
  <dcterms:created xsi:type="dcterms:W3CDTF">2020-10-20T02:20:20Z</dcterms:created>
  <dcterms:modified xsi:type="dcterms:W3CDTF">2020-11-29T13:40:57Z</dcterms:modified>
</cp:coreProperties>
</file>