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0" r:id="rId4"/>
    <p:sldId id="264" r:id="rId5"/>
    <p:sldId id="271" r:id="rId6"/>
    <p:sldId id="273" r:id="rId7"/>
    <p:sldId id="272" r:id="rId8"/>
    <p:sldId id="267" r:id="rId9"/>
    <p:sldId id="268" r:id="rId10"/>
    <p:sldId id="265" r:id="rId11"/>
    <p:sldId id="266" r:id="rId12"/>
    <p:sldId id="269" r:id="rId13"/>
    <p:sldId id="274" r:id="rId14"/>
    <p:sldId id="275" r:id="rId15"/>
    <p:sldId id="276" r:id="rId16"/>
    <p:sldId id="277" r:id="rId17"/>
    <p:sldId id="278" r:id="rId18"/>
    <p:sldId id="279" r:id="rId19"/>
    <p:sldId id="26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본문" id="{0DF73C3B-FB88-45F0-B868-1BFDA8CDE3CB}">
          <p14:sldIdLst>
            <p14:sldId id="261"/>
          </p14:sldIdLst>
        </p14:section>
        <p14:section name="목차" id="{5CD217D7-E178-4220-8DF9-785B7DB4BC89}">
          <p14:sldIdLst>
            <p14:sldId id="262"/>
          </p14:sldIdLst>
        </p14:section>
        <p14:section name="연구 개요" id="{6E048F9B-1B5F-43CA-8DC0-5BF035303666}">
          <p14:sldIdLst>
            <p14:sldId id="270"/>
            <p14:sldId id="264"/>
            <p14:sldId id="271"/>
            <p14:sldId id="273"/>
            <p14:sldId id="272"/>
            <p14:sldId id="267"/>
            <p14:sldId id="268"/>
          </p14:sldIdLst>
        </p14:section>
        <p14:section name="연구 결과 및 시연 영상" id="{ED78A265-5F8D-4392-BB38-826090550E45}">
          <p14:sldIdLst>
            <p14:sldId id="265"/>
          </p14:sldIdLst>
        </p14:section>
        <p14:section name="연구 과정(클라이언트 개발)" id="{BB828DBD-701C-4A87-ACEF-B1420652DA99}">
          <p14:sldIdLst>
            <p14:sldId id="266"/>
            <p14:sldId id="269"/>
            <p14:sldId id="274"/>
            <p14:sldId id="275"/>
            <p14:sldId id="276"/>
          </p14:sldIdLst>
        </p14:section>
        <p14:section name="연구 과정(ML_AGENT)" id="{BD3FD03F-CB5D-4A30-9DD5-427CC2D476FF}">
          <p14:sldIdLst>
            <p14:sldId id="277"/>
          </p14:sldIdLst>
        </p14:section>
        <p14:section name="연구 과정(밸런싱AI)" id="{205B6144-BAB4-49EC-A605-B7030DA56568}">
          <p14:sldIdLst>
            <p14:sldId id="278"/>
          </p14:sldIdLst>
        </p14:section>
        <p14:section name="기대효과 및 활용" id="{E329B605-8358-4246-9D1D-3F76CAF7B920}">
          <p14:sldIdLst>
            <p14:sldId id="279"/>
          </p14:sldIdLst>
        </p14:section>
        <p14:section name="QNA" id="{C895C40E-F7BE-4FF8-8DC7-C83815CE4687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9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4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97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99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6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0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31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1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3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2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3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5185113-48F1-4D9C-BEC8-E1E463E34659}"/>
              </a:ext>
            </a:extLst>
          </p:cNvPr>
          <p:cNvSpPr/>
          <p:nvPr/>
        </p:nvSpPr>
        <p:spPr>
          <a:xfrm>
            <a:off x="5015350" y="2740574"/>
            <a:ext cx="6899555" cy="1398460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2020</a:t>
            </a:r>
            <a:r>
              <a:rPr lang="ko-KR" altLang="en-US" sz="4000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학부융합프로그램 발표</a:t>
            </a:r>
            <a:endParaRPr lang="en-US" altLang="ko-KR" sz="4000" b="1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1100" b="1" kern="0" dirty="0" err="1">
                <a:solidFill>
                  <a:schemeClr val="tx1">
                    <a:alpha val="56000"/>
                  </a:schemeClr>
                </a:solidFill>
              </a:rPr>
              <a:t>연구명</a:t>
            </a:r>
            <a:r>
              <a:rPr lang="ko-KR" altLang="en-US" sz="1100" b="1" kern="0" dirty="0">
                <a:solidFill>
                  <a:schemeClr val="tx1">
                    <a:alpha val="56000"/>
                  </a:schemeClr>
                </a:solidFill>
              </a:rPr>
              <a:t> </a:t>
            </a:r>
            <a:r>
              <a:rPr lang="en-US" altLang="ko-KR" sz="1100" b="1" kern="0" dirty="0">
                <a:solidFill>
                  <a:schemeClr val="tx1">
                    <a:alpha val="56000"/>
                  </a:schemeClr>
                </a:solidFill>
              </a:rPr>
              <a:t>: </a:t>
            </a:r>
            <a:r>
              <a:rPr lang="ko-KR" altLang="en-US" sz="1100" b="1" kern="0" dirty="0">
                <a:solidFill>
                  <a:schemeClr val="tx1">
                    <a:alpha val="56000"/>
                  </a:schemeClr>
                </a:solidFill>
              </a:rPr>
              <a:t>빅데이터를 이용한 게임 내 플레이어들의 분기 선택 데이터 수집 및 분류와 </a:t>
            </a:r>
            <a:endParaRPr lang="en-US" altLang="ko-KR" sz="1100" b="1" kern="0" dirty="0">
              <a:solidFill>
                <a:schemeClr val="tx1">
                  <a:alpha val="56000"/>
                </a:schemeClr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schemeClr val="tx1">
                    <a:alpha val="56000"/>
                  </a:schemeClr>
                </a:solidFill>
              </a:rPr>
              <a:t>AI</a:t>
            </a:r>
            <a:r>
              <a:rPr lang="ko-KR" altLang="en-US" sz="1100" b="1" kern="0" dirty="0">
                <a:solidFill>
                  <a:schemeClr val="tx1">
                    <a:alpha val="56000"/>
                  </a:schemeClr>
                </a:solidFill>
              </a:rPr>
              <a:t>분석을 통한 자동 밸런스 패치 제안 기술에 관한 연구</a:t>
            </a:r>
            <a:endParaRPr lang="en-US" altLang="ko-KR" sz="1100" b="1" kern="0" dirty="0">
              <a:solidFill>
                <a:schemeClr val="tx1">
                  <a:alpha val="56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DBD9F-3139-424A-88A2-B86FED5D0F88}"/>
              </a:ext>
            </a:extLst>
          </p:cNvPr>
          <p:cNvSpPr txBox="1"/>
          <p:nvPr/>
        </p:nvSpPr>
        <p:spPr>
          <a:xfrm>
            <a:off x="8420793" y="4375120"/>
            <a:ext cx="3494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소프트웨어전공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201501898_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김재우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소프트웨어전공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201601793_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고재호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소프트웨어전공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201601862_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임용식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전파공학전공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201901358_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김준희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9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0312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연구 결과 및 시연 영상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514350" indent="-514350"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889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게임 클라이언트 개발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연구에 적용 가능한 게임의 조건</a:t>
            </a:r>
            <a:endParaRPr lang="en-US" altLang="ko-KR" dirty="0"/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sz="1800" dirty="0"/>
              <a:t>최소 </a:t>
            </a:r>
            <a:r>
              <a:rPr lang="en-US" altLang="ko-KR" sz="1800" dirty="0"/>
              <a:t>2</a:t>
            </a:r>
            <a:r>
              <a:rPr lang="ko-KR" altLang="en-US" sz="1800" dirty="0"/>
              <a:t>인 이상의 플레이어가 동시 플레이</a:t>
            </a:r>
            <a:endParaRPr lang="en-US" altLang="ko-KR" sz="1800" dirty="0"/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sz="1800" dirty="0"/>
              <a:t>게임의 최종 목적이 유일해야 함</a:t>
            </a:r>
            <a:endParaRPr lang="en-US" altLang="ko-KR" sz="1800" dirty="0"/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sz="1800" dirty="0"/>
              <a:t>목적 달성을 위해 플레이어가 다양한 전략 수립</a:t>
            </a:r>
            <a:endParaRPr lang="en-US" altLang="ko-KR" sz="1800" dirty="0"/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sz="1800" dirty="0"/>
              <a:t>한정된 연구 기간 내 최대한 많은 데이터 산출</a:t>
            </a:r>
            <a:endParaRPr lang="en-US" altLang="ko-KR" sz="1800" dirty="0"/>
          </a:p>
          <a:p>
            <a:pPr marL="971550" lvl="1" indent="-514350">
              <a:lnSpc>
                <a:spcPct val="150000"/>
              </a:lnSpc>
              <a:buAutoNum type="arabicPeriod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en-US" altLang="ko-KR" sz="2200" dirty="0"/>
              <a:t> </a:t>
            </a:r>
            <a:r>
              <a:rPr lang="en-US" altLang="ko-KR" sz="2200" b="1" dirty="0"/>
              <a:t>2</a:t>
            </a:r>
            <a:r>
              <a:rPr lang="ko-KR" altLang="en-US" sz="2200" b="1" dirty="0"/>
              <a:t>인 </a:t>
            </a:r>
            <a:r>
              <a:rPr lang="ko-KR" altLang="en-US" sz="2200" b="1" dirty="0" err="1"/>
              <a:t>턴제</a:t>
            </a:r>
            <a:r>
              <a:rPr lang="ko-KR" altLang="en-US" sz="2200" b="1" dirty="0"/>
              <a:t> 전략 게임 </a:t>
            </a:r>
            <a:r>
              <a:rPr lang="ko-KR" altLang="en-US" sz="2200" dirty="0"/>
              <a:t>개발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38679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게임 클라이언트 개발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게임 목표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상대의 체력을 먼저 </a:t>
            </a:r>
            <a:r>
              <a:rPr lang="en-US" altLang="ko-KR" sz="2200" dirty="0"/>
              <a:t>0</a:t>
            </a:r>
            <a:r>
              <a:rPr lang="ko-KR" altLang="en-US" sz="2200" dirty="0"/>
              <a:t>으로 만들기</a:t>
            </a: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게임 진행 과정</a:t>
            </a:r>
            <a:endParaRPr lang="en-US" altLang="ko-KR" sz="22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F2A42DD-A12E-4070-BD65-AB6BA68F492E}"/>
              </a:ext>
            </a:extLst>
          </p:cNvPr>
          <p:cNvGrpSpPr/>
          <p:nvPr/>
        </p:nvGrpSpPr>
        <p:grpSpPr>
          <a:xfrm>
            <a:off x="2365663" y="4351309"/>
            <a:ext cx="7460674" cy="1168342"/>
            <a:chOff x="2365663" y="3429000"/>
            <a:chExt cx="7460674" cy="116834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6DFF6EA-5FC4-4E4F-8CA0-213EB63093E1}"/>
                </a:ext>
              </a:extLst>
            </p:cNvPr>
            <p:cNvGrpSpPr/>
            <p:nvPr/>
          </p:nvGrpSpPr>
          <p:grpSpPr>
            <a:xfrm>
              <a:off x="2365663" y="3429000"/>
              <a:ext cx="7460674" cy="379431"/>
              <a:chOff x="1030778" y="4054825"/>
              <a:chExt cx="7460674" cy="379431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219F5A-17CA-4A97-B89E-E93238C5EF65}"/>
                  </a:ext>
                </a:extLst>
              </p:cNvPr>
              <p:cNvSpPr txBox="1"/>
              <p:nvPr/>
            </p:nvSpPr>
            <p:spPr>
              <a:xfrm>
                <a:off x="1030778" y="4064924"/>
                <a:ext cx="1504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능력치 설정</a:t>
                </a:r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C91E5641-2B7C-487C-A63C-D86DE42FAE7D}"/>
                  </a:ext>
                </a:extLst>
              </p:cNvPr>
              <p:cNvCxnSpPr/>
              <p:nvPr/>
            </p:nvCxnSpPr>
            <p:spPr>
              <a:xfrm>
                <a:off x="2626822" y="4239491"/>
                <a:ext cx="1138843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7426FA-AC8D-4F20-AA5A-215006953551}"/>
                  </a:ext>
                </a:extLst>
              </p:cNvPr>
              <p:cNvSpPr txBox="1"/>
              <p:nvPr/>
            </p:nvSpPr>
            <p:spPr>
              <a:xfrm>
                <a:off x="3857106" y="4064924"/>
                <a:ext cx="1504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/>
                  <a:t>전투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DED7C1-18AC-4C3A-B755-934477CB36E0}"/>
                  </a:ext>
                </a:extLst>
              </p:cNvPr>
              <p:cNvSpPr txBox="1"/>
              <p:nvPr/>
            </p:nvSpPr>
            <p:spPr>
              <a:xfrm>
                <a:off x="6683434" y="4054825"/>
                <a:ext cx="1808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/>
                  <a:t>승리</a:t>
                </a:r>
                <a:r>
                  <a:rPr lang="en-US" altLang="ko-KR" b="1" dirty="0"/>
                  <a:t>/</a:t>
                </a:r>
                <a:r>
                  <a:rPr lang="ko-KR" altLang="en-US" b="1" dirty="0"/>
                  <a:t>패배 결정</a:t>
                </a:r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19F3FD02-8D19-431D-9CD4-88ED00520905}"/>
                  </a:ext>
                </a:extLst>
              </p:cNvPr>
              <p:cNvCxnSpPr/>
              <p:nvPr/>
            </p:nvCxnSpPr>
            <p:spPr>
              <a:xfrm>
                <a:off x="5436524" y="4249590"/>
                <a:ext cx="1138843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9FC2531-582D-4616-AB44-9BF28072B84A}"/>
                </a:ext>
              </a:extLst>
            </p:cNvPr>
            <p:cNvCxnSpPr>
              <a:stCxn id="12" idx="2"/>
            </p:cNvCxnSpPr>
            <p:nvPr/>
          </p:nvCxnSpPr>
          <p:spPr>
            <a:xfrm>
              <a:off x="8922328" y="3798332"/>
              <a:ext cx="0" cy="35803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1AC4395-72C3-464E-B747-2E4C724204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7964" y="4156364"/>
              <a:ext cx="5804364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88FC2AC-DF88-4820-93CC-E19863173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7964" y="3798332"/>
              <a:ext cx="8313" cy="35803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018CBF-37CE-499B-B034-DCD105137792}"/>
                </a:ext>
              </a:extLst>
            </p:cNvPr>
            <p:cNvSpPr txBox="1"/>
            <p:nvPr/>
          </p:nvSpPr>
          <p:spPr>
            <a:xfrm>
              <a:off x="5191990" y="4228010"/>
              <a:ext cx="1504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재시작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814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게임 클라이언트 개발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능력치 설정</a:t>
            </a:r>
            <a:endParaRPr lang="en-US" altLang="ko-KR" sz="2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31DA03A-8D5C-4524-90AF-8621F7BCD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777" y="2186632"/>
            <a:ext cx="7360445" cy="413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0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게임 클라이언트 개발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전투</a:t>
            </a:r>
            <a:endParaRPr lang="en-US" altLang="ko-KR" sz="2200" dirty="0"/>
          </a:p>
        </p:txBody>
      </p:sp>
      <p:pic>
        <p:nvPicPr>
          <p:cNvPr id="11" name="그림 10" descr="테이블, 싱크, 녹색, 방이(가) 표시된 사진&#10;&#10;자동 생성된 설명">
            <a:extLst>
              <a:ext uri="{FF2B5EF4-FFF2-40B4-BE49-F238E27FC236}">
                <a16:creationId xmlns:a16="http://schemas.microsoft.com/office/drawing/2014/main" id="{4E837038-42EE-473C-89BE-708C2EDF5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862" y="2376825"/>
            <a:ext cx="5133086" cy="2896937"/>
          </a:xfrm>
          <a:prstGeom prst="rect">
            <a:avLst/>
          </a:prstGeom>
        </p:spPr>
      </p:pic>
      <p:pic>
        <p:nvPicPr>
          <p:cNvPr id="13" name="그림 12" descr="테이블, 회로, 방이(가) 표시된 사진&#10;&#10;자동 생성된 설명">
            <a:extLst>
              <a:ext uri="{FF2B5EF4-FFF2-40B4-BE49-F238E27FC236}">
                <a16:creationId xmlns:a16="http://schemas.microsoft.com/office/drawing/2014/main" id="{3E69F0B7-DF5A-45D3-9CC0-87E83F1C4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11" y="2376825"/>
            <a:ext cx="5162428" cy="28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9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게임 클라이언트 개발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승리</a:t>
            </a:r>
            <a:r>
              <a:rPr lang="en-US" altLang="ko-KR" sz="2200" dirty="0"/>
              <a:t>/</a:t>
            </a:r>
            <a:r>
              <a:rPr lang="ko-KR" altLang="en-US" sz="2200" dirty="0"/>
              <a:t>패배 결정</a:t>
            </a:r>
            <a:endParaRPr lang="en-US" altLang="ko-KR" sz="2200" dirty="0"/>
          </a:p>
        </p:txBody>
      </p:sp>
      <p:pic>
        <p:nvPicPr>
          <p:cNvPr id="8" name="그림 7" descr="지도이(가) 표시된 사진&#10;&#10;자동 생성된 설명">
            <a:extLst>
              <a:ext uri="{FF2B5EF4-FFF2-40B4-BE49-F238E27FC236}">
                <a16:creationId xmlns:a16="http://schemas.microsoft.com/office/drawing/2014/main" id="{4E1337A6-BF6D-4E1F-AA97-42CA64814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263" y="2234274"/>
            <a:ext cx="6241473" cy="35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95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 err="1">
                  <a:solidFill>
                    <a:prstClr val="white"/>
                  </a:solidFill>
                </a:rPr>
                <a:t>플레잉</a:t>
              </a:r>
              <a:r>
                <a:rPr lang="ko-KR" altLang="en-US" sz="4000" b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4000" b="1" kern="0" dirty="0">
                  <a:solidFill>
                    <a:prstClr val="white"/>
                  </a:solidFill>
                </a:rPr>
                <a:t>AI </a:t>
              </a:r>
              <a:r>
                <a:rPr lang="ko-KR" altLang="en-US" sz="4000" b="1" kern="0" dirty="0">
                  <a:solidFill>
                    <a:prstClr val="white"/>
                  </a:solidFill>
                </a:rPr>
                <a:t>개발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승리</a:t>
            </a:r>
            <a:r>
              <a:rPr lang="en-US" altLang="ko-KR" sz="2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63497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 err="1">
                  <a:solidFill>
                    <a:prstClr val="white"/>
                  </a:solidFill>
                </a:rPr>
                <a:t>밸런싱</a:t>
              </a:r>
              <a:r>
                <a:rPr lang="ko-KR" altLang="en-US" sz="4000" b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4000" b="1" kern="0" dirty="0">
                  <a:solidFill>
                    <a:prstClr val="white"/>
                  </a:solidFill>
                </a:rPr>
                <a:t>AI </a:t>
              </a:r>
              <a:r>
                <a:rPr lang="ko-KR" altLang="en-US" sz="4000" b="1" kern="0" dirty="0">
                  <a:solidFill>
                    <a:prstClr val="white"/>
                  </a:solidFill>
                </a:rPr>
                <a:t>개발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승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72523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기대효과 및 활용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승리</a:t>
            </a:r>
            <a:r>
              <a:rPr lang="en-US" altLang="ko-KR" sz="2200" dirty="0"/>
              <a:t>/</a:t>
            </a:r>
            <a:r>
              <a:rPr lang="ko-KR" altLang="en-US" sz="2200" dirty="0"/>
              <a:t>패배 정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214133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768927"/>
            <a:ext cx="11745884" cy="5320146"/>
          </a:xfrm>
        </p:spPr>
        <p:txBody>
          <a:bodyPr vert="horz" anchor="ctr">
            <a:normAutofit/>
          </a:bodyPr>
          <a:lstStyle/>
          <a:p>
            <a:pPr marL="0" indent="0" algn="ctr">
              <a:buNone/>
            </a:pPr>
            <a:r>
              <a:rPr lang="en-US" altLang="ko-KR" sz="6000" b="1" dirty="0">
                <a:solidFill>
                  <a:schemeClr val="accent1">
                    <a:lumMod val="75000"/>
                  </a:schemeClr>
                </a:solidFill>
              </a:rPr>
              <a:t>Q&amp;A</a:t>
            </a:r>
            <a:endParaRPr lang="ko-KR" alt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6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목차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 b="1" dirty="0"/>
              <a:t>연구 개요</a:t>
            </a:r>
            <a:endParaRPr lang="en-US" altLang="ko-KR" sz="2000" b="1" dirty="0"/>
          </a:p>
          <a:p>
            <a:pPr lvl="1"/>
            <a:r>
              <a:rPr lang="ko-KR" altLang="en-US" sz="1600" dirty="0"/>
              <a:t>연구 배경 및 필요성</a:t>
            </a:r>
            <a:endParaRPr lang="en-US" altLang="ko-KR" sz="1600" dirty="0"/>
          </a:p>
          <a:p>
            <a:pPr lvl="1"/>
            <a:r>
              <a:rPr lang="ko-KR" altLang="en-US" sz="1600" dirty="0"/>
              <a:t>연구 목적 및 목표</a:t>
            </a:r>
            <a:endParaRPr lang="en-US" altLang="ko-KR" sz="16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b="1" dirty="0"/>
              <a:t>연구 결과 및 시연 영상</a:t>
            </a:r>
            <a:endParaRPr lang="en-US" altLang="ko-KR" sz="2000" b="1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b="1" dirty="0"/>
              <a:t>연구 과정</a:t>
            </a:r>
            <a:endParaRPr lang="en-US" altLang="ko-KR" sz="2000" b="1" dirty="0"/>
          </a:p>
          <a:p>
            <a:pPr lvl="1"/>
            <a:r>
              <a:rPr lang="ko-KR" altLang="en-US" sz="1600" dirty="0"/>
              <a:t>게임 클라이언트 개발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플레잉</a:t>
            </a:r>
            <a:r>
              <a:rPr lang="ko-KR" altLang="en-US" sz="1600" dirty="0"/>
              <a:t> </a:t>
            </a:r>
            <a:r>
              <a:rPr lang="en-US" altLang="ko-KR" sz="1600" dirty="0"/>
              <a:t>AI </a:t>
            </a:r>
            <a:r>
              <a:rPr lang="ko-KR" altLang="en-US" sz="1600" dirty="0"/>
              <a:t>개발</a:t>
            </a:r>
            <a:r>
              <a:rPr lang="en-US" altLang="ko-KR" sz="1600" dirty="0"/>
              <a:t>(</a:t>
            </a:r>
            <a:r>
              <a:rPr lang="ko-KR" altLang="en-US" sz="1600" dirty="0"/>
              <a:t>테스터 </a:t>
            </a:r>
            <a:r>
              <a:rPr lang="en-US" altLang="ko-KR" sz="1600" dirty="0"/>
              <a:t>AI)</a:t>
            </a:r>
          </a:p>
          <a:p>
            <a:pPr lvl="1"/>
            <a:r>
              <a:rPr lang="ko-KR" altLang="en-US" sz="1600" dirty="0" err="1"/>
              <a:t>밸런싱</a:t>
            </a:r>
            <a:r>
              <a:rPr lang="ko-KR" altLang="en-US" sz="1600" dirty="0"/>
              <a:t> </a:t>
            </a:r>
            <a:r>
              <a:rPr lang="en-US" altLang="ko-KR" sz="1600" dirty="0"/>
              <a:t>AI </a:t>
            </a:r>
            <a:r>
              <a:rPr lang="ko-KR" altLang="en-US" sz="1600" dirty="0"/>
              <a:t>개발</a:t>
            </a:r>
            <a:r>
              <a:rPr lang="en-US" altLang="ko-KR" sz="1600" dirty="0"/>
              <a:t>(</a:t>
            </a:r>
            <a:r>
              <a:rPr lang="ko-KR" altLang="en-US" sz="1600" dirty="0"/>
              <a:t>디자이너 </a:t>
            </a:r>
            <a:r>
              <a:rPr lang="en-US" altLang="ko-KR" sz="1600" dirty="0"/>
              <a:t>AI)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4. </a:t>
            </a:r>
            <a:r>
              <a:rPr lang="ko-KR" altLang="en-US" sz="2000" b="1" dirty="0"/>
              <a:t>기대효과 및 활용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향후 계획</a:t>
            </a:r>
            <a:r>
              <a:rPr lang="en-US" altLang="ko-KR" sz="2000" b="1" dirty="0"/>
              <a:t>)</a:t>
            </a:r>
          </a:p>
          <a:p>
            <a:pPr marL="514350" indent="-514350"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239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연구 배경 및 필요성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r>
              <a:rPr lang="ko-KR" altLang="en-US" dirty="0"/>
              <a:t>비디오 게임 산업은 전 세계적인 대규모 산업이다</a:t>
            </a:r>
            <a:endParaRPr lang="ko-KR" altLang="en-US" sz="2000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AE5A019-95FE-424A-8FFB-DF266FBC8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36" y="2326307"/>
            <a:ext cx="4148744" cy="11026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963A1C-76AD-4C82-A46F-E105A37F2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675" y="4072705"/>
            <a:ext cx="2692436" cy="1942085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683A270C-F117-43EE-A18C-F825D4704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768" y="3343724"/>
            <a:ext cx="5427347" cy="13093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894794-50E4-404D-AE4D-A73E954882C0}"/>
              </a:ext>
            </a:extLst>
          </p:cNvPr>
          <p:cNvSpPr txBox="1"/>
          <p:nvPr/>
        </p:nvSpPr>
        <p:spPr>
          <a:xfrm>
            <a:off x="2539538" y="6055657"/>
            <a:ext cx="3532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/>
              <a:t>2020</a:t>
            </a:r>
            <a:r>
              <a:rPr lang="ko-KR" altLang="en-US" sz="800" i="1" dirty="0"/>
              <a:t>년 지역별 게임시장 규모 그래프</a:t>
            </a:r>
            <a:r>
              <a:rPr lang="en-US" altLang="ko-KR" sz="800" i="1" dirty="0"/>
              <a:t>(</a:t>
            </a:r>
            <a:r>
              <a:rPr lang="ko-KR" altLang="en-US" sz="800" i="1" dirty="0" err="1"/>
              <a:t>뉴주</a:t>
            </a:r>
            <a:r>
              <a:rPr lang="ko-KR" altLang="en-US" sz="800" i="1" dirty="0"/>
              <a:t> </a:t>
            </a:r>
            <a:r>
              <a:rPr lang="en-US" altLang="ko-KR" sz="800" i="1" dirty="0"/>
              <a:t>2020 </a:t>
            </a:r>
            <a:r>
              <a:rPr lang="ko-KR" altLang="en-US" sz="800" i="1" dirty="0"/>
              <a:t>글로벌 게임시장 보고서</a:t>
            </a:r>
          </a:p>
        </p:txBody>
      </p:sp>
    </p:spTree>
    <p:extLst>
      <p:ext uri="{BB962C8B-B14F-4D97-AF65-F5344CB8AC3E}">
        <p14:creationId xmlns:p14="http://schemas.microsoft.com/office/powerpoint/2010/main" val="3435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연구 배경 및 필요성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3058" y="1903614"/>
            <a:ext cx="11745884" cy="5320146"/>
          </a:xfrm>
        </p:spPr>
        <p:txBody>
          <a:bodyPr vert="horz" anchor="ctr">
            <a:normAutofit/>
          </a:bodyPr>
          <a:lstStyle/>
          <a:p>
            <a:pPr marL="0" indent="0" algn="ctr">
              <a:buNone/>
            </a:pPr>
            <a:r>
              <a:rPr lang="ko-KR" altLang="en-US" sz="6000" b="1" dirty="0"/>
              <a:t>게임</a:t>
            </a:r>
            <a:endParaRPr lang="en-US" altLang="ko-KR" b="1" dirty="0"/>
          </a:p>
          <a:p>
            <a:pPr marL="0" indent="0" algn="ctr">
              <a:buNone/>
            </a:pPr>
            <a:r>
              <a:rPr lang="en-US" altLang="ko-KR" sz="2000" b="1" dirty="0"/>
              <a:t>Game</a:t>
            </a:r>
          </a:p>
          <a:p>
            <a:pPr marL="0" indent="0" algn="ctr">
              <a:buNone/>
            </a:pPr>
            <a:endParaRPr lang="en-US" altLang="ko-KR" sz="2000" b="1" dirty="0"/>
          </a:p>
          <a:p>
            <a:pPr marL="0" indent="0" algn="ctr">
              <a:buNone/>
            </a:pPr>
            <a:r>
              <a:rPr lang="ko-KR" altLang="en-US" sz="1400" dirty="0"/>
              <a:t>정해진 </a:t>
            </a:r>
            <a:r>
              <a:rPr lang="ko-KR" altLang="en-US" sz="1800" b="1" dirty="0"/>
              <a:t>규칙</a:t>
            </a:r>
            <a:r>
              <a:rPr lang="ko-KR" altLang="en-US" sz="1400" dirty="0"/>
              <a:t> 내에서</a:t>
            </a:r>
            <a:endParaRPr lang="en-US" altLang="ko-KR" sz="1400" dirty="0"/>
          </a:p>
          <a:p>
            <a:pPr marL="0" indent="0" algn="ctr">
              <a:buNone/>
            </a:pPr>
            <a:r>
              <a:rPr lang="ko-KR" altLang="en-US" sz="1400" dirty="0"/>
              <a:t>동일한 목적을 완수하기 위해</a:t>
            </a:r>
            <a:r>
              <a:rPr lang="en-US" altLang="ko-KR" sz="1400" dirty="0"/>
              <a:t> </a:t>
            </a:r>
          </a:p>
          <a:p>
            <a:pPr marL="0" indent="0" algn="ctr">
              <a:buNone/>
            </a:pPr>
            <a:r>
              <a:rPr lang="ko-KR" altLang="en-US" sz="1400" dirty="0"/>
              <a:t>다양한 문제를 해결하고</a:t>
            </a:r>
            <a:endParaRPr lang="en-US" altLang="ko-KR" sz="1400" dirty="0"/>
          </a:p>
          <a:p>
            <a:pPr marL="0" indent="0" algn="ctr">
              <a:buNone/>
            </a:pPr>
            <a:r>
              <a:rPr lang="ko-KR" altLang="en-US" sz="1400" dirty="0"/>
              <a:t>이 과정에서 재미를 얻는 유희 활동</a:t>
            </a:r>
            <a:endParaRPr lang="en-US" altLang="ko-KR" sz="36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441FA33-A2C4-45F0-9F04-E2D8DA7B2B06}"/>
              </a:ext>
            </a:extLst>
          </p:cNvPr>
          <p:cNvGrpSpPr/>
          <p:nvPr/>
        </p:nvGrpSpPr>
        <p:grpSpPr>
          <a:xfrm>
            <a:off x="6375862" y="3813756"/>
            <a:ext cx="4339243" cy="1024251"/>
            <a:chOff x="6375862" y="3813756"/>
            <a:chExt cx="4339243" cy="1024251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EAF6787-5D62-4719-A79B-347181099217}"/>
                </a:ext>
              </a:extLst>
            </p:cNvPr>
            <p:cNvCxnSpPr/>
            <p:nvPr/>
          </p:nvCxnSpPr>
          <p:spPr>
            <a:xfrm flipH="1">
              <a:off x="6375862" y="3998422"/>
              <a:ext cx="1753985" cy="839585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5CB61F9-C9F2-42C4-8C4D-7B25223B942D}"/>
                </a:ext>
              </a:extLst>
            </p:cNvPr>
            <p:cNvSpPr txBox="1"/>
            <p:nvPr/>
          </p:nvSpPr>
          <p:spPr>
            <a:xfrm>
              <a:off x="8129847" y="3813756"/>
              <a:ext cx="2585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게임 밸런스</a:t>
              </a:r>
              <a:r>
                <a:rPr lang="en-US" altLang="ko-KR" b="1" dirty="0"/>
                <a:t>(Balance)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568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연구 배경 및 필요성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세로 텍스트 개체 틀 9">
            <a:extLst>
              <a:ext uri="{FF2B5EF4-FFF2-40B4-BE49-F238E27FC236}">
                <a16:creationId xmlns:a16="http://schemas.microsoft.com/office/drawing/2014/main" id="{1023D44E-5BF2-48A0-8111-3904BAF04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밸런싱의</a:t>
            </a:r>
            <a:r>
              <a:rPr lang="ko-KR" altLang="en-US" dirty="0"/>
              <a:t> 목적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/>
              <a:t>보다 재미있는 게임을 만들기 위해</a:t>
            </a:r>
            <a:endParaRPr lang="en-US" altLang="ko-KR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/>
              <a:t>게임의 생명 주기를 늘리기 위해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dirty="0" err="1"/>
              <a:t>밸런싱</a:t>
            </a:r>
            <a:r>
              <a:rPr lang="ko-KR" altLang="en-US" dirty="0"/>
              <a:t> 과정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충분한 양의 플레이 데이터 취합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쌓인 데이터를 </a:t>
            </a:r>
            <a:r>
              <a:rPr lang="ko-KR" altLang="en-US" sz="2000" b="1" dirty="0"/>
              <a:t>게임 디자이너들이 분석</a:t>
            </a:r>
            <a:endParaRPr lang="en-US" altLang="ko-KR" sz="2000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다양한 밸런스 패치 모델 제안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제안된 모델들을 </a:t>
            </a:r>
            <a:r>
              <a:rPr lang="ko-KR" altLang="en-US" sz="2000" b="1" dirty="0"/>
              <a:t>테스터들을 통해 테스트 </a:t>
            </a:r>
            <a:r>
              <a:rPr lang="ko-KR" altLang="en-US" sz="2000" dirty="0"/>
              <a:t>후</a:t>
            </a:r>
            <a:r>
              <a:rPr lang="en-US" altLang="ko-KR" sz="2000" dirty="0"/>
              <a:t>, </a:t>
            </a:r>
            <a:r>
              <a:rPr lang="ko-KR" altLang="en-US" sz="2000" dirty="0"/>
              <a:t>가장 합리적인 모델 적용</a:t>
            </a:r>
          </a:p>
        </p:txBody>
      </p:sp>
    </p:spTree>
    <p:extLst>
      <p:ext uri="{BB962C8B-B14F-4D97-AF65-F5344CB8AC3E}">
        <p14:creationId xmlns:p14="http://schemas.microsoft.com/office/powerpoint/2010/main" val="58303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연구 배경 및 필요성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세로 텍스트 개체 틀 9">
            <a:extLst>
              <a:ext uri="{FF2B5EF4-FFF2-40B4-BE49-F238E27FC236}">
                <a16:creationId xmlns:a16="http://schemas.microsoft.com/office/drawing/2014/main" id="{1023D44E-5BF2-48A0-8111-3904BAF04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기존 </a:t>
            </a:r>
            <a:r>
              <a:rPr lang="ko-KR" altLang="en-US" dirty="0" err="1"/>
              <a:t>밸런싱</a:t>
            </a:r>
            <a:r>
              <a:rPr lang="ko-KR" altLang="en-US" dirty="0"/>
              <a:t> 방식의 한계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/>
              <a:t>매우 많은 인적</a:t>
            </a:r>
            <a:r>
              <a:rPr lang="en-US" altLang="ko-KR" sz="2000" dirty="0"/>
              <a:t>, </a:t>
            </a:r>
            <a:r>
              <a:rPr lang="ko-KR" altLang="en-US" sz="2000" dirty="0"/>
              <a:t>시간적 자원 소모</a:t>
            </a:r>
            <a:endParaRPr lang="en-US" altLang="ko-KR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/>
              <a:t>편향적 </a:t>
            </a:r>
            <a:r>
              <a:rPr lang="ko-KR" altLang="en-US" sz="2000" dirty="0" err="1"/>
              <a:t>밸런싱</a:t>
            </a:r>
            <a:r>
              <a:rPr lang="ko-KR" altLang="en-US" sz="2000" dirty="0"/>
              <a:t> 모델 도출 가능성 존재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55FE4E-5FC9-402A-94D6-00203A797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47" y="2404341"/>
            <a:ext cx="5538755" cy="318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4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연구 배경 및 필요성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세로 텍스트 개체 틀 9">
            <a:extLst>
              <a:ext uri="{FF2B5EF4-FFF2-40B4-BE49-F238E27FC236}">
                <a16:creationId xmlns:a16="http://schemas.microsoft.com/office/drawing/2014/main" id="{1023D44E-5BF2-48A0-8111-3904BAF04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ko-KR" altLang="en-US" dirty="0" err="1"/>
              <a:t>밸런싱</a:t>
            </a:r>
            <a:r>
              <a:rPr lang="ko-KR" altLang="en-US" dirty="0"/>
              <a:t> 과정에 존재하는 이러한 </a:t>
            </a:r>
            <a:r>
              <a:rPr lang="ko-KR" altLang="en-US" b="1" dirty="0"/>
              <a:t>비용과 한계</a:t>
            </a:r>
            <a:r>
              <a:rPr lang="ko-KR" altLang="en-US" dirty="0"/>
              <a:t>를 </a:t>
            </a:r>
            <a:endParaRPr lang="en-US" altLang="ko-KR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b="1" dirty="0"/>
              <a:t>AI</a:t>
            </a:r>
            <a:r>
              <a:rPr lang="ko-KR" altLang="en-US" dirty="0"/>
              <a:t>를 통해 해결할 수 있지 않을까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788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연구 목적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000" dirty="0"/>
              <a:t>AI </a:t>
            </a:r>
            <a:r>
              <a:rPr lang="ko-KR" altLang="en-US" sz="2000" dirty="0"/>
              <a:t>기술을 통한 </a:t>
            </a:r>
            <a:r>
              <a:rPr lang="ko-KR" altLang="en-US" sz="2000" b="1" dirty="0"/>
              <a:t>기존 밸런스 패치 과정의 자동화</a:t>
            </a:r>
            <a:endParaRPr lang="en-US" altLang="ko-KR" sz="20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/>
              <a:t>밸런스 패치 과정의 </a:t>
            </a:r>
            <a:r>
              <a:rPr lang="ko-KR" altLang="en-US" sz="2000" b="1" dirty="0"/>
              <a:t>시간 단축</a:t>
            </a:r>
            <a:endParaRPr lang="en-US" altLang="ko-KR" sz="20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/>
              <a:t>비편향적 </a:t>
            </a:r>
            <a:r>
              <a:rPr lang="ko-KR" altLang="en-US" sz="2000" dirty="0" err="1"/>
              <a:t>밸런싱</a:t>
            </a:r>
            <a:r>
              <a:rPr lang="ko-KR" altLang="en-US" sz="2000" dirty="0"/>
              <a:t> 모델 도출</a:t>
            </a:r>
            <a:endParaRPr lang="en-US" altLang="ko-KR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6515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6B1A67-DF28-4D51-88E5-B06B330445A2}"/>
              </a:ext>
            </a:extLst>
          </p:cNvPr>
          <p:cNvGrpSpPr/>
          <p:nvPr/>
        </p:nvGrpSpPr>
        <p:grpSpPr>
          <a:xfrm>
            <a:off x="0" y="-3"/>
            <a:ext cx="12192001" cy="1082041"/>
            <a:chOff x="0" y="-3"/>
            <a:chExt cx="12192001" cy="10820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2929DB-C452-42A2-9683-F22ADD45F637}"/>
                </a:ext>
              </a:extLst>
            </p:cNvPr>
            <p:cNvSpPr/>
            <p:nvPr/>
          </p:nvSpPr>
          <p:spPr>
            <a:xfrm>
              <a:off x="0" y="-3"/>
              <a:ext cx="12192000" cy="1081193"/>
            </a:xfrm>
            <a:prstGeom prst="rect">
              <a:avLst/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white"/>
                  </a:solidFill>
                </a:rPr>
                <a:t>연구 목표</a:t>
              </a:r>
              <a:endParaRPr lang="en-US" altLang="ko-KR" sz="4000" b="1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CF6104-D01B-4C84-9596-A730712D3582}"/>
                </a:ext>
              </a:extLst>
            </p:cNvPr>
            <p:cNvGrpSpPr/>
            <p:nvPr/>
          </p:nvGrpSpPr>
          <p:grpSpPr>
            <a:xfrm>
              <a:off x="10027920" y="-3"/>
              <a:ext cx="2164081" cy="1082041"/>
              <a:chOff x="9919316" y="4585314"/>
              <a:chExt cx="2272685" cy="1136343"/>
            </a:xfrm>
          </p:grpSpPr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7152FE95-F6FD-46C7-A4E2-A30720A00AD0}"/>
                  </a:ext>
                </a:extLst>
              </p:cNvPr>
              <p:cNvSpPr/>
              <p:nvPr/>
            </p:nvSpPr>
            <p:spPr>
              <a:xfrm rot="5400000">
                <a:off x="11055659" y="4585314"/>
                <a:ext cx="1136342" cy="11363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3322C576-0509-4F0A-B611-E095CC6C8B17}"/>
                  </a:ext>
                </a:extLst>
              </p:cNvPr>
              <p:cNvSpPr/>
              <p:nvPr/>
            </p:nvSpPr>
            <p:spPr>
              <a:xfrm rot="16200000">
                <a:off x="9919316" y="4585315"/>
                <a:ext cx="1136342" cy="1136342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세로 텍스트 개체 틀 9">
            <a:extLst>
              <a:ext uri="{FF2B5EF4-FFF2-40B4-BE49-F238E27FC236}">
                <a16:creationId xmlns:a16="http://schemas.microsoft.com/office/drawing/2014/main" id="{A6B46755-6AE6-44D0-BD0E-9022AD69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505" y="1338349"/>
            <a:ext cx="11745884" cy="5320146"/>
          </a:xfrm>
        </p:spPr>
        <p:txBody>
          <a:bodyPr vert="horz"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 err="1"/>
              <a:t>밸런싱</a:t>
            </a:r>
            <a:r>
              <a:rPr lang="ko-KR" altLang="en-US" sz="2000" dirty="0"/>
              <a:t> 환경 제공을 위한 </a:t>
            </a:r>
            <a:r>
              <a:rPr lang="ko-KR" altLang="en-US" sz="2000" b="1" dirty="0"/>
              <a:t>게임 클라이언트 개발</a:t>
            </a:r>
            <a:endParaRPr lang="en-US" altLang="ko-KR" sz="2000" b="1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dirty="0"/>
              <a:t>플레이 데이터 수집을 위한 </a:t>
            </a:r>
            <a:r>
              <a:rPr lang="en-US" altLang="ko-KR" sz="2000" b="1" dirty="0"/>
              <a:t>Auto-Play AI </a:t>
            </a:r>
            <a:r>
              <a:rPr lang="ko-KR" altLang="en-US" sz="2000" b="1" dirty="0"/>
              <a:t>개발</a:t>
            </a:r>
            <a:endParaRPr lang="en-US" altLang="ko-KR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/>
              <a:t>인간 게임 디자이너들이 수립한 밸런스 모델과 비슷한 수준의 </a:t>
            </a:r>
            <a:r>
              <a:rPr lang="ko-KR" altLang="en-US" sz="2000" b="1" dirty="0" err="1"/>
              <a:t>밸런싱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AI </a:t>
            </a:r>
            <a:r>
              <a:rPr lang="ko-KR" altLang="en-US" sz="2000" b="1" dirty="0"/>
              <a:t>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76914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369</Words>
  <Application>Microsoft Office PowerPoint</Application>
  <PresentationFormat>와이드스크린</PresentationFormat>
  <Paragraphs>88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Im Yongsik</cp:lastModifiedBy>
  <cp:revision>4</cp:revision>
  <dcterms:created xsi:type="dcterms:W3CDTF">2020-10-20T02:20:20Z</dcterms:created>
  <dcterms:modified xsi:type="dcterms:W3CDTF">2020-11-20T17:52:36Z</dcterms:modified>
</cp:coreProperties>
</file>