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69" r:id="rId11"/>
    <p:sldId id="271" r:id="rId12"/>
    <p:sldId id="270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7" r:id="rId22"/>
    <p:sldId id="281" r:id="rId23"/>
    <p:sldId id="282" r:id="rId24"/>
    <p:sldId id="283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탬플릿" id="{16DFD174-9B33-4F9E-A8D4-F31488DB0D47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제목" id="{85FF4AFE-A7FF-460C-9EA5-E4197737550A}">
          <p14:sldIdLst>
            <p14:sldId id="263"/>
          </p14:sldIdLst>
        </p14:section>
        <p14:section name="본문" id="{DDA78567-51A8-426C-A0B5-73F4D47882B3}">
          <p14:sldIdLst>
            <p14:sldId id="266"/>
            <p14:sldId id="268"/>
            <p14:sldId id="269"/>
            <p14:sldId id="271"/>
            <p14:sldId id="27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67"/>
            <p14:sldId id="281"/>
            <p14:sldId id="282"/>
            <p14:sldId id="283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4DB"/>
    <a:srgbClr val="F4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rgbClr val="2574DB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8800" b="1" kern="0" dirty="0">
              <a:solidFill>
                <a:srgbClr val="5793E3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white"/>
                  </a:solidFill>
                </a:rPr>
                <a:t>까칠한</a:t>
              </a:r>
              <a:endParaRPr lang="en-US" altLang="ko-KR" b="1" dirty="0">
                <a:solidFill>
                  <a:prstClr val="white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 err="1">
                  <a:solidFill>
                    <a:prstClr val="white"/>
                  </a:solidFill>
                </a:rPr>
                <a:t>조땡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91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각각의 정렬 알고리즘은 속도</a:t>
            </a:r>
            <a:r>
              <a:rPr lang="en-US" altLang="ko-KR" b="1" dirty="0">
                <a:solidFill>
                  <a:srgbClr val="2574DB"/>
                </a:solidFill>
              </a:rPr>
              <a:t>(</a:t>
            </a:r>
            <a:r>
              <a:rPr lang="ko-KR" altLang="en-US" b="1" dirty="0" err="1">
                <a:solidFill>
                  <a:srgbClr val="2574DB"/>
                </a:solidFill>
              </a:rPr>
              <a:t>시간복잡도</a:t>
            </a:r>
            <a:r>
              <a:rPr lang="en-US" altLang="ko-KR" b="1" dirty="0">
                <a:solidFill>
                  <a:srgbClr val="2574DB"/>
                </a:solidFill>
              </a:rPr>
              <a:t>), </a:t>
            </a:r>
            <a:r>
              <a:rPr lang="ko-KR" altLang="en-US" b="1" dirty="0">
                <a:solidFill>
                  <a:srgbClr val="2574DB"/>
                </a:solidFill>
              </a:rPr>
              <a:t>용량</a:t>
            </a:r>
            <a:r>
              <a:rPr lang="en-US" altLang="ko-KR" b="1" dirty="0">
                <a:solidFill>
                  <a:srgbClr val="2574DB"/>
                </a:solidFill>
              </a:rPr>
              <a:t>(</a:t>
            </a:r>
            <a:r>
              <a:rPr lang="ko-KR" altLang="en-US" b="1" dirty="0" err="1">
                <a:solidFill>
                  <a:srgbClr val="2574DB"/>
                </a:solidFill>
              </a:rPr>
              <a:t>공간복잡도</a:t>
            </a:r>
            <a:r>
              <a:rPr lang="en-US" altLang="ko-KR" b="1" dirty="0">
                <a:solidFill>
                  <a:srgbClr val="2574DB"/>
                </a:solidFill>
              </a:rPr>
              <a:t>), </a:t>
            </a:r>
            <a:r>
              <a:rPr lang="ko-KR" altLang="en-US" b="1" dirty="0">
                <a:solidFill>
                  <a:srgbClr val="2574DB"/>
                </a:solidFill>
              </a:rPr>
              <a:t>사용 자료구조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ko-KR" altLang="en-US" b="1" dirty="0">
                <a:solidFill>
                  <a:srgbClr val="2574DB"/>
                </a:solidFill>
              </a:rPr>
              <a:t>효율 등이 모두 다르다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정렬 알고리즘 중 배열 자료구조만을 이용해 구현할 수 있는 정렬 알고리즘은 다음과 같다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선택 정렬</a:t>
            </a:r>
            <a:r>
              <a:rPr lang="en-US" altLang="ko-KR" b="1" dirty="0">
                <a:solidFill>
                  <a:srgbClr val="2574DB"/>
                </a:solidFill>
              </a:rPr>
              <a:t>(Selection Sort)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버블 정렬</a:t>
            </a:r>
            <a:r>
              <a:rPr lang="en-US" altLang="ko-KR" b="1" dirty="0">
                <a:solidFill>
                  <a:srgbClr val="2574DB"/>
                </a:solidFill>
              </a:rPr>
              <a:t>(Bubble Sort)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삽입 정렬</a:t>
            </a:r>
            <a:r>
              <a:rPr lang="en-US" altLang="ko-KR" b="1" dirty="0">
                <a:solidFill>
                  <a:srgbClr val="2574DB"/>
                </a:solidFill>
              </a:rPr>
              <a:t>(Insertion Sort)</a:t>
            </a:r>
          </a:p>
        </p:txBody>
      </p:sp>
    </p:spTree>
    <p:extLst>
      <p:ext uri="{BB962C8B-B14F-4D97-AF65-F5344CB8AC3E}">
        <p14:creationId xmlns:p14="http://schemas.microsoft.com/office/powerpoint/2010/main" val="303913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모든 정렬 알고리즘은 사이클 단위로 원소의 위치를 하나씩 </a:t>
            </a:r>
            <a:r>
              <a:rPr lang="ko-KR" altLang="en-US" b="1" dirty="0" err="1">
                <a:solidFill>
                  <a:srgbClr val="2574DB"/>
                </a:solidFill>
              </a:rPr>
              <a:t>확정시키며</a:t>
            </a:r>
            <a:r>
              <a:rPr lang="ko-KR" altLang="en-US" b="1" dirty="0">
                <a:solidFill>
                  <a:srgbClr val="2574DB"/>
                </a:solidFill>
              </a:rPr>
              <a:t> 정렬을 진행한다</a:t>
            </a:r>
            <a:r>
              <a:rPr lang="en-US" altLang="ko-KR" b="1" dirty="0">
                <a:solidFill>
                  <a:srgbClr val="2574DB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[1, 3, 7, 4, 2]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[1, 3, 4, 2,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[1, 3, 2,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[1, 2,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[1,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544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C76EA-2037-4555-8329-9D9FF8B9FF93}"/>
                  </a:ext>
                </a:extLst>
              </p:cNvPr>
              <p:cNvSpPr txBox="1"/>
              <p:nvPr/>
            </p:nvSpPr>
            <p:spPr>
              <a:xfrm>
                <a:off x="327171" y="1284557"/>
                <a:ext cx="11526473" cy="223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rgbClr val="2574DB"/>
                    </a:solidFill>
                  </a:rPr>
                  <a:t>선택 정렬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(Selection</a:t>
                </a:r>
                <a:r>
                  <a:rPr lang="ko-KR" altLang="en-US" sz="2400" b="1" dirty="0">
                    <a:solidFill>
                      <a:srgbClr val="2574DB"/>
                    </a:solidFill>
                  </a:rPr>
                  <a:t> 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Sort)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배열의 각 자리별로 기준에 부합하는 자료의 위치를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‘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선택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’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해 서로 뒤바꾸어 정렬하는 기법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사이클이 끝나면 가장 앞의 데이터가 정렬되었음을 보장하는 것이 중요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>
                    <a:solidFill>
                      <a:srgbClr val="2574DB"/>
                    </a:solidFill>
                  </a:rPr>
                  <a:t>의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시간복잡도를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가진다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C76EA-2037-4555-8329-9D9FF8B9F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" y="1284557"/>
                <a:ext cx="11526473" cy="2230482"/>
              </a:xfrm>
              <a:prstGeom prst="rect">
                <a:avLst/>
              </a:prstGeom>
              <a:blipFill>
                <a:blip r:embed="rId2"/>
                <a:stretch>
                  <a:fillRect l="-84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59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chemeClr val="accent6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3, 7, 4, 2]		</a:t>
            </a:r>
            <a:r>
              <a:rPr lang="ko-KR" altLang="en-US" b="1" dirty="0">
                <a:solidFill>
                  <a:srgbClr val="2574DB"/>
                </a:solidFill>
              </a:rPr>
              <a:t>최솟값 위치 </a:t>
            </a:r>
            <a:r>
              <a:rPr lang="en-US" altLang="ko-KR" b="1" dirty="0">
                <a:solidFill>
                  <a:srgbClr val="2574DB"/>
                </a:solidFill>
              </a:rPr>
              <a:t>: 0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7, 4, 2]		</a:t>
            </a:r>
            <a:r>
              <a:rPr lang="ko-KR" altLang="en-US" b="1" dirty="0">
                <a:solidFill>
                  <a:srgbClr val="2574DB"/>
                </a:solidFill>
              </a:rPr>
              <a:t>최솟값 위치 </a:t>
            </a:r>
            <a:r>
              <a:rPr lang="en-US" altLang="ko-KR" b="1" dirty="0">
                <a:solidFill>
                  <a:srgbClr val="2574DB"/>
                </a:solidFill>
              </a:rPr>
              <a:t>: 4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4, 3]		</a:t>
            </a:r>
            <a:r>
              <a:rPr lang="ko-KR" altLang="en-US" b="1" dirty="0">
                <a:solidFill>
                  <a:srgbClr val="2574DB"/>
                </a:solidFill>
              </a:rPr>
              <a:t>최솟값 위치 </a:t>
            </a:r>
            <a:r>
              <a:rPr lang="en-US" altLang="ko-KR" b="1" dirty="0">
                <a:solidFill>
                  <a:srgbClr val="2574DB"/>
                </a:solidFill>
              </a:rPr>
              <a:t>: 4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7]		</a:t>
            </a:r>
            <a:r>
              <a:rPr lang="ko-KR" altLang="en-US" b="1" dirty="0">
                <a:solidFill>
                  <a:srgbClr val="2574DB"/>
                </a:solidFill>
              </a:rPr>
              <a:t>최솟값 위치 </a:t>
            </a:r>
            <a:r>
              <a:rPr lang="en-US" altLang="ko-KR" b="1" dirty="0">
                <a:solidFill>
                  <a:srgbClr val="2574DB"/>
                </a:solidFill>
              </a:rPr>
              <a:t>: 3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	</a:t>
            </a:r>
            <a:r>
              <a:rPr lang="ko-KR" altLang="en-US" b="1" dirty="0">
                <a:solidFill>
                  <a:srgbClr val="2574DB"/>
                </a:solidFill>
              </a:rPr>
              <a:t>최솟값 위치 </a:t>
            </a:r>
            <a:r>
              <a:rPr lang="en-US" altLang="ko-KR" b="1" dirty="0">
                <a:solidFill>
                  <a:srgbClr val="2574DB"/>
                </a:solidFill>
              </a:rPr>
              <a:t>: 4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	</a:t>
            </a:r>
            <a:r>
              <a:rPr lang="ko-KR" altLang="en-US" b="1" dirty="0">
                <a:solidFill>
                  <a:srgbClr val="2574DB"/>
                </a:solidFill>
              </a:rPr>
              <a:t>정렬 완료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8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8AD9A9B-3E4A-4A4B-83DA-9C639A5CB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39" y="1471134"/>
            <a:ext cx="4829849" cy="4972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26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C76EA-2037-4555-8329-9D9FF8B9FF93}"/>
                  </a:ext>
                </a:extLst>
              </p:cNvPr>
              <p:cNvSpPr txBox="1"/>
              <p:nvPr/>
            </p:nvSpPr>
            <p:spPr>
              <a:xfrm>
                <a:off x="327171" y="1284557"/>
                <a:ext cx="11526473" cy="223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rgbClr val="2574DB"/>
                    </a:solidFill>
                  </a:rPr>
                  <a:t>버블 정렬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(Selection</a:t>
                </a:r>
                <a:r>
                  <a:rPr lang="ko-KR" altLang="en-US" sz="2400" b="1" dirty="0">
                    <a:solidFill>
                      <a:srgbClr val="2574DB"/>
                    </a:solidFill>
                  </a:rPr>
                  <a:t> 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Sort)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서로 이웃한 데이터들을 기준에 따라 비교해 서로 뒤바꾸어 정렬하는 기법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사이클이 지나면 가장 마지막에 위치한 데이터가 정렬되었음을 보장하는 것이 중요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>
                    <a:solidFill>
                      <a:srgbClr val="2574DB"/>
                    </a:solidFill>
                  </a:rPr>
                  <a:t>의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시간복잡도를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가진다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C76EA-2037-4555-8329-9D9FF8B9F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" y="1284557"/>
                <a:ext cx="11526473" cy="2230482"/>
              </a:xfrm>
              <a:prstGeom prst="rect">
                <a:avLst/>
              </a:prstGeom>
              <a:blipFill>
                <a:blip r:embed="rId2"/>
                <a:stretch>
                  <a:fillRect l="-84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50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chemeClr val="accent6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7, 4, 2]	[</a:t>
            </a:r>
            <a:r>
              <a:rPr lang="en-US" altLang="ko-KR" b="1" dirty="0">
                <a:solidFill>
                  <a:schemeClr val="accent6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4, 2,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 [</a:t>
            </a:r>
            <a:r>
              <a:rPr lang="en-US" altLang="ko-KR" b="1" dirty="0">
                <a:solidFill>
                  <a:schemeClr val="accent6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2,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 	[</a:t>
            </a:r>
            <a:r>
              <a:rPr lang="en-US" altLang="ko-KR" b="1" dirty="0">
                <a:solidFill>
                  <a:schemeClr val="accent6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</a:t>
            </a:r>
            <a:r>
              <a:rPr lang="ko-KR" altLang="en-US" b="1" dirty="0">
                <a:solidFill>
                  <a:srgbClr val="2574DB"/>
                </a:solidFill>
              </a:rPr>
              <a:t>정렬 완료</a:t>
            </a: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[1,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4, 2] 	[1,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2,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 [1,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[1,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[1, 3, </a:t>
            </a:r>
            <a:r>
              <a:rPr lang="en-US" altLang="ko-KR" b="1" dirty="0">
                <a:solidFill>
                  <a:schemeClr val="accent6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2]	[1, 3, </a:t>
            </a:r>
            <a:r>
              <a:rPr lang="en-US" altLang="ko-KR" b="1" dirty="0">
                <a:solidFill>
                  <a:schemeClr val="accent6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 [1, 2,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[1, 3, 4, </a:t>
            </a:r>
            <a:r>
              <a:rPr lang="en-US" altLang="ko-KR" b="1" dirty="0">
                <a:solidFill>
                  <a:schemeClr val="accent6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]	[1, 3, 2,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 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[1, 3, 4, 2,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	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D3084D1-3A5D-46AB-A5BA-62C29D889123}"/>
              </a:ext>
            </a:extLst>
          </p:cNvPr>
          <p:cNvCxnSpPr/>
          <p:nvPr/>
        </p:nvCxnSpPr>
        <p:spPr>
          <a:xfrm flipV="1">
            <a:off x="1929468" y="1786855"/>
            <a:ext cx="251670" cy="2046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6ABB4B5-60DC-4D5F-B3DB-E34733AD2B2A}"/>
              </a:ext>
            </a:extLst>
          </p:cNvPr>
          <p:cNvCxnSpPr>
            <a:cxnSpLocks/>
          </p:cNvCxnSpPr>
          <p:nvPr/>
        </p:nvCxnSpPr>
        <p:spPr>
          <a:xfrm flipV="1">
            <a:off x="3783435" y="1610686"/>
            <a:ext cx="226503" cy="1720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39A1A0E-CB70-4742-B211-08D364B0BCB2}"/>
              </a:ext>
            </a:extLst>
          </p:cNvPr>
          <p:cNvCxnSpPr>
            <a:cxnSpLocks/>
          </p:cNvCxnSpPr>
          <p:nvPr/>
        </p:nvCxnSpPr>
        <p:spPr>
          <a:xfrm flipV="1">
            <a:off x="5637402" y="1610686"/>
            <a:ext cx="165796" cy="1199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43BE86-F4D8-4613-A568-788415FDFF36}"/>
              </a:ext>
            </a:extLst>
          </p:cNvPr>
          <p:cNvCxnSpPr>
            <a:cxnSpLocks/>
          </p:cNvCxnSpPr>
          <p:nvPr/>
        </p:nvCxnSpPr>
        <p:spPr>
          <a:xfrm flipV="1">
            <a:off x="7357145" y="1695974"/>
            <a:ext cx="264480" cy="514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64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DEA5CE4-4851-4D4C-AFF5-9B4744DF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4" y="1533260"/>
            <a:ext cx="4934639" cy="3791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3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C76EA-2037-4555-8329-9D9FF8B9FF93}"/>
                  </a:ext>
                </a:extLst>
              </p:cNvPr>
              <p:cNvSpPr txBox="1"/>
              <p:nvPr/>
            </p:nvSpPr>
            <p:spPr>
              <a:xfrm>
                <a:off x="327171" y="1284557"/>
                <a:ext cx="11526473" cy="223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rgbClr val="2574DB"/>
                    </a:solidFill>
                  </a:rPr>
                  <a:t>삽입 정렬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(Insertion Sort)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각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 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데이터의 최적 위치를 찾아 그 위치로 데이터를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‘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삽입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‘ 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하는 정렬 알고리즘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특정 데이터 이전의 모든 데이터는 정렬되었음을 보장하는 것이 중요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>
                    <a:solidFill>
                      <a:srgbClr val="2574DB"/>
                    </a:solidFill>
                  </a:rPr>
                  <a:t>의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시간복잡도를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가진다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C76EA-2037-4555-8329-9D9FF8B9F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" y="1284557"/>
                <a:ext cx="11526473" cy="2230482"/>
              </a:xfrm>
              <a:prstGeom prst="rect">
                <a:avLst/>
              </a:prstGeom>
              <a:blipFill>
                <a:blip r:embed="rId2"/>
                <a:stretch>
                  <a:fillRect l="-84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16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7, 4, 2]	</a:t>
            </a:r>
            <a:r>
              <a:rPr lang="ko-KR" altLang="en-US" b="1" dirty="0">
                <a:solidFill>
                  <a:srgbClr val="2574DB"/>
                </a:solidFill>
              </a:rPr>
              <a:t>첫 데이터는 이미 정렬되었다고 가정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ko-KR" altLang="en-US" b="1" dirty="0">
                <a:solidFill>
                  <a:srgbClr val="2574DB"/>
                </a:solidFill>
              </a:rPr>
              <a:t>두 번째부터 직전 데이터</a:t>
            </a:r>
            <a:r>
              <a:rPr lang="en-US" altLang="ko-KR" b="1" dirty="0">
                <a:solidFill>
                  <a:srgbClr val="2574DB"/>
                </a:solidFill>
              </a:rPr>
              <a:t>(1)</a:t>
            </a:r>
            <a:r>
              <a:rPr lang="ko-KR" altLang="en-US" b="1" dirty="0">
                <a:solidFill>
                  <a:srgbClr val="2574DB"/>
                </a:solidFill>
              </a:rPr>
              <a:t>와 비교</a:t>
            </a: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4, 2]	</a:t>
            </a:r>
            <a:r>
              <a:rPr lang="ko-KR" altLang="en-US" b="1" dirty="0">
                <a:solidFill>
                  <a:srgbClr val="2574DB"/>
                </a:solidFill>
              </a:rPr>
              <a:t>직전 데이터</a:t>
            </a:r>
            <a:r>
              <a:rPr lang="en-US" altLang="ko-KR" b="1" dirty="0">
                <a:solidFill>
                  <a:srgbClr val="2574DB"/>
                </a:solidFill>
              </a:rPr>
              <a:t>(3)</a:t>
            </a:r>
            <a:r>
              <a:rPr lang="ko-KR" altLang="en-US" b="1" dirty="0">
                <a:solidFill>
                  <a:srgbClr val="2574DB"/>
                </a:solidFill>
              </a:rPr>
              <a:t>와 비교</a:t>
            </a: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4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2]	</a:t>
            </a:r>
            <a:r>
              <a:rPr lang="ko-KR" altLang="en-US" b="1" dirty="0">
                <a:solidFill>
                  <a:srgbClr val="2574DB"/>
                </a:solidFill>
              </a:rPr>
              <a:t>직전 데이터</a:t>
            </a:r>
            <a:r>
              <a:rPr lang="en-US" altLang="ko-KR" b="1" dirty="0">
                <a:solidFill>
                  <a:srgbClr val="2574DB"/>
                </a:solidFill>
              </a:rPr>
              <a:t>(7)</a:t>
            </a:r>
            <a:r>
              <a:rPr lang="ko-KR" altLang="en-US" b="1" dirty="0">
                <a:solidFill>
                  <a:srgbClr val="2574DB"/>
                </a:solidFill>
              </a:rPr>
              <a:t>와 비교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ko-KR" altLang="en-US" b="1" dirty="0">
                <a:solidFill>
                  <a:srgbClr val="2574DB"/>
                </a:solidFill>
              </a:rPr>
              <a:t>더 작으므로 자기 위치를 찾아 삽입</a:t>
            </a: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4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]	</a:t>
            </a:r>
            <a:r>
              <a:rPr lang="ko-KR" altLang="en-US" b="1" dirty="0">
                <a:solidFill>
                  <a:srgbClr val="2574DB"/>
                </a:solidFill>
              </a:rPr>
              <a:t>직전 데이터</a:t>
            </a:r>
            <a:r>
              <a:rPr lang="en-US" altLang="ko-KR" b="1" dirty="0">
                <a:solidFill>
                  <a:srgbClr val="2574DB"/>
                </a:solidFill>
              </a:rPr>
              <a:t>(7)</a:t>
            </a:r>
            <a:r>
              <a:rPr lang="ko-KR" altLang="en-US" b="1" dirty="0">
                <a:solidFill>
                  <a:srgbClr val="2574DB"/>
                </a:solidFill>
              </a:rPr>
              <a:t>와 비교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ko-KR" altLang="en-US" b="1" dirty="0">
                <a:solidFill>
                  <a:srgbClr val="2574DB"/>
                </a:solidFill>
              </a:rPr>
              <a:t>더 작으므로 자기 위치를 찾아 삽입</a:t>
            </a: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</a:t>
            </a:r>
            <a:r>
              <a:rPr lang="ko-KR" altLang="en-US" b="1" dirty="0">
                <a:solidFill>
                  <a:srgbClr val="2574DB"/>
                </a:solidFill>
              </a:rPr>
              <a:t>정렬 완료</a:t>
            </a: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4P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PPTBIZCAM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80068" y="21446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80068" y="3281283"/>
            <a:ext cx="108000" cy="2473100"/>
          </a:xfrm>
          <a:prstGeom prst="rect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23950" y="60122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258485" y="42368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63731" y="4213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23" name="타원 22"/>
          <p:cNvSpPr/>
          <p:nvPr/>
        </p:nvSpPr>
        <p:spPr>
          <a:xfrm>
            <a:off x="2258485" y="4636880"/>
            <a:ext cx="180000" cy="180000"/>
          </a:xfrm>
          <a:prstGeom prst="ellipse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63731" y="46132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25" name="타원 24"/>
          <p:cNvSpPr/>
          <p:nvPr/>
        </p:nvSpPr>
        <p:spPr>
          <a:xfrm>
            <a:off x="2258485" y="50369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63731" y="50133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79920" y="19987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196669" y="21446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96669" y="3281283"/>
            <a:ext cx="108000" cy="2473100"/>
          </a:xfrm>
          <a:prstGeom prst="rect">
            <a:avLst/>
          </a:prstGeom>
          <a:solidFill>
            <a:srgbClr val="FF6600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40551" y="60122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875086" y="4236830"/>
            <a:ext cx="180000" cy="180000"/>
          </a:xfrm>
          <a:prstGeom prst="ellipse">
            <a:avLst/>
          </a:prstGeom>
          <a:solidFill>
            <a:srgbClr val="FF6600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80332" y="4213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3" name="타원 32"/>
          <p:cNvSpPr/>
          <p:nvPr/>
        </p:nvSpPr>
        <p:spPr>
          <a:xfrm>
            <a:off x="5875086" y="463688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80332" y="46132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5" name="타원 34"/>
          <p:cNvSpPr/>
          <p:nvPr/>
        </p:nvSpPr>
        <p:spPr>
          <a:xfrm>
            <a:off x="5875086" y="50369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80332" y="50133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96521" y="19987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813270" y="21446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813270" y="3281283"/>
            <a:ext cx="108000" cy="2473100"/>
          </a:xfrm>
          <a:prstGeom prst="rect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357152" y="60122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9491687" y="42368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796933" y="4213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43" name="타원 42"/>
          <p:cNvSpPr/>
          <p:nvPr/>
        </p:nvSpPr>
        <p:spPr>
          <a:xfrm>
            <a:off x="9491687" y="463688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96933" y="46132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45" name="타원 44"/>
          <p:cNvSpPr/>
          <p:nvPr/>
        </p:nvSpPr>
        <p:spPr>
          <a:xfrm>
            <a:off x="9491687" y="5036930"/>
            <a:ext cx="180000" cy="180000"/>
          </a:xfrm>
          <a:prstGeom prst="ellipse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796933" y="50133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413122" y="19987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906340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192AB90-E296-4C0F-BF13-318757E39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3" y="1284557"/>
            <a:ext cx="4696480" cy="4934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876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574DB"/>
                </a:solidFill>
              </a:rPr>
              <a:t>탐색</a:t>
            </a:r>
            <a:r>
              <a:rPr lang="en-US" altLang="ko-KR" sz="2400" b="1" dirty="0">
                <a:solidFill>
                  <a:srgbClr val="2574DB"/>
                </a:solidFill>
              </a:rPr>
              <a:t>(Search)</a:t>
            </a:r>
            <a:r>
              <a:rPr lang="ko-KR" altLang="en-US" sz="2400" b="1" dirty="0">
                <a:solidFill>
                  <a:srgbClr val="2574DB"/>
                </a:solidFill>
              </a:rPr>
              <a:t>이란</a:t>
            </a:r>
            <a:r>
              <a:rPr lang="en-US" altLang="ko-KR" sz="2400" b="1" dirty="0">
                <a:solidFill>
                  <a:srgbClr val="2574DB"/>
                </a:solidFill>
              </a:rPr>
              <a:t>?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데이터 집합에서 원하는 데이터</a:t>
            </a:r>
            <a:r>
              <a:rPr lang="en-US" altLang="ko-KR" b="1" dirty="0">
                <a:solidFill>
                  <a:srgbClr val="2574DB"/>
                </a:solidFill>
              </a:rPr>
              <a:t>(</a:t>
            </a:r>
            <a:r>
              <a:rPr lang="ko-KR" altLang="en-US" b="1" dirty="0">
                <a:solidFill>
                  <a:srgbClr val="2574DB"/>
                </a:solidFill>
              </a:rPr>
              <a:t>또는 데이터의 위치</a:t>
            </a:r>
            <a:r>
              <a:rPr lang="en-US" altLang="ko-KR" b="1" dirty="0">
                <a:solidFill>
                  <a:srgbClr val="2574DB"/>
                </a:solidFill>
              </a:rPr>
              <a:t>)</a:t>
            </a:r>
            <a:r>
              <a:rPr lang="ko-KR" altLang="en-US" b="1" dirty="0">
                <a:solidFill>
                  <a:srgbClr val="2574DB"/>
                </a:solidFill>
              </a:rPr>
              <a:t>를 찾아내는 것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가장 기본적인 탐색은 순차 탐색</a:t>
            </a:r>
            <a:r>
              <a:rPr lang="en-US" altLang="ko-KR" b="1" dirty="0">
                <a:solidFill>
                  <a:srgbClr val="2574DB"/>
                </a:solidFill>
              </a:rPr>
              <a:t>(</a:t>
            </a:r>
            <a:r>
              <a:rPr lang="en-US" altLang="ko-KR" b="1" dirty="0" err="1">
                <a:solidFill>
                  <a:srgbClr val="2574DB"/>
                </a:solidFill>
              </a:rPr>
              <a:t>Sequantial</a:t>
            </a:r>
            <a:r>
              <a:rPr lang="en-US" altLang="ko-KR" b="1" dirty="0">
                <a:solidFill>
                  <a:srgbClr val="2574DB"/>
                </a:solidFill>
              </a:rPr>
              <a:t> Search)</a:t>
            </a:r>
            <a:r>
              <a:rPr lang="ko-KR" altLang="en-US" b="1" dirty="0">
                <a:solidFill>
                  <a:srgbClr val="2574DB"/>
                </a:solidFill>
              </a:rPr>
              <a:t>이다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CDB33-C9DE-46FC-AD08-F8ADCC415272}"/>
              </a:ext>
            </a:extLst>
          </p:cNvPr>
          <p:cNvSpPr txBox="1"/>
          <p:nvPr/>
        </p:nvSpPr>
        <p:spPr>
          <a:xfrm>
            <a:off x="3496056" y="3586839"/>
            <a:ext cx="5199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574DB"/>
                </a:solidFill>
              </a:rPr>
              <a:t>[1, 2, 4, 6, 3, 9, 7, 10, 8]</a:t>
            </a:r>
            <a:endParaRPr lang="ko-KR" altLang="en-US" sz="2800" b="1" dirty="0">
              <a:solidFill>
                <a:srgbClr val="2574DB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8E1CF88-BA4F-4829-940B-C6BE525BDED4}"/>
              </a:ext>
            </a:extLst>
          </p:cNvPr>
          <p:cNvCxnSpPr>
            <a:cxnSpLocks/>
          </p:cNvCxnSpPr>
          <p:nvPr/>
        </p:nvCxnSpPr>
        <p:spPr>
          <a:xfrm>
            <a:off x="3808601" y="4462943"/>
            <a:ext cx="2969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7C75B1-F9A3-4F8A-9042-30ACF0FA421E}"/>
              </a:ext>
            </a:extLst>
          </p:cNvPr>
          <p:cNvSpPr txBox="1"/>
          <p:nvPr/>
        </p:nvSpPr>
        <p:spPr>
          <a:xfrm>
            <a:off x="1635852" y="4278277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“7</a:t>
            </a:r>
            <a:r>
              <a:rPr lang="ko-KR" altLang="en-US" b="1" dirty="0">
                <a:solidFill>
                  <a:srgbClr val="2574DB"/>
                </a:solidFill>
              </a:rPr>
              <a:t>이 </a:t>
            </a:r>
            <a:r>
              <a:rPr lang="ko-KR" altLang="en-US" b="1" dirty="0" err="1">
                <a:solidFill>
                  <a:srgbClr val="2574DB"/>
                </a:solidFill>
              </a:rPr>
              <a:t>어디있을까</a:t>
            </a:r>
            <a:r>
              <a:rPr lang="en-US" altLang="ko-KR" b="1" dirty="0">
                <a:solidFill>
                  <a:srgbClr val="2574DB"/>
                </a:solidFill>
              </a:rPr>
              <a:t>?”</a:t>
            </a:r>
            <a:endParaRPr lang="ko-KR" altLang="en-US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2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71E86-2462-4C25-BB40-1B54BD7B8F78}"/>
                  </a:ext>
                </a:extLst>
              </p:cNvPr>
              <p:cNvSpPr txBox="1"/>
              <p:nvPr/>
            </p:nvSpPr>
            <p:spPr>
              <a:xfrm>
                <a:off x="327171" y="1284557"/>
                <a:ext cx="11526473" cy="1112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순차 탐색은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시간복잡도가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ko-KR" altLang="en-US" b="1" dirty="0">
                    <a:solidFill>
                      <a:srgbClr val="2574DB"/>
                    </a:solidFill>
                  </a:rPr>
                  <a:t>이다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이는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2,147,483,647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개의 데이터가 있을 때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, 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최악의 경우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2,147,483,647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번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의 비교 연산을 해야 한다 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71E86-2462-4C25-BB40-1B54BD7B8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" y="1284557"/>
                <a:ext cx="11526473" cy="1112164"/>
              </a:xfrm>
              <a:prstGeom prst="rect">
                <a:avLst/>
              </a:prstGeom>
              <a:blipFill>
                <a:blip r:embed="rId2"/>
                <a:stretch>
                  <a:fillRect l="-370" b="-8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5BD7582-80A9-492A-A4AC-978BA19D613C}"/>
              </a:ext>
            </a:extLst>
          </p:cNvPr>
          <p:cNvSpPr txBox="1"/>
          <p:nvPr/>
        </p:nvSpPr>
        <p:spPr>
          <a:xfrm>
            <a:off x="3496056" y="3586839"/>
            <a:ext cx="5199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574DB"/>
                </a:solidFill>
              </a:rPr>
              <a:t>[20, 160, 1, 862, 69, … , </a:t>
            </a:r>
            <a:r>
              <a:rPr lang="en-US" altLang="ko-KR" sz="2800" b="1" dirty="0">
                <a:solidFill>
                  <a:srgbClr val="FF0000"/>
                </a:solidFill>
              </a:rPr>
              <a:t>7</a:t>
            </a:r>
            <a:r>
              <a:rPr lang="en-US" altLang="ko-KR" sz="2800" b="1" dirty="0">
                <a:solidFill>
                  <a:srgbClr val="2574DB"/>
                </a:solidFill>
              </a:rPr>
              <a:t>]</a:t>
            </a:r>
            <a:endParaRPr lang="ko-KR" altLang="en-US" sz="2800" b="1" dirty="0">
              <a:solidFill>
                <a:srgbClr val="2574DB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9310D3-44BE-4162-A83A-EAB4CAB56CCC}"/>
              </a:ext>
            </a:extLst>
          </p:cNvPr>
          <p:cNvCxnSpPr>
            <a:cxnSpLocks/>
          </p:cNvCxnSpPr>
          <p:nvPr/>
        </p:nvCxnSpPr>
        <p:spPr>
          <a:xfrm>
            <a:off x="3808601" y="4462943"/>
            <a:ext cx="42867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6A551D-7AC9-4BAE-AAB1-DFD15F230501}"/>
              </a:ext>
            </a:extLst>
          </p:cNvPr>
          <p:cNvSpPr txBox="1"/>
          <p:nvPr/>
        </p:nvSpPr>
        <p:spPr>
          <a:xfrm>
            <a:off x="1635852" y="4278277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“7</a:t>
            </a:r>
            <a:r>
              <a:rPr lang="ko-KR" altLang="en-US" b="1" dirty="0">
                <a:solidFill>
                  <a:srgbClr val="2574DB"/>
                </a:solidFill>
              </a:rPr>
              <a:t>이 </a:t>
            </a:r>
            <a:r>
              <a:rPr lang="ko-KR" altLang="en-US" b="1" dirty="0" err="1">
                <a:solidFill>
                  <a:srgbClr val="2574DB"/>
                </a:solidFill>
              </a:rPr>
              <a:t>어디있을까</a:t>
            </a:r>
            <a:r>
              <a:rPr lang="en-US" altLang="ko-KR" b="1" dirty="0">
                <a:solidFill>
                  <a:srgbClr val="2574DB"/>
                </a:solidFill>
              </a:rPr>
              <a:t>?”</a:t>
            </a:r>
            <a:endParaRPr lang="ko-KR" altLang="en-US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69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71E86-2462-4C25-BB40-1B54BD7B8F78}"/>
                  </a:ext>
                </a:extLst>
              </p:cNvPr>
              <p:cNvSpPr txBox="1"/>
              <p:nvPr/>
            </p:nvSpPr>
            <p:spPr>
              <a:xfrm>
                <a:off x="327171" y="1284557"/>
                <a:ext cx="11526473" cy="2404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2400" b="1" dirty="0">
                    <a:solidFill>
                      <a:srgbClr val="2574DB"/>
                    </a:solidFill>
                  </a:rPr>
                  <a:t>이분 탐색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(</a:t>
                </a:r>
                <a:r>
                  <a:rPr lang="ko-KR" altLang="en-US" sz="2400" b="1" dirty="0">
                    <a:solidFill>
                      <a:srgbClr val="2574DB"/>
                    </a:solidFill>
                  </a:rPr>
                  <a:t>이진 탐색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, Binary Search)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각 탐색 횟수마다 탐색할 집합의 크기를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반씩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줄여나가며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탐색하는 기법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𝒍𝒐𝒈𝑵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>
                    <a:solidFill>
                      <a:srgbClr val="2574DB"/>
                    </a:solidFill>
                  </a:rPr>
                  <a:t>의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시간복잡도를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가진다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이는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2,147,483,647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개의 데이터가 있을 때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, 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최악의 경우에도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32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번만에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탐색을 완료할 수 있다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71E86-2462-4C25-BB40-1B54BD7B8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" y="1284557"/>
                <a:ext cx="11526473" cy="2404826"/>
              </a:xfrm>
              <a:prstGeom prst="rect">
                <a:avLst/>
              </a:prstGeom>
              <a:blipFill>
                <a:blip r:embed="rId2"/>
                <a:stretch>
                  <a:fillRect l="-847" b="-3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6B9E9EE-6444-4D39-A5C9-4448078F1284}"/>
              </a:ext>
            </a:extLst>
          </p:cNvPr>
          <p:cNvSpPr txBox="1"/>
          <p:nvPr/>
        </p:nvSpPr>
        <p:spPr>
          <a:xfrm>
            <a:off x="2155970" y="4706223"/>
            <a:ext cx="786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574DB"/>
                </a:solidFill>
              </a:rPr>
              <a:t>[1, 2, 4, 5, 7, 9, 13, 21, 33, 45, 69, 71, 73, 74, 99, 100]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574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이분 탐색은 데이터 집합이 </a:t>
            </a:r>
            <a:r>
              <a:rPr lang="en-US" altLang="ko-KR" b="1" dirty="0">
                <a:solidFill>
                  <a:srgbClr val="2574DB"/>
                </a:solidFill>
              </a:rPr>
              <a:t>‘</a:t>
            </a:r>
            <a:r>
              <a:rPr lang="ko-KR" altLang="en-US" b="1" dirty="0">
                <a:solidFill>
                  <a:srgbClr val="2574DB"/>
                </a:solidFill>
              </a:rPr>
              <a:t>정렬</a:t>
            </a:r>
            <a:r>
              <a:rPr lang="en-US" altLang="ko-KR" b="1" dirty="0">
                <a:solidFill>
                  <a:srgbClr val="2574DB"/>
                </a:solidFill>
              </a:rPr>
              <a:t>‘</a:t>
            </a:r>
            <a:r>
              <a:rPr lang="ko-KR" altLang="en-US" b="1" dirty="0">
                <a:solidFill>
                  <a:srgbClr val="2574DB"/>
                </a:solidFill>
              </a:rPr>
              <a:t>되어 있어야만 사용할 수 있다</a:t>
            </a:r>
            <a:r>
              <a:rPr lang="en-US" altLang="ko-KR" b="1" dirty="0">
                <a:solidFill>
                  <a:srgbClr val="2574DB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6339D-4259-44CD-BBE2-4558784EF354}"/>
              </a:ext>
            </a:extLst>
          </p:cNvPr>
          <p:cNvSpPr txBox="1"/>
          <p:nvPr/>
        </p:nvSpPr>
        <p:spPr>
          <a:xfrm>
            <a:off x="1958828" y="3198167"/>
            <a:ext cx="8263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574DB"/>
                </a:solidFill>
              </a:rPr>
              <a:t>[1, 99, 9, 69, 7, 33, 73, 100, 4, 45, 5, 71, 13, 74, 99, 21]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723FF-01E1-4B95-A2E4-2609254DCD6B}"/>
              </a:ext>
            </a:extLst>
          </p:cNvPr>
          <p:cNvSpPr txBox="1"/>
          <p:nvPr/>
        </p:nvSpPr>
        <p:spPr>
          <a:xfrm>
            <a:off x="5494091" y="4060272"/>
            <a:ext cx="120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X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44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이분 탐색은 </a:t>
            </a:r>
            <a:r>
              <a:rPr lang="ko-KR" altLang="en-US" b="1" dirty="0" err="1">
                <a:solidFill>
                  <a:srgbClr val="2574DB"/>
                </a:solidFill>
              </a:rPr>
              <a:t>반복문</a:t>
            </a:r>
            <a:r>
              <a:rPr lang="ko-KR" altLang="en-US" b="1" dirty="0">
                <a:solidFill>
                  <a:srgbClr val="2574DB"/>
                </a:solidFill>
              </a:rPr>
              <a:t> 또는 재귀를 통해 구현한다</a:t>
            </a:r>
            <a:r>
              <a:rPr lang="en-US" altLang="ko-KR" b="1" dirty="0">
                <a:solidFill>
                  <a:srgbClr val="2574D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479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574DB"/>
                </a:solidFill>
              </a:rPr>
              <a:t>1. </a:t>
            </a:r>
            <a:r>
              <a:rPr lang="ko-KR" altLang="en-US" sz="2400" b="1" dirty="0">
                <a:solidFill>
                  <a:srgbClr val="2574DB"/>
                </a:solidFill>
              </a:rPr>
              <a:t>반복문을 통한 구현</a:t>
            </a:r>
            <a:endParaRPr lang="en-US" altLang="ko-KR" sz="2400" b="1" dirty="0">
              <a:solidFill>
                <a:srgbClr val="2574DB"/>
              </a:solidFill>
            </a:endParaRPr>
          </a:p>
        </p:txBody>
      </p:sp>
      <p:pic>
        <p:nvPicPr>
          <p:cNvPr id="7" name="그림 6" descr="텍스트, 검은색, 스크린샷이(가) 표시된 사진&#10;&#10;자동 생성된 설명">
            <a:extLst>
              <a:ext uri="{FF2B5EF4-FFF2-40B4-BE49-F238E27FC236}">
                <a16:creationId xmlns:a16="http://schemas.microsoft.com/office/drawing/2014/main" id="{6AC756DF-4CB3-41BD-8ED3-C7730FE48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79" y="515389"/>
            <a:ext cx="5191850" cy="6201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5500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574DB"/>
                </a:solidFill>
              </a:rPr>
              <a:t>2. </a:t>
            </a:r>
            <a:r>
              <a:rPr lang="ko-KR" altLang="en-US" sz="2400" b="1" dirty="0">
                <a:solidFill>
                  <a:srgbClr val="2574DB"/>
                </a:solidFill>
              </a:rPr>
              <a:t>재귀를 통한 구현</a:t>
            </a:r>
            <a:endParaRPr lang="en-US" altLang="ko-KR" sz="2400" b="1" dirty="0">
              <a:solidFill>
                <a:srgbClr val="2574DB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EC92D72-8A5C-499F-AE42-1C1DBCC4A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94" y="1402845"/>
            <a:ext cx="6344535" cy="5201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296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185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rgbClr val="2574DB"/>
                </a:solidFill>
              </a:rPr>
              <a:t>자료 구조</a:t>
            </a:r>
            <a:r>
              <a:rPr lang="en-US" altLang="ko-KR" sz="2400" b="1" dirty="0">
                <a:solidFill>
                  <a:srgbClr val="2574DB"/>
                </a:solidFill>
              </a:rPr>
              <a:t>(Data Structure)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저장 장치에 자료들을 저장하는 구조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선형 자료구조와 비선형 자료구조로 나눌 수 있다</a:t>
            </a:r>
            <a:r>
              <a:rPr lang="en-US" altLang="ko-KR" b="1" dirty="0">
                <a:solidFill>
                  <a:srgbClr val="2574D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149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295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rgbClr val="2574DB"/>
                </a:solidFill>
              </a:rPr>
              <a:t>리스트</a:t>
            </a:r>
            <a:r>
              <a:rPr lang="en-US" altLang="ko-KR" sz="2400" b="1" dirty="0">
                <a:solidFill>
                  <a:srgbClr val="2574DB"/>
                </a:solidFill>
              </a:rPr>
              <a:t>(List)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배열과 함께 대표적인 선형 자료구조의 일종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각각의 데이터는 </a:t>
            </a:r>
            <a:r>
              <a:rPr lang="ko-KR" altLang="en-US" b="1" dirty="0" err="1">
                <a:solidFill>
                  <a:srgbClr val="2574DB"/>
                </a:solidFill>
              </a:rPr>
              <a:t>비선형적이지만</a:t>
            </a:r>
            <a:r>
              <a:rPr lang="ko-KR" altLang="en-US" b="1" dirty="0">
                <a:solidFill>
                  <a:srgbClr val="2574DB"/>
                </a:solidFill>
              </a:rPr>
              <a:t> 서로를 가리켜 선형 구조를 유지한다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리스트를 구성하는 각각의 데이터를 노드</a:t>
            </a:r>
            <a:r>
              <a:rPr lang="en-US" altLang="ko-KR" b="1" dirty="0">
                <a:solidFill>
                  <a:srgbClr val="2574DB"/>
                </a:solidFill>
              </a:rPr>
              <a:t>(Node)</a:t>
            </a:r>
            <a:r>
              <a:rPr lang="ko-KR" altLang="en-US" b="1" dirty="0">
                <a:solidFill>
                  <a:srgbClr val="2574DB"/>
                </a:solidFill>
              </a:rPr>
              <a:t>라 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574DB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BD7EA30-64F2-4381-9EBE-A8047F099783}"/>
              </a:ext>
            </a:extLst>
          </p:cNvPr>
          <p:cNvGrpSpPr/>
          <p:nvPr/>
        </p:nvGrpSpPr>
        <p:grpSpPr>
          <a:xfrm>
            <a:off x="627778" y="4815280"/>
            <a:ext cx="10936444" cy="1124342"/>
            <a:chOff x="627778" y="4815280"/>
            <a:chExt cx="10936444" cy="112434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4EDCE61-D9C6-4641-BCCD-B34F0769D5A9}"/>
                </a:ext>
              </a:extLst>
            </p:cNvPr>
            <p:cNvGrpSpPr/>
            <p:nvPr/>
          </p:nvGrpSpPr>
          <p:grpSpPr>
            <a:xfrm>
              <a:off x="627778" y="4815280"/>
              <a:ext cx="10936444" cy="1124342"/>
              <a:chOff x="627778" y="4815280"/>
              <a:chExt cx="10936444" cy="1124342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C38DD655-310B-41A6-A372-7FA53485D65C}"/>
                  </a:ext>
                </a:extLst>
              </p:cNvPr>
              <p:cNvGrpSpPr/>
              <p:nvPr/>
            </p:nvGrpSpPr>
            <p:grpSpPr>
              <a:xfrm>
                <a:off x="627778" y="4815280"/>
                <a:ext cx="4362275" cy="511728"/>
                <a:chOff x="604007" y="4001549"/>
                <a:chExt cx="4362275" cy="511728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C00FADB5-9791-45F6-BCAC-9F4144B3C43F}"/>
                    </a:ext>
                  </a:extLst>
                </p:cNvPr>
                <p:cNvSpPr/>
                <p:nvPr/>
              </p:nvSpPr>
              <p:spPr>
                <a:xfrm>
                  <a:off x="604007" y="4001549"/>
                  <a:ext cx="872455" cy="5117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DCD18887-571F-4F39-9009-4DBD39AF8E42}"/>
                    </a:ext>
                  </a:extLst>
                </p:cNvPr>
                <p:cNvSpPr/>
                <p:nvPr/>
              </p:nvSpPr>
              <p:spPr>
                <a:xfrm>
                  <a:off x="1476462" y="4001549"/>
                  <a:ext cx="872455" cy="5117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7763DC37-5D31-467F-B2B4-63A8E46D2E87}"/>
                    </a:ext>
                  </a:extLst>
                </p:cNvPr>
                <p:cNvSpPr/>
                <p:nvPr/>
              </p:nvSpPr>
              <p:spPr>
                <a:xfrm>
                  <a:off x="2348917" y="4001549"/>
                  <a:ext cx="872455" cy="5117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0F4B3AC-FC61-4441-A6B8-282E90A40C1C}"/>
                    </a:ext>
                  </a:extLst>
                </p:cNvPr>
                <p:cNvSpPr/>
                <p:nvPr/>
              </p:nvSpPr>
              <p:spPr>
                <a:xfrm>
                  <a:off x="3221372" y="4001549"/>
                  <a:ext cx="872455" cy="5117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6D58DAD9-2A90-4A2D-B71C-2003AEBA82E7}"/>
                    </a:ext>
                  </a:extLst>
                </p:cNvPr>
                <p:cNvSpPr/>
                <p:nvPr/>
              </p:nvSpPr>
              <p:spPr>
                <a:xfrm>
                  <a:off x="4093827" y="4001549"/>
                  <a:ext cx="872455" cy="5117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247C54-32D7-4CD9-95BF-79DBBCEE11BC}"/>
                  </a:ext>
                </a:extLst>
              </p:cNvPr>
              <p:cNvSpPr txBox="1"/>
              <p:nvPr/>
            </p:nvSpPr>
            <p:spPr>
              <a:xfrm>
                <a:off x="2104240" y="5570290"/>
                <a:ext cx="1409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2574DB"/>
                    </a:solidFill>
                  </a:rPr>
                  <a:t>배열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(Array)</a:t>
                </a:r>
                <a:endParaRPr lang="ko-KR" altLang="en-US" b="1" dirty="0">
                  <a:solidFill>
                    <a:srgbClr val="2574DB"/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02F4449-CB61-4670-B704-7A5015D44D3A}"/>
                  </a:ext>
                </a:extLst>
              </p:cNvPr>
              <p:cNvGrpSpPr/>
              <p:nvPr/>
            </p:nvGrpSpPr>
            <p:grpSpPr>
              <a:xfrm>
                <a:off x="6157519" y="4815280"/>
                <a:ext cx="5406703" cy="511728"/>
                <a:chOff x="6360252" y="4236440"/>
                <a:chExt cx="5406703" cy="511728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EEDF42A8-6DA4-4733-A5CC-D1FA12E53544}"/>
                    </a:ext>
                  </a:extLst>
                </p:cNvPr>
                <p:cNvSpPr/>
                <p:nvPr/>
              </p:nvSpPr>
              <p:spPr>
                <a:xfrm>
                  <a:off x="6360252" y="4236440"/>
                  <a:ext cx="872455" cy="5117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1783E087-0664-422E-9E06-0A4A7E7B4EEB}"/>
                    </a:ext>
                  </a:extLst>
                </p:cNvPr>
                <p:cNvSpPr/>
                <p:nvPr/>
              </p:nvSpPr>
              <p:spPr>
                <a:xfrm>
                  <a:off x="7871668" y="4236440"/>
                  <a:ext cx="872455" cy="5117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6743D689-F39B-41C4-96CB-779F52215283}"/>
                    </a:ext>
                  </a:extLst>
                </p:cNvPr>
                <p:cNvSpPr/>
                <p:nvPr/>
              </p:nvSpPr>
              <p:spPr>
                <a:xfrm>
                  <a:off x="9383084" y="4236440"/>
                  <a:ext cx="872455" cy="5117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5DB60E7F-7DF9-421B-8430-C235FCB697EC}"/>
                    </a:ext>
                  </a:extLst>
                </p:cNvPr>
                <p:cNvSpPr/>
                <p:nvPr/>
              </p:nvSpPr>
              <p:spPr>
                <a:xfrm>
                  <a:off x="10894500" y="4236440"/>
                  <a:ext cx="872455" cy="5117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A46C9D45-474C-47F5-AE8A-7E78CC21749E}"/>
                    </a:ext>
                  </a:extLst>
                </p:cNvPr>
                <p:cNvCxnSpPr>
                  <a:cxnSpLocks/>
                  <a:stCxn id="13" idx="3"/>
                  <a:endCxn id="15" idx="1"/>
                </p:cNvCxnSpPr>
                <p:nvPr/>
              </p:nvCxnSpPr>
              <p:spPr>
                <a:xfrm>
                  <a:off x="7232707" y="4492304"/>
                  <a:ext cx="638961" cy="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255C53C7-8777-417F-BAB8-C9E4EC0D894E}"/>
                    </a:ext>
                  </a:extLst>
                </p:cNvPr>
                <p:cNvCxnSpPr/>
                <p:nvPr/>
              </p:nvCxnSpPr>
              <p:spPr>
                <a:xfrm>
                  <a:off x="8744123" y="4492304"/>
                  <a:ext cx="638961" cy="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E75D2888-41D0-49AF-837A-4FED1191E919}"/>
                    </a:ext>
                  </a:extLst>
                </p:cNvPr>
                <p:cNvCxnSpPr/>
                <p:nvPr/>
              </p:nvCxnSpPr>
              <p:spPr>
                <a:xfrm>
                  <a:off x="10255539" y="4492304"/>
                  <a:ext cx="638961" cy="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4F520E-14C2-449A-8340-67313D33CD41}"/>
                  </a:ext>
                </a:extLst>
              </p:cNvPr>
              <p:cNvSpPr txBox="1"/>
              <p:nvPr/>
            </p:nvSpPr>
            <p:spPr>
              <a:xfrm>
                <a:off x="7912564" y="5570290"/>
                <a:ext cx="1896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2574DB"/>
                    </a:solidFill>
                  </a:rPr>
                  <a:t>리스트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(List)</a:t>
                </a:r>
                <a:endParaRPr lang="ko-KR" altLang="en-US" b="1" dirty="0">
                  <a:solidFill>
                    <a:srgbClr val="2574DB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F12F44-4107-48B4-B9AE-38118F7ABE42}"/>
                </a:ext>
              </a:extLst>
            </p:cNvPr>
            <p:cNvSpPr/>
            <p:nvPr/>
          </p:nvSpPr>
          <p:spPr>
            <a:xfrm>
              <a:off x="6796480" y="4815280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EDD541C-DCC5-47C5-8E31-E15228FEA2D3}"/>
                </a:ext>
              </a:extLst>
            </p:cNvPr>
            <p:cNvSpPr/>
            <p:nvPr/>
          </p:nvSpPr>
          <p:spPr>
            <a:xfrm>
              <a:off x="8296711" y="4815280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DA6041C-7F24-48D7-A053-45E22472B943}"/>
                </a:ext>
              </a:extLst>
            </p:cNvPr>
            <p:cNvSpPr/>
            <p:nvPr/>
          </p:nvSpPr>
          <p:spPr>
            <a:xfrm>
              <a:off x="9808127" y="4815280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1CB4D46-4A94-438B-8861-B097495E7913}"/>
                </a:ext>
              </a:extLst>
            </p:cNvPr>
            <p:cNvSpPr/>
            <p:nvPr/>
          </p:nvSpPr>
          <p:spPr>
            <a:xfrm>
              <a:off x="11319543" y="4815280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175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4P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PPTBIZCAM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76248" y="2156870"/>
            <a:ext cx="2699065" cy="2699065"/>
          </a:xfrm>
          <a:prstGeom prst="ellipse">
            <a:avLst/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현 48"/>
          <p:cNvSpPr/>
          <p:nvPr/>
        </p:nvSpPr>
        <p:spPr>
          <a:xfrm>
            <a:off x="1176249" y="2156865"/>
            <a:ext cx="2699064" cy="2699071"/>
          </a:xfrm>
          <a:prstGeom prst="chord">
            <a:avLst>
              <a:gd name="adj1" fmla="val 20672407"/>
              <a:gd name="adj2" fmla="val 117013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원호 49"/>
          <p:cNvSpPr/>
          <p:nvPr/>
        </p:nvSpPr>
        <p:spPr>
          <a:xfrm>
            <a:off x="1176248" y="2156869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15662" y="2358752"/>
            <a:ext cx="1020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2574DB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2574DB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srgbClr val="2574DB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2574DB"/>
              </a:solidFill>
              <a:cs typeface="Aharoni" panose="02010803020104030203" pitchFamily="2" charset="-79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08086" y="5158112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3" name="타원 62"/>
          <p:cNvSpPr/>
          <p:nvPr/>
        </p:nvSpPr>
        <p:spPr>
          <a:xfrm>
            <a:off x="4899163" y="2156870"/>
            <a:ext cx="2699065" cy="2699065"/>
          </a:xfrm>
          <a:prstGeom prst="ellipse">
            <a:avLst/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현 63"/>
          <p:cNvSpPr/>
          <p:nvPr/>
        </p:nvSpPr>
        <p:spPr>
          <a:xfrm>
            <a:off x="4899164" y="2156865"/>
            <a:ext cx="2699064" cy="2699071"/>
          </a:xfrm>
          <a:prstGeom prst="chord">
            <a:avLst>
              <a:gd name="adj1" fmla="val 20672407"/>
              <a:gd name="adj2" fmla="val 11701326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원호 64"/>
          <p:cNvSpPr/>
          <p:nvPr/>
        </p:nvSpPr>
        <p:spPr>
          <a:xfrm>
            <a:off x="4899163" y="2156869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38577" y="2358752"/>
            <a:ext cx="1020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2574DB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2574DB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srgbClr val="2574DB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2574DB"/>
              </a:solidFill>
              <a:cs typeface="Aharoni" panose="02010803020104030203" pitchFamily="2" charset="-79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31001" y="5158112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8" name="타원 67"/>
          <p:cNvSpPr/>
          <p:nvPr/>
        </p:nvSpPr>
        <p:spPr>
          <a:xfrm>
            <a:off x="8622078" y="2156870"/>
            <a:ext cx="2699065" cy="2699065"/>
          </a:xfrm>
          <a:prstGeom prst="ellipse">
            <a:avLst/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현 68"/>
          <p:cNvSpPr/>
          <p:nvPr/>
        </p:nvSpPr>
        <p:spPr>
          <a:xfrm>
            <a:off x="8622079" y="2156865"/>
            <a:ext cx="2699064" cy="2699071"/>
          </a:xfrm>
          <a:prstGeom prst="chord">
            <a:avLst>
              <a:gd name="adj1" fmla="val 20672407"/>
              <a:gd name="adj2" fmla="val 11701326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원호 69"/>
          <p:cNvSpPr/>
          <p:nvPr/>
        </p:nvSpPr>
        <p:spPr>
          <a:xfrm>
            <a:off x="8622078" y="2156869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461492" y="2358752"/>
            <a:ext cx="1020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2574DB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2574DB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srgbClr val="2574DB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2574DB"/>
              </a:solidFill>
              <a:cs typeface="Aharoni" panose="02010803020104030203" pitchFamily="2" charset="-79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753916" y="5158112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596430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71E86-2462-4C25-BB40-1B54BD7B8F78}"/>
                  </a:ext>
                </a:extLst>
              </p:cNvPr>
              <p:cNvSpPr txBox="1"/>
              <p:nvPr/>
            </p:nvSpPr>
            <p:spPr>
              <a:xfrm>
                <a:off x="327171" y="1284557"/>
                <a:ext cx="11526473" cy="166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배열은 데이터의 접근이 빠르지만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>
                    <a:solidFill>
                      <a:srgbClr val="2574DB"/>
                    </a:solidFill>
                  </a:rPr>
                  <a:t>) 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삽입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/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삭제가 느리다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>
                    <a:solidFill>
                      <a:srgbClr val="2574DB"/>
                    </a:solidFill>
                  </a:rPr>
                  <a:t>)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리스트는 데이터의 접근이 느리지만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>
                    <a:solidFill>
                      <a:srgbClr val="2574DB"/>
                    </a:solidFill>
                  </a:rPr>
                  <a:t>)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삽입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/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삭제가 빠르다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>
                    <a:solidFill>
                      <a:srgbClr val="2574DB"/>
                    </a:solidFill>
                  </a:rPr>
                  <a:t>)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배열은 크기 제한이 있지만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, 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리스트는 제한이 없다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71E86-2462-4C25-BB40-1B54BD7B8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" y="1284557"/>
                <a:ext cx="11526473" cy="1666162"/>
              </a:xfrm>
              <a:prstGeom prst="rect">
                <a:avLst/>
              </a:prstGeom>
              <a:blipFill>
                <a:blip r:embed="rId2"/>
                <a:stretch>
                  <a:fillRect l="-370" b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4755ACA6-1A93-4762-AFEC-518FAB6D3FE5}"/>
              </a:ext>
            </a:extLst>
          </p:cNvPr>
          <p:cNvGrpSpPr/>
          <p:nvPr/>
        </p:nvGrpSpPr>
        <p:grpSpPr>
          <a:xfrm>
            <a:off x="1953238" y="3350136"/>
            <a:ext cx="4362275" cy="511728"/>
            <a:chOff x="604007" y="4001549"/>
            <a:chExt cx="4362275" cy="51172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CBE7229-FFFE-4447-82C1-3655E90A2875}"/>
                </a:ext>
              </a:extLst>
            </p:cNvPr>
            <p:cNvSpPr/>
            <p:nvPr/>
          </p:nvSpPr>
          <p:spPr>
            <a:xfrm>
              <a:off x="604007" y="4001549"/>
              <a:ext cx="872455" cy="5117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0810C97-2C61-4FE2-AD5C-096610410DCE}"/>
                </a:ext>
              </a:extLst>
            </p:cNvPr>
            <p:cNvSpPr/>
            <p:nvPr/>
          </p:nvSpPr>
          <p:spPr>
            <a:xfrm>
              <a:off x="1476462" y="4001549"/>
              <a:ext cx="872455" cy="5117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AE920C4-CF6B-44AC-81E2-92FFF7BFB06D}"/>
                </a:ext>
              </a:extLst>
            </p:cNvPr>
            <p:cNvSpPr/>
            <p:nvPr/>
          </p:nvSpPr>
          <p:spPr>
            <a:xfrm>
              <a:off x="2348917" y="4001549"/>
              <a:ext cx="872455" cy="5117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50FEF56-223F-4F1E-80A8-2AB9B8AF7306}"/>
                </a:ext>
              </a:extLst>
            </p:cNvPr>
            <p:cNvSpPr/>
            <p:nvPr/>
          </p:nvSpPr>
          <p:spPr>
            <a:xfrm>
              <a:off x="3221372" y="4001549"/>
              <a:ext cx="872455" cy="5117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2087D87-4DA9-4E1A-9325-FE2F73EFFD15}"/>
                </a:ext>
              </a:extLst>
            </p:cNvPr>
            <p:cNvSpPr/>
            <p:nvPr/>
          </p:nvSpPr>
          <p:spPr>
            <a:xfrm>
              <a:off x="4093827" y="4001549"/>
              <a:ext cx="872455" cy="5117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B26C31A-AD20-4B2E-B01D-E9DCD60A6068}"/>
              </a:ext>
            </a:extLst>
          </p:cNvPr>
          <p:cNvSpPr txBox="1"/>
          <p:nvPr/>
        </p:nvSpPr>
        <p:spPr>
          <a:xfrm>
            <a:off x="376108" y="3421334"/>
            <a:ext cx="140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배열</a:t>
            </a:r>
            <a:r>
              <a:rPr lang="en-US" altLang="ko-KR" b="1" dirty="0">
                <a:solidFill>
                  <a:srgbClr val="2574DB"/>
                </a:solidFill>
              </a:rPr>
              <a:t>(Array)</a:t>
            </a:r>
            <a:endParaRPr lang="ko-KR" altLang="en-US" b="1" dirty="0">
              <a:solidFill>
                <a:srgbClr val="2574DB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269847-A49F-4B51-BE55-17B8EFD4A901}"/>
              </a:ext>
            </a:extLst>
          </p:cNvPr>
          <p:cNvSpPr/>
          <p:nvPr/>
        </p:nvSpPr>
        <p:spPr>
          <a:xfrm>
            <a:off x="1953238" y="4815279"/>
            <a:ext cx="872455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58937F-2584-48FD-AED9-EB2FD0273DC0}"/>
              </a:ext>
            </a:extLst>
          </p:cNvPr>
          <p:cNvSpPr/>
          <p:nvPr/>
        </p:nvSpPr>
        <p:spPr>
          <a:xfrm>
            <a:off x="3464654" y="4815279"/>
            <a:ext cx="872455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9436B0-60B0-455E-AD5F-0322EC856E70}"/>
              </a:ext>
            </a:extLst>
          </p:cNvPr>
          <p:cNvSpPr/>
          <p:nvPr/>
        </p:nvSpPr>
        <p:spPr>
          <a:xfrm>
            <a:off x="4976070" y="4815279"/>
            <a:ext cx="872455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23D6A61-A7F5-4BDB-9D91-DC39B5DA88FC}"/>
              </a:ext>
            </a:extLst>
          </p:cNvPr>
          <p:cNvSpPr/>
          <p:nvPr/>
        </p:nvSpPr>
        <p:spPr>
          <a:xfrm>
            <a:off x="6487486" y="4815279"/>
            <a:ext cx="872455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5CB0024-B1C7-4A67-8DE3-590DFE29A27F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2825693" y="5071143"/>
            <a:ext cx="638961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B7A454C-A108-4D0E-B46D-D89553A5AE65}"/>
              </a:ext>
            </a:extLst>
          </p:cNvPr>
          <p:cNvCxnSpPr/>
          <p:nvPr/>
        </p:nvCxnSpPr>
        <p:spPr>
          <a:xfrm>
            <a:off x="4337109" y="5071143"/>
            <a:ext cx="638961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9A7B10F-4ACB-49C2-A8C1-7B81B95AA962}"/>
              </a:ext>
            </a:extLst>
          </p:cNvPr>
          <p:cNvCxnSpPr/>
          <p:nvPr/>
        </p:nvCxnSpPr>
        <p:spPr>
          <a:xfrm>
            <a:off x="5848525" y="5071143"/>
            <a:ext cx="638961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3B0A34-E024-475E-BEB0-93C80F2B1070}"/>
              </a:ext>
            </a:extLst>
          </p:cNvPr>
          <p:cNvSpPr txBox="1"/>
          <p:nvPr/>
        </p:nvSpPr>
        <p:spPr>
          <a:xfrm>
            <a:off x="132476" y="4886477"/>
            <a:ext cx="189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리스트</a:t>
            </a:r>
            <a:r>
              <a:rPr lang="en-US" altLang="ko-KR" b="1" dirty="0">
                <a:solidFill>
                  <a:srgbClr val="2574DB"/>
                </a:solidFill>
              </a:rPr>
              <a:t>(List)</a:t>
            </a:r>
            <a:endParaRPr lang="ko-KR" altLang="en-US" b="1" dirty="0">
              <a:solidFill>
                <a:srgbClr val="2574DB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9780E6-B310-49DB-BE26-6E5A8DD47FBA}"/>
              </a:ext>
            </a:extLst>
          </p:cNvPr>
          <p:cNvSpPr/>
          <p:nvPr/>
        </p:nvSpPr>
        <p:spPr>
          <a:xfrm>
            <a:off x="7998902" y="4815279"/>
            <a:ext cx="872455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3862E14-EFD3-4EA0-B800-0D44CFB944A2}"/>
              </a:ext>
            </a:extLst>
          </p:cNvPr>
          <p:cNvCxnSpPr/>
          <p:nvPr/>
        </p:nvCxnSpPr>
        <p:spPr>
          <a:xfrm>
            <a:off x="7359941" y="5071143"/>
            <a:ext cx="638961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FFAAD9-72F3-4C38-9542-921F8460497B}"/>
              </a:ext>
            </a:extLst>
          </p:cNvPr>
          <p:cNvSpPr/>
          <p:nvPr/>
        </p:nvSpPr>
        <p:spPr>
          <a:xfrm>
            <a:off x="8626678" y="48152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C2BCA0-BA2D-449B-93B1-8F5E67C0B256}"/>
              </a:ext>
            </a:extLst>
          </p:cNvPr>
          <p:cNvSpPr/>
          <p:nvPr/>
        </p:nvSpPr>
        <p:spPr>
          <a:xfrm>
            <a:off x="7115262" y="48152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B55055-DE5A-4D29-92FD-266B8DE18D56}"/>
              </a:ext>
            </a:extLst>
          </p:cNvPr>
          <p:cNvSpPr/>
          <p:nvPr/>
        </p:nvSpPr>
        <p:spPr>
          <a:xfrm>
            <a:off x="5615031" y="48152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E0C20CB-A60A-4977-BF0C-6FEBA66A3DD0}"/>
              </a:ext>
            </a:extLst>
          </p:cNvPr>
          <p:cNvSpPr/>
          <p:nvPr/>
        </p:nvSpPr>
        <p:spPr>
          <a:xfrm>
            <a:off x="4092430" y="48152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761E62-EFED-4E97-9402-AE77B2471583}"/>
              </a:ext>
            </a:extLst>
          </p:cNvPr>
          <p:cNvSpPr/>
          <p:nvPr/>
        </p:nvSpPr>
        <p:spPr>
          <a:xfrm>
            <a:off x="2592199" y="48152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368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리스트는 다음 노드를 가리키기 위해 포인터를 사용한다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따라서 노드에는 담을 데이터와 다음 노드를 가리킬 노드 포인터가 함께 있어야 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그러므로 노드는 일반적으로 사용자 정의 자료형으로 구현한다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7098752-0134-4812-9B8C-A7883186A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581" y="3697557"/>
            <a:ext cx="2495898" cy="1533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7398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리스트는 특성상 각 노드를 </a:t>
            </a:r>
            <a:r>
              <a:rPr lang="ko-KR" altLang="en-US" b="1" dirty="0" err="1">
                <a:solidFill>
                  <a:srgbClr val="2574DB"/>
                </a:solidFill>
              </a:rPr>
              <a:t>힙</a:t>
            </a:r>
            <a:r>
              <a:rPr lang="en-US" altLang="ko-KR" b="1" dirty="0">
                <a:solidFill>
                  <a:srgbClr val="2574DB"/>
                </a:solidFill>
              </a:rPr>
              <a:t>(Heap) </a:t>
            </a:r>
            <a:r>
              <a:rPr lang="ko-KR" altLang="en-US" b="1" dirty="0">
                <a:solidFill>
                  <a:srgbClr val="2574DB"/>
                </a:solidFill>
              </a:rPr>
              <a:t>영역에 동적으로 할당한다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리스트는 첫 노드와 끝 노드의 위치를 알고 있어야 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첫 노드를 가리키는 포인터를 머리 포인터</a:t>
            </a:r>
            <a:r>
              <a:rPr lang="en-US" altLang="ko-KR" b="1" dirty="0">
                <a:solidFill>
                  <a:srgbClr val="2574DB"/>
                </a:solidFill>
              </a:rPr>
              <a:t>(Head Pointer)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끝 노드를 가리키는 포인터를 꼬리 포인터</a:t>
            </a:r>
            <a:r>
              <a:rPr lang="en-US" altLang="ko-KR" b="1" dirty="0">
                <a:solidFill>
                  <a:srgbClr val="2574DB"/>
                </a:solidFill>
              </a:rPr>
              <a:t>(Tail Pointer)</a:t>
            </a:r>
            <a:r>
              <a:rPr lang="ko-KR" altLang="en-US" b="1" dirty="0">
                <a:solidFill>
                  <a:srgbClr val="2574DB"/>
                </a:solidFill>
              </a:rPr>
              <a:t>라 한다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908BE8-EF7D-487A-80A4-62DF1ED8FE6D}"/>
              </a:ext>
            </a:extLst>
          </p:cNvPr>
          <p:cNvGrpSpPr/>
          <p:nvPr/>
        </p:nvGrpSpPr>
        <p:grpSpPr>
          <a:xfrm>
            <a:off x="4915948" y="5317579"/>
            <a:ext cx="5406703" cy="511728"/>
            <a:chOff x="6360252" y="4236440"/>
            <a:chExt cx="5406703" cy="5117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641F5E8-43C2-459E-BDB7-D8C6C76B3CF6}"/>
                </a:ext>
              </a:extLst>
            </p:cNvPr>
            <p:cNvSpPr/>
            <p:nvPr/>
          </p:nvSpPr>
          <p:spPr>
            <a:xfrm>
              <a:off x="6360252" y="4236440"/>
              <a:ext cx="872455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D399DB5-247A-422A-91E8-F25F950887C7}"/>
                </a:ext>
              </a:extLst>
            </p:cNvPr>
            <p:cNvSpPr/>
            <p:nvPr/>
          </p:nvSpPr>
          <p:spPr>
            <a:xfrm>
              <a:off x="7871668" y="4236440"/>
              <a:ext cx="872455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F167971-94B0-456E-BC78-1D4CEB242F36}"/>
                </a:ext>
              </a:extLst>
            </p:cNvPr>
            <p:cNvSpPr/>
            <p:nvPr/>
          </p:nvSpPr>
          <p:spPr>
            <a:xfrm>
              <a:off x="9383084" y="4236440"/>
              <a:ext cx="872455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1075480-DA64-4A41-945B-103E9126C349}"/>
                </a:ext>
              </a:extLst>
            </p:cNvPr>
            <p:cNvSpPr/>
            <p:nvPr/>
          </p:nvSpPr>
          <p:spPr>
            <a:xfrm>
              <a:off x="10894500" y="4236440"/>
              <a:ext cx="872455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57988D6-20E3-4B01-A99F-8209BF50F56F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7232707" y="4492304"/>
              <a:ext cx="638961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99E2DC9-FC69-4228-AA12-430179DBF6ED}"/>
                </a:ext>
              </a:extLst>
            </p:cNvPr>
            <p:cNvCxnSpPr/>
            <p:nvPr/>
          </p:nvCxnSpPr>
          <p:spPr>
            <a:xfrm>
              <a:off x="8744123" y="4492304"/>
              <a:ext cx="638961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4D5D6B1-25C9-42E9-964F-F4FDBCE87CFE}"/>
                </a:ext>
              </a:extLst>
            </p:cNvPr>
            <p:cNvCxnSpPr/>
            <p:nvPr/>
          </p:nvCxnSpPr>
          <p:spPr>
            <a:xfrm>
              <a:off x="10255539" y="4492304"/>
              <a:ext cx="638961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CCDBF-A076-4B79-879F-31958D90A21D}"/>
              </a:ext>
            </a:extLst>
          </p:cNvPr>
          <p:cNvSpPr/>
          <p:nvPr/>
        </p:nvSpPr>
        <p:spPr>
          <a:xfrm>
            <a:off x="5184396" y="3842158"/>
            <a:ext cx="911604" cy="562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FB90ECD-8B90-46CB-9678-121648E4D8C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5352176" y="4404220"/>
            <a:ext cx="288022" cy="913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78F4FA-B99F-422D-93CC-3FCDE31E7E06}"/>
              </a:ext>
            </a:extLst>
          </p:cNvPr>
          <p:cNvSpPr/>
          <p:nvPr/>
        </p:nvSpPr>
        <p:spPr>
          <a:xfrm>
            <a:off x="8734338" y="3842158"/>
            <a:ext cx="911604" cy="562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327364-313F-47B2-B2A8-D2F830C6BFFF}"/>
              </a:ext>
            </a:extLst>
          </p:cNvPr>
          <p:cNvCxnSpPr>
            <a:cxnSpLocks/>
            <a:stCxn id="20" idx="2"/>
            <a:endCxn id="13" idx="0"/>
          </p:cNvCxnSpPr>
          <p:nvPr/>
        </p:nvCxnSpPr>
        <p:spPr>
          <a:xfrm>
            <a:off x="9190140" y="4404220"/>
            <a:ext cx="696284" cy="913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42FCCF-16EA-4A45-9F57-11D5D940ECB4}"/>
              </a:ext>
            </a:extLst>
          </p:cNvPr>
          <p:cNvSpPr/>
          <p:nvPr/>
        </p:nvSpPr>
        <p:spPr>
          <a:xfrm>
            <a:off x="5563299" y="53175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E6F886-F448-4EA2-9A3D-802DF178C7FA}"/>
              </a:ext>
            </a:extLst>
          </p:cNvPr>
          <p:cNvSpPr/>
          <p:nvPr/>
        </p:nvSpPr>
        <p:spPr>
          <a:xfrm>
            <a:off x="7080304" y="53175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976082-212F-4910-A19E-91DE3D848CE3}"/>
              </a:ext>
            </a:extLst>
          </p:cNvPr>
          <p:cNvSpPr/>
          <p:nvPr/>
        </p:nvSpPr>
        <p:spPr>
          <a:xfrm>
            <a:off x="8577741" y="53175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68F53B-5635-4CDF-8BCC-C6FC77ECBEA7}"/>
              </a:ext>
            </a:extLst>
          </p:cNvPr>
          <p:cNvSpPr/>
          <p:nvPr/>
        </p:nvSpPr>
        <p:spPr>
          <a:xfrm>
            <a:off x="10077972" y="53175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6E02087B-D31B-4517-977B-6C151ED02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3" y="3855871"/>
            <a:ext cx="3915321" cy="2010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7515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리스트의 데이터 삽입은 꼬리 포인터를 이용한다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BD2873B-BC96-4996-8C54-D136CC86D479}"/>
              </a:ext>
            </a:extLst>
          </p:cNvPr>
          <p:cNvGrpSpPr/>
          <p:nvPr/>
        </p:nvGrpSpPr>
        <p:grpSpPr>
          <a:xfrm>
            <a:off x="3392649" y="4328720"/>
            <a:ext cx="5406703" cy="1987149"/>
            <a:chOff x="3504667" y="4328720"/>
            <a:chExt cx="5406703" cy="198714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D280325-CE32-4767-B9A8-E74ED2E8802F}"/>
                </a:ext>
              </a:extLst>
            </p:cNvPr>
            <p:cNvGrpSpPr/>
            <p:nvPr/>
          </p:nvGrpSpPr>
          <p:grpSpPr>
            <a:xfrm>
              <a:off x="3504667" y="5804141"/>
              <a:ext cx="5406703" cy="511728"/>
              <a:chOff x="6360252" y="4236440"/>
              <a:chExt cx="5406703" cy="51172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4860AF6-DF63-4EA7-9A28-3439884266A9}"/>
                  </a:ext>
                </a:extLst>
              </p:cNvPr>
              <p:cNvSpPr/>
              <p:nvPr/>
            </p:nvSpPr>
            <p:spPr>
              <a:xfrm>
                <a:off x="6360252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DFCB208-0453-4512-BBE3-AA0648876047}"/>
                  </a:ext>
                </a:extLst>
              </p:cNvPr>
              <p:cNvSpPr/>
              <p:nvPr/>
            </p:nvSpPr>
            <p:spPr>
              <a:xfrm>
                <a:off x="7871668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DD5E82D-6B57-4EBD-B0FF-E77EC7EDBFE6}"/>
                  </a:ext>
                </a:extLst>
              </p:cNvPr>
              <p:cNvSpPr/>
              <p:nvPr/>
            </p:nvSpPr>
            <p:spPr>
              <a:xfrm>
                <a:off x="9383084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91772A8-F7A4-4BAB-B995-54A70DDBAA4C}"/>
                  </a:ext>
                </a:extLst>
              </p:cNvPr>
              <p:cNvSpPr/>
              <p:nvPr/>
            </p:nvSpPr>
            <p:spPr>
              <a:xfrm>
                <a:off x="10894500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FE97E38A-6BE0-4904-A4FD-14C2EA588CB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7232707" y="4492304"/>
                <a:ext cx="638961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042C9BC-F884-4060-92BB-8BB6B0BDD973}"/>
                  </a:ext>
                </a:extLst>
              </p:cNvPr>
              <p:cNvCxnSpPr/>
              <p:nvPr/>
            </p:nvCxnSpPr>
            <p:spPr>
              <a:xfrm>
                <a:off x="8744123" y="4492304"/>
                <a:ext cx="638961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DF02E204-5D9B-4A29-8243-B4EE599C0584}"/>
                  </a:ext>
                </a:extLst>
              </p:cNvPr>
              <p:cNvCxnSpPr/>
              <p:nvPr/>
            </p:nvCxnSpPr>
            <p:spPr>
              <a:xfrm>
                <a:off x="10255539" y="4492304"/>
                <a:ext cx="638961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722DC08-F520-478B-88A6-5C29088901B5}"/>
                </a:ext>
              </a:extLst>
            </p:cNvPr>
            <p:cNvSpPr/>
            <p:nvPr/>
          </p:nvSpPr>
          <p:spPr>
            <a:xfrm>
              <a:off x="3773115" y="4328720"/>
              <a:ext cx="911604" cy="562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C6DFCFB-5A35-476B-B740-EF89017E2794}"/>
                </a:ext>
              </a:extLst>
            </p:cNvPr>
            <p:cNvCxnSpPr>
              <a:stCxn id="30" idx="2"/>
              <a:endCxn id="23" idx="0"/>
            </p:cNvCxnSpPr>
            <p:nvPr/>
          </p:nvCxnSpPr>
          <p:spPr>
            <a:xfrm flipH="1">
              <a:off x="3940895" y="4890782"/>
              <a:ext cx="288022" cy="9133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1A32848-7F2D-4853-B707-AB0DD3EF5D4E}"/>
                </a:ext>
              </a:extLst>
            </p:cNvPr>
            <p:cNvSpPr/>
            <p:nvPr/>
          </p:nvSpPr>
          <p:spPr>
            <a:xfrm>
              <a:off x="7323057" y="4328720"/>
              <a:ext cx="911604" cy="562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tail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06D9E09-F6CF-4A93-A67F-4F8C6A7A8755}"/>
                </a:ext>
              </a:extLst>
            </p:cNvPr>
            <p:cNvSpPr/>
            <p:nvPr/>
          </p:nvSpPr>
          <p:spPr>
            <a:xfrm>
              <a:off x="4152018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29F95D6-DB11-4074-B3A0-15D14E07CCC4}"/>
                </a:ext>
              </a:extLst>
            </p:cNvPr>
            <p:cNvSpPr/>
            <p:nvPr/>
          </p:nvSpPr>
          <p:spPr>
            <a:xfrm>
              <a:off x="5669023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FDC442E-0345-4DDB-B521-2C77222E7455}"/>
                </a:ext>
              </a:extLst>
            </p:cNvPr>
            <p:cNvSpPr/>
            <p:nvPr/>
          </p:nvSpPr>
          <p:spPr>
            <a:xfrm>
              <a:off x="7166460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05FC173-9DB4-4DE1-8F12-FFCAA4334831}"/>
                </a:ext>
              </a:extLst>
            </p:cNvPr>
            <p:cNvSpPr/>
            <p:nvPr/>
          </p:nvSpPr>
          <p:spPr>
            <a:xfrm>
              <a:off x="8666691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518973C-5B6C-4FE6-A4CB-6734C9654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39" y="2094623"/>
            <a:ext cx="4277322" cy="1495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927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리스트의 데이터 전체 삭제는 머리 포인터와 임시 포인터를 이용한다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BD2873B-BC96-4996-8C54-D136CC86D479}"/>
              </a:ext>
            </a:extLst>
          </p:cNvPr>
          <p:cNvGrpSpPr/>
          <p:nvPr/>
        </p:nvGrpSpPr>
        <p:grpSpPr>
          <a:xfrm>
            <a:off x="3392649" y="4328720"/>
            <a:ext cx="5406703" cy="1987149"/>
            <a:chOff x="3504667" y="4328720"/>
            <a:chExt cx="5406703" cy="198714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D280325-CE32-4767-B9A8-E74ED2E8802F}"/>
                </a:ext>
              </a:extLst>
            </p:cNvPr>
            <p:cNvGrpSpPr/>
            <p:nvPr/>
          </p:nvGrpSpPr>
          <p:grpSpPr>
            <a:xfrm>
              <a:off x="3504667" y="5804141"/>
              <a:ext cx="5406703" cy="511728"/>
              <a:chOff x="6360252" y="4236440"/>
              <a:chExt cx="5406703" cy="51172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4860AF6-DF63-4EA7-9A28-3439884266A9}"/>
                  </a:ext>
                </a:extLst>
              </p:cNvPr>
              <p:cNvSpPr/>
              <p:nvPr/>
            </p:nvSpPr>
            <p:spPr>
              <a:xfrm>
                <a:off x="6360252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DFCB208-0453-4512-BBE3-AA0648876047}"/>
                  </a:ext>
                </a:extLst>
              </p:cNvPr>
              <p:cNvSpPr/>
              <p:nvPr/>
            </p:nvSpPr>
            <p:spPr>
              <a:xfrm>
                <a:off x="7871668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DD5E82D-6B57-4EBD-B0FF-E77EC7EDBFE6}"/>
                  </a:ext>
                </a:extLst>
              </p:cNvPr>
              <p:cNvSpPr/>
              <p:nvPr/>
            </p:nvSpPr>
            <p:spPr>
              <a:xfrm>
                <a:off x="9383084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91772A8-F7A4-4BAB-B995-54A70DDBAA4C}"/>
                  </a:ext>
                </a:extLst>
              </p:cNvPr>
              <p:cNvSpPr/>
              <p:nvPr/>
            </p:nvSpPr>
            <p:spPr>
              <a:xfrm>
                <a:off x="10894500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FE97E38A-6BE0-4904-A4FD-14C2EA588CB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7232707" y="4492304"/>
                <a:ext cx="638961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042C9BC-F884-4060-92BB-8BB6B0BDD973}"/>
                  </a:ext>
                </a:extLst>
              </p:cNvPr>
              <p:cNvCxnSpPr/>
              <p:nvPr/>
            </p:nvCxnSpPr>
            <p:spPr>
              <a:xfrm>
                <a:off x="8744123" y="4492304"/>
                <a:ext cx="638961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DF02E204-5D9B-4A29-8243-B4EE599C0584}"/>
                  </a:ext>
                </a:extLst>
              </p:cNvPr>
              <p:cNvCxnSpPr/>
              <p:nvPr/>
            </p:nvCxnSpPr>
            <p:spPr>
              <a:xfrm>
                <a:off x="10255539" y="4492304"/>
                <a:ext cx="638961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722DC08-F520-478B-88A6-5C29088901B5}"/>
                </a:ext>
              </a:extLst>
            </p:cNvPr>
            <p:cNvSpPr/>
            <p:nvPr/>
          </p:nvSpPr>
          <p:spPr>
            <a:xfrm>
              <a:off x="3773115" y="4328720"/>
              <a:ext cx="911604" cy="562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C6DFCFB-5A35-476B-B740-EF89017E2794}"/>
                </a:ext>
              </a:extLst>
            </p:cNvPr>
            <p:cNvCxnSpPr>
              <a:stCxn id="30" idx="2"/>
              <a:endCxn id="23" idx="0"/>
            </p:cNvCxnSpPr>
            <p:nvPr/>
          </p:nvCxnSpPr>
          <p:spPr>
            <a:xfrm flipH="1">
              <a:off x="3940895" y="4890782"/>
              <a:ext cx="288022" cy="9133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1A32848-7F2D-4853-B707-AB0DD3EF5D4E}"/>
                </a:ext>
              </a:extLst>
            </p:cNvPr>
            <p:cNvSpPr/>
            <p:nvPr/>
          </p:nvSpPr>
          <p:spPr>
            <a:xfrm>
              <a:off x="7323057" y="4328720"/>
              <a:ext cx="911604" cy="562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tail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06D9E09-F6CF-4A93-A67F-4F8C6A7A8755}"/>
                </a:ext>
              </a:extLst>
            </p:cNvPr>
            <p:cNvSpPr/>
            <p:nvPr/>
          </p:nvSpPr>
          <p:spPr>
            <a:xfrm>
              <a:off x="4152018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29F95D6-DB11-4074-B3A0-15D14E07CCC4}"/>
                </a:ext>
              </a:extLst>
            </p:cNvPr>
            <p:cNvSpPr/>
            <p:nvPr/>
          </p:nvSpPr>
          <p:spPr>
            <a:xfrm>
              <a:off x="5669023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FDC442E-0345-4DDB-B521-2C77222E7455}"/>
                </a:ext>
              </a:extLst>
            </p:cNvPr>
            <p:cNvSpPr/>
            <p:nvPr/>
          </p:nvSpPr>
          <p:spPr>
            <a:xfrm>
              <a:off x="7166460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05FC173-9DB4-4DE1-8F12-FFCAA4334831}"/>
                </a:ext>
              </a:extLst>
            </p:cNvPr>
            <p:cNvSpPr/>
            <p:nvPr/>
          </p:nvSpPr>
          <p:spPr>
            <a:xfrm>
              <a:off x="8666691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518973C-5B6C-4FE6-A4CB-6734C9654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39" y="2094623"/>
            <a:ext cx="4277322" cy="1495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76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2574DB"/>
                </a:solidFill>
              </a:rPr>
              <a:t>SCHE</a:t>
            </a:r>
          </a:p>
          <a:p>
            <a:pPr algn="ctr"/>
            <a:r>
              <a:rPr lang="en-US" altLang="ko-KR" sz="1600" b="1" dirty="0">
                <a:solidFill>
                  <a:srgbClr val="2574DB"/>
                </a:solidFill>
              </a:rPr>
              <a:t>DULE</a:t>
            </a:r>
            <a:endParaRPr lang="ko-KR" altLang="en-US" sz="16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PPTBIZCAM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696944" y="2002972"/>
          <a:ext cx="10073388" cy="409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5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Aug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Sep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Oct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Nov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Dec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8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1696944" y="3320190"/>
            <a:ext cx="2297977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225093" y="3320190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35% </a:t>
            </a:r>
            <a:endParaRPr lang="ko-KR" altLang="en-US" dirty="0">
              <a:solidFill>
                <a:srgbClr val="2574DB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358830" y="4212819"/>
            <a:ext cx="5872256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442981" y="4212819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35% </a:t>
            </a:r>
            <a:endParaRPr lang="ko-KR" altLang="en-US" dirty="0">
              <a:solidFill>
                <a:srgbClr val="2574DB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020716" y="5105448"/>
            <a:ext cx="2297977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548865" y="510544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35% </a:t>
            </a:r>
            <a:endParaRPr lang="ko-KR" altLang="en-US" dirty="0">
              <a:solidFill>
                <a:srgbClr val="2574DB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35478" y="3335299"/>
            <a:ext cx="1002315" cy="3542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574DB"/>
                </a:solidFill>
              </a:rPr>
              <a:t>1</a:t>
            </a:r>
            <a:r>
              <a:rPr lang="ko-KR" altLang="en-US" sz="1200" b="1" dirty="0">
                <a:solidFill>
                  <a:srgbClr val="2574DB"/>
                </a:solidFill>
              </a:rPr>
              <a:t>단계</a:t>
            </a:r>
            <a:endParaRPr lang="en-US" altLang="ko-KR" sz="1200" b="1" dirty="0">
              <a:solidFill>
                <a:srgbClr val="2574DB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35478" y="4212818"/>
            <a:ext cx="1002315" cy="3542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574DB"/>
                </a:solidFill>
              </a:rPr>
              <a:t>2</a:t>
            </a:r>
            <a:r>
              <a:rPr lang="ko-KR" altLang="en-US" sz="1200" b="1" dirty="0">
                <a:solidFill>
                  <a:srgbClr val="2574DB"/>
                </a:solidFill>
              </a:rPr>
              <a:t>단계</a:t>
            </a:r>
            <a:endParaRPr lang="en-US" altLang="ko-KR" sz="1200" b="1" dirty="0">
              <a:solidFill>
                <a:srgbClr val="2574DB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35478" y="5090337"/>
            <a:ext cx="1002315" cy="3542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574DB"/>
                </a:solidFill>
              </a:rPr>
              <a:t>3</a:t>
            </a:r>
            <a:r>
              <a:rPr lang="ko-KR" altLang="en-US" sz="1200" b="1" dirty="0">
                <a:solidFill>
                  <a:srgbClr val="2574DB"/>
                </a:solidFill>
              </a:rPr>
              <a:t>단계</a:t>
            </a:r>
            <a:endParaRPr lang="en-US" altLang="ko-KR" sz="1200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0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4P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PPTBIZCAM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 rot="16200000">
            <a:off x="2433616" y="2702763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484367" y="2949574"/>
            <a:ext cx="1323542" cy="1523891"/>
            <a:chOff x="2168084" y="3125970"/>
            <a:chExt cx="1323542" cy="1523891"/>
          </a:xfrm>
        </p:grpSpPr>
        <p:sp>
          <p:nvSpPr>
            <p:cNvPr id="20" name="육각형 19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574DB"/>
                  </a:solidFill>
                </a:rPr>
                <a:t>CONTENTS A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032945" y="2949575"/>
            <a:ext cx="1323542" cy="1523891"/>
            <a:chOff x="2168084" y="3125970"/>
            <a:chExt cx="1323542" cy="1523891"/>
          </a:xfrm>
        </p:grpSpPr>
        <p:sp>
          <p:nvSpPr>
            <p:cNvPr id="24" name="육각형 23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574DB"/>
                  </a:solidFill>
                </a:rPr>
                <a:t>CONTENTS A</a:t>
              </a:r>
            </a:p>
          </p:txBody>
        </p:sp>
      </p:grpSp>
      <p:sp>
        <p:nvSpPr>
          <p:cNvPr id="26" name="자유형 25"/>
          <p:cNvSpPr/>
          <p:nvPr/>
        </p:nvSpPr>
        <p:spPr>
          <a:xfrm rot="5400000">
            <a:off x="3982197" y="3152606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 rot="16200000">
            <a:off x="5536927" y="2702763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587678" y="2949574"/>
            <a:ext cx="1323542" cy="1523891"/>
            <a:chOff x="2168084" y="3125970"/>
            <a:chExt cx="1323542" cy="1523891"/>
          </a:xfrm>
        </p:grpSpPr>
        <p:sp>
          <p:nvSpPr>
            <p:cNvPr id="29" name="육각형 28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574DB"/>
                  </a:solidFill>
                </a:rPr>
                <a:t>CONTENTS A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136256" y="2949575"/>
            <a:ext cx="1323542" cy="1523891"/>
            <a:chOff x="2168084" y="3125970"/>
            <a:chExt cx="1323542" cy="1523891"/>
          </a:xfrm>
        </p:grpSpPr>
        <p:sp>
          <p:nvSpPr>
            <p:cNvPr id="32" name="육각형 31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574DB"/>
                  </a:solidFill>
                </a:rPr>
                <a:t>CONTENTS A</a:t>
              </a:r>
            </a:p>
          </p:txBody>
        </p:sp>
      </p:grpSp>
      <p:sp>
        <p:nvSpPr>
          <p:cNvPr id="34" name="자유형 33"/>
          <p:cNvSpPr/>
          <p:nvPr/>
        </p:nvSpPr>
        <p:spPr>
          <a:xfrm rot="5400000">
            <a:off x="7085508" y="3152606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 rot="16200000">
            <a:off x="8649763" y="2702763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8700514" y="2949574"/>
            <a:ext cx="1323542" cy="1523891"/>
            <a:chOff x="2168084" y="3125970"/>
            <a:chExt cx="1323542" cy="1523891"/>
          </a:xfrm>
        </p:grpSpPr>
        <p:sp>
          <p:nvSpPr>
            <p:cNvPr id="37" name="육각형 36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574DB"/>
                  </a:solidFill>
                </a:rPr>
                <a:t>CONTENTS A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946220" y="5223636"/>
            <a:ext cx="154858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98432" y="4844863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1912" y="5223636"/>
            <a:ext cx="154858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294124" y="4844863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5400000">
            <a:off x="4487435" y="1047705"/>
            <a:ext cx="415274" cy="3097872"/>
          </a:xfrm>
          <a:prstGeom prst="leftBracket">
            <a:avLst>
              <a:gd name="adj" fmla="val 0"/>
            </a:avLst>
          </a:prstGeom>
          <a:ln>
            <a:solidFill>
              <a:srgbClr val="257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왼쪽 대괄호 44"/>
          <p:cNvSpPr/>
          <p:nvPr/>
        </p:nvSpPr>
        <p:spPr>
          <a:xfrm rot="5400000">
            <a:off x="7585307" y="1047705"/>
            <a:ext cx="415274" cy="3097872"/>
          </a:xfrm>
          <a:prstGeom prst="leftBracket">
            <a:avLst>
              <a:gd name="adj" fmla="val 0"/>
            </a:avLst>
          </a:prstGeom>
          <a:ln>
            <a:solidFill>
              <a:srgbClr val="257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597497" y="1813004"/>
            <a:ext cx="1293019" cy="216000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635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조직도</a:t>
            </a:r>
            <a:r>
              <a:rPr lang="en-US" altLang="ko-KR" sz="1100" b="1" dirty="0">
                <a:solidFill>
                  <a:prstClr val="white"/>
                </a:solidFill>
              </a:rPr>
              <a:t>/</a:t>
            </a:r>
            <a:r>
              <a:rPr lang="ko-KR" altLang="en-US" sz="1100" b="1" dirty="0">
                <a:solidFill>
                  <a:prstClr val="white"/>
                </a:solidFill>
              </a:rPr>
              <a:t>프로세스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6244007" y="2029004"/>
            <a:ext cx="0" cy="360000"/>
          </a:xfrm>
          <a:prstGeom prst="line">
            <a:avLst/>
          </a:prstGeom>
          <a:ln w="6350">
            <a:solidFill>
              <a:srgbClr val="257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97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00650" y="1892806"/>
            <a:ext cx="2854910" cy="2854910"/>
          </a:xfrm>
          <a:prstGeom prst="ellipse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116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219</a:t>
            </a:r>
          </a:p>
        </p:txBody>
      </p:sp>
    </p:spTree>
    <p:extLst>
      <p:ext uri="{BB962C8B-B14F-4D97-AF65-F5344CB8AC3E}">
        <p14:creationId xmlns:p14="http://schemas.microsoft.com/office/powerpoint/2010/main" val="57541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22221" y="3588390"/>
            <a:ext cx="4347557" cy="835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rgbClr val="2574DB"/>
                </a:solidFill>
              </a:rPr>
              <a:t>Striking Arts 22 - </a:t>
            </a:r>
            <a:r>
              <a:rPr lang="ko-KR" altLang="en-US" sz="2000" b="1" kern="0" dirty="0">
                <a:solidFill>
                  <a:srgbClr val="2574DB"/>
                </a:solidFill>
              </a:rPr>
              <a:t>임용식</a:t>
            </a:r>
            <a:endParaRPr lang="en-US" altLang="ko-KR" sz="2000" b="1" kern="0" dirty="0">
              <a:solidFill>
                <a:srgbClr val="2574D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i="1" kern="0" dirty="0">
                <a:solidFill>
                  <a:srgbClr val="2574DB"/>
                </a:solidFill>
              </a:rPr>
              <a:t>Github.com/Hamsik2rang</a:t>
            </a:r>
          </a:p>
        </p:txBody>
      </p:sp>
      <p:sp>
        <p:nvSpPr>
          <p:cNvPr id="54" name="대각선 방향의 모서리가 둥근 사각형 53"/>
          <p:cNvSpPr/>
          <p:nvPr/>
        </p:nvSpPr>
        <p:spPr>
          <a:xfrm>
            <a:off x="1735975" y="2235234"/>
            <a:ext cx="8720050" cy="1124629"/>
          </a:xfrm>
          <a:prstGeom prst="round2DiagRect">
            <a:avLst>
              <a:gd name="adj1" fmla="val 26286"/>
              <a:gd name="adj2" fmla="val 0"/>
            </a:avLst>
          </a:prstGeom>
          <a:solidFill>
            <a:srgbClr val="2574DB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prstClr val="white"/>
                </a:solidFill>
              </a:rPr>
              <a:t>정렬</a:t>
            </a:r>
            <a:r>
              <a:rPr lang="en-US" altLang="ko-KR" sz="3200" b="1" dirty="0">
                <a:solidFill>
                  <a:prstClr val="white"/>
                </a:solidFill>
              </a:rPr>
              <a:t>, </a:t>
            </a:r>
            <a:r>
              <a:rPr lang="ko-KR" altLang="en-US" sz="3200" b="1" dirty="0">
                <a:solidFill>
                  <a:prstClr val="white"/>
                </a:solidFill>
              </a:rPr>
              <a:t>이분 탐색</a:t>
            </a:r>
            <a:r>
              <a:rPr lang="en-US" altLang="ko-KR" sz="3200" b="1" dirty="0">
                <a:solidFill>
                  <a:prstClr val="white"/>
                </a:solidFill>
              </a:rPr>
              <a:t>, </a:t>
            </a:r>
            <a:r>
              <a:rPr lang="ko-KR" altLang="en-US" sz="3200" b="1" dirty="0">
                <a:solidFill>
                  <a:prstClr val="white"/>
                </a:solidFill>
              </a:rPr>
              <a:t>자료구조 </a:t>
            </a:r>
            <a:r>
              <a:rPr lang="en-US" altLang="ko-KR" sz="3200" b="1" dirty="0">
                <a:solidFill>
                  <a:prstClr val="white"/>
                </a:solidFill>
              </a:rPr>
              <a:t>- </a:t>
            </a:r>
            <a:r>
              <a:rPr lang="ko-KR" altLang="en-US" sz="3200" b="1" dirty="0">
                <a:solidFill>
                  <a:prstClr val="white"/>
                </a:solidFill>
              </a:rPr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354065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574DB"/>
                </a:solidFill>
              </a:rPr>
              <a:t>정렬</a:t>
            </a:r>
            <a:r>
              <a:rPr lang="en-US" altLang="ko-KR" sz="2400" b="1" dirty="0">
                <a:solidFill>
                  <a:srgbClr val="2574DB"/>
                </a:solidFill>
              </a:rPr>
              <a:t>(Sorting)</a:t>
            </a:r>
            <a:r>
              <a:rPr lang="ko-KR" altLang="en-US" sz="2400" b="1" dirty="0">
                <a:solidFill>
                  <a:srgbClr val="2574DB"/>
                </a:solidFill>
              </a:rPr>
              <a:t>이란</a:t>
            </a:r>
            <a:r>
              <a:rPr lang="en-US" altLang="ko-KR" sz="2400" b="1" dirty="0">
                <a:solidFill>
                  <a:srgbClr val="2574DB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저장된 데이터들을 특정한 기준에 맞게 배치하는 것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대표적인 정렬 기준에는 오름차순</a:t>
            </a:r>
            <a:r>
              <a:rPr lang="en-US" altLang="ko-KR" b="1" dirty="0">
                <a:solidFill>
                  <a:srgbClr val="2574DB"/>
                </a:solidFill>
              </a:rPr>
              <a:t>(Ascending)</a:t>
            </a:r>
            <a:r>
              <a:rPr lang="ko-KR" altLang="en-US" b="1" dirty="0">
                <a:solidFill>
                  <a:srgbClr val="2574DB"/>
                </a:solidFill>
              </a:rPr>
              <a:t>과 내림차순</a:t>
            </a:r>
            <a:r>
              <a:rPr lang="en-US" altLang="ko-KR" b="1" dirty="0">
                <a:solidFill>
                  <a:srgbClr val="2574DB"/>
                </a:solidFill>
              </a:rPr>
              <a:t>(Descending)</a:t>
            </a:r>
            <a:r>
              <a:rPr lang="ko-KR" altLang="en-US" b="1" dirty="0">
                <a:solidFill>
                  <a:srgbClr val="2574DB"/>
                </a:solidFill>
              </a:rPr>
              <a:t>이 있다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646820-83FA-4AC1-B730-42B5C5FDA163}"/>
              </a:ext>
            </a:extLst>
          </p:cNvPr>
          <p:cNvGrpSpPr/>
          <p:nvPr/>
        </p:nvGrpSpPr>
        <p:grpSpPr>
          <a:xfrm>
            <a:off x="1591041" y="3791694"/>
            <a:ext cx="2800746" cy="2590461"/>
            <a:chOff x="1253750" y="3800083"/>
            <a:chExt cx="2800746" cy="259046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14CE8E1-FEC3-4ABE-A2AE-9369DA66901A}"/>
                </a:ext>
              </a:extLst>
            </p:cNvPr>
            <p:cNvGrpSpPr/>
            <p:nvPr/>
          </p:nvGrpSpPr>
          <p:grpSpPr>
            <a:xfrm>
              <a:off x="1253750" y="3800083"/>
              <a:ext cx="2800746" cy="2040638"/>
              <a:chOff x="1253750" y="3800083"/>
              <a:chExt cx="2800746" cy="204063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788890A-E3FC-4E33-92DC-42CD74C8CED9}"/>
                  </a:ext>
                </a:extLst>
              </p:cNvPr>
              <p:cNvSpPr/>
              <p:nvPr/>
            </p:nvSpPr>
            <p:spPr>
              <a:xfrm>
                <a:off x="1253750" y="5306165"/>
                <a:ext cx="394282" cy="5345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2AACE31-C3D2-441C-B451-9BE4D798C871}"/>
                  </a:ext>
                </a:extLst>
              </p:cNvPr>
              <p:cNvSpPr/>
              <p:nvPr/>
            </p:nvSpPr>
            <p:spPr>
              <a:xfrm>
                <a:off x="1855366" y="5050173"/>
                <a:ext cx="394282" cy="790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3EB8F45-DD71-43DC-91BC-076129E560C2}"/>
                  </a:ext>
                </a:extLst>
              </p:cNvPr>
              <p:cNvSpPr/>
              <p:nvPr/>
            </p:nvSpPr>
            <p:spPr>
              <a:xfrm>
                <a:off x="2456982" y="4848837"/>
                <a:ext cx="394282" cy="9918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5C409CE-E139-4175-8565-042FC150ADA5}"/>
                  </a:ext>
                </a:extLst>
              </p:cNvPr>
              <p:cNvSpPr/>
              <p:nvPr/>
            </p:nvSpPr>
            <p:spPr>
              <a:xfrm>
                <a:off x="3058598" y="4639111"/>
                <a:ext cx="394282" cy="12016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EE51299-C925-48C7-B7C4-2A04FDDBDB7D}"/>
                  </a:ext>
                </a:extLst>
              </p:cNvPr>
              <p:cNvSpPr/>
              <p:nvPr/>
            </p:nvSpPr>
            <p:spPr>
              <a:xfrm>
                <a:off x="3660214" y="4019317"/>
                <a:ext cx="394282" cy="18214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76CF5AC0-1A1A-4F39-A7D2-8F58E8989C58}"/>
                  </a:ext>
                </a:extLst>
              </p:cNvPr>
              <p:cNvCxnSpPr/>
              <p:nvPr/>
            </p:nvCxnSpPr>
            <p:spPr>
              <a:xfrm flipV="1">
                <a:off x="1311257" y="3800083"/>
                <a:ext cx="2575420" cy="13170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F223E6-947D-442C-B1DD-50BCF0C0D1B9}"/>
                </a:ext>
              </a:extLst>
            </p:cNvPr>
            <p:cNvSpPr txBox="1"/>
            <p:nvPr/>
          </p:nvSpPr>
          <p:spPr>
            <a:xfrm>
              <a:off x="1607394" y="6021212"/>
              <a:ext cx="209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2574DB"/>
                  </a:solidFill>
                </a:rPr>
                <a:t>오름차순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59BAF1E-808C-480F-A897-BC0BD2796937}"/>
              </a:ext>
            </a:extLst>
          </p:cNvPr>
          <p:cNvGrpSpPr/>
          <p:nvPr/>
        </p:nvGrpSpPr>
        <p:grpSpPr>
          <a:xfrm>
            <a:off x="7873179" y="3806255"/>
            <a:ext cx="2800746" cy="2573925"/>
            <a:chOff x="7535888" y="3814644"/>
            <a:chExt cx="2800746" cy="257392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7395D74-9A19-4DB1-ACF5-594D8F5A1131}"/>
                </a:ext>
              </a:extLst>
            </p:cNvPr>
            <p:cNvSpPr/>
            <p:nvPr/>
          </p:nvSpPr>
          <p:spPr>
            <a:xfrm>
              <a:off x="9942352" y="5314552"/>
              <a:ext cx="394282" cy="534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FC497C3-0536-4B41-82E2-EFA4B10359B3}"/>
                </a:ext>
              </a:extLst>
            </p:cNvPr>
            <p:cNvSpPr/>
            <p:nvPr/>
          </p:nvSpPr>
          <p:spPr>
            <a:xfrm>
              <a:off x="9340736" y="5058559"/>
              <a:ext cx="394282" cy="790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AA8E219-4907-4749-BA27-144E31B16896}"/>
                </a:ext>
              </a:extLst>
            </p:cNvPr>
            <p:cNvSpPr/>
            <p:nvPr/>
          </p:nvSpPr>
          <p:spPr>
            <a:xfrm>
              <a:off x="8739120" y="4848836"/>
              <a:ext cx="394282" cy="991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62250F-2C34-48BF-8AED-C90A5A4E40D9}"/>
                </a:ext>
              </a:extLst>
            </p:cNvPr>
            <p:cNvSpPr/>
            <p:nvPr/>
          </p:nvSpPr>
          <p:spPr>
            <a:xfrm>
              <a:off x="8137504" y="4630723"/>
              <a:ext cx="394282" cy="1201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FF1A341-0286-461B-9322-B6D5C3A61702}"/>
                </a:ext>
              </a:extLst>
            </p:cNvPr>
            <p:cNvSpPr/>
            <p:nvPr/>
          </p:nvSpPr>
          <p:spPr>
            <a:xfrm>
              <a:off x="7535888" y="4019317"/>
              <a:ext cx="394282" cy="1821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B420AB5-212E-443F-A72F-8986CC4CC9B9}"/>
                </a:ext>
              </a:extLst>
            </p:cNvPr>
            <p:cNvCxnSpPr>
              <a:cxnSpLocks/>
            </p:cNvCxnSpPr>
            <p:nvPr/>
          </p:nvCxnSpPr>
          <p:spPr>
            <a:xfrm>
              <a:off x="7733029" y="3814644"/>
              <a:ext cx="2493151" cy="1258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3CAE91-EEFF-4FA5-8D1F-2CD583C135D6}"/>
                </a:ext>
              </a:extLst>
            </p:cNvPr>
            <p:cNvSpPr txBox="1"/>
            <p:nvPr/>
          </p:nvSpPr>
          <p:spPr>
            <a:xfrm>
              <a:off x="7692391" y="6019237"/>
              <a:ext cx="209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2574DB"/>
                  </a:solidFill>
                </a:rPr>
                <a:t>내림차순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6533702-3EC4-4558-B722-E3E72A8EA549}"/>
              </a:ext>
            </a:extLst>
          </p:cNvPr>
          <p:cNvSpPr txBox="1"/>
          <p:nvPr/>
        </p:nvSpPr>
        <p:spPr>
          <a:xfrm>
            <a:off x="4318821" y="4668408"/>
            <a:ext cx="3554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[1,3,7,4,2]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1325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이처럼 자료를 정렬하도록 해 주는 알고리즘을 </a:t>
            </a:r>
            <a:r>
              <a:rPr lang="en-US" altLang="ko-KR" b="1" dirty="0">
                <a:solidFill>
                  <a:srgbClr val="2574DB"/>
                </a:solidFill>
              </a:rPr>
              <a:t>‘</a:t>
            </a:r>
            <a:r>
              <a:rPr lang="ko-KR" altLang="en-US" b="1" dirty="0">
                <a:solidFill>
                  <a:srgbClr val="2574DB"/>
                </a:solidFill>
              </a:rPr>
              <a:t>정렬 알고리즘</a:t>
            </a:r>
            <a:r>
              <a:rPr lang="en-US" altLang="ko-KR" b="1" dirty="0">
                <a:solidFill>
                  <a:srgbClr val="2574DB"/>
                </a:solidFill>
              </a:rPr>
              <a:t>’</a:t>
            </a:r>
            <a:r>
              <a:rPr lang="ko-KR" altLang="en-US" b="1" dirty="0">
                <a:solidFill>
                  <a:srgbClr val="2574DB"/>
                </a:solidFill>
              </a:rPr>
              <a:t>이라 한다</a:t>
            </a:r>
            <a:r>
              <a:rPr lang="en-US" altLang="ko-KR" b="1" dirty="0">
                <a:solidFill>
                  <a:srgbClr val="2574DB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정렬 알고리즘은 다양한 종류가 존재한다</a:t>
            </a:r>
            <a:r>
              <a:rPr lang="en-US" altLang="ko-KR" b="1" dirty="0">
                <a:solidFill>
                  <a:srgbClr val="2574DB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C059C-F5F2-4724-BD32-65B5FCBA5BF6}"/>
              </a:ext>
            </a:extLst>
          </p:cNvPr>
          <p:cNvSpPr txBox="1"/>
          <p:nvPr/>
        </p:nvSpPr>
        <p:spPr>
          <a:xfrm>
            <a:off x="4515487" y="4076559"/>
            <a:ext cx="2374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solidFill>
                  <a:srgbClr val="2574DB"/>
                </a:solidFill>
              </a:rPr>
              <a:t>정렬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EEF5B35-F6E0-4527-A386-59244FC18140}"/>
              </a:ext>
            </a:extLst>
          </p:cNvPr>
          <p:cNvCxnSpPr>
            <a:cxnSpLocks/>
          </p:cNvCxnSpPr>
          <p:nvPr/>
        </p:nvCxnSpPr>
        <p:spPr>
          <a:xfrm flipV="1">
            <a:off x="6392411" y="3542995"/>
            <a:ext cx="1426128" cy="6336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87C39E-870A-4A98-A3A0-62369729C2FF}"/>
              </a:ext>
            </a:extLst>
          </p:cNvPr>
          <p:cNvCxnSpPr>
            <a:cxnSpLocks/>
          </p:cNvCxnSpPr>
          <p:nvPr/>
        </p:nvCxnSpPr>
        <p:spPr>
          <a:xfrm>
            <a:off x="6392411" y="4846000"/>
            <a:ext cx="1627464" cy="47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8971760-828C-47C5-887F-0961208B1F6B}"/>
              </a:ext>
            </a:extLst>
          </p:cNvPr>
          <p:cNvCxnSpPr>
            <a:cxnSpLocks/>
          </p:cNvCxnSpPr>
          <p:nvPr/>
        </p:nvCxnSpPr>
        <p:spPr>
          <a:xfrm flipH="1">
            <a:off x="4077050" y="4823057"/>
            <a:ext cx="908855" cy="4116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90C4FF2-C7C2-4EAA-A697-134A7BDAD002}"/>
              </a:ext>
            </a:extLst>
          </p:cNvPr>
          <p:cNvCxnSpPr>
            <a:cxnSpLocks/>
          </p:cNvCxnSpPr>
          <p:nvPr/>
        </p:nvCxnSpPr>
        <p:spPr>
          <a:xfrm>
            <a:off x="4985904" y="3808418"/>
            <a:ext cx="243007" cy="2853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57C44FC-A36B-4E31-BEFD-B8677CB84A58}"/>
              </a:ext>
            </a:extLst>
          </p:cNvPr>
          <p:cNvSpPr txBox="1"/>
          <p:nvPr/>
        </p:nvSpPr>
        <p:spPr>
          <a:xfrm>
            <a:off x="2827090" y="5204111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선택 정렬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59433D-2DDF-402B-8E97-902627C56F81}"/>
              </a:ext>
            </a:extLst>
          </p:cNvPr>
          <p:cNvSpPr txBox="1"/>
          <p:nvPr/>
        </p:nvSpPr>
        <p:spPr>
          <a:xfrm>
            <a:off x="8041073" y="5326505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2574DB"/>
                </a:solidFill>
              </a:rPr>
              <a:t>퀵</a:t>
            </a:r>
            <a:r>
              <a:rPr lang="ko-KR" altLang="en-US" b="1" dirty="0">
                <a:solidFill>
                  <a:srgbClr val="2574DB"/>
                </a:solidFill>
              </a:rPr>
              <a:t> 정렬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A28E29-285E-46D0-9A71-026EC4B2087C}"/>
              </a:ext>
            </a:extLst>
          </p:cNvPr>
          <p:cNvSpPr txBox="1"/>
          <p:nvPr/>
        </p:nvSpPr>
        <p:spPr>
          <a:xfrm>
            <a:off x="7732079" y="3181655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병합 정렬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BBB38E6-B0A5-4B3D-8FDA-67B86ED22B1A}"/>
              </a:ext>
            </a:extLst>
          </p:cNvPr>
          <p:cNvCxnSpPr>
            <a:cxnSpLocks/>
          </p:cNvCxnSpPr>
          <p:nvPr/>
        </p:nvCxnSpPr>
        <p:spPr>
          <a:xfrm>
            <a:off x="6392411" y="4461279"/>
            <a:ext cx="2298584" cy="12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8845614-F04B-4630-BE8D-51B8C8943020}"/>
              </a:ext>
            </a:extLst>
          </p:cNvPr>
          <p:cNvSpPr txBox="1"/>
          <p:nvPr/>
        </p:nvSpPr>
        <p:spPr>
          <a:xfrm>
            <a:off x="8825219" y="4276613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버블 정렬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E35887-2706-4168-AC55-F4A91F7E6F8E}"/>
              </a:ext>
            </a:extLst>
          </p:cNvPr>
          <p:cNvSpPr txBox="1"/>
          <p:nvPr/>
        </p:nvSpPr>
        <p:spPr>
          <a:xfrm>
            <a:off x="3643506" y="6021867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기수 정렬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BCDA8DF-1B2A-4920-B023-6AF7AD0BF76A}"/>
              </a:ext>
            </a:extLst>
          </p:cNvPr>
          <p:cNvCxnSpPr>
            <a:cxnSpLocks/>
          </p:cNvCxnSpPr>
          <p:nvPr/>
        </p:nvCxnSpPr>
        <p:spPr>
          <a:xfrm flipH="1">
            <a:off x="4459922" y="4936198"/>
            <a:ext cx="867088" cy="9750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E35CB99-AB22-4041-A11C-F4CE5A262DC6}"/>
              </a:ext>
            </a:extLst>
          </p:cNvPr>
          <p:cNvSpPr txBox="1"/>
          <p:nvPr/>
        </p:nvSpPr>
        <p:spPr>
          <a:xfrm>
            <a:off x="3978951" y="3368514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삽입 정렬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69E48BA-3A6C-4A1A-A960-51DDE0FE2B59}"/>
              </a:ext>
            </a:extLst>
          </p:cNvPr>
          <p:cNvCxnSpPr>
            <a:cxnSpLocks/>
          </p:cNvCxnSpPr>
          <p:nvPr/>
        </p:nvCxnSpPr>
        <p:spPr>
          <a:xfrm>
            <a:off x="2827090" y="3919078"/>
            <a:ext cx="2158814" cy="4999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AF7D761-FA0A-44BA-933C-8209866EAF56}"/>
              </a:ext>
            </a:extLst>
          </p:cNvPr>
          <p:cNvCxnSpPr>
            <a:cxnSpLocks/>
          </p:cNvCxnSpPr>
          <p:nvPr/>
        </p:nvCxnSpPr>
        <p:spPr>
          <a:xfrm>
            <a:off x="5958867" y="5003481"/>
            <a:ext cx="358043" cy="1167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6D0EEBE-886C-475D-BB1C-D302DFEDCD5B}"/>
              </a:ext>
            </a:extLst>
          </p:cNvPr>
          <p:cNvSpPr txBox="1"/>
          <p:nvPr/>
        </p:nvSpPr>
        <p:spPr>
          <a:xfrm>
            <a:off x="6090407" y="6328015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쉘 정렬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FF77AB-93E0-4402-A128-D4FF90176F6B}"/>
              </a:ext>
            </a:extLst>
          </p:cNvPr>
          <p:cNvSpPr txBox="1"/>
          <p:nvPr/>
        </p:nvSpPr>
        <p:spPr>
          <a:xfrm>
            <a:off x="1824223" y="3615750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…</a:t>
            </a:r>
            <a:endParaRPr lang="ko-KR" altLang="en-US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74816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1493</Words>
  <Application>Microsoft Office PowerPoint</Application>
  <PresentationFormat>와이드스크린</PresentationFormat>
  <Paragraphs>264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Im Yongsik</cp:lastModifiedBy>
  <cp:revision>27</cp:revision>
  <dcterms:created xsi:type="dcterms:W3CDTF">2020-05-14T14:56:15Z</dcterms:created>
  <dcterms:modified xsi:type="dcterms:W3CDTF">2021-05-17T00:33:39Z</dcterms:modified>
</cp:coreProperties>
</file>