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탬플릿" id="{16DFD174-9B33-4F9E-A8D4-F31488DB0D47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제목" id="{85FF4AFE-A7FF-460C-9EA5-E4197737550A}">
          <p14:sldIdLst>
            <p14:sldId id="263"/>
          </p14:sldIdLst>
        </p14:section>
        <p14:section name="본문" id="{DDA78567-51A8-426C-A0B5-73F4D47882B3}">
          <p14:sldIdLst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4DB"/>
    <a:srgbClr val="F4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2574DB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</a:rPr>
                <a:t>까칠한</a:t>
              </a:r>
              <a:endParaRPr lang="en-US" altLang="ko-KR" b="1" dirty="0">
                <a:solidFill>
                  <a:prstClr val="white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err="1">
                  <a:solidFill>
                    <a:prstClr val="white"/>
                  </a:solidFill>
                </a:rPr>
                <a:t>조땡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스택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스택 자료구조는 다음과 같은 연산이 존재한다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Push : </a:t>
            </a:r>
            <a:r>
              <a:rPr lang="ko-KR" altLang="en-US" b="1" dirty="0">
                <a:solidFill>
                  <a:srgbClr val="2574DB"/>
                </a:solidFill>
              </a:rPr>
              <a:t>스택에 자료를 넣는 연산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Pop : </a:t>
            </a:r>
            <a:r>
              <a:rPr lang="ko-KR" altLang="en-US" b="1" dirty="0">
                <a:solidFill>
                  <a:srgbClr val="2574DB"/>
                </a:solidFill>
              </a:rPr>
              <a:t>스택에서 자료를 빼는 연산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Size : </a:t>
            </a:r>
            <a:r>
              <a:rPr lang="ko-KR" altLang="en-US" b="1" dirty="0">
                <a:solidFill>
                  <a:srgbClr val="2574DB"/>
                </a:solidFill>
              </a:rPr>
              <a:t>스택에 들어 있는 자료의 수를 반환하는 연산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Empty : </a:t>
            </a:r>
            <a:r>
              <a:rPr lang="ko-KR" altLang="en-US" b="1" dirty="0">
                <a:solidFill>
                  <a:srgbClr val="2574DB"/>
                </a:solidFill>
              </a:rPr>
              <a:t>스택이 비어 있는지 확인하는 연산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Top/Peek : </a:t>
            </a:r>
            <a:r>
              <a:rPr lang="ko-KR" altLang="en-US" b="1" dirty="0">
                <a:solidFill>
                  <a:srgbClr val="2574DB"/>
                </a:solidFill>
              </a:rPr>
              <a:t>스택에 가장 마지막으로 들어간 자료를 확인하는 연산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3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스택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Push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1553DE-9024-4517-A215-DB3C26B4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79096"/>
              </p:ext>
            </p:extLst>
          </p:nvPr>
        </p:nvGraphicFramePr>
        <p:xfrm>
          <a:off x="7254612" y="3387204"/>
          <a:ext cx="1273262" cy="1650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16979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4565C4-E22C-4687-833C-F0DC3502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85900"/>
              </p:ext>
            </p:extLst>
          </p:nvPr>
        </p:nvGraphicFramePr>
        <p:xfrm>
          <a:off x="3489354" y="3937211"/>
          <a:ext cx="1273262" cy="110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96E30D-DF05-4819-B82D-2AB246ECEAEF}"/>
              </a:ext>
            </a:extLst>
          </p:cNvPr>
          <p:cNvCxnSpPr/>
          <p:nvPr/>
        </p:nvCxnSpPr>
        <p:spPr>
          <a:xfrm>
            <a:off x="5429075" y="4151704"/>
            <a:ext cx="1333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F7B52C-73AB-4199-9D9B-304E65295F69}"/>
              </a:ext>
            </a:extLst>
          </p:cNvPr>
          <p:cNvSpPr txBox="1"/>
          <p:nvPr/>
        </p:nvSpPr>
        <p:spPr>
          <a:xfrm>
            <a:off x="5453776" y="3567879"/>
            <a:ext cx="1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Push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10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스택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Pop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96E30D-DF05-4819-B82D-2AB246ECEAEF}"/>
              </a:ext>
            </a:extLst>
          </p:cNvPr>
          <p:cNvCxnSpPr/>
          <p:nvPr/>
        </p:nvCxnSpPr>
        <p:spPr>
          <a:xfrm>
            <a:off x="5429075" y="4151704"/>
            <a:ext cx="1333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F7B52C-73AB-4199-9D9B-304E65295F69}"/>
              </a:ext>
            </a:extLst>
          </p:cNvPr>
          <p:cNvSpPr txBox="1"/>
          <p:nvPr/>
        </p:nvSpPr>
        <p:spPr>
          <a:xfrm>
            <a:off x="5453776" y="3567879"/>
            <a:ext cx="1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Pop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D55F81-F17D-4C9A-A04A-E56DE784E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87712"/>
              </p:ext>
            </p:extLst>
          </p:nvPr>
        </p:nvGraphicFramePr>
        <p:xfrm>
          <a:off x="3489354" y="3387204"/>
          <a:ext cx="1273262" cy="1650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16979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7C700F7-CCF3-4183-A3DB-428B6BA29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02609"/>
              </p:ext>
            </p:extLst>
          </p:nvPr>
        </p:nvGraphicFramePr>
        <p:xfrm>
          <a:off x="7254612" y="3937211"/>
          <a:ext cx="1273262" cy="110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09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스택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Size, Empty, 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7B52C-73AB-4199-9D9B-304E65295F69}"/>
              </a:ext>
            </a:extLst>
          </p:cNvPr>
          <p:cNvSpPr txBox="1"/>
          <p:nvPr/>
        </p:nvSpPr>
        <p:spPr>
          <a:xfrm>
            <a:off x="3725644" y="3328372"/>
            <a:ext cx="236476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Size = 3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Empty = false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Top = 2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D55F81-F17D-4C9A-A04A-E56DE784E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93405"/>
              </p:ext>
            </p:extLst>
          </p:nvPr>
        </p:nvGraphicFramePr>
        <p:xfrm>
          <a:off x="1509552" y="3328372"/>
          <a:ext cx="1273262" cy="1650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16979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DDCFF2-0B13-4561-BD60-FC16D807E6A0}"/>
              </a:ext>
            </a:extLst>
          </p:cNvPr>
          <p:cNvCxnSpPr/>
          <p:nvPr/>
        </p:nvCxnSpPr>
        <p:spPr>
          <a:xfrm>
            <a:off x="7482980" y="4915949"/>
            <a:ext cx="1400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D0AC8F-9736-4FA7-9106-1163977B2169}"/>
              </a:ext>
            </a:extLst>
          </p:cNvPr>
          <p:cNvSpPr txBox="1"/>
          <p:nvPr/>
        </p:nvSpPr>
        <p:spPr>
          <a:xfrm>
            <a:off x="9488881" y="3334704"/>
            <a:ext cx="236476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Size = 0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Empty = true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Top =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6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스택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스택은 일차원 배열 또는 리스트를 이용해 구현할 수 있다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C61B0BA-F5C6-4D61-A85A-BDBDFB34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24" y="3485626"/>
            <a:ext cx="2172003" cy="91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A05725D-DAE8-4D52-904D-3247D516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08" y="2180519"/>
            <a:ext cx="3353268" cy="3524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67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스택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Push</a:t>
            </a:r>
            <a:r>
              <a:rPr lang="ko-KR" altLang="en-US" b="1" dirty="0">
                <a:solidFill>
                  <a:srgbClr val="2574DB"/>
                </a:solidFill>
              </a:rPr>
              <a:t>는 다음과 같이 구현할 수 있다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F2255C2D-7B1D-45C3-B1C4-6B9F08A43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51" y="3467249"/>
            <a:ext cx="2686425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6CB6E51A-EDEE-43B5-A9E6-0C01AF1EB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62" y="3105249"/>
            <a:ext cx="4925112" cy="175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651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스택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Pop</a:t>
            </a:r>
            <a:r>
              <a:rPr lang="ko-KR" altLang="en-US" b="1" dirty="0">
                <a:solidFill>
                  <a:srgbClr val="2574DB"/>
                </a:solidFill>
              </a:rPr>
              <a:t>은 다음과 같이 구현할 수 있다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BCE0B8D-5F44-4094-8D9F-20317F8AE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62" y="3250137"/>
            <a:ext cx="2038635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599B47-2C47-4F8F-AA63-0E6BCCB56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62" y="2892900"/>
            <a:ext cx="4096322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60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스택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Size, Empty, Top</a:t>
            </a:r>
            <a:r>
              <a:rPr lang="ko-KR" altLang="en-US" b="1" dirty="0">
                <a:solidFill>
                  <a:srgbClr val="2574DB"/>
                </a:solidFill>
              </a:rPr>
              <a:t>은 다음과 같이 구현할 수 있다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22E92AF-17D0-4852-BD18-90699A1CE7F2}"/>
              </a:ext>
            </a:extLst>
          </p:cNvPr>
          <p:cNvGrpSpPr/>
          <p:nvPr/>
        </p:nvGrpSpPr>
        <p:grpSpPr>
          <a:xfrm>
            <a:off x="1526711" y="2396703"/>
            <a:ext cx="2943636" cy="3612435"/>
            <a:chOff x="664577" y="2390630"/>
            <a:chExt cx="2943636" cy="3612435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CEC585E3-013F-459F-81CA-E068E229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21" y="2390630"/>
              <a:ext cx="2152950" cy="10383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C70086-6A4B-405D-89C4-AD69A15A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20" y="3691952"/>
              <a:ext cx="2695951" cy="10193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BB7AC4-71E1-4E01-BA24-B6927EF1A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77" y="4974221"/>
              <a:ext cx="2943636" cy="10288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304502-0F0B-4D35-BCD4-50819FCCF3FF}"/>
              </a:ext>
            </a:extLst>
          </p:cNvPr>
          <p:cNvGrpSpPr/>
          <p:nvPr/>
        </p:nvGrpSpPr>
        <p:grpSpPr>
          <a:xfrm>
            <a:off x="7264389" y="2390630"/>
            <a:ext cx="3867690" cy="3618508"/>
            <a:chOff x="7731179" y="2390630"/>
            <a:chExt cx="3867690" cy="3618508"/>
          </a:xfrm>
        </p:grpSpPr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BC038D36-72DD-4780-BC07-73BE9B75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70" y="2390630"/>
              <a:ext cx="2934109" cy="10383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9EF4F322-9B62-4336-ADAA-246E277F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79" y="3677662"/>
              <a:ext cx="3867690" cy="10478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6BDABEC7-8CA8-48F7-ABF8-93B7D129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734" y="4970768"/>
              <a:ext cx="3686689" cy="10383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1791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큐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큐</a:t>
            </a:r>
            <a:r>
              <a:rPr lang="en-US" altLang="ko-KR" sz="2400" b="1" dirty="0">
                <a:solidFill>
                  <a:srgbClr val="2574DB"/>
                </a:solidFill>
              </a:rPr>
              <a:t>(Queue)</a:t>
            </a:r>
            <a:r>
              <a:rPr lang="ko-KR" altLang="en-US" sz="2400" b="1" dirty="0">
                <a:solidFill>
                  <a:srgbClr val="2574DB"/>
                </a:solidFill>
              </a:rPr>
              <a:t>란</a:t>
            </a:r>
            <a:r>
              <a:rPr lang="en-US" altLang="ko-KR" sz="2400" b="1" dirty="0">
                <a:solidFill>
                  <a:srgbClr val="2574DB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데이터를 넣는 방향과 빼는 방향이 다르게 고정된 자료구조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EB8A351-1E97-41A4-BC18-3B6A27A95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26223"/>
              </p:ext>
            </p:extLst>
          </p:nvPr>
        </p:nvGraphicFramePr>
        <p:xfrm>
          <a:off x="5459369" y="3724712"/>
          <a:ext cx="1273262" cy="275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16979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028366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43369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B512BB-78BB-4397-9983-B86AA856DC08}"/>
              </a:ext>
            </a:extLst>
          </p:cNvPr>
          <p:cNvSpPr/>
          <p:nvPr/>
        </p:nvSpPr>
        <p:spPr>
          <a:xfrm>
            <a:off x="2925298" y="2783880"/>
            <a:ext cx="1273262" cy="55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CC4FCA5-1F83-48AA-8848-1FFF3C168FE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198560" y="3060717"/>
            <a:ext cx="1595437" cy="654340"/>
          </a:xfrm>
          <a:prstGeom prst="bentConnector3">
            <a:avLst>
              <a:gd name="adj1" fmla="val 9995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2196652-2618-441C-AD64-A7AC047C4B01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7468208" y="4676254"/>
            <a:ext cx="426285" cy="3170702"/>
          </a:xfrm>
          <a:prstGeom prst="bentConnector4">
            <a:avLst>
              <a:gd name="adj1" fmla="val -53626"/>
              <a:gd name="adj2" fmla="val 6003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E32A86-54B7-4580-825B-AF880AF9FF36}"/>
              </a:ext>
            </a:extLst>
          </p:cNvPr>
          <p:cNvSpPr txBox="1"/>
          <p:nvPr/>
        </p:nvSpPr>
        <p:spPr>
          <a:xfrm>
            <a:off x="4605556" y="2676088"/>
            <a:ext cx="921522" cy="37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Push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85D78-8067-4EB6-9703-DF7858A55DB2}"/>
              </a:ext>
            </a:extLst>
          </p:cNvPr>
          <p:cNvSpPr txBox="1"/>
          <p:nvPr/>
        </p:nvSpPr>
        <p:spPr>
          <a:xfrm>
            <a:off x="8187655" y="5679345"/>
            <a:ext cx="921522" cy="37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Pop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76DD29-78CC-4BD7-9DB3-AFA627988E38}"/>
              </a:ext>
            </a:extLst>
          </p:cNvPr>
          <p:cNvSpPr/>
          <p:nvPr/>
        </p:nvSpPr>
        <p:spPr>
          <a:xfrm>
            <a:off x="9266702" y="5771625"/>
            <a:ext cx="1273262" cy="55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8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큐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공주대 야식사업 대기열을 생각하면 쉽게 이해할 수 있다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큐는 구조상 가장 먼저 들어간 데이터가 가장 먼저 나가게 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이러한 구조를 </a:t>
            </a:r>
            <a:r>
              <a:rPr lang="en-US" altLang="ko-KR" b="1" dirty="0">
                <a:solidFill>
                  <a:srgbClr val="2574DB"/>
                </a:solidFill>
              </a:rPr>
              <a:t>FIFO(First-In First-Out)</a:t>
            </a:r>
            <a:r>
              <a:rPr lang="ko-KR" altLang="en-US" b="1" dirty="0">
                <a:solidFill>
                  <a:srgbClr val="2574DB"/>
                </a:solidFill>
              </a:rPr>
              <a:t>라 한다</a:t>
            </a:r>
          </a:p>
        </p:txBody>
      </p:sp>
    </p:spTree>
    <p:extLst>
      <p:ext uri="{BB962C8B-B14F-4D97-AF65-F5344CB8AC3E}">
        <p14:creationId xmlns:p14="http://schemas.microsoft.com/office/powerpoint/2010/main" val="283062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068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0068" y="3281283"/>
            <a:ext cx="108000" cy="2473100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23950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58485" y="4236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3731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3" name="타원 22"/>
          <p:cNvSpPr/>
          <p:nvPr/>
        </p:nvSpPr>
        <p:spPr>
          <a:xfrm>
            <a:off x="2258485" y="4636880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63731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5" name="타원 24"/>
          <p:cNvSpPr/>
          <p:nvPr/>
        </p:nvSpPr>
        <p:spPr>
          <a:xfrm>
            <a:off x="2258485" y="50369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3731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79920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196669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96669" y="3281283"/>
            <a:ext cx="108000" cy="2473100"/>
          </a:xfrm>
          <a:prstGeom prst="rect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40551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875086" y="4236830"/>
            <a:ext cx="180000" cy="180000"/>
          </a:xfrm>
          <a:prstGeom prst="ellipse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80332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3" name="타원 32"/>
          <p:cNvSpPr/>
          <p:nvPr/>
        </p:nvSpPr>
        <p:spPr>
          <a:xfrm>
            <a:off x="5875086" y="46368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80332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5" name="타원 34"/>
          <p:cNvSpPr/>
          <p:nvPr/>
        </p:nvSpPr>
        <p:spPr>
          <a:xfrm>
            <a:off x="5875086" y="50369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80332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96521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813270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13270" y="3281283"/>
            <a:ext cx="108000" cy="2473100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57152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491687" y="4236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796933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3" name="타원 42"/>
          <p:cNvSpPr/>
          <p:nvPr/>
        </p:nvSpPr>
        <p:spPr>
          <a:xfrm>
            <a:off x="9491687" y="46368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96933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5" name="타원 44"/>
          <p:cNvSpPr/>
          <p:nvPr/>
        </p:nvSpPr>
        <p:spPr>
          <a:xfrm>
            <a:off x="9491687" y="5036930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96933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413122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큐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큐 자료구조는 다음과 같은 연산이 존재한다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Push/Enqueue : </a:t>
            </a:r>
            <a:r>
              <a:rPr lang="ko-KR" altLang="en-US" b="1" dirty="0">
                <a:solidFill>
                  <a:srgbClr val="2574DB"/>
                </a:solidFill>
              </a:rPr>
              <a:t>스택에 자료를 넣는 연산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Pop/Dequeue : </a:t>
            </a:r>
            <a:r>
              <a:rPr lang="ko-KR" altLang="en-US" b="1" dirty="0">
                <a:solidFill>
                  <a:srgbClr val="2574DB"/>
                </a:solidFill>
              </a:rPr>
              <a:t>스택에서 자료를 빼는 연산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Size : </a:t>
            </a:r>
            <a:r>
              <a:rPr lang="ko-KR" altLang="en-US" b="1" dirty="0">
                <a:solidFill>
                  <a:srgbClr val="2574DB"/>
                </a:solidFill>
              </a:rPr>
              <a:t>스택에 들어 있는 자료의 수를 반환하는 연산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Empty : </a:t>
            </a:r>
            <a:r>
              <a:rPr lang="ko-KR" altLang="en-US" b="1" dirty="0">
                <a:solidFill>
                  <a:srgbClr val="2574DB"/>
                </a:solidFill>
              </a:rPr>
              <a:t>스택이 비어 있는지 확인하는 연산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Front/Peek : </a:t>
            </a:r>
            <a:r>
              <a:rPr lang="ko-KR" altLang="en-US" b="1" dirty="0">
                <a:solidFill>
                  <a:srgbClr val="2574DB"/>
                </a:solidFill>
              </a:rPr>
              <a:t>스택에 가장 마지막으로 들어간 자료를 확인하는 연산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1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큐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Push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1553DE-9024-4517-A215-DB3C26B4F0CB}"/>
              </a:ext>
            </a:extLst>
          </p:cNvPr>
          <p:cNvGraphicFramePr>
            <a:graphicFrameLocks noGrp="1"/>
          </p:cNvGraphicFramePr>
          <p:nvPr/>
        </p:nvGraphicFramePr>
        <p:xfrm>
          <a:off x="7254612" y="3387204"/>
          <a:ext cx="1273262" cy="1650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16979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4565C4-E22C-4687-833C-F0DC35026807}"/>
              </a:ext>
            </a:extLst>
          </p:cNvPr>
          <p:cNvGraphicFramePr>
            <a:graphicFrameLocks noGrp="1"/>
          </p:cNvGraphicFramePr>
          <p:nvPr/>
        </p:nvGraphicFramePr>
        <p:xfrm>
          <a:off x="3489354" y="3937211"/>
          <a:ext cx="1273262" cy="110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96E30D-DF05-4819-B82D-2AB246ECEAEF}"/>
              </a:ext>
            </a:extLst>
          </p:cNvPr>
          <p:cNvCxnSpPr/>
          <p:nvPr/>
        </p:nvCxnSpPr>
        <p:spPr>
          <a:xfrm>
            <a:off x="5429075" y="4151704"/>
            <a:ext cx="1333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F7B52C-73AB-4199-9D9B-304E65295F69}"/>
              </a:ext>
            </a:extLst>
          </p:cNvPr>
          <p:cNvSpPr txBox="1"/>
          <p:nvPr/>
        </p:nvSpPr>
        <p:spPr>
          <a:xfrm>
            <a:off x="5453776" y="3567879"/>
            <a:ext cx="1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Push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42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큐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Pop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96E30D-DF05-4819-B82D-2AB246ECEAEF}"/>
              </a:ext>
            </a:extLst>
          </p:cNvPr>
          <p:cNvCxnSpPr/>
          <p:nvPr/>
        </p:nvCxnSpPr>
        <p:spPr>
          <a:xfrm>
            <a:off x="5429075" y="4151704"/>
            <a:ext cx="1333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F7B52C-73AB-4199-9D9B-304E65295F69}"/>
              </a:ext>
            </a:extLst>
          </p:cNvPr>
          <p:cNvSpPr txBox="1"/>
          <p:nvPr/>
        </p:nvSpPr>
        <p:spPr>
          <a:xfrm>
            <a:off x="5453776" y="3567879"/>
            <a:ext cx="1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Pop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D55F81-F17D-4C9A-A04A-E56DE784E6AE}"/>
              </a:ext>
            </a:extLst>
          </p:cNvPr>
          <p:cNvGraphicFramePr>
            <a:graphicFrameLocks noGrp="1"/>
          </p:cNvGraphicFramePr>
          <p:nvPr/>
        </p:nvGraphicFramePr>
        <p:xfrm>
          <a:off x="3489354" y="3387204"/>
          <a:ext cx="1273262" cy="1650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16979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7C700F7-CCF3-4183-A3DB-428B6BA29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87708"/>
              </p:ext>
            </p:extLst>
          </p:nvPr>
        </p:nvGraphicFramePr>
        <p:xfrm>
          <a:off x="7254612" y="3937211"/>
          <a:ext cx="1273262" cy="110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07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큐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Size, Empty, 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7B52C-73AB-4199-9D9B-304E65295F69}"/>
              </a:ext>
            </a:extLst>
          </p:cNvPr>
          <p:cNvSpPr txBox="1"/>
          <p:nvPr/>
        </p:nvSpPr>
        <p:spPr>
          <a:xfrm>
            <a:off x="3725644" y="3328372"/>
            <a:ext cx="236476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Size = 3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Empty = false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Front = 3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D55F81-F17D-4C9A-A04A-E56DE784E6AE}"/>
              </a:ext>
            </a:extLst>
          </p:cNvPr>
          <p:cNvGraphicFramePr>
            <a:graphicFrameLocks noGrp="1"/>
          </p:cNvGraphicFramePr>
          <p:nvPr/>
        </p:nvGraphicFramePr>
        <p:xfrm>
          <a:off x="1509552" y="3328372"/>
          <a:ext cx="1273262" cy="1650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16979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DDCFF2-0B13-4561-BD60-FC16D807E6A0}"/>
              </a:ext>
            </a:extLst>
          </p:cNvPr>
          <p:cNvCxnSpPr/>
          <p:nvPr/>
        </p:nvCxnSpPr>
        <p:spPr>
          <a:xfrm>
            <a:off x="7482980" y="4915949"/>
            <a:ext cx="1400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D0AC8F-9736-4FA7-9106-1163977B2169}"/>
              </a:ext>
            </a:extLst>
          </p:cNvPr>
          <p:cNvSpPr txBox="1"/>
          <p:nvPr/>
        </p:nvSpPr>
        <p:spPr>
          <a:xfrm>
            <a:off x="9488881" y="3334704"/>
            <a:ext cx="236476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Size = 0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Empty = true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Top =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큐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큐 역시 일차원 배열 또는 리스트를 이용해 구현할 수 있다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23FE3D4-B6AE-4080-A88A-7951724B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18" y="3460459"/>
            <a:ext cx="2705478" cy="62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A283547-835B-47B2-9C0B-75C7B06A5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57" y="2069615"/>
            <a:ext cx="2867425" cy="3410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03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큐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Push</a:t>
            </a:r>
            <a:r>
              <a:rPr lang="ko-KR" altLang="en-US" b="1" dirty="0">
                <a:solidFill>
                  <a:srgbClr val="2574DB"/>
                </a:solidFill>
              </a:rPr>
              <a:t>는 다음과 같이 구현할 수 있다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F23E5C3-2677-491A-9561-514E957C1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1" y="2914578"/>
            <a:ext cx="2676899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88EA9FE-97A0-4933-BEE6-8BE1036CA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30" y="2552577"/>
            <a:ext cx="5639587" cy="175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67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큐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Pop</a:t>
            </a:r>
            <a:r>
              <a:rPr lang="ko-KR" altLang="en-US" b="1" dirty="0">
                <a:solidFill>
                  <a:srgbClr val="2574DB"/>
                </a:solidFill>
              </a:rPr>
              <a:t>은 다음과 같이 구현할 수 있다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77811AB-3140-4C44-BACE-05BBD1CF3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8" y="2914578"/>
            <a:ext cx="2372056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5A2AD76-79F8-4629-A467-6561B0F22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79" y="2552577"/>
            <a:ext cx="4610743" cy="175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6574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큐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Size, Empty, Front</a:t>
            </a:r>
            <a:r>
              <a:rPr lang="ko-KR" altLang="en-US" b="1" dirty="0">
                <a:solidFill>
                  <a:srgbClr val="2574DB"/>
                </a:solidFill>
              </a:rPr>
              <a:t>는 다음과 같이 구현할 수 있다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70BA789-A066-48ED-A647-CED1BA77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8" y="2390630"/>
            <a:ext cx="2991267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4D1FAA3-DB4E-4E5D-97D0-C8EF72441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3590809"/>
            <a:ext cx="3705742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FAA8F6-C228-43C7-B728-77ED15CFC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9" y="4819567"/>
            <a:ext cx="3677163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77FDA6E-3772-47F0-A31A-63656879E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93" y="2400156"/>
            <a:ext cx="3038899" cy="101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5B25E8D-C6D8-43A4-B2CC-DF80FFBB6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271" y="3605098"/>
            <a:ext cx="3705742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82E04A3E-C918-4836-A004-932F4C4B5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060" y="4785408"/>
            <a:ext cx="3496163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25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76248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현 48"/>
          <p:cNvSpPr/>
          <p:nvPr/>
        </p:nvSpPr>
        <p:spPr>
          <a:xfrm>
            <a:off x="1176249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원호 49"/>
          <p:cNvSpPr/>
          <p:nvPr/>
        </p:nvSpPr>
        <p:spPr>
          <a:xfrm>
            <a:off x="1176248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15662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08086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타원 62"/>
          <p:cNvSpPr/>
          <p:nvPr/>
        </p:nvSpPr>
        <p:spPr>
          <a:xfrm>
            <a:off x="4899163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현 63"/>
          <p:cNvSpPr/>
          <p:nvPr/>
        </p:nvSpPr>
        <p:spPr>
          <a:xfrm>
            <a:off x="4899164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4899163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38577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31001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타원 67"/>
          <p:cNvSpPr/>
          <p:nvPr/>
        </p:nvSpPr>
        <p:spPr>
          <a:xfrm>
            <a:off x="8622078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현 68"/>
          <p:cNvSpPr/>
          <p:nvPr/>
        </p:nvSpPr>
        <p:spPr>
          <a:xfrm>
            <a:off x="8622079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원호 69"/>
          <p:cNvSpPr/>
          <p:nvPr/>
        </p:nvSpPr>
        <p:spPr>
          <a:xfrm>
            <a:off x="8622078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461492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53916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9643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2574DB"/>
                </a:solidFill>
              </a:rPr>
              <a:t>SCHE</a:t>
            </a:r>
          </a:p>
          <a:p>
            <a:pPr algn="ctr"/>
            <a:r>
              <a:rPr lang="en-US" altLang="ko-KR" sz="1600" b="1" dirty="0">
                <a:solidFill>
                  <a:srgbClr val="2574DB"/>
                </a:solidFill>
              </a:rPr>
              <a:t>DULE</a:t>
            </a:r>
            <a:endParaRPr lang="ko-KR" altLang="en-US" sz="16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696944" y="2002972"/>
          <a:ext cx="10073388" cy="409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Aug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Sep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Dec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8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1696944" y="3320190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25093" y="3320190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58830" y="4212819"/>
            <a:ext cx="5872256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442981" y="4212819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020716" y="5105448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548865" y="510544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5478" y="3335299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1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35478" y="4212818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2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35478" y="5090337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3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16200000">
            <a:off x="2433616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484367" y="2949574"/>
            <a:ext cx="1323542" cy="1523891"/>
            <a:chOff x="2168084" y="3125970"/>
            <a:chExt cx="1323542" cy="1523891"/>
          </a:xfrm>
        </p:grpSpPr>
        <p:sp>
          <p:nvSpPr>
            <p:cNvPr id="20" name="육각형 19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032945" y="2949575"/>
            <a:ext cx="1323542" cy="1523891"/>
            <a:chOff x="2168084" y="3125970"/>
            <a:chExt cx="1323542" cy="1523891"/>
          </a:xfrm>
        </p:grpSpPr>
        <p:sp>
          <p:nvSpPr>
            <p:cNvPr id="24" name="육각형 23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26" name="자유형 25"/>
          <p:cNvSpPr/>
          <p:nvPr/>
        </p:nvSpPr>
        <p:spPr>
          <a:xfrm rot="5400000">
            <a:off x="3982197" y="315260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16200000">
            <a:off x="5536927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87678" y="2949574"/>
            <a:ext cx="1323542" cy="1523891"/>
            <a:chOff x="2168084" y="3125970"/>
            <a:chExt cx="1323542" cy="1523891"/>
          </a:xfrm>
        </p:grpSpPr>
        <p:sp>
          <p:nvSpPr>
            <p:cNvPr id="29" name="육각형 28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136256" y="2949575"/>
            <a:ext cx="1323542" cy="1523891"/>
            <a:chOff x="2168084" y="3125970"/>
            <a:chExt cx="1323542" cy="1523891"/>
          </a:xfrm>
        </p:grpSpPr>
        <p:sp>
          <p:nvSpPr>
            <p:cNvPr id="32" name="육각형 31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34" name="자유형 33"/>
          <p:cNvSpPr/>
          <p:nvPr/>
        </p:nvSpPr>
        <p:spPr>
          <a:xfrm rot="5400000">
            <a:off x="7085508" y="315260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 rot="16200000">
            <a:off x="8649763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700514" y="2949574"/>
            <a:ext cx="1323542" cy="1523891"/>
            <a:chOff x="2168084" y="3125970"/>
            <a:chExt cx="1323542" cy="1523891"/>
          </a:xfrm>
        </p:grpSpPr>
        <p:sp>
          <p:nvSpPr>
            <p:cNvPr id="37" name="육각형 36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46220" y="5223636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98432" y="4844863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1912" y="5223636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94124" y="4844863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5400000">
            <a:off x="4487435" y="1047705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왼쪽 대괄호 44"/>
          <p:cNvSpPr/>
          <p:nvPr/>
        </p:nvSpPr>
        <p:spPr>
          <a:xfrm rot="5400000">
            <a:off x="7585307" y="1047705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597497" y="1813004"/>
            <a:ext cx="1293019" cy="216000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635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조직도</a:t>
            </a:r>
            <a:r>
              <a:rPr lang="en-US" altLang="ko-KR" sz="1100" b="1" dirty="0">
                <a:solidFill>
                  <a:prstClr val="white"/>
                </a:solidFill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</a:rPr>
              <a:t>프로세스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244007" y="2029004"/>
            <a:ext cx="0" cy="360000"/>
          </a:xfrm>
          <a:prstGeom prst="line">
            <a:avLst/>
          </a:prstGeom>
          <a:ln w="6350"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7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00650" y="1892806"/>
            <a:ext cx="2854910" cy="2854910"/>
          </a:xfrm>
          <a:prstGeom prst="ellipse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219</a:t>
            </a:r>
          </a:p>
        </p:txBody>
      </p:sp>
    </p:spTree>
    <p:extLst>
      <p:ext uri="{BB962C8B-B14F-4D97-AF65-F5344CB8AC3E}">
        <p14:creationId xmlns:p14="http://schemas.microsoft.com/office/powerpoint/2010/main" val="57541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22221" y="3588390"/>
            <a:ext cx="4347557" cy="83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2574DB"/>
                </a:solidFill>
              </a:rPr>
              <a:t>Striking Arts 22 - </a:t>
            </a:r>
            <a:r>
              <a:rPr lang="ko-KR" altLang="en-US" sz="2000" b="1" kern="0" dirty="0">
                <a:solidFill>
                  <a:srgbClr val="2574DB"/>
                </a:solidFill>
              </a:rPr>
              <a:t>임용식</a:t>
            </a:r>
            <a:endParaRPr lang="en-US" altLang="ko-KR" sz="2000" b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i="1" kern="0" dirty="0">
                <a:solidFill>
                  <a:srgbClr val="2574DB"/>
                </a:solidFill>
              </a:rPr>
              <a:t>Github.com/Hamsik2rang</a:t>
            </a:r>
          </a:p>
        </p:txBody>
      </p:sp>
      <p:sp>
        <p:nvSpPr>
          <p:cNvPr id="54" name="대각선 방향의 모서리가 둥근 사각형 53"/>
          <p:cNvSpPr/>
          <p:nvPr/>
        </p:nvSpPr>
        <p:spPr>
          <a:xfrm>
            <a:off x="1735975" y="2235234"/>
            <a:ext cx="8720050" cy="1124629"/>
          </a:xfrm>
          <a:prstGeom prst="round2DiagRect">
            <a:avLst>
              <a:gd name="adj1" fmla="val 26286"/>
              <a:gd name="adj2" fmla="val 0"/>
            </a:avLst>
          </a:prstGeom>
          <a:solidFill>
            <a:srgbClr val="2574DB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white"/>
                </a:solidFill>
              </a:rPr>
              <a:t>자료구조 </a:t>
            </a:r>
            <a:r>
              <a:rPr lang="en-US" altLang="ko-KR" sz="3200" b="1" dirty="0">
                <a:solidFill>
                  <a:prstClr val="white"/>
                </a:solidFill>
              </a:rPr>
              <a:t>– </a:t>
            </a:r>
            <a:r>
              <a:rPr lang="ko-KR" altLang="en-US" sz="3200" b="1" dirty="0">
                <a:solidFill>
                  <a:prstClr val="white"/>
                </a:solidFill>
              </a:rPr>
              <a:t>스택</a:t>
            </a:r>
            <a:r>
              <a:rPr lang="en-US" altLang="ko-KR" sz="3200" b="1" dirty="0">
                <a:solidFill>
                  <a:prstClr val="white"/>
                </a:solidFill>
              </a:rPr>
              <a:t>, </a:t>
            </a:r>
            <a:r>
              <a:rPr lang="ko-KR" altLang="en-US" sz="3200" b="1" dirty="0">
                <a:solidFill>
                  <a:prstClr val="white"/>
                </a:solidFill>
              </a:rPr>
              <a:t>큐</a:t>
            </a:r>
          </a:p>
        </p:txBody>
      </p:sp>
    </p:spTree>
    <p:extLst>
      <p:ext uri="{BB962C8B-B14F-4D97-AF65-F5344CB8AC3E}">
        <p14:creationId xmlns:p14="http://schemas.microsoft.com/office/powerpoint/2010/main" val="354065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스택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스택</a:t>
            </a:r>
            <a:r>
              <a:rPr lang="en-US" altLang="ko-KR" sz="2400" b="1" dirty="0">
                <a:solidFill>
                  <a:srgbClr val="2574DB"/>
                </a:solidFill>
              </a:rPr>
              <a:t>(Stack)</a:t>
            </a:r>
            <a:r>
              <a:rPr lang="ko-KR" altLang="en-US" sz="2400" b="1" dirty="0">
                <a:solidFill>
                  <a:srgbClr val="2574DB"/>
                </a:solidFill>
              </a:rPr>
              <a:t>이란</a:t>
            </a:r>
            <a:r>
              <a:rPr lang="en-US" altLang="ko-KR" sz="2400" b="1" dirty="0">
                <a:solidFill>
                  <a:srgbClr val="2574DB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한 쪽 끝에서만 데이터를 넣었다 뺄 수 있는 자료 구조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EB8A351-1E97-41A4-BC18-3B6A27A95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91819"/>
              </p:ext>
            </p:extLst>
          </p:nvPr>
        </p:nvGraphicFramePr>
        <p:xfrm>
          <a:off x="5459369" y="3724712"/>
          <a:ext cx="1273262" cy="275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64732385"/>
                    </a:ext>
                  </a:extLst>
                </a:gridCol>
              </a:tblGrid>
              <a:tr h="5500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16979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028366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43369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379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794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F0E446A-E398-42E4-B647-829F36047DFC}"/>
              </a:ext>
            </a:extLst>
          </p:cNvPr>
          <p:cNvSpPr/>
          <p:nvPr/>
        </p:nvSpPr>
        <p:spPr>
          <a:xfrm>
            <a:off x="7993441" y="2783880"/>
            <a:ext cx="1273262" cy="55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B512BB-78BB-4397-9983-B86AA856DC08}"/>
              </a:ext>
            </a:extLst>
          </p:cNvPr>
          <p:cNvSpPr/>
          <p:nvPr/>
        </p:nvSpPr>
        <p:spPr>
          <a:xfrm>
            <a:off x="2925298" y="2783880"/>
            <a:ext cx="1273262" cy="55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CC4FCA5-1F83-48AA-8848-1FFF3C168FE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198560" y="3060717"/>
            <a:ext cx="1595437" cy="654340"/>
          </a:xfrm>
          <a:prstGeom prst="bentConnector3">
            <a:avLst>
              <a:gd name="adj1" fmla="val 9995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2196652-2618-441C-AD64-A7AC047C4B01}"/>
              </a:ext>
            </a:extLst>
          </p:cNvPr>
          <p:cNvCxnSpPr>
            <a:cxnSpLocks/>
          </p:cNvCxnSpPr>
          <p:nvPr/>
        </p:nvCxnSpPr>
        <p:spPr>
          <a:xfrm flipV="1">
            <a:off x="6501468" y="3051062"/>
            <a:ext cx="1491973" cy="663995"/>
          </a:xfrm>
          <a:prstGeom prst="bentConnector3">
            <a:avLst>
              <a:gd name="adj1" fmla="val -4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E32A86-54B7-4580-825B-AF880AF9FF36}"/>
              </a:ext>
            </a:extLst>
          </p:cNvPr>
          <p:cNvSpPr txBox="1"/>
          <p:nvPr/>
        </p:nvSpPr>
        <p:spPr>
          <a:xfrm>
            <a:off x="4605556" y="2676088"/>
            <a:ext cx="921522" cy="37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Push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85D78-8067-4EB6-9703-DF7858A55DB2}"/>
              </a:ext>
            </a:extLst>
          </p:cNvPr>
          <p:cNvSpPr txBox="1"/>
          <p:nvPr/>
        </p:nvSpPr>
        <p:spPr>
          <a:xfrm>
            <a:off x="6786694" y="2641001"/>
            <a:ext cx="921522" cy="37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Pop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5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스택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2574DB"/>
                </a:solidFill>
              </a:rPr>
              <a:t>프링글스</a:t>
            </a:r>
            <a:r>
              <a:rPr lang="ko-KR" altLang="en-US" b="1" dirty="0">
                <a:solidFill>
                  <a:srgbClr val="2574DB"/>
                </a:solidFill>
              </a:rPr>
              <a:t> 통을 생각하면 쉽게 이해할 수 있다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스택은 구조상 가장 마지막에 들어간 데이터가 가장 먼저 나오게 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이러한 구조를 </a:t>
            </a:r>
            <a:r>
              <a:rPr lang="en-US" altLang="ko-KR" b="1" dirty="0">
                <a:solidFill>
                  <a:srgbClr val="2574DB"/>
                </a:solidFill>
              </a:rPr>
              <a:t>LIFO(Last-In First-Out)</a:t>
            </a:r>
            <a:r>
              <a:rPr lang="ko-KR" altLang="en-US" b="1" dirty="0">
                <a:solidFill>
                  <a:srgbClr val="2574DB"/>
                </a:solidFill>
              </a:rPr>
              <a:t>라고도 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1526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651</Words>
  <Application>Microsoft Office PowerPoint</Application>
  <PresentationFormat>와이드스크린</PresentationFormat>
  <Paragraphs>201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Im Yongsik</cp:lastModifiedBy>
  <cp:revision>34</cp:revision>
  <dcterms:created xsi:type="dcterms:W3CDTF">2020-05-14T14:56:15Z</dcterms:created>
  <dcterms:modified xsi:type="dcterms:W3CDTF">2021-05-24T08:58:01Z</dcterms:modified>
</cp:coreProperties>
</file>