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3" r:id="rId3"/>
    <p:sldId id="284" r:id="rId4"/>
    <p:sldId id="266" r:id="rId5"/>
    <p:sldId id="301" r:id="rId6"/>
    <p:sldId id="293" r:id="rId7"/>
    <p:sldId id="288" r:id="rId8"/>
    <p:sldId id="299" r:id="rId9"/>
    <p:sldId id="290" r:id="rId10"/>
    <p:sldId id="291" r:id="rId11"/>
    <p:sldId id="298" r:id="rId12"/>
    <p:sldId id="300" r:id="rId13"/>
    <p:sldId id="296" r:id="rId14"/>
    <p:sldId id="268" r:id="rId15"/>
    <p:sldId id="269" r:id="rId16"/>
    <p:sldId id="297" r:id="rId17"/>
    <p:sldId id="271" r:id="rId18"/>
    <p:sldId id="274" r:id="rId19"/>
    <p:sldId id="289" r:id="rId20"/>
    <p:sldId id="270" r:id="rId21"/>
    <p:sldId id="295" r:id="rId22"/>
    <p:sldId id="276" r:id="rId23"/>
    <p:sldId id="277" r:id="rId24"/>
    <p:sldId id="292"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790" autoAdjust="0"/>
  </p:normalViewPr>
  <p:slideViewPr>
    <p:cSldViewPr snapToGrid="0">
      <p:cViewPr varScale="1">
        <p:scale>
          <a:sx n="75" d="100"/>
          <a:sy n="75" d="100"/>
        </p:scale>
        <p:origin x="12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60</c:v>
                </c:pt>
                <c:pt idx="1">
                  <c:v>40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10</c:v>
                </c:pt>
                <c:pt idx="1">
                  <c:v>90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503909953956899E-2"/>
          <c:y val="0.1209638394461517"/>
          <c:w val="0.91825064592211447"/>
          <c:h val="0.77834983107044475"/>
        </c:manualLayout>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Sheet1!$B$2:$B$6</c:f>
              <c:numCache>
                <c:formatCode>General</c:formatCode>
                <c:ptCount val="5"/>
                <c:pt idx="0">
                  <c:v>70</c:v>
                </c:pt>
                <c:pt idx="1">
                  <c:v>0</c:v>
                </c:pt>
                <c:pt idx="2">
                  <c:v>100</c:v>
                </c:pt>
                <c:pt idx="3">
                  <c:v>100</c:v>
                </c:pt>
                <c:pt idx="4">
                  <c:v>100</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Sheet1!$C$2:$C$6</c:f>
              <c:numCache>
                <c:formatCode>General</c:formatCode>
                <c:ptCount val="5"/>
                <c:pt idx="0">
                  <c:v>30</c:v>
                </c:pt>
                <c:pt idx="1">
                  <c:v>100</c:v>
                </c:pt>
                <c:pt idx="2">
                  <c:v>0</c:v>
                </c:pt>
                <c:pt idx="3">
                  <c:v>0</c:v>
                </c:pt>
                <c:pt idx="4">
                  <c:v>0</c:v>
                </c:pt>
              </c:numCache>
            </c:numRef>
          </c:val>
        </c:ser>
        <c:dLbls>
          <c:showLegendKey val="0"/>
          <c:showVal val="0"/>
          <c:showCatName val="0"/>
          <c:showSerName val="0"/>
          <c:showPercent val="0"/>
          <c:showBubbleSize val="0"/>
        </c:dLbls>
        <c:gapWidth val="150"/>
        <c:overlap val="100"/>
        <c:axId val="362441536"/>
        <c:axId val="362438792"/>
      </c:barChart>
      <c:catAx>
        <c:axId val="3624415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ja-JP"/>
          </a:p>
        </c:txPr>
        <c:crossAx val="362438792"/>
        <c:crosses val="autoZero"/>
        <c:auto val="1"/>
        <c:lblAlgn val="ctr"/>
        <c:lblOffset val="100"/>
        <c:noMultiLvlLbl val="0"/>
      </c:catAx>
      <c:valAx>
        <c:axId val="3624387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2441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503909953956899E-2"/>
          <c:y val="0.1209638394461517"/>
          <c:w val="0.91825064592211447"/>
          <c:h val="0.76112801410298259"/>
        </c:manualLayout>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Sheet1!$B$2:$B$5</c:f>
              <c:numCache>
                <c:formatCode>General</c:formatCode>
                <c:ptCount val="4"/>
                <c:pt idx="0">
                  <c:v>60</c:v>
                </c:pt>
                <c:pt idx="1">
                  <c:v>10</c:v>
                </c:pt>
                <c:pt idx="2">
                  <c:v>0</c:v>
                </c:pt>
                <c:pt idx="3">
                  <c:v>30</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Sheet1!$C$2:$C$5</c:f>
              <c:numCache>
                <c:formatCode>General</c:formatCode>
                <c:ptCount val="4"/>
                <c:pt idx="0">
                  <c:v>40</c:v>
                </c:pt>
                <c:pt idx="1">
                  <c:v>90</c:v>
                </c:pt>
                <c:pt idx="2">
                  <c:v>100</c:v>
                </c:pt>
                <c:pt idx="3">
                  <c:v>70</c:v>
                </c:pt>
              </c:numCache>
            </c:numRef>
          </c:val>
        </c:ser>
        <c:dLbls>
          <c:showLegendKey val="0"/>
          <c:showVal val="0"/>
          <c:showCatName val="0"/>
          <c:showSerName val="0"/>
          <c:showPercent val="0"/>
          <c:showBubbleSize val="0"/>
        </c:dLbls>
        <c:gapWidth val="150"/>
        <c:overlap val="100"/>
        <c:axId val="308982976"/>
        <c:axId val="308985328"/>
      </c:barChart>
      <c:catAx>
        <c:axId val="3089829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308985328"/>
        <c:crosses val="autoZero"/>
        <c:auto val="1"/>
        <c:lblAlgn val="ctr"/>
        <c:lblOffset val="100"/>
        <c:noMultiLvlLbl val="0"/>
      </c:catAx>
      <c:valAx>
        <c:axId val="3089853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08982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01385-5A79-4CA9-A1A7-EEE61B079AA0}" type="datetimeFigureOut">
              <a:rPr kumimoji="1" lang="ja-JP" altLang="en-US" smtClean="0"/>
              <a:t>2016/12/15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5DDD7-A5DB-4A8D-9D8B-E8E9462611EA}" type="slidenum">
              <a:rPr kumimoji="1" lang="ja-JP" altLang="en-US" smtClean="0"/>
              <a:t>‹#›</a:t>
            </a:fld>
            <a:endParaRPr kumimoji="1" lang="ja-JP" altLang="en-US"/>
          </a:p>
        </p:txBody>
      </p:sp>
    </p:spTree>
    <p:extLst>
      <p:ext uri="{BB962C8B-B14F-4D97-AF65-F5344CB8AC3E}">
        <p14:creationId xmlns:p14="http://schemas.microsoft.com/office/powerpoint/2010/main" val="28050299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a:t>
            </a:r>
            <a:r>
              <a:rPr kumimoji="1" lang="ja-JP" altLang="en-US" dirty="0" smtClean="0"/>
              <a:t>、</a:t>
            </a:r>
            <a:r>
              <a:rPr kumimoji="1" lang="en-US" altLang="ja-JP" dirty="0" smtClean="0"/>
              <a:t>A</a:t>
            </a:r>
            <a:r>
              <a:rPr kumimoji="1" lang="ja-JP" altLang="en-US" dirty="0" smtClean="0"/>
              <a:t>班、はむろ</a:t>
            </a:r>
            <a:r>
              <a:rPr kumimoji="1" lang="ja-JP" altLang="en-US" dirty="0" smtClean="0"/>
              <a:t>の残留意思の藤本が発表させていただきます</a:t>
            </a:r>
            <a:r>
              <a:rPr kumimoji="1" lang="ja-JP" altLang="en-US" dirty="0" smtClean="0"/>
              <a:t>。よろしくお願いいたします。今回</a:t>
            </a:r>
            <a:r>
              <a:rPr kumimoji="1" lang="ja-JP" altLang="en-US" dirty="0" smtClean="0"/>
              <a:t>我々が作成するのはハムフィールと言う</a:t>
            </a:r>
            <a:r>
              <a:rPr kumimoji="1" lang="en-US" altLang="ja-JP" dirty="0" smtClean="0"/>
              <a:t>web</a:t>
            </a:r>
            <a:r>
              <a:rPr kumimoji="1" lang="ja-JP" altLang="en-US" dirty="0" smtClean="0"/>
              <a:t>サービスになります。この子はイメージキャラクターのハムちゃんです</a:t>
            </a:r>
            <a:r>
              <a:rPr kumimoji="1" lang="ja-JP" altLang="en-US"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a:t>
            </a:fld>
            <a:endParaRPr kumimoji="1" lang="ja-JP" altLang="en-US"/>
          </a:p>
        </p:txBody>
      </p:sp>
    </p:spTree>
    <p:extLst>
      <p:ext uri="{BB962C8B-B14F-4D97-AF65-F5344CB8AC3E}">
        <p14:creationId xmlns:p14="http://schemas.microsoft.com/office/powerpoint/2010/main" val="92554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プロフィール編集です。自分の好きな画像や趣味の事や資格など好きなことを書き込んでカスタマイズしてもらいます</a:t>
            </a:r>
            <a:r>
              <a:rPr kumimoji="1" lang="ja-JP" altLang="en-US" dirty="0" smtClean="0"/>
              <a:t>。項目はプラスボタンで増やせます。プラスボタンを押すと・・・</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10</a:t>
            </a:fld>
            <a:endParaRPr kumimoji="1" lang="ja-JP" altLang="en-US"/>
          </a:p>
        </p:txBody>
      </p:sp>
    </p:spTree>
    <p:extLst>
      <p:ext uri="{BB962C8B-B14F-4D97-AF65-F5344CB8AC3E}">
        <p14:creationId xmlns:p14="http://schemas.microsoft.com/office/powerpoint/2010/main" val="639164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に新しい項目が作成でき趣味や、好きな食べ物、はまっていることなどを好きに追加できます。項目を何個まで増やせるかは現在開発中で項目数の指定は未定となっています。次にアカウント管理機能を説明し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11</a:t>
            </a:fld>
            <a:endParaRPr kumimoji="1" lang="ja-JP" altLang="en-US"/>
          </a:p>
        </p:txBody>
      </p:sp>
    </p:spTree>
    <p:extLst>
      <p:ext uri="{BB962C8B-B14F-4D97-AF65-F5344CB8AC3E}">
        <p14:creationId xmlns:p14="http://schemas.microsoft.com/office/powerpoint/2010/main" val="128810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アカウント管理画面です。自分のアカウント情報が見れたり、パスワード変更、削除などができます。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12</a:t>
            </a:fld>
            <a:endParaRPr kumimoji="1" lang="ja-JP" altLang="en-US"/>
          </a:p>
        </p:txBody>
      </p:sp>
    </p:spTree>
    <p:extLst>
      <p:ext uri="{BB962C8B-B14F-4D97-AF65-F5344CB8AC3E}">
        <p14:creationId xmlns:p14="http://schemas.microsoft.com/office/powerpoint/2010/main" val="127700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開発環境、動作環境になります。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13</a:t>
            </a:fld>
            <a:endParaRPr kumimoji="1" lang="ja-JP" altLang="en-US"/>
          </a:p>
        </p:txBody>
      </p:sp>
    </p:spTree>
    <p:extLst>
      <p:ext uri="{BB962C8B-B14F-4D97-AF65-F5344CB8AC3E}">
        <p14:creationId xmlns:p14="http://schemas.microsoft.com/office/powerpoint/2010/main" val="208104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開発言語は内部的な処理や</a:t>
            </a:r>
            <a:r>
              <a:rPr kumimoji="1" lang="en-US" altLang="ja-JP" dirty="0" smtClean="0"/>
              <a:t>DB</a:t>
            </a:r>
            <a:r>
              <a:rPr kumimoji="1" lang="ja-JP" altLang="en-US" dirty="0" smtClean="0"/>
              <a:t>接続に</a:t>
            </a:r>
            <a:r>
              <a:rPr kumimoji="1" lang="en-US" altLang="ja-JP" dirty="0" smtClean="0"/>
              <a:t>java</a:t>
            </a:r>
            <a:r>
              <a:rPr kumimoji="1" lang="ja-JP" altLang="en-US" dirty="0" smtClean="0"/>
              <a:t>を使用し、サイトデザインなどには</a:t>
            </a:r>
            <a:r>
              <a:rPr kumimoji="1" lang="en-US" altLang="ja-JP" dirty="0" smtClean="0"/>
              <a:t>HTML</a:t>
            </a:r>
            <a:r>
              <a:rPr kumimoji="1" lang="ja-JP" altLang="en-US" dirty="0" smtClean="0"/>
              <a:t>、</a:t>
            </a:r>
            <a:r>
              <a:rPr kumimoji="1" lang="en-US" altLang="ja-JP" dirty="0" smtClean="0"/>
              <a:t>CSS</a:t>
            </a:r>
            <a:r>
              <a:rPr kumimoji="1" lang="ja-JP" altLang="en-US" dirty="0" smtClean="0"/>
              <a:t>を使用しております。</a:t>
            </a:r>
            <a:r>
              <a:rPr kumimoji="1" lang="en-US" altLang="ja-JP" dirty="0" smtClean="0"/>
              <a:t>CSS</a:t>
            </a:r>
            <a:r>
              <a:rPr kumimoji="1" lang="ja-JP" altLang="en-US" dirty="0" smtClean="0"/>
              <a:t>のフレームワークは</a:t>
            </a:r>
            <a:r>
              <a:rPr kumimoji="1" lang="en-US" altLang="ja-JP" dirty="0" smtClean="0"/>
              <a:t>picniccss</a:t>
            </a:r>
            <a:r>
              <a:rPr kumimoji="1" lang="ja-JP" altLang="en-US" dirty="0" smtClean="0"/>
              <a:t>を使用しています。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14</a:t>
            </a:fld>
            <a:endParaRPr kumimoji="1" lang="ja-JP" altLang="en-US"/>
          </a:p>
        </p:txBody>
      </p:sp>
    </p:spTree>
    <p:extLst>
      <p:ext uri="{BB962C8B-B14F-4D97-AF65-F5344CB8AC3E}">
        <p14:creationId xmlns:p14="http://schemas.microsoft.com/office/powerpoint/2010/main" val="3114420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動作環境は</a:t>
            </a:r>
            <a:r>
              <a:rPr kumimoji="1" lang="en-US" altLang="ja-JP" dirty="0" smtClean="0"/>
              <a:t>Windows10</a:t>
            </a:r>
            <a:r>
              <a:rPr kumimoji="1" lang="ja-JP" altLang="en-US" dirty="0" err="1" smtClean="0"/>
              <a:t>、</a:t>
            </a:r>
            <a:r>
              <a:rPr kumimoji="1" lang="en-US" altLang="ja-JP" dirty="0" smtClean="0"/>
              <a:t>8</a:t>
            </a:r>
            <a:r>
              <a:rPr kumimoji="1" lang="ja-JP" altLang="en-US" dirty="0" err="1" smtClean="0"/>
              <a:t>、</a:t>
            </a:r>
            <a:r>
              <a:rPr kumimoji="1" lang="ja-JP" altLang="en-US" dirty="0" smtClean="0"/>
              <a:t>インターネット環境となっております。開発ツールはプロジェクトをスムーズに進めるためにバージョン管理システムとして</a:t>
            </a:r>
            <a:r>
              <a:rPr kumimoji="1" lang="en-US" altLang="ja-JP" dirty="0" err="1" smtClean="0"/>
              <a:t>git</a:t>
            </a:r>
            <a:r>
              <a:rPr kumimoji="1" lang="ja-JP" altLang="en-US" dirty="0" smtClean="0"/>
              <a:t>を使用しています。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15</a:t>
            </a:fld>
            <a:endParaRPr kumimoji="1" lang="ja-JP" altLang="en-US"/>
          </a:p>
        </p:txBody>
      </p:sp>
    </p:spTree>
    <p:extLst>
      <p:ext uri="{BB962C8B-B14F-4D97-AF65-F5344CB8AC3E}">
        <p14:creationId xmlns:p14="http://schemas.microsoft.com/office/powerpoint/2010/main" val="2823573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続いて進捗</a:t>
            </a:r>
            <a:r>
              <a:rPr kumimoji="1" lang="en-US" altLang="ja-JP" dirty="0" smtClean="0"/>
              <a:t>(</a:t>
            </a:r>
            <a:r>
              <a:rPr kumimoji="1" lang="ja-JP" altLang="en-US" dirty="0" smtClean="0"/>
              <a:t>しんちょく</a:t>
            </a:r>
            <a:r>
              <a:rPr kumimoji="1" lang="en-US" altLang="ja-JP" dirty="0" smtClean="0"/>
              <a:t>)</a:t>
            </a:r>
            <a:r>
              <a:rPr kumimoji="1" lang="ja-JP" altLang="en-US" dirty="0" smtClean="0"/>
              <a:t>状況について説明していきたいと思います。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16</a:t>
            </a:fld>
            <a:endParaRPr kumimoji="1" lang="ja-JP" altLang="en-US"/>
          </a:p>
        </p:txBody>
      </p:sp>
    </p:spTree>
    <p:extLst>
      <p:ext uri="{BB962C8B-B14F-4D97-AF65-F5344CB8AC3E}">
        <p14:creationId xmlns:p14="http://schemas.microsoft.com/office/powerpoint/2010/main" val="308426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ハムフィールの基本</a:t>
            </a:r>
            <a:r>
              <a:rPr kumimoji="1" lang="ja-JP" altLang="en-US" dirty="0" smtClean="0"/>
              <a:t>機能は現在順調に開発が進んでいます。基本機能とはハムフィールを利用者に使用して頂く上でプロフィールページを作成するのに必要なアカウントを作成する、新規登録処理、自分のプロフィールページにログインするログイン処理などが主な基本機能となっております。次に拡張機能の説明をしていこう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17</a:t>
            </a:fld>
            <a:endParaRPr kumimoji="1" lang="ja-JP" altLang="en-US"/>
          </a:p>
        </p:txBody>
      </p:sp>
    </p:spTree>
    <p:extLst>
      <p:ext uri="{BB962C8B-B14F-4D97-AF65-F5344CB8AC3E}">
        <p14:creationId xmlns:p14="http://schemas.microsoft.com/office/powerpoint/2010/main" val="880496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拡張機能とは基本機能</a:t>
            </a:r>
            <a:r>
              <a:rPr kumimoji="1" lang="ja-JP" altLang="en-US" dirty="0" smtClean="0"/>
              <a:t>にプラスして</a:t>
            </a:r>
            <a:r>
              <a:rPr kumimoji="1" lang="ja-JP" altLang="en-US" dirty="0" smtClean="0"/>
              <a:t>開発していこうと現在考えているものです。実装が技術的に高い水準にあり、実装が基本機能よりも難しいものを拡張機能と定義しています。現在実装しようとしている拡張機能は画像のアップロード関係</a:t>
            </a:r>
            <a:r>
              <a:rPr kumimoji="1" lang="ja-JP" altLang="en-US" dirty="0" smtClean="0"/>
              <a:t>、アカウントのメール認証、などです。画像のアップロード関係というのはプロフィール編集で好きな画像をプロフィールにする方が多いと思います。しかし現在サイズの指定やアップロードできる拡張子の制限が全くない状況で、これに制約をかけると言う作業も現在行っております。最終的には</a:t>
            </a:r>
            <a:r>
              <a:rPr kumimoji="1" lang="en-US" altLang="ja-JP" dirty="0" smtClean="0"/>
              <a:t>web</a:t>
            </a:r>
            <a:r>
              <a:rPr kumimoji="1" lang="ja-JP" altLang="en-US" dirty="0" smtClean="0"/>
              <a:t>上に公開することも視野に</a:t>
            </a:r>
            <a:r>
              <a:rPr kumimoji="1" lang="ja-JP" altLang="en-US" dirty="0" smtClean="0"/>
              <a:t>いれて開発</a:t>
            </a:r>
            <a:r>
              <a:rPr kumimoji="1" lang="ja-JP" altLang="en-US" dirty="0" smtClean="0"/>
              <a:t>を進めてめています。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18</a:t>
            </a:fld>
            <a:endParaRPr kumimoji="1" lang="ja-JP" altLang="en-US"/>
          </a:p>
        </p:txBody>
      </p:sp>
    </p:spTree>
    <p:extLst>
      <p:ext uri="{BB962C8B-B14F-4D97-AF65-F5344CB8AC3E}">
        <p14:creationId xmlns:p14="http://schemas.microsoft.com/office/powerpoint/2010/main" val="12578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提出物の進捗状況になります。　リーダーにより割り振られた成果物を各成果物担当者が現在進めており、提出物に遅れなどは現在起きていません。</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19</a:t>
            </a:fld>
            <a:endParaRPr kumimoji="1" lang="ja-JP" altLang="en-US"/>
          </a:p>
        </p:txBody>
      </p:sp>
    </p:spTree>
    <p:extLst>
      <p:ext uri="{BB962C8B-B14F-4D97-AF65-F5344CB8AC3E}">
        <p14:creationId xmlns:p14="http://schemas.microsoft.com/office/powerpoint/2010/main" val="143183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目次なります。開発コンセプト</a:t>
            </a:r>
            <a:r>
              <a:rPr kumimoji="1" lang="ja-JP" altLang="en-US" dirty="0" smtClean="0"/>
              <a:t>、ハムフィールのイメージ画像の説明、開発</a:t>
            </a:r>
            <a:r>
              <a:rPr kumimoji="1" lang="ja-JP" altLang="en-US" dirty="0" smtClean="0"/>
              <a:t>環境動作環境、進捗状況、最後にこのプロジェクトの課題と対策</a:t>
            </a:r>
            <a:r>
              <a:rPr kumimoji="1" lang="ja-JP" altLang="en-US" dirty="0" smtClean="0"/>
              <a:t>を順番に発表させていただこうと思います。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a:t>
            </a:fld>
            <a:endParaRPr kumimoji="1" lang="ja-JP" altLang="en-US"/>
          </a:p>
        </p:txBody>
      </p:sp>
    </p:spTree>
    <p:extLst>
      <p:ext uri="{BB962C8B-B14F-4D97-AF65-F5344CB8AC3E}">
        <p14:creationId xmlns:p14="http://schemas.microsoft.com/office/powerpoint/2010/main" val="3775726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開発の全体進捗</a:t>
            </a:r>
            <a:r>
              <a:rPr kumimoji="1" lang="en-US" altLang="ja-JP" dirty="0" smtClean="0"/>
              <a:t>(</a:t>
            </a:r>
            <a:r>
              <a:rPr kumimoji="1" lang="ja-JP" altLang="en-US" dirty="0" smtClean="0"/>
              <a:t>しんちょく</a:t>
            </a:r>
            <a:r>
              <a:rPr kumimoji="1" lang="en-US" altLang="ja-JP" dirty="0" smtClean="0"/>
              <a:t>)</a:t>
            </a:r>
            <a:r>
              <a:rPr kumimoji="1" lang="ja-JP" altLang="en-US" dirty="0" smtClean="0"/>
              <a:t>に</a:t>
            </a:r>
            <a:r>
              <a:rPr kumimoji="1" lang="ja-JP" altLang="en-US" dirty="0" smtClean="0"/>
              <a:t>なります。現在基本機能の開発が一段落したので拡張機能の作成に取り掛かり始めたところです。その他の項目についても拡張機能と並行して進めていこうと考えております。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20</a:t>
            </a:fld>
            <a:endParaRPr kumimoji="1" lang="ja-JP" altLang="en-US"/>
          </a:p>
        </p:txBody>
      </p:sp>
    </p:spTree>
    <p:extLst>
      <p:ext uri="{BB962C8B-B14F-4D97-AF65-F5344CB8AC3E}">
        <p14:creationId xmlns:p14="http://schemas.microsoft.com/office/powerpoint/2010/main" val="2594946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最後に課題と対応策を説明したいと思います。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21</a:t>
            </a:fld>
            <a:endParaRPr kumimoji="1" lang="ja-JP" altLang="en-US"/>
          </a:p>
        </p:txBody>
      </p:sp>
    </p:spTree>
    <p:extLst>
      <p:ext uri="{BB962C8B-B14F-4D97-AF65-F5344CB8AC3E}">
        <p14:creationId xmlns:p14="http://schemas.microsoft.com/office/powerpoint/2010/main" val="77535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まずハムフィール現在最大の課題と致しましては、セキュリティ対策が取れていない。と言う所にあります。パスワードが暗号化されていないので外部</a:t>
            </a:r>
            <a:r>
              <a:rPr kumimoji="1" lang="ja-JP" altLang="en-US" dirty="0" smtClean="0"/>
              <a:t>から見られたり、</a:t>
            </a:r>
            <a:r>
              <a:rPr kumimoji="1" lang="ja-JP" altLang="en-US" dirty="0" smtClean="0"/>
              <a:t>またシステムに脆弱性があり</a:t>
            </a:r>
            <a:r>
              <a:rPr kumimoji="1" lang="en-US" altLang="ja-JP" dirty="0" smtClean="0"/>
              <a:t>SQL</a:t>
            </a:r>
            <a:r>
              <a:rPr kumimoji="1" lang="ja-JP" altLang="en-US" dirty="0" smtClean="0"/>
              <a:t>インジェクションやクロスサイトスクリプティング等のセキュリティ対策が取れていません。</a:t>
            </a:r>
            <a:r>
              <a:rPr kumimoji="1" lang="en-US" altLang="ja-JP" dirty="0" smtClean="0"/>
              <a:t>2</a:t>
            </a:r>
            <a:r>
              <a:rPr kumimoji="1" lang="ja-JP" altLang="en-US" dirty="0" smtClean="0"/>
              <a:t>つ目は</a:t>
            </a:r>
            <a:r>
              <a:rPr kumimoji="1" lang="en-US" altLang="ja-JP" dirty="0" smtClean="0"/>
              <a:t>web</a:t>
            </a:r>
            <a:r>
              <a:rPr kumimoji="1" lang="ja-JP" altLang="en-US" dirty="0" smtClean="0"/>
              <a:t>上に公開したいのにサーバーが全く立っていないと言うことです</a:t>
            </a:r>
            <a:r>
              <a:rPr kumimoji="1" lang="ja-JP" altLang="en-US" dirty="0" smtClean="0"/>
              <a:t>。</a:t>
            </a:r>
          </a:p>
          <a:p>
            <a:endParaRPr kumimoji="1" lang="ja-JP" altLang="en-US" dirty="0" smtClean="0"/>
          </a:p>
          <a:p>
            <a:r>
              <a:rPr kumimoji="1" lang="en-US" altLang="ja-JP" sz="1200" b="1" i="0" kern="1200" dirty="0" smtClean="0">
                <a:solidFill>
                  <a:schemeClr val="tx1"/>
                </a:solidFill>
                <a:effectLst/>
                <a:latin typeface="+mn-lt"/>
                <a:ea typeface="+mn-ea"/>
                <a:cs typeface="+mn-cs"/>
              </a:rPr>
              <a:t>SQL</a:t>
            </a:r>
            <a:r>
              <a:rPr kumimoji="1" lang="ja-JP" altLang="en-US" sz="1200" b="1" i="0" kern="1200" dirty="0" smtClean="0">
                <a:solidFill>
                  <a:schemeClr val="tx1"/>
                </a:solidFill>
                <a:effectLst/>
                <a:latin typeface="+mn-lt"/>
                <a:ea typeface="+mn-ea"/>
                <a:cs typeface="+mn-cs"/>
              </a:rPr>
              <a:t>インジェクション</a:t>
            </a:r>
            <a:r>
              <a:rPr kumimoji="1" lang="ja-JP" altLang="en-US" sz="1200" b="0" i="0" kern="1200" dirty="0" smtClean="0">
                <a:solidFill>
                  <a:schemeClr val="tx1"/>
                </a:solidFill>
                <a:effectLst/>
                <a:latin typeface="+mn-lt"/>
                <a:ea typeface="+mn-ea"/>
                <a:cs typeface="+mn-cs"/>
              </a:rPr>
              <a:t>（英</a:t>
            </a:r>
            <a:r>
              <a:rPr kumimoji="1" lang="en-US" altLang="ja-JP" sz="1200" b="0" i="0" kern="1200" dirty="0" smtClean="0">
                <a:solidFill>
                  <a:schemeClr val="tx1"/>
                </a:solidFill>
                <a:effectLst/>
                <a:latin typeface="+mn-lt"/>
                <a:ea typeface="+mn-ea"/>
                <a:cs typeface="+mn-cs"/>
              </a:rPr>
              <a:t>: </a:t>
            </a:r>
            <a:r>
              <a:rPr kumimoji="1" lang="en-US" altLang="ja-JP" sz="1200" b="1" i="0" kern="1200" dirty="0" smtClean="0">
                <a:solidFill>
                  <a:schemeClr val="tx1"/>
                </a:solidFill>
                <a:effectLst/>
                <a:latin typeface="+mn-lt"/>
                <a:ea typeface="+mn-ea"/>
                <a:cs typeface="+mn-cs"/>
              </a:rPr>
              <a:t>SQL Injection</a:t>
            </a:r>
            <a:r>
              <a:rPr kumimoji="1" lang="ja-JP" altLang="en-US" sz="1200" b="0" i="0" kern="1200" dirty="0" smtClean="0">
                <a:solidFill>
                  <a:schemeClr val="tx1"/>
                </a:solidFill>
                <a:effectLst/>
                <a:latin typeface="+mn-lt"/>
                <a:ea typeface="+mn-ea"/>
                <a:cs typeface="+mn-cs"/>
              </a:rPr>
              <a:t>）とは、アプリケーションのセキュリティ上の不備を意図的に利用し、アプリケーションが想定しない</a:t>
            </a:r>
            <a:r>
              <a:rPr kumimoji="1" lang="en-US" altLang="ja-JP" sz="1200" b="1"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文を実行させることにより、データベースシステムを不正に操作する攻撃方法</a:t>
            </a:r>
          </a:p>
          <a:p>
            <a:endParaRPr kumimoji="1" lang="ja-JP" altLang="en-US" dirty="0" smtClean="0"/>
          </a:p>
          <a:p>
            <a:r>
              <a:rPr kumimoji="1" lang="en-US" altLang="ja-JP" sz="1200" b="0" i="0" kern="1200" dirty="0" smtClean="0">
                <a:solidFill>
                  <a:schemeClr val="tx1"/>
                </a:solidFill>
                <a:effectLst/>
                <a:latin typeface="+mn-lt"/>
                <a:ea typeface="+mn-ea"/>
                <a:cs typeface="+mn-cs"/>
              </a:rPr>
              <a:t>XSS</a:t>
            </a:r>
            <a:r>
              <a:rPr kumimoji="1" lang="ja-JP" altLang="en-US" sz="1200" b="0" i="0" kern="1200" dirty="0" smtClean="0">
                <a:solidFill>
                  <a:schemeClr val="tx1"/>
                </a:solidFill>
                <a:effectLst/>
                <a:latin typeface="+mn-lt"/>
                <a:ea typeface="+mn-ea"/>
                <a:cs typeface="+mn-cs"/>
              </a:rPr>
              <a:t>攻撃は、ウェブサイト（</a:t>
            </a:r>
            <a:r>
              <a:rPr kumimoji="1" lang="ja-JP" altLang="en-US" sz="1200" b="1" i="0" kern="1200" dirty="0" smtClean="0">
                <a:solidFill>
                  <a:schemeClr val="tx1"/>
                </a:solidFill>
                <a:effectLst/>
                <a:latin typeface="+mn-lt"/>
                <a:ea typeface="+mn-ea"/>
                <a:cs typeface="+mn-cs"/>
              </a:rPr>
              <a:t>標的サイト</a:t>
            </a:r>
            <a:r>
              <a:rPr kumimoji="1" lang="ja-JP" altLang="en-US" sz="1200" b="0" i="0" kern="1200" dirty="0" smtClean="0">
                <a:solidFill>
                  <a:schemeClr val="tx1"/>
                </a:solidFill>
                <a:effectLst/>
                <a:latin typeface="+mn-lt"/>
                <a:ea typeface="+mn-ea"/>
                <a:cs typeface="+mn-cs"/>
              </a:rPr>
              <a:t>）の脆弱性</a:t>
            </a:r>
            <a:r>
              <a:rPr kumimoji="1" lang="en-US" altLang="ja-JP" sz="1200" b="0" i="0" kern="1200" dirty="0" smtClean="0">
                <a:solidFill>
                  <a:schemeClr val="tx1"/>
                </a:solidFill>
                <a:effectLst/>
                <a:latin typeface="+mn-lt"/>
                <a:ea typeface="+mn-ea"/>
                <a:cs typeface="+mn-cs"/>
              </a:rPr>
              <a:t>(XSS</a:t>
            </a:r>
            <a:r>
              <a:rPr kumimoji="1" lang="ja-JP" altLang="en-US" sz="1200" b="0" i="0" kern="1200" dirty="0" smtClean="0">
                <a:solidFill>
                  <a:schemeClr val="tx1"/>
                </a:solidFill>
                <a:effectLst/>
                <a:latin typeface="+mn-lt"/>
                <a:ea typeface="+mn-ea"/>
                <a:cs typeface="+mn-cs"/>
              </a:rPr>
              <a:t>脆弱性</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を利用する事で、標的サイトの権限で悪意のあるコンテンツ（多くの場合スクリプト）を実行する事を目的として行われる。悪意のあるコンテンツは標的サイトの権限で実行されるので、同一生成元ポリシーによる制限が迂回される。これを悪用する事により攻撃者は標的サイトを閲覧したユーザ（＝</a:t>
            </a:r>
            <a:r>
              <a:rPr kumimoji="1" lang="ja-JP" altLang="en-US" sz="1200" b="1" i="0" kern="1200" dirty="0" smtClean="0">
                <a:solidFill>
                  <a:schemeClr val="tx1"/>
                </a:solidFill>
                <a:effectLst/>
                <a:latin typeface="+mn-lt"/>
                <a:ea typeface="+mn-ea"/>
                <a:cs typeface="+mn-cs"/>
              </a:rPr>
              <a:t>被害者</a:t>
            </a:r>
            <a:r>
              <a:rPr kumimoji="1" lang="ja-JP" altLang="en-US" sz="1200" b="0" i="0" kern="1200" dirty="0" smtClean="0">
                <a:solidFill>
                  <a:schemeClr val="tx1"/>
                </a:solidFill>
                <a:effectLst/>
                <a:latin typeface="+mn-lt"/>
                <a:ea typeface="+mn-ea"/>
                <a:cs typeface="+mn-cs"/>
              </a:rPr>
              <a:t>）の</a:t>
            </a:r>
            <a:r>
              <a:rPr kumimoji="1" lang="en-US" altLang="ja-JP" sz="1200" b="0" i="0" kern="1200" dirty="0" smtClean="0">
                <a:solidFill>
                  <a:schemeClr val="tx1"/>
                </a:solidFill>
                <a:effectLst/>
                <a:latin typeface="+mn-lt"/>
                <a:ea typeface="+mn-ea"/>
                <a:cs typeface="+mn-cs"/>
              </a:rPr>
              <a:t>cookie</a:t>
            </a:r>
            <a:r>
              <a:rPr kumimoji="1" lang="ja-JP" altLang="en-US" sz="1200" b="0" i="0" kern="1200" dirty="0" smtClean="0">
                <a:solidFill>
                  <a:schemeClr val="tx1"/>
                </a:solidFill>
                <a:effectLst/>
                <a:latin typeface="+mn-lt"/>
                <a:ea typeface="+mn-ea"/>
                <a:cs typeface="+mn-cs"/>
              </a:rPr>
              <a:t>を盗むなど、様々な攻撃を行う。</a:t>
            </a:r>
            <a:endParaRPr kumimoji="1" lang="ja-JP" altLang="en-US"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22</a:t>
            </a:fld>
            <a:endParaRPr kumimoji="1" lang="ja-JP" altLang="en-US"/>
          </a:p>
        </p:txBody>
      </p:sp>
    </p:spTree>
    <p:extLst>
      <p:ext uri="{BB962C8B-B14F-4D97-AF65-F5344CB8AC3E}">
        <p14:creationId xmlns:p14="http://schemas.microsoft.com/office/powerpoint/2010/main" val="558880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対応策といたしましてはまず</a:t>
            </a:r>
            <a:r>
              <a:rPr kumimoji="1" lang="ja-JP" altLang="en-US" dirty="0" smtClean="0"/>
              <a:t>これらは我々の班の一部の人を除いてこのようなセキュリティ対策やサーバーが必要な開発が初めてであり、始めての開発から来るセキュリティ関係技術力</a:t>
            </a:r>
            <a:r>
              <a:rPr kumimoji="1" lang="ja-JP" altLang="en-US" dirty="0" smtClean="0"/>
              <a:t>不足が原因だと思います。</a:t>
            </a:r>
            <a:r>
              <a:rPr kumimoji="1" lang="ja-JP" altLang="en-US" dirty="0" smtClean="0"/>
              <a:t>これら問題を解決するにはプロジェクト</a:t>
            </a:r>
            <a:r>
              <a:rPr kumimoji="1" lang="en-US" altLang="ja-JP" dirty="0" smtClean="0"/>
              <a:t>(</a:t>
            </a:r>
            <a:r>
              <a:rPr kumimoji="1" lang="ja-JP" altLang="en-US" dirty="0" smtClean="0"/>
              <a:t>開発</a:t>
            </a:r>
            <a:r>
              <a:rPr kumimoji="1" lang="en-US" altLang="ja-JP" dirty="0" smtClean="0"/>
              <a:t>)</a:t>
            </a:r>
            <a:r>
              <a:rPr kumimoji="1" lang="ja-JP" altLang="en-US" dirty="0" smtClean="0"/>
              <a:t>と平行して参考サイトや書籍などからセキュリティ関係を勉強</a:t>
            </a:r>
            <a:r>
              <a:rPr kumimoji="1" lang="ja-JP" altLang="en-US" dirty="0" smtClean="0"/>
              <a:t>してプロジェクトの達成を目指していきたいと考えております。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23</a:t>
            </a:fld>
            <a:endParaRPr kumimoji="1" lang="ja-JP" altLang="en-US"/>
          </a:p>
        </p:txBody>
      </p:sp>
    </p:spTree>
    <p:extLst>
      <p:ext uri="{BB962C8B-B14F-4D97-AF65-F5344CB8AC3E}">
        <p14:creationId xmlns:p14="http://schemas.microsoft.com/office/powerpoint/2010/main" val="3095463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これで発表の方を終わりたいと思います。ご清聴ありがとうございました。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24</a:t>
            </a:fld>
            <a:endParaRPr kumimoji="1" lang="ja-JP" altLang="en-US"/>
          </a:p>
        </p:txBody>
      </p:sp>
    </p:spTree>
    <p:extLst>
      <p:ext uri="{BB962C8B-B14F-4D97-AF65-F5344CB8AC3E}">
        <p14:creationId xmlns:p14="http://schemas.microsoft.com/office/powerpoint/2010/main" val="175879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まず開発コンセプトから説明していきます。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3</a:t>
            </a:fld>
            <a:endParaRPr kumimoji="1" lang="ja-JP" altLang="en-US"/>
          </a:p>
        </p:txBody>
      </p:sp>
    </p:spTree>
    <p:extLst>
      <p:ext uri="{BB962C8B-B14F-4D97-AF65-F5344CB8AC3E}">
        <p14:creationId xmlns:p14="http://schemas.microsoft.com/office/powerpoint/2010/main" val="10899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開発コンセプトと致しましては。今回なにを作成しようとグループの中で話し合いを進めていくうち、自分</a:t>
            </a:r>
            <a:r>
              <a:rPr kumimoji="1" lang="ja-JP" altLang="en-US" dirty="0" smtClean="0"/>
              <a:t>の趣味</a:t>
            </a:r>
            <a:r>
              <a:rPr kumimoji="1" lang="ja-JP" altLang="en-US" dirty="0" smtClean="0"/>
              <a:t>の事や自分の持っている技術や資格などをみんなに知って</a:t>
            </a:r>
            <a:r>
              <a:rPr kumimoji="1" lang="ja-JP" altLang="en-US" dirty="0" smtClean="0"/>
              <a:t>もらう方法は</a:t>
            </a:r>
            <a:r>
              <a:rPr kumimoji="1" lang="ja-JP" altLang="en-US" dirty="0" smtClean="0"/>
              <a:t>ないのか、と言う意見がでました</a:t>
            </a:r>
            <a:r>
              <a:rPr kumimoji="1" lang="ja-JP" altLang="en-US" dirty="0" smtClean="0"/>
              <a:t>。誰</a:t>
            </a:r>
            <a:r>
              <a:rPr kumimoji="1" lang="ja-JP" altLang="en-US" dirty="0" smtClean="0"/>
              <a:t>もが簡単</a:t>
            </a:r>
            <a:r>
              <a:rPr kumimoji="1" lang="ja-JP" altLang="en-US" dirty="0" smtClean="0"/>
              <a:t>に見れて尚且つ</a:t>
            </a:r>
            <a:r>
              <a:rPr kumimoji="1" lang="ja-JP" altLang="en-US" dirty="0" smtClean="0"/>
              <a:t>多くの人に自分の事を知ってもらうことが</a:t>
            </a:r>
            <a:r>
              <a:rPr kumimoji="1" lang="ja-JP" altLang="en-US" dirty="0" smtClean="0"/>
              <a:t>できる方法は</a:t>
            </a:r>
            <a:r>
              <a:rPr kumimoji="1" lang="en-US" altLang="ja-JP" dirty="0" smtClean="0"/>
              <a:t>SNS</a:t>
            </a:r>
            <a:r>
              <a:rPr kumimoji="1" lang="ja-JP" altLang="en-US" dirty="0" err="1" smtClean="0"/>
              <a:t>、</a:t>
            </a:r>
            <a:r>
              <a:rPr kumimoji="1" lang="ja-JP" altLang="en-US" dirty="0" smtClean="0"/>
              <a:t>、ブログなどがありますが、どれもプロフィールをメインとしていないんですね、</a:t>
            </a:r>
            <a:r>
              <a:rPr kumimoji="1" lang="en-US" altLang="ja-JP" dirty="0" err="1" smtClean="0"/>
              <a:t>sns</a:t>
            </a:r>
            <a:r>
              <a:rPr kumimoji="1" lang="ja-JP" altLang="en-US" dirty="0" smtClean="0"/>
              <a:t>なら利用者同士の繋がり、ブログなら記事を公開して多くの人に読んでもらえると言う感じに、さらに利用者同士でしか見れないなど制約が存在する場合もあります。そこでハムフィールは簡単に自分のプロフィールを作成し、みんなにみてもらうことをメイン機能として開発をスタート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4</a:t>
            </a:fld>
            <a:endParaRPr kumimoji="1" lang="ja-JP" altLang="en-US"/>
          </a:p>
        </p:txBody>
      </p:sp>
    </p:spTree>
    <p:extLst>
      <p:ext uri="{BB962C8B-B14F-4D97-AF65-F5344CB8AC3E}">
        <p14:creationId xmlns:p14="http://schemas.microsoft.com/office/powerpoint/2010/main" val="232733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イメージ画像の説明の前にペルソナになります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5</a:t>
            </a:fld>
            <a:endParaRPr kumimoji="1" lang="ja-JP" altLang="en-US"/>
          </a:p>
        </p:txBody>
      </p:sp>
    </p:spTree>
    <p:extLst>
      <p:ext uri="{BB962C8B-B14F-4D97-AF65-F5344CB8AC3E}">
        <p14:creationId xmlns:p14="http://schemas.microsoft.com/office/powerpoint/2010/main" val="71997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ではハムフィールのイメージ画像をいまから説明させていただく画像はすべて現在開発中の物になります。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6</a:t>
            </a:fld>
            <a:endParaRPr kumimoji="1" lang="ja-JP" altLang="en-US"/>
          </a:p>
        </p:txBody>
      </p:sp>
    </p:spTree>
    <p:extLst>
      <p:ext uri="{BB962C8B-B14F-4D97-AF65-F5344CB8AC3E}">
        <p14:creationId xmlns:p14="http://schemas.microsoft.com/office/powerpoint/2010/main" val="419727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自分のプロフィールページを作成するにはまずはアカウントを作成してもらう形になります。大体一般的な</a:t>
            </a:r>
            <a:r>
              <a:rPr kumimoji="1" lang="en-US" altLang="ja-JP" dirty="0" err="1" smtClean="0"/>
              <a:t>sns</a:t>
            </a:r>
            <a:r>
              <a:rPr kumimoji="1" lang="ja-JP" altLang="en-US" dirty="0" smtClean="0"/>
              <a:t>の登録と同じですね</a:t>
            </a:r>
            <a:r>
              <a:rPr kumimoji="1" lang="ja-JP" altLang="en-US" dirty="0" smtClean="0"/>
              <a:t>。画面左でハムちゃんがハムフィールの使い方を説明してくれるようになっています。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7</a:t>
            </a:fld>
            <a:endParaRPr kumimoji="1" lang="ja-JP" altLang="en-US"/>
          </a:p>
        </p:txBody>
      </p:sp>
    </p:spTree>
    <p:extLst>
      <p:ext uri="{BB962C8B-B14F-4D97-AF65-F5344CB8AC3E}">
        <p14:creationId xmlns:p14="http://schemas.microsoft.com/office/powerpoint/2010/main" val="389491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ログイン画面です。作成したアカウントでログインしてください。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8</a:t>
            </a:fld>
            <a:endParaRPr kumimoji="1" lang="ja-JP" altLang="en-US"/>
          </a:p>
        </p:txBody>
      </p:sp>
    </p:spTree>
    <p:extLst>
      <p:ext uri="{BB962C8B-B14F-4D97-AF65-F5344CB8AC3E}">
        <p14:creationId xmlns:p14="http://schemas.microsoft.com/office/powerpoint/2010/main" val="2277143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ここがメインプロフィールページです。</a:t>
            </a:r>
            <a:r>
              <a:rPr kumimoji="1" lang="en-US" altLang="ja-JP" dirty="0" smtClean="0"/>
              <a:t>(</a:t>
            </a:r>
            <a:r>
              <a:rPr kumimoji="1" lang="ja-JP" altLang="en-US" dirty="0" smtClean="0"/>
              <a:t>いろいろ説明する</a:t>
            </a:r>
            <a:r>
              <a:rPr kumimoji="1" lang="en-US" altLang="ja-JP" dirty="0" smtClean="0"/>
              <a:t>)</a:t>
            </a:r>
            <a:r>
              <a:rPr kumimoji="1" lang="ja-JP" altLang="en-US" dirty="0" smtClean="0"/>
              <a:t>名前、一言、趣味、音楽、</a:t>
            </a:r>
            <a:r>
              <a:rPr kumimoji="1" lang="en-US" altLang="ja-JP" dirty="0" err="1" smtClean="0"/>
              <a:t>sns</a:t>
            </a:r>
            <a:r>
              <a:rPr kumimoji="1" lang="ja-JP" altLang="en-US" dirty="0" err="1" smtClean="0"/>
              <a:t>、</a:t>
            </a:r>
            <a:r>
              <a:rPr kumimoji="1" lang="ja-JP" altLang="en-US" dirty="0" smtClean="0"/>
              <a:t>ゲーム</a:t>
            </a:r>
            <a:r>
              <a:rPr kumimoji="1" lang="en-US" altLang="ja-JP" dirty="0" smtClean="0"/>
              <a:t>(</a:t>
            </a:r>
            <a:r>
              <a:rPr kumimoji="1" lang="ja-JP" altLang="en-US" dirty="0" smtClean="0"/>
              <a:t>終わったら次のプロフィール編集ページへ</a:t>
            </a:r>
            <a:r>
              <a:rPr kumimoji="1" lang="en-US" altLang="ja-JP" dirty="0" smtClean="0"/>
              <a:t>)</a:t>
            </a:r>
            <a:r>
              <a:rPr kumimoji="1" lang="ja-JP" altLang="en-US" dirty="0" smtClean="0"/>
              <a:t>それでは次にプロフィールを編集するページを説明します。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9</a:t>
            </a:fld>
            <a:endParaRPr kumimoji="1" lang="ja-JP" altLang="en-US"/>
          </a:p>
        </p:txBody>
      </p:sp>
    </p:spTree>
    <p:extLst>
      <p:ext uri="{BB962C8B-B14F-4D97-AF65-F5344CB8AC3E}">
        <p14:creationId xmlns:p14="http://schemas.microsoft.com/office/powerpoint/2010/main" val="389577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596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30982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19788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80064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3800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8053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444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9075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68296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65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405992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D3A34-8F14-4B69-8B11-A8D9DABF27D9}" type="datetimeFigureOut">
              <a:rPr kumimoji="1" lang="ja-JP" altLang="en-US" smtClean="0"/>
              <a:t>2016/12/15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083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324927" y="2254527"/>
            <a:ext cx="2831692" cy="1067336"/>
          </a:xfrm>
        </p:spPr>
        <p:txBody>
          <a:bodyPr>
            <a:normAutofit/>
          </a:bodyPr>
          <a:lstStyle/>
          <a:p>
            <a:r>
              <a:rPr lang="en-US" altLang="ja-JP" sz="5400" dirty="0">
                <a:solidFill>
                  <a:srgbClr val="92D050"/>
                </a:solidFill>
                <a:latin typeface="+mj-ea"/>
              </a:rPr>
              <a:t>Hamfile</a:t>
            </a:r>
            <a:endParaRPr lang="ja-JP" altLang="en-US" sz="5400" dirty="0">
              <a:solidFill>
                <a:srgbClr val="92D050"/>
              </a:solidFill>
              <a:latin typeface="+mj-ea"/>
            </a:endParaRPr>
          </a:p>
        </p:txBody>
      </p:sp>
      <p:sp>
        <p:nvSpPr>
          <p:cNvPr id="3" name="サブタイトル 2"/>
          <p:cNvSpPr>
            <a:spLocks noGrp="1"/>
          </p:cNvSpPr>
          <p:nvPr>
            <p:ph type="subTitle" idx="1"/>
          </p:nvPr>
        </p:nvSpPr>
        <p:spPr>
          <a:xfrm>
            <a:off x="1636940" y="3461870"/>
            <a:ext cx="4069100" cy="1308198"/>
          </a:xfrm>
        </p:spPr>
        <p:txBody>
          <a:bodyPr>
            <a:normAutofit/>
          </a:bodyPr>
          <a:lstStyle/>
          <a:p>
            <a:r>
              <a:rPr lang="ja-JP" altLang="en-US" sz="2400" dirty="0" smtClean="0">
                <a:solidFill>
                  <a:schemeClr val="accent5"/>
                </a:solidFill>
                <a:latin typeface="HGP行書体" panose="03000600000000000000" pitchFamily="66" charset="-128"/>
                <a:ea typeface="HGP行書体" panose="03000600000000000000" pitchFamily="66" charset="-128"/>
              </a:rPr>
              <a:t>はむろの残留意思</a:t>
            </a:r>
            <a:endParaRPr lang="ja-JP" altLang="en-US" sz="2400" dirty="0">
              <a:solidFill>
                <a:schemeClr val="accent5"/>
              </a:solidFill>
              <a:latin typeface="HGP行書体" panose="03000600000000000000" pitchFamily="66" charset="-128"/>
              <a:ea typeface="HGP行書体" panose="03000600000000000000" pitchFamily="66" charset="-128"/>
            </a:endParaRPr>
          </a:p>
        </p:txBody>
      </p:sp>
      <p:sp>
        <p:nvSpPr>
          <p:cNvPr id="6" name="正方形/長方形 5"/>
          <p:cNvSpPr/>
          <p:nvPr/>
        </p:nvSpPr>
        <p:spPr>
          <a:xfrm>
            <a:off x="0" y="0"/>
            <a:ext cx="792051" cy="685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956257" y="0"/>
            <a:ext cx="45719" cy="68580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正方形/長方形 9"/>
          <p:cNvSpPr/>
          <p:nvPr/>
        </p:nvSpPr>
        <p:spPr>
          <a:xfrm>
            <a:off x="2634493" y="3287574"/>
            <a:ext cx="2073994" cy="34289"/>
          </a:xfrm>
          <a:prstGeom prst="rect">
            <a:avLst/>
          </a:prstGeom>
          <a:gradFill>
            <a:gsLst>
              <a:gs pos="0">
                <a:srgbClr val="92D050"/>
              </a:gs>
              <a:gs pos="58000">
                <a:srgbClr val="92D050"/>
              </a:gs>
              <a:gs pos="74000">
                <a:srgbClr val="92D050"/>
              </a:gs>
              <a:gs pos="100000">
                <a:srgbClr val="92D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正方形/長方形 10"/>
          <p:cNvSpPr/>
          <p:nvPr/>
        </p:nvSpPr>
        <p:spPr>
          <a:xfrm>
            <a:off x="1763042" y="2547270"/>
            <a:ext cx="461149" cy="40017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正方形/長方形 11"/>
          <p:cNvSpPr/>
          <p:nvPr/>
        </p:nvSpPr>
        <p:spPr>
          <a:xfrm>
            <a:off x="2302036" y="2747358"/>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正方形/長方形 12"/>
          <p:cNvSpPr/>
          <p:nvPr/>
        </p:nvSpPr>
        <p:spPr>
          <a:xfrm>
            <a:off x="2224191" y="3066311"/>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486" y="945397"/>
            <a:ext cx="4198005" cy="6036589"/>
          </a:xfrm>
          <a:prstGeom prst="rect">
            <a:avLst/>
          </a:prstGeom>
        </p:spPr>
      </p:pic>
    </p:spTree>
    <p:extLst>
      <p:ext uri="{BB962C8B-B14F-4D97-AF65-F5344CB8AC3E}">
        <p14:creationId xmlns:p14="http://schemas.microsoft.com/office/powerpoint/2010/main" val="384194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lang="ja-JP" altLang="en-US" sz="3200" dirty="0" smtClean="0">
                <a:solidFill>
                  <a:schemeClr val="tx1">
                    <a:lumMod val="75000"/>
                    <a:lumOff val="25000"/>
                  </a:schemeClr>
                </a:solidFill>
                <a:latin typeface="+mj-ea"/>
              </a:rPr>
              <a:t>プロフィール</a:t>
            </a:r>
            <a:r>
              <a:rPr lang="ja-JP" altLang="en-US" sz="3200" dirty="0">
                <a:solidFill>
                  <a:schemeClr val="tx1">
                    <a:lumMod val="75000"/>
                    <a:lumOff val="25000"/>
                  </a:schemeClr>
                </a:solidFill>
                <a:latin typeface="+mj-ea"/>
              </a:rPr>
              <a:t>編集</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10</a:t>
            </a:r>
            <a:endParaRPr kumimoji="1" lang="ja-JP" altLang="en-US" sz="2400" dirty="0">
              <a:solidFill>
                <a:schemeClr val="bg1"/>
              </a:solidFill>
              <a:latin typeface="+mj-ea"/>
              <a:ea typeface="+mj-ea"/>
            </a:endParaRPr>
          </a:p>
        </p:txBody>
      </p:sp>
      <p:pic>
        <p:nvPicPr>
          <p:cNvPr id="12" name="コンテンツ プレースホルダー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503386"/>
            <a:ext cx="7886700" cy="4027374"/>
          </a:xfrm>
        </p:spPr>
      </p:pic>
    </p:spTree>
    <p:extLst>
      <p:ext uri="{BB962C8B-B14F-4D97-AF65-F5344CB8AC3E}">
        <p14:creationId xmlns:p14="http://schemas.microsoft.com/office/powerpoint/2010/main" val="4124963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lang="ja-JP" altLang="en-US" sz="3200" dirty="0" smtClean="0">
                <a:solidFill>
                  <a:schemeClr val="tx1">
                    <a:lumMod val="75000"/>
                    <a:lumOff val="25000"/>
                  </a:schemeClr>
                </a:solidFill>
                <a:latin typeface="+mj-ea"/>
              </a:rPr>
              <a:t>プロフィール編集</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11</a:t>
            </a:r>
            <a:endParaRPr kumimoji="1" lang="ja-JP" altLang="en-US" sz="2400" dirty="0">
              <a:solidFill>
                <a:schemeClr val="bg1"/>
              </a:solidFill>
              <a:latin typeface="+mj-ea"/>
              <a:ea typeface="+mj-ea"/>
            </a:endParaRPr>
          </a:p>
        </p:txBody>
      </p:sp>
      <p:pic>
        <p:nvPicPr>
          <p:cNvPr id="9" name="コンテンツ プレースホルダー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914882"/>
            <a:ext cx="7886700" cy="3176995"/>
          </a:xfr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091877"/>
            <a:ext cx="7886700" cy="2211604"/>
          </a:xfrm>
          <a:prstGeom prst="rect">
            <a:avLst/>
          </a:prstGeom>
        </p:spPr>
      </p:pic>
    </p:spTree>
    <p:extLst>
      <p:ext uri="{BB962C8B-B14F-4D97-AF65-F5344CB8AC3E}">
        <p14:creationId xmlns:p14="http://schemas.microsoft.com/office/powerpoint/2010/main" val="523883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アカウント管理</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12</a:t>
            </a:r>
            <a:endParaRPr kumimoji="1" lang="ja-JP" altLang="en-US" sz="2400" dirty="0">
              <a:solidFill>
                <a:schemeClr val="bg1"/>
              </a:solidFill>
              <a:latin typeface="+mj-ea"/>
              <a:ea typeface="+mj-ea"/>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430160"/>
            <a:ext cx="7886700" cy="4056348"/>
          </a:xfrm>
        </p:spPr>
      </p:pic>
    </p:spTree>
    <p:extLst>
      <p:ext uri="{BB962C8B-B14F-4D97-AF65-F5344CB8AC3E}">
        <p14:creationId xmlns:p14="http://schemas.microsoft.com/office/powerpoint/2010/main" val="1727091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831570"/>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1</a:t>
            </a:r>
            <a:r>
              <a:rPr lang="en-US" altLang="ja-JP" sz="6000" dirty="0" smtClean="0">
                <a:solidFill>
                  <a:schemeClr val="bg1">
                    <a:lumMod val="65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184723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2</a:t>
            </a:r>
            <a:r>
              <a:rPr lang="en-US" altLang="ja-JP" sz="5400" dirty="0" smtClean="0">
                <a:solidFill>
                  <a:schemeClr val="bg1"/>
                </a:solidFill>
                <a:latin typeface="ＭＳ Ｐ明朝" panose="02020600040205080304" pitchFamily="18" charset="-128"/>
                <a:ea typeface="ＭＳ Ｐ明朝" panose="02020600040205080304" pitchFamily="18" charset="-128"/>
              </a:rPr>
              <a:t> </a:t>
            </a:r>
            <a:r>
              <a:rPr lang="en-US" altLang="ja-JP" sz="5400" dirty="0" smtClean="0">
                <a:solidFill>
                  <a:schemeClr val="bg1"/>
                </a:solidFill>
                <a:latin typeface="+mj-ea"/>
                <a:ea typeface="+mj-ea"/>
              </a:rPr>
              <a:t> </a:t>
            </a:r>
            <a:r>
              <a:rPr lang="ja-JP" altLang="en-US" sz="3200" dirty="0" smtClean="0">
                <a:solidFill>
                  <a:schemeClr val="tx1">
                    <a:lumMod val="65000"/>
                    <a:lumOff val="35000"/>
                  </a:schemeClr>
                </a:solidFill>
                <a:latin typeface="+mj-ea"/>
                <a:ea typeface="+mj-ea"/>
              </a:rPr>
              <a:t>イメージ画像</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3" name="テキスト ボックス 12"/>
          <p:cNvSpPr txBox="1"/>
          <p:nvPr/>
        </p:nvSpPr>
        <p:spPr>
          <a:xfrm>
            <a:off x="0" y="2862896"/>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6000" b="1" dirty="0" smtClean="0">
                <a:solidFill>
                  <a:schemeClr val="bg1"/>
                </a:solidFill>
                <a:latin typeface="ＭＳ Ｐ明朝" panose="02020600040205080304" pitchFamily="18" charset="-128"/>
                <a:ea typeface="ＭＳ Ｐ明朝" panose="02020600040205080304" pitchFamily="18" charset="-128"/>
              </a:rPr>
              <a:t>3</a:t>
            </a:r>
            <a:r>
              <a:rPr lang="en-US" altLang="ja-JP" sz="5400" dirty="0" smtClean="0">
                <a:solidFill>
                  <a:schemeClr val="bg1"/>
                </a:solidFill>
                <a:latin typeface="HGP明朝E" panose="02020900000000000000" pitchFamily="18" charset="-128"/>
                <a:ea typeface="HGP明朝E" panose="02020900000000000000" pitchFamily="18" charset="-128"/>
              </a:rPr>
              <a:t>  </a:t>
            </a:r>
            <a:r>
              <a:rPr lang="ja-JP" altLang="en-US" sz="3200" dirty="0" smtClean="0">
                <a:solidFill>
                  <a:schemeClr val="bg1"/>
                </a:solidFill>
                <a:latin typeface="+mj-ea"/>
                <a:ea typeface="+mj-ea"/>
              </a:rPr>
              <a:t>開発環境、動作環境</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5" name="テキスト ボックス 14"/>
          <p:cNvSpPr txBox="1"/>
          <p:nvPr/>
        </p:nvSpPr>
        <p:spPr>
          <a:xfrm>
            <a:off x="0" y="3878559"/>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7" name="テキスト ボックス 6"/>
          <p:cNvSpPr txBox="1"/>
          <p:nvPr/>
        </p:nvSpPr>
        <p:spPr>
          <a:xfrm>
            <a:off x="0" y="4894222"/>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5</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173012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1" y="6429021"/>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テキスト ボックス 10"/>
          <p:cNvSpPr txBox="1"/>
          <p:nvPr/>
        </p:nvSpPr>
        <p:spPr>
          <a:xfrm>
            <a:off x="1034930" y="1693498"/>
            <a:ext cx="2254618" cy="646331"/>
          </a:xfrm>
          <a:prstGeom prst="rect">
            <a:avLst/>
          </a:prstGeom>
          <a:noFill/>
        </p:spPr>
        <p:txBody>
          <a:bodyPr wrap="square" rtlCol="0">
            <a:spAutoFit/>
          </a:bodyPr>
          <a:lstStyle/>
          <a:p>
            <a:r>
              <a:rPr kumimoji="1" lang="ja-JP" altLang="en-US" sz="3600" b="1" dirty="0" smtClean="0">
                <a:solidFill>
                  <a:srgbClr val="92D050"/>
                </a:solidFill>
                <a:latin typeface="+mj-ea"/>
                <a:ea typeface="+mj-ea"/>
              </a:rPr>
              <a:t>開発言語</a:t>
            </a:r>
            <a:endParaRPr kumimoji="1" lang="ja-JP" altLang="en-US" sz="3600" b="1" dirty="0">
              <a:solidFill>
                <a:srgbClr val="92D050"/>
              </a:solidFill>
              <a:latin typeface="+mj-ea"/>
              <a:ea typeface="+mj-ea"/>
            </a:endParaRPr>
          </a:p>
        </p:txBody>
      </p:sp>
      <p:sp>
        <p:nvSpPr>
          <p:cNvPr id="12" name="テキスト ボックス 11"/>
          <p:cNvSpPr txBox="1"/>
          <p:nvPr/>
        </p:nvSpPr>
        <p:spPr>
          <a:xfrm>
            <a:off x="1506828" y="2339829"/>
            <a:ext cx="2730321" cy="261610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smtClean="0">
                <a:solidFill>
                  <a:schemeClr val="tx1">
                    <a:lumMod val="75000"/>
                    <a:lumOff val="25000"/>
                  </a:schemeClr>
                </a:solidFill>
              </a:rPr>
              <a:t>Java</a:t>
            </a:r>
          </a:p>
          <a:p>
            <a:pPr marL="285750" indent="-285750">
              <a:buFont typeface="Arial" panose="020B0604020202020204" pitchFamily="34" charset="0"/>
              <a:buChar char="•"/>
            </a:pPr>
            <a:r>
              <a:rPr lang="en-US" altLang="ja-JP" sz="3200" dirty="0" smtClean="0">
                <a:solidFill>
                  <a:schemeClr val="tx1">
                    <a:lumMod val="75000"/>
                    <a:lumOff val="25000"/>
                  </a:schemeClr>
                </a:solidFill>
              </a:rPr>
              <a:t>Javascript</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HTML</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
        <p:nvSpPr>
          <p:cNvPr id="13" name="テキスト ボックス 12"/>
          <p:cNvSpPr txBox="1"/>
          <p:nvPr/>
        </p:nvSpPr>
        <p:spPr>
          <a:xfrm>
            <a:off x="4327302" y="1693497"/>
            <a:ext cx="4520058" cy="646331"/>
          </a:xfrm>
          <a:prstGeom prst="rect">
            <a:avLst/>
          </a:prstGeom>
          <a:noFill/>
        </p:spPr>
        <p:txBody>
          <a:bodyPr wrap="square" rtlCol="0">
            <a:spAutoFit/>
          </a:bodyPr>
          <a:lstStyle/>
          <a:p>
            <a:r>
              <a:rPr lang="ja-JP" altLang="en-US" sz="3600" b="1" dirty="0" smtClean="0">
                <a:solidFill>
                  <a:srgbClr val="92D050"/>
                </a:solidFill>
                <a:latin typeface="+mj-ea"/>
                <a:ea typeface="+mj-ea"/>
              </a:rPr>
              <a:t>サーバー、ライブラリ</a:t>
            </a:r>
            <a:endParaRPr kumimoji="1" lang="ja-JP" altLang="en-US" sz="3600" b="1" dirty="0">
              <a:solidFill>
                <a:srgbClr val="92D050"/>
              </a:solidFill>
              <a:latin typeface="+mj-ea"/>
              <a:ea typeface="+mj-ea"/>
            </a:endParaRPr>
          </a:p>
        </p:txBody>
      </p:sp>
      <p:sp>
        <p:nvSpPr>
          <p:cNvPr id="14" name="テキスト ボックス 13"/>
          <p:cNvSpPr txBox="1"/>
          <p:nvPr/>
        </p:nvSpPr>
        <p:spPr>
          <a:xfrm>
            <a:off x="4709047" y="2339828"/>
            <a:ext cx="3142019" cy="2616101"/>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Apache Tomcat</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Picnic 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jQuery</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a:solidFill>
                  <a:schemeClr val="tx1">
                    <a:lumMod val="75000"/>
                    <a:lumOff val="25000"/>
                  </a:schemeClr>
                </a:solidFill>
              </a:rPr>
              <a:t>F</a:t>
            </a:r>
            <a:r>
              <a:rPr lang="en-US" altLang="ja-JP" sz="3200" dirty="0" smtClean="0">
                <a:solidFill>
                  <a:schemeClr val="tx1">
                    <a:lumMod val="75000"/>
                    <a:lumOff val="25000"/>
                  </a:schemeClr>
                </a:solidFill>
              </a:rPr>
              <a:t>ont </a:t>
            </a:r>
            <a:r>
              <a:rPr lang="en-US" altLang="ja-JP" sz="3200" dirty="0">
                <a:solidFill>
                  <a:schemeClr val="tx1">
                    <a:lumMod val="75000"/>
                    <a:lumOff val="25000"/>
                  </a:schemeClr>
                </a:solidFill>
              </a:rPr>
              <a:t>A</a:t>
            </a:r>
            <a:r>
              <a:rPr lang="en-US" altLang="ja-JP" sz="3200" dirty="0" smtClean="0">
                <a:solidFill>
                  <a:schemeClr val="tx1">
                    <a:lumMod val="75000"/>
                    <a:lumOff val="25000"/>
                  </a:schemeClr>
                </a:solidFill>
              </a:rPr>
              <a:t>wesome</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
        <p:nvSpPr>
          <p:cNvPr id="3" name="テキスト ボックス 2"/>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14</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407252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テキスト ボックス 14"/>
          <p:cNvSpPr txBox="1"/>
          <p:nvPr/>
        </p:nvSpPr>
        <p:spPr>
          <a:xfrm>
            <a:off x="1408416" y="1713044"/>
            <a:ext cx="2254618" cy="646331"/>
          </a:xfrm>
          <a:prstGeom prst="rect">
            <a:avLst/>
          </a:prstGeom>
          <a:noFill/>
        </p:spPr>
        <p:txBody>
          <a:bodyPr wrap="square" rtlCol="0">
            <a:spAutoFit/>
          </a:bodyPr>
          <a:lstStyle/>
          <a:p>
            <a:r>
              <a:rPr lang="ja-JP" altLang="en-US" sz="3600" b="1" dirty="0">
                <a:solidFill>
                  <a:srgbClr val="92D050"/>
                </a:solidFill>
                <a:latin typeface="+mj-ea"/>
                <a:ea typeface="+mj-ea"/>
              </a:rPr>
              <a:t>動作環境</a:t>
            </a:r>
            <a:endParaRPr kumimoji="1" lang="ja-JP" altLang="en-US" sz="3600" b="1" dirty="0">
              <a:solidFill>
                <a:srgbClr val="92D050"/>
              </a:solidFill>
              <a:latin typeface="+mj-ea"/>
              <a:ea typeface="+mj-ea"/>
            </a:endParaRPr>
          </a:p>
        </p:txBody>
      </p:sp>
      <p:sp>
        <p:nvSpPr>
          <p:cNvPr id="16" name="テキスト ボックス 15"/>
          <p:cNvSpPr txBox="1"/>
          <p:nvPr/>
        </p:nvSpPr>
        <p:spPr>
          <a:xfrm>
            <a:off x="1863162" y="2359376"/>
            <a:ext cx="5100034" cy="1354217"/>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Windows8</a:t>
            </a:r>
            <a:r>
              <a:rPr lang="ja-JP" altLang="en-US" sz="3200" dirty="0" smtClean="0">
                <a:solidFill>
                  <a:schemeClr val="tx1">
                    <a:lumMod val="75000"/>
                    <a:lumOff val="25000"/>
                  </a:schemeClr>
                </a:solidFill>
              </a:rPr>
              <a:t>、</a:t>
            </a:r>
            <a:r>
              <a:rPr lang="en-US" altLang="ja-JP" sz="3200" dirty="0" smtClean="0">
                <a:solidFill>
                  <a:schemeClr val="tx1">
                    <a:lumMod val="75000"/>
                    <a:lumOff val="25000"/>
                  </a:schemeClr>
                </a:solidFill>
              </a:rPr>
              <a:t>10</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ja-JP" altLang="en-US" sz="3200" dirty="0" smtClean="0">
                <a:solidFill>
                  <a:schemeClr val="tx1">
                    <a:lumMod val="75000"/>
                    <a:lumOff val="25000"/>
                  </a:schemeClr>
                </a:solidFill>
              </a:rPr>
              <a:t>インターネット</a:t>
            </a:r>
            <a:r>
              <a:rPr lang="en-US" altLang="ja-JP" sz="3200" dirty="0" smtClean="0">
                <a:solidFill>
                  <a:schemeClr val="tx1">
                    <a:lumMod val="75000"/>
                    <a:lumOff val="25000"/>
                  </a:schemeClr>
                </a:solidFill>
              </a:rPr>
              <a:t>(</a:t>
            </a:r>
            <a:r>
              <a:rPr lang="ja-JP" altLang="en-US" sz="3200" dirty="0" smtClean="0">
                <a:solidFill>
                  <a:schemeClr val="tx1">
                    <a:lumMod val="75000"/>
                    <a:lumOff val="25000"/>
                  </a:schemeClr>
                </a:solidFill>
              </a:rPr>
              <a:t>ネット環境</a:t>
            </a:r>
            <a:r>
              <a:rPr lang="en-US" altLang="ja-JP" sz="3200" dirty="0" smtClean="0">
                <a:solidFill>
                  <a:schemeClr val="tx1">
                    <a:lumMod val="75000"/>
                    <a:lumOff val="25000"/>
                  </a:schemeClr>
                </a:solidFill>
              </a:rPr>
              <a:t>)</a:t>
            </a:r>
            <a:endParaRPr kumimoji="1" lang="en-US" altLang="ja-JP" dirty="0" smtClean="0"/>
          </a:p>
          <a:p>
            <a:pPr marL="285750" indent="-285750">
              <a:buFont typeface="Arial" panose="020B0604020202020204" pitchFamily="34" charset="0"/>
              <a:buChar char="•"/>
            </a:pPr>
            <a:endParaRPr kumimoji="1" lang="ja-JP" altLang="en-US" dirty="0"/>
          </a:p>
        </p:txBody>
      </p:sp>
      <p:sp>
        <p:nvSpPr>
          <p:cNvPr id="17" name="テキスト ボックス 16"/>
          <p:cNvSpPr txBox="1"/>
          <p:nvPr/>
        </p:nvSpPr>
        <p:spPr>
          <a:xfrm>
            <a:off x="1408416" y="3530366"/>
            <a:ext cx="2558277" cy="584775"/>
          </a:xfrm>
          <a:prstGeom prst="rect">
            <a:avLst/>
          </a:prstGeom>
          <a:noFill/>
        </p:spPr>
        <p:txBody>
          <a:bodyPr wrap="square" rtlCol="0">
            <a:spAutoFit/>
          </a:bodyPr>
          <a:lstStyle/>
          <a:p>
            <a:r>
              <a:rPr lang="ja-JP" altLang="en-US" sz="3200" b="1" dirty="0" smtClean="0">
                <a:solidFill>
                  <a:srgbClr val="92D050"/>
                </a:solidFill>
                <a:latin typeface="+mj-ea"/>
                <a:ea typeface="+mj-ea"/>
              </a:rPr>
              <a:t>開発ツール</a:t>
            </a:r>
            <a:endParaRPr kumimoji="1" lang="ja-JP" altLang="en-US" sz="3200" b="1" dirty="0">
              <a:solidFill>
                <a:srgbClr val="92D050"/>
              </a:solidFill>
              <a:latin typeface="+mj-ea"/>
              <a:ea typeface="+mj-ea"/>
            </a:endParaRPr>
          </a:p>
        </p:txBody>
      </p:sp>
      <p:sp>
        <p:nvSpPr>
          <p:cNvPr id="18" name="テキスト ボックス 17"/>
          <p:cNvSpPr txBox="1"/>
          <p:nvPr/>
        </p:nvSpPr>
        <p:spPr>
          <a:xfrm>
            <a:off x="1863162" y="4115141"/>
            <a:ext cx="5100034" cy="1077218"/>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Git</a:t>
            </a:r>
          </a:p>
          <a:p>
            <a:pPr marL="285750" indent="-285750">
              <a:buFont typeface="Arial" panose="020B0604020202020204" pitchFamily="34" charset="0"/>
              <a:buChar char="•"/>
            </a:pPr>
            <a:endParaRPr kumimoji="1" lang="en-US" altLang="ja-JP" sz="3200" dirty="0" smtClean="0">
              <a:solidFill>
                <a:schemeClr val="tx1">
                  <a:lumMod val="75000"/>
                  <a:lumOff val="25000"/>
                </a:schemeClr>
              </a:solidFill>
            </a:endParaRPr>
          </a:p>
        </p:txBody>
      </p:sp>
      <p:sp>
        <p:nvSpPr>
          <p:cNvPr id="12" name="テキスト ボックス 11"/>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15</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791376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831570"/>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1</a:t>
            </a:r>
            <a:r>
              <a:rPr lang="en-US" altLang="ja-JP" sz="6000" dirty="0" smtClean="0">
                <a:solidFill>
                  <a:schemeClr val="bg1">
                    <a:lumMod val="65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184723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ＭＳ Ｐ明朝" panose="02020600040205080304" pitchFamily="18" charset="-128"/>
                <a:ea typeface="ＭＳ Ｐ明朝" panose="02020600040205080304"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2  </a:t>
            </a:r>
            <a:r>
              <a:rPr lang="ja-JP" altLang="en-US" sz="3200" dirty="0" smtClean="0">
                <a:solidFill>
                  <a:schemeClr val="tx1">
                    <a:lumMod val="75000"/>
                    <a:lumOff val="25000"/>
                  </a:schemeClr>
                </a:solidFill>
                <a:latin typeface="+mj-ea"/>
                <a:ea typeface="+mj-ea"/>
              </a:rPr>
              <a:t>イメージ画像</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286289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3 </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40943" y="3878559"/>
            <a:ext cx="9184943"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b="1" dirty="0">
                <a:solidFill>
                  <a:schemeClr val="bg1"/>
                </a:solidFill>
                <a:latin typeface="ＭＳ Ｐ明朝" panose="02020600040205080304" pitchFamily="18" charset="-128"/>
                <a:ea typeface="ＭＳ Ｐ明朝" panose="02020600040205080304" pitchFamily="18" charset="-128"/>
              </a:rPr>
              <a:t>4</a:t>
            </a:r>
            <a:r>
              <a:rPr lang="en-US" altLang="ja-JP" sz="5400" dirty="0" smtClean="0">
                <a:solidFill>
                  <a:schemeClr val="bg1"/>
                </a:solidFill>
                <a:latin typeface="+mj-ea"/>
                <a:ea typeface="+mj-ea"/>
              </a:rPr>
              <a:t>  </a:t>
            </a:r>
            <a:r>
              <a:rPr lang="ja-JP" altLang="en-US" sz="3200" dirty="0" smtClean="0">
                <a:solidFill>
                  <a:schemeClr val="bg1"/>
                </a:solidFill>
                <a:latin typeface="+mj-ea"/>
                <a:ea typeface="+mj-ea"/>
              </a:rPr>
              <a:t>進捗状況</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7" name="テキスト ボックス 6"/>
          <p:cNvSpPr txBox="1"/>
          <p:nvPr/>
        </p:nvSpPr>
        <p:spPr>
          <a:xfrm>
            <a:off x="0" y="4894222"/>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5</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789416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89047245"/>
              </p:ext>
            </p:extLst>
          </p:nvPr>
        </p:nvGraphicFramePr>
        <p:xfrm>
          <a:off x="1" y="1999025"/>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2479295184"/>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161505" y="3321052"/>
            <a:ext cx="944449" cy="646331"/>
          </a:xfrm>
          <a:prstGeom prst="rect">
            <a:avLst/>
          </a:prstGeom>
          <a:noFill/>
        </p:spPr>
        <p:txBody>
          <a:bodyPr wrap="square" rtlCol="0">
            <a:spAutoFit/>
          </a:bodyPr>
          <a:lstStyle/>
          <a:p>
            <a:r>
              <a:rPr lang="en-US" altLang="ja-JP" sz="3600" dirty="0" smtClean="0">
                <a:latin typeface="ＭＳ Ｐ明朝" panose="02020600040205080304" pitchFamily="18" charset="-128"/>
                <a:ea typeface="ＭＳ Ｐ明朝" panose="02020600040205080304" pitchFamily="18" charset="-128"/>
              </a:rPr>
              <a:t>60%</a:t>
            </a:r>
            <a:endParaRPr kumimoji="1" lang="ja-JP" altLang="en-US" sz="3600" dirty="0">
              <a:latin typeface="ＭＳ Ｐ明朝" panose="02020600040205080304" pitchFamily="18" charset="-128"/>
              <a:ea typeface="ＭＳ Ｐ明朝" panose="02020600040205080304" pitchFamily="18" charset="-128"/>
            </a:endParaRPr>
          </a:p>
        </p:txBody>
      </p:sp>
      <p:sp>
        <p:nvSpPr>
          <p:cNvPr id="39" name="テキスト ボックス 38"/>
          <p:cNvSpPr txBox="1"/>
          <p:nvPr/>
        </p:nvSpPr>
        <p:spPr>
          <a:xfrm>
            <a:off x="4374524" y="2147536"/>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kumimoji="1" lang="ja-JP" altLang="en-US" sz="2800" dirty="0" smtClean="0">
                <a:solidFill>
                  <a:schemeClr val="tx1">
                    <a:lumMod val="75000"/>
                    <a:lumOff val="25000"/>
                  </a:schemeClr>
                </a:solidFill>
                <a:latin typeface="+mj-ea"/>
                <a:ea typeface="+mj-ea"/>
              </a:rPr>
              <a:t>新規登録</a:t>
            </a:r>
            <a:endParaRPr kumimoji="1"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ログイン</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プロフィール編集画面</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プロフィール表示ページ</a:t>
            </a: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会員情報の削除変更</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a:solidFill>
                  <a:schemeClr val="tx1">
                    <a:lumMod val="75000"/>
                    <a:lumOff val="25000"/>
                  </a:schemeClr>
                </a:solidFill>
                <a:latin typeface="+mj-ea"/>
                <a:ea typeface="+mj-ea"/>
              </a:rPr>
              <a:t>セッション管理</a:t>
            </a:r>
            <a:endParaRPr lang="en-US" altLang="ja-JP" sz="2800" dirty="0" smtClean="0">
              <a:solidFill>
                <a:schemeClr val="tx1">
                  <a:lumMod val="75000"/>
                  <a:lumOff val="25000"/>
                </a:schemeClr>
              </a:solidFill>
              <a:latin typeface="+mj-ea"/>
              <a:ea typeface="+mj-ea"/>
            </a:endParaRPr>
          </a:p>
          <a:p>
            <a:endParaRPr kumimoji="1" lang="ja-JP" altLang="en-US" dirty="0"/>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kumimoji="1" lang="ja-JP" altLang="en-US" sz="3200" dirty="0" smtClean="0">
                <a:solidFill>
                  <a:schemeClr val="bg1">
                    <a:lumMod val="50000"/>
                  </a:schemeClr>
                </a:solidFill>
              </a:rPr>
              <a:t>基本機能</a:t>
            </a:r>
            <a:endParaRPr kumimoji="1" lang="ja-JP" altLang="en-US" sz="3200" dirty="0">
              <a:solidFill>
                <a:schemeClr val="bg1">
                  <a:lumMod val="50000"/>
                </a:schemeClr>
              </a:solidFill>
            </a:endParaRPr>
          </a:p>
        </p:txBody>
      </p:sp>
      <p:sp>
        <p:nvSpPr>
          <p:cNvPr id="13" name="正方形/長方形 12"/>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テキスト ボックス 13"/>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17</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028947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3028457296"/>
              </p:ext>
            </p:extLst>
          </p:nvPr>
        </p:nvGraphicFramePr>
        <p:xfrm>
          <a:off x="1" y="1916030"/>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3220141011"/>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232339" y="3301699"/>
            <a:ext cx="944449" cy="646331"/>
          </a:xfrm>
          <a:prstGeom prst="rect">
            <a:avLst/>
          </a:prstGeom>
          <a:noFill/>
        </p:spPr>
        <p:txBody>
          <a:bodyPr wrap="square" rtlCol="0">
            <a:spAutoFit/>
          </a:bodyPr>
          <a:lstStyle/>
          <a:p>
            <a:r>
              <a:rPr lang="en-US" altLang="ja-JP" sz="3600" dirty="0" smtClean="0">
                <a:latin typeface="ＭＳ Ｐ明朝" panose="02020600040205080304" pitchFamily="18" charset="-128"/>
                <a:ea typeface="ＭＳ Ｐ明朝" panose="02020600040205080304" pitchFamily="18" charset="-128"/>
              </a:rPr>
              <a:t>10%</a:t>
            </a:r>
            <a:endParaRPr kumimoji="1" lang="ja-JP" altLang="en-US" sz="3600" dirty="0">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lang="ja-JP" altLang="en-US" sz="3200" dirty="0">
                <a:solidFill>
                  <a:schemeClr val="bg1">
                    <a:lumMod val="50000"/>
                  </a:schemeClr>
                </a:solidFill>
              </a:rPr>
              <a:t>拡張</a:t>
            </a:r>
            <a:r>
              <a:rPr kumimoji="1" lang="ja-JP" altLang="en-US" sz="3200" dirty="0" smtClean="0">
                <a:solidFill>
                  <a:schemeClr val="bg1">
                    <a:lumMod val="50000"/>
                  </a:schemeClr>
                </a:solidFill>
              </a:rPr>
              <a:t>機能</a:t>
            </a:r>
            <a:endParaRPr kumimoji="1" lang="ja-JP" altLang="en-US" sz="3200" dirty="0">
              <a:solidFill>
                <a:schemeClr val="bg1">
                  <a:lumMod val="50000"/>
                </a:schemeClr>
              </a:solidFill>
            </a:endParaRPr>
          </a:p>
        </p:txBody>
      </p:sp>
      <p:sp>
        <p:nvSpPr>
          <p:cNvPr id="13" name="テキスト ボックス 12"/>
          <p:cNvSpPr txBox="1"/>
          <p:nvPr/>
        </p:nvSpPr>
        <p:spPr>
          <a:xfrm>
            <a:off x="4374524" y="2212170"/>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画像のアップロード関係</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プロフィール表示項目を増やす</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メール認証</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en-US" altLang="ja-JP" sz="2800" dirty="0" smtClean="0">
                <a:solidFill>
                  <a:schemeClr val="tx1">
                    <a:lumMod val="75000"/>
                    <a:lumOff val="25000"/>
                  </a:schemeClr>
                </a:solidFill>
                <a:latin typeface="+mj-ea"/>
                <a:ea typeface="+mj-ea"/>
              </a:rPr>
              <a:t>Web</a:t>
            </a:r>
            <a:r>
              <a:rPr lang="ja-JP" altLang="en-US" sz="2800" dirty="0" smtClean="0">
                <a:solidFill>
                  <a:schemeClr val="tx1">
                    <a:lumMod val="75000"/>
                    <a:lumOff val="25000"/>
                  </a:schemeClr>
                </a:solidFill>
                <a:latin typeface="+mj-ea"/>
                <a:ea typeface="+mj-ea"/>
              </a:rPr>
              <a:t>上に公開</a:t>
            </a:r>
            <a:endParaRPr lang="en-US" altLang="ja-JP" sz="2800" dirty="0" smtClean="0">
              <a:solidFill>
                <a:schemeClr val="tx1">
                  <a:lumMod val="75000"/>
                  <a:lumOff val="25000"/>
                </a:schemeClr>
              </a:solidFill>
              <a:latin typeface="+mj-ea"/>
              <a:ea typeface="+mj-ea"/>
            </a:endParaRPr>
          </a:p>
          <a:p>
            <a:pPr>
              <a:lnSpc>
                <a:spcPct val="120000"/>
              </a:lnSpc>
            </a:pPr>
            <a:r>
              <a:rPr lang="ja-JP" altLang="en-US" sz="2800" dirty="0" smtClean="0">
                <a:solidFill>
                  <a:schemeClr val="tx1">
                    <a:lumMod val="75000"/>
                    <a:lumOff val="25000"/>
                  </a:schemeClr>
                </a:solidFill>
                <a:latin typeface="+mj-ea"/>
                <a:ea typeface="+mj-ea"/>
              </a:rPr>
              <a:t>　　　　　　　　　　　　　</a:t>
            </a:r>
            <a:r>
              <a:rPr lang="en-US" altLang="ja-JP" sz="2800" dirty="0" smtClean="0">
                <a:solidFill>
                  <a:schemeClr val="tx1">
                    <a:lumMod val="75000"/>
                    <a:lumOff val="25000"/>
                  </a:schemeClr>
                </a:solidFill>
                <a:latin typeface="+mj-ea"/>
                <a:ea typeface="+mj-ea"/>
              </a:rPr>
              <a:t>etc…</a:t>
            </a:r>
          </a:p>
          <a:p>
            <a:endParaRPr kumimoji="1" lang="ja-JP" altLang="en-US" dirty="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テキスト ボックス 14"/>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18</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017141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r>
              <a:rPr kumimoji="1" lang="en-US" altLang="ja-JP" sz="3200" dirty="0" smtClean="0">
                <a:solidFill>
                  <a:schemeClr val="tx1">
                    <a:lumMod val="75000"/>
                    <a:lumOff val="25000"/>
                  </a:schemeClr>
                </a:solidFill>
                <a:latin typeface="+mj-ea"/>
              </a:rPr>
              <a:t>(</a:t>
            </a:r>
            <a:r>
              <a:rPr kumimoji="1" lang="ja-JP" altLang="en-US" sz="3200" dirty="0" smtClean="0">
                <a:solidFill>
                  <a:schemeClr val="tx1">
                    <a:lumMod val="75000"/>
                    <a:lumOff val="25000"/>
                  </a:schemeClr>
                </a:solidFill>
                <a:latin typeface="+mj-ea"/>
              </a:rPr>
              <a:t>書類</a:t>
            </a:r>
            <a:r>
              <a:rPr kumimoji="1" lang="en-US" altLang="ja-JP" sz="3200" dirty="0" smtClean="0">
                <a:solidFill>
                  <a:schemeClr val="tx1">
                    <a:lumMod val="75000"/>
                    <a:lumOff val="25000"/>
                  </a:schemeClr>
                </a:solidFill>
                <a:latin typeface="+mj-ea"/>
              </a:rPr>
              <a:t>)</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2134256806"/>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19</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968281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086405"/>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HGP明朝B" panose="02020800000000000000" pitchFamily="18" charset="-128"/>
                <a:ea typeface="HGP明朝B" panose="020208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開発コンセプト</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2" name="テキスト ボックス 11"/>
          <p:cNvSpPr txBox="1"/>
          <p:nvPr/>
        </p:nvSpPr>
        <p:spPr>
          <a:xfrm>
            <a:off x="0" y="2057492"/>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HGP明朝B" panose="02020800000000000000" pitchFamily="18" charset="-128"/>
                <a:ea typeface="HGP明朝B" panose="02020800000000000000" pitchFamily="18" charset="-128"/>
              </a:rPr>
              <a:t>2</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イメージ画像</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3023300"/>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HGP明朝B" panose="02020800000000000000" pitchFamily="18" charset="-128"/>
                <a:ea typeface="HGP明朝B" panose="02020800000000000000" pitchFamily="18" charset="-128"/>
              </a:rPr>
              <a:t>3</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3989108"/>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a:solidFill>
                  <a:schemeClr val="bg1">
                    <a:lumMod val="50000"/>
                  </a:schemeClr>
                </a:solidFill>
                <a:latin typeface="HGP明朝B" panose="02020800000000000000" pitchFamily="18" charset="-128"/>
                <a:ea typeface="HGP明朝B" panose="020208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6" name="正方形/長方形 15"/>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7" name="円/楕円 16"/>
          <p:cNvSpPr/>
          <p:nvPr/>
        </p:nvSpPr>
        <p:spPr>
          <a:xfrm>
            <a:off x="193185" y="-12763"/>
            <a:ext cx="1429553" cy="1376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latin typeface="+mj-ea"/>
                <a:ea typeface="+mj-ea"/>
              </a:rPr>
              <a:t>目次</a:t>
            </a:r>
            <a:endParaRPr kumimoji="1" lang="ja-JP" altLang="en-US" sz="3200" dirty="0">
              <a:latin typeface="+mj-ea"/>
              <a:ea typeface="+mj-ea"/>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997" y="2007637"/>
            <a:ext cx="5132231" cy="5132231"/>
          </a:xfrm>
          <a:prstGeom prst="rect">
            <a:avLst/>
          </a:prstGeom>
        </p:spPr>
      </p:pic>
      <p:sp>
        <p:nvSpPr>
          <p:cNvPr id="10" name="正方形/長方形 9"/>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8" name="テキスト ボックス 17"/>
          <p:cNvSpPr txBox="1"/>
          <p:nvPr/>
        </p:nvSpPr>
        <p:spPr>
          <a:xfrm>
            <a:off x="8404447" y="6309079"/>
            <a:ext cx="885825" cy="461665"/>
          </a:xfrm>
          <a:prstGeom prst="rect">
            <a:avLst/>
          </a:prstGeom>
          <a:noFill/>
        </p:spPr>
        <p:txBody>
          <a:bodyPr wrap="square" rtlCol="0">
            <a:spAutoFit/>
          </a:bodyPr>
          <a:lstStyle/>
          <a:p>
            <a:r>
              <a:rPr kumimoji="1" lang="en-US" altLang="ja-JP" sz="2400" dirty="0" smtClean="0">
                <a:solidFill>
                  <a:schemeClr val="bg1"/>
                </a:solidFill>
                <a:latin typeface="+mj-ea"/>
                <a:ea typeface="+mj-ea"/>
              </a:rPr>
              <a:t>2</a:t>
            </a:r>
            <a:endParaRPr kumimoji="1" lang="ja-JP" altLang="en-US" sz="2400" dirty="0">
              <a:solidFill>
                <a:schemeClr val="bg1"/>
              </a:solidFill>
              <a:latin typeface="+mj-ea"/>
              <a:ea typeface="+mj-ea"/>
            </a:endParaRPr>
          </a:p>
        </p:txBody>
      </p:sp>
      <p:sp>
        <p:nvSpPr>
          <p:cNvPr id="14" name="テキスト ボックス 13"/>
          <p:cNvSpPr txBox="1"/>
          <p:nvPr/>
        </p:nvSpPr>
        <p:spPr>
          <a:xfrm>
            <a:off x="0" y="495491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HGP明朝B" panose="02020800000000000000" pitchFamily="18" charset="-128"/>
                <a:ea typeface="HGP明朝B" panose="02020800000000000000" pitchFamily="18" charset="-128"/>
              </a:rPr>
              <a:t>5</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1224562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進捗</a:t>
            </a:r>
            <a:r>
              <a:rPr lang="ja-JP" altLang="en-US" sz="3200" dirty="0" smtClean="0">
                <a:solidFill>
                  <a:schemeClr val="tx1">
                    <a:lumMod val="75000"/>
                    <a:lumOff val="25000"/>
                  </a:schemeClr>
                </a:solidFill>
                <a:latin typeface="+mj-ea"/>
              </a:rPr>
              <a:t>状況</a:t>
            </a:r>
            <a:r>
              <a:rPr lang="en-US" altLang="ja-JP" sz="3200" dirty="0" smtClean="0">
                <a:solidFill>
                  <a:schemeClr val="tx1">
                    <a:lumMod val="75000"/>
                    <a:lumOff val="25000"/>
                  </a:schemeClr>
                </a:solidFill>
                <a:latin typeface="+mj-ea"/>
              </a:rPr>
              <a:t>(</a:t>
            </a:r>
            <a:r>
              <a:rPr lang="ja-JP" altLang="en-US" sz="3200" dirty="0" smtClean="0">
                <a:solidFill>
                  <a:schemeClr val="tx1">
                    <a:lumMod val="75000"/>
                    <a:lumOff val="25000"/>
                  </a:schemeClr>
                </a:solidFill>
                <a:latin typeface="+mj-ea"/>
              </a:rPr>
              <a:t>開発</a:t>
            </a:r>
            <a:r>
              <a:rPr lang="en-US" altLang="ja-JP" sz="3200" dirty="0" smtClean="0">
                <a:solidFill>
                  <a:schemeClr val="tx1">
                    <a:lumMod val="75000"/>
                    <a:lumOff val="25000"/>
                  </a:schemeClr>
                </a:solidFill>
                <a:latin typeface="+mj-ea"/>
              </a:rPr>
              <a:t>)</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2262879107"/>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20</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269015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831570"/>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1</a:t>
            </a:r>
            <a:r>
              <a:rPr lang="en-US" altLang="ja-JP" sz="6000" dirty="0" smtClean="0">
                <a:solidFill>
                  <a:schemeClr val="bg1">
                    <a:lumMod val="65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184723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2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イメージ画像</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286289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3</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3878559"/>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a:solidFill>
                  <a:schemeClr val="bg1">
                    <a:lumMod val="50000"/>
                  </a:schemeClr>
                </a:solidFill>
                <a:latin typeface="ＭＳ Ｐ明朝" panose="02020600040205080304" pitchFamily="18" charset="-128"/>
                <a:ea typeface="ＭＳ Ｐ明朝" panose="02020600040205080304" pitchFamily="18" charset="-128"/>
              </a:rPr>
              <a:t>4</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7" name="テキスト ボックス 6"/>
          <p:cNvSpPr txBox="1"/>
          <p:nvPr/>
        </p:nvSpPr>
        <p:spPr>
          <a:xfrm>
            <a:off x="0" y="4894222"/>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6000" b="1" dirty="0" smtClean="0">
                <a:solidFill>
                  <a:schemeClr val="bg1"/>
                </a:solidFill>
                <a:latin typeface="ＭＳ Ｐ明朝" panose="02020600040205080304" pitchFamily="18" charset="-128"/>
                <a:ea typeface="ＭＳ Ｐ明朝" panose="02020600040205080304" pitchFamily="18" charset="-128"/>
              </a:rPr>
              <a:t>5</a:t>
            </a:r>
            <a:r>
              <a:rPr lang="en-US" altLang="ja-JP" sz="5400" dirty="0" smtClean="0">
                <a:solidFill>
                  <a:schemeClr val="bg1"/>
                </a:solidFill>
                <a:latin typeface="HGP明朝E" panose="02020900000000000000" pitchFamily="18" charset="-128"/>
                <a:ea typeface="HGP明朝E" panose="02020900000000000000" pitchFamily="18" charset="-128"/>
              </a:rPr>
              <a:t>  </a:t>
            </a:r>
            <a:r>
              <a:rPr lang="ja-JP" altLang="en-US" sz="3200" dirty="0">
                <a:solidFill>
                  <a:schemeClr val="bg1"/>
                </a:solidFill>
                <a:latin typeface="+mj-ea"/>
                <a:ea typeface="+mj-ea"/>
              </a:rPr>
              <a:t>課題</a:t>
            </a:r>
            <a:r>
              <a:rPr lang="ja-JP" altLang="en-US" sz="3200" dirty="0" smtClean="0">
                <a:solidFill>
                  <a:schemeClr val="bg1"/>
                </a:solidFill>
                <a:latin typeface="+mj-ea"/>
                <a:ea typeface="+mj-ea"/>
              </a:rPr>
              <a:t>と対応策</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Tree>
    <p:extLst>
      <p:ext uri="{BB962C8B-B14F-4D97-AF65-F5344CB8AC3E}">
        <p14:creationId xmlns:p14="http://schemas.microsoft.com/office/powerpoint/2010/main" val="3907438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プロジェクトの課題</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 name="テキスト ボックス 2"/>
          <p:cNvSpPr txBox="1"/>
          <p:nvPr/>
        </p:nvSpPr>
        <p:spPr>
          <a:xfrm>
            <a:off x="853116" y="2028169"/>
            <a:ext cx="7952484" cy="2893100"/>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パスワード</a:t>
            </a:r>
            <a:r>
              <a:rPr lang="ja-JP" altLang="en-US" sz="2800" dirty="0">
                <a:solidFill>
                  <a:schemeClr val="tx1">
                    <a:lumMod val="65000"/>
                    <a:lumOff val="35000"/>
                  </a:schemeClr>
                </a:solidFill>
              </a:rPr>
              <a:t>が</a:t>
            </a:r>
            <a:r>
              <a:rPr lang="en-US" altLang="ja-JP" sz="2800" dirty="0">
                <a:solidFill>
                  <a:schemeClr val="tx1">
                    <a:lumMod val="65000"/>
                    <a:lumOff val="35000"/>
                  </a:schemeClr>
                </a:solidFill>
              </a:rPr>
              <a:t>DB</a:t>
            </a:r>
            <a:r>
              <a:rPr lang="ja-JP" altLang="en-US" sz="2800" dirty="0">
                <a:solidFill>
                  <a:schemeClr val="tx1">
                    <a:lumMod val="65000"/>
                    <a:lumOff val="35000"/>
                  </a:schemeClr>
                </a:solidFill>
              </a:rPr>
              <a:t>上で暗号化</a:t>
            </a:r>
            <a:r>
              <a:rPr lang="ja-JP" altLang="en-US" sz="2800" dirty="0" smtClean="0">
                <a:solidFill>
                  <a:schemeClr val="tx1">
                    <a:lumMod val="65000"/>
                    <a:lumOff val="35000"/>
                  </a:schemeClr>
                </a:solidFill>
              </a:rPr>
              <a:t>されていない。</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システムに脆弱性がある 。 </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セキュリティを実装</a:t>
            </a:r>
            <a:r>
              <a:rPr lang="ja-JP" altLang="en-US" sz="2800" dirty="0">
                <a:solidFill>
                  <a:schemeClr val="tx1">
                    <a:lumMod val="65000"/>
                    <a:lumOff val="35000"/>
                  </a:schemeClr>
                </a:solidFill>
              </a:rPr>
              <a:t>する上での</a:t>
            </a:r>
            <a:r>
              <a:rPr lang="ja-JP" altLang="en-US" sz="2800" dirty="0" smtClean="0">
                <a:solidFill>
                  <a:schemeClr val="tx1">
                    <a:lumMod val="65000"/>
                    <a:lumOff val="35000"/>
                  </a:schemeClr>
                </a:solidFill>
              </a:rPr>
              <a:t>技術力が不足している。</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rPr>
              <a:t>サーバー</a:t>
            </a:r>
            <a:r>
              <a:rPr kumimoji="1" lang="ja-JP" altLang="en-US" sz="2800" dirty="0" smtClean="0">
                <a:solidFill>
                  <a:schemeClr val="tx1">
                    <a:lumMod val="65000"/>
                    <a:lumOff val="35000"/>
                  </a:schemeClr>
                </a:solidFill>
              </a:rPr>
              <a:t>関係。</a:t>
            </a:r>
            <a:endParaRPr kumimoji="1" lang="ja-JP" altLang="en-US" sz="2800" dirty="0">
              <a:solidFill>
                <a:schemeClr val="tx1">
                  <a:lumMod val="65000"/>
                  <a:lumOff val="35000"/>
                </a:schemeClr>
              </a:solidFill>
            </a:endParaRPr>
          </a:p>
        </p:txBody>
      </p:sp>
      <p:sp>
        <p:nvSpPr>
          <p:cNvPr id="9" name="正方形/長方形 8"/>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テキスト ボックス 10"/>
          <p:cNvSpPr txBox="1"/>
          <p:nvPr/>
        </p:nvSpPr>
        <p:spPr>
          <a:xfrm>
            <a:off x="8404447" y="6309079"/>
            <a:ext cx="885825" cy="461665"/>
          </a:xfrm>
          <a:prstGeom prst="rect">
            <a:avLst/>
          </a:prstGeom>
          <a:noFill/>
        </p:spPr>
        <p:txBody>
          <a:bodyPr wrap="square" rtlCol="0">
            <a:spAutoFit/>
          </a:bodyPr>
          <a:lstStyle/>
          <a:p>
            <a:r>
              <a:rPr lang="en-US" altLang="ja-JP" sz="2400" dirty="0" smtClean="0">
                <a:solidFill>
                  <a:schemeClr val="bg1"/>
                </a:solidFill>
                <a:latin typeface="+mj-ea"/>
                <a:ea typeface="+mj-ea"/>
              </a:rPr>
              <a:t>22</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2858358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対応策</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p:cNvSpPr txBox="1"/>
          <p:nvPr/>
        </p:nvSpPr>
        <p:spPr>
          <a:xfrm>
            <a:off x="876301" y="2342939"/>
            <a:ext cx="8267699" cy="1772793"/>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latin typeface="+mn-ea"/>
              </a:rPr>
              <a:t>これら問題点は技術的不足からくるもの。</a:t>
            </a:r>
            <a:endParaRPr kumimoji="1" lang="en-US" altLang="ja-JP" sz="2800" dirty="0" smtClean="0">
              <a:solidFill>
                <a:schemeClr val="tx1">
                  <a:lumMod val="65000"/>
                  <a:lumOff val="35000"/>
                </a:schemeClr>
              </a:solidFill>
              <a:latin typeface="+mn-ea"/>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latin typeface="+mn-ea"/>
              </a:rPr>
              <a:t>引き続きセキュリティの脆弱性を解決するために。</a:t>
            </a:r>
            <a:endParaRPr lang="en-US" altLang="ja-JP" sz="2800" dirty="0" smtClean="0">
              <a:solidFill>
                <a:schemeClr val="tx1">
                  <a:lumMod val="65000"/>
                  <a:lumOff val="35000"/>
                </a:schemeClr>
              </a:solidFill>
              <a:latin typeface="+mn-ea"/>
            </a:endParaRPr>
          </a:p>
          <a:p>
            <a:pPr>
              <a:lnSpc>
                <a:spcPct val="130000"/>
              </a:lnSpc>
            </a:pPr>
            <a:r>
              <a:rPr kumimoji="1" lang="ja-JP" altLang="en-US" sz="2800" dirty="0" smtClean="0">
                <a:solidFill>
                  <a:schemeClr val="tx1">
                    <a:lumMod val="65000"/>
                    <a:lumOff val="35000"/>
                  </a:schemeClr>
                </a:solidFill>
                <a:latin typeface="+mn-ea"/>
              </a:rPr>
              <a:t>　　開発と並行してセキュリティ技術を勉強していく。</a:t>
            </a:r>
            <a:endParaRPr kumimoji="1" lang="ja-JP" altLang="en-US" sz="2800" dirty="0">
              <a:solidFill>
                <a:schemeClr val="tx1">
                  <a:lumMod val="65000"/>
                  <a:lumOff val="35000"/>
                </a:schemeClr>
              </a:solidFill>
              <a:latin typeface="+mn-ea"/>
            </a:endParaRPr>
          </a:p>
        </p:txBody>
      </p:sp>
      <p:sp>
        <p:nvSpPr>
          <p:cNvPr id="10" name="正方形/長方形 9"/>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テキスト ボックス 11"/>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2</a:t>
            </a:r>
            <a:r>
              <a:rPr lang="en-US" altLang="ja-JP" sz="2400" dirty="0" smtClean="0">
                <a:solidFill>
                  <a:schemeClr val="bg1"/>
                </a:solidFill>
                <a:latin typeface="+mj-ea"/>
                <a:ea typeface="+mj-ea"/>
              </a:rPr>
              <a:t>3</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1937372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8516" y="601685"/>
            <a:ext cx="5380003" cy="6456004"/>
          </a:xfrm>
        </p:spPr>
      </p:pic>
    </p:spTree>
    <p:extLst>
      <p:ext uri="{BB962C8B-B14F-4D97-AF65-F5344CB8AC3E}">
        <p14:creationId xmlns:p14="http://schemas.microsoft.com/office/powerpoint/2010/main" val="113275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259307" y="831570"/>
            <a:ext cx="9403307" cy="1015663"/>
          </a:xfrm>
          <a:prstGeom prst="rect">
            <a:avLst/>
          </a:prstGeom>
          <a:solidFill>
            <a:srgbClr val="92D050"/>
          </a:solidFill>
        </p:spPr>
        <p:txBody>
          <a:bodyPr wrap="square" rtlCol="0">
            <a:spAutoFit/>
          </a:bodyPr>
          <a:lstStyle/>
          <a:p>
            <a:r>
              <a:rPr lang="ja-JP" altLang="en-US" sz="5400" dirty="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b="1" dirty="0" smtClean="0">
                <a:solidFill>
                  <a:schemeClr val="bg1"/>
                </a:solidFill>
                <a:latin typeface="ＭＳ Ｐ明朝" panose="02020600040205080304" pitchFamily="18" charset="-128"/>
                <a:ea typeface="ＭＳ Ｐ明朝" panose="02020600040205080304" pitchFamily="18" charset="-128"/>
              </a:rPr>
              <a:t>1</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3200" dirty="0" smtClean="0">
                <a:solidFill>
                  <a:schemeClr val="bg1"/>
                </a:solidFill>
                <a:latin typeface="+mj-ea"/>
                <a:ea typeface="+mj-ea"/>
              </a:rPr>
              <a:t>開発コンセプト</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2" name="テキスト ボックス 11"/>
          <p:cNvSpPr txBox="1"/>
          <p:nvPr/>
        </p:nvSpPr>
        <p:spPr>
          <a:xfrm>
            <a:off x="0" y="184723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2</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イメージ画像</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286289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3</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3878559"/>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7" name="テキスト ボックス 6"/>
          <p:cNvSpPr txBox="1"/>
          <p:nvPr/>
        </p:nvSpPr>
        <p:spPr>
          <a:xfrm>
            <a:off x="0" y="4894222"/>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5</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91527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開発コンセプト</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コンテンツ プレースホルダー 9"/>
          <p:cNvSpPr>
            <a:spLocks noGrp="1"/>
          </p:cNvSpPr>
          <p:nvPr>
            <p:ph idx="1"/>
          </p:nvPr>
        </p:nvSpPr>
        <p:spPr>
          <a:xfrm>
            <a:off x="770551" y="1927725"/>
            <a:ext cx="8117614" cy="3208397"/>
          </a:xfrm>
        </p:spPr>
        <p:txBody>
          <a:bodyPr/>
          <a:lstStyle/>
          <a:p>
            <a:pPr marL="0" indent="0">
              <a:lnSpc>
                <a:spcPct val="120000"/>
              </a:lnSpc>
              <a:buNone/>
            </a:pPr>
            <a:r>
              <a:rPr lang="ja-JP" altLang="ja-JP" dirty="0" smtClean="0">
                <a:solidFill>
                  <a:schemeClr val="tx1">
                    <a:lumMod val="65000"/>
                    <a:lumOff val="35000"/>
                  </a:schemeClr>
                </a:solidFill>
              </a:rPr>
              <a:t>自分</a:t>
            </a:r>
            <a:r>
              <a:rPr lang="ja-JP" altLang="ja-JP" dirty="0">
                <a:solidFill>
                  <a:schemeClr val="tx1">
                    <a:lumMod val="65000"/>
                    <a:lumOff val="35000"/>
                  </a:schemeClr>
                </a:solidFill>
              </a:rPr>
              <a:t>のプロフィールが作成</a:t>
            </a:r>
            <a:r>
              <a:rPr lang="ja-JP" altLang="ja-JP" dirty="0" smtClean="0">
                <a:solidFill>
                  <a:schemeClr val="tx1">
                    <a:lumMod val="65000"/>
                    <a:lumOff val="35000"/>
                  </a:schemeClr>
                </a:solidFill>
              </a:rPr>
              <a:t>できる</a:t>
            </a:r>
            <a:r>
              <a:rPr lang="en-US" altLang="ja-JP" dirty="0">
                <a:solidFill>
                  <a:schemeClr val="tx1">
                    <a:lumMod val="65000"/>
                    <a:lumOff val="35000"/>
                  </a:schemeClr>
                </a:solidFill>
              </a:rPr>
              <a:t>web</a:t>
            </a:r>
            <a:r>
              <a:rPr lang="ja-JP" altLang="ja-JP" dirty="0">
                <a:solidFill>
                  <a:schemeClr val="tx1">
                    <a:lumMod val="65000"/>
                    <a:lumOff val="35000"/>
                  </a:schemeClr>
                </a:solidFill>
              </a:rPr>
              <a:t>サービス</a:t>
            </a:r>
            <a:r>
              <a:rPr lang="ja-JP" altLang="ja-JP" dirty="0" smtClean="0">
                <a:solidFill>
                  <a:schemeClr val="tx1">
                    <a:lumMod val="65000"/>
                    <a:lumOff val="35000"/>
                  </a:schemeClr>
                </a:solidFill>
              </a:rPr>
              <a:t>。</a:t>
            </a:r>
            <a:endParaRPr lang="en-US" altLang="ja-JP" dirty="0" smtClean="0">
              <a:solidFill>
                <a:schemeClr val="tx1">
                  <a:lumMod val="65000"/>
                  <a:lumOff val="35000"/>
                </a:schemeClr>
              </a:solidFill>
            </a:endParaRPr>
          </a:p>
          <a:p>
            <a:pPr marL="0" indent="0">
              <a:lnSpc>
                <a:spcPct val="120000"/>
              </a:lnSpc>
              <a:buNone/>
            </a:pPr>
            <a:r>
              <a:rPr lang="en-US" altLang="ja-JP" dirty="0" smtClean="0">
                <a:solidFill>
                  <a:schemeClr val="tx1">
                    <a:lumMod val="65000"/>
                    <a:lumOff val="35000"/>
                  </a:schemeClr>
                </a:solidFill>
              </a:rPr>
              <a:t>SNS</a:t>
            </a:r>
            <a:r>
              <a:rPr lang="ja-JP" altLang="en-US" dirty="0" smtClean="0">
                <a:solidFill>
                  <a:schemeClr val="tx1">
                    <a:lumMod val="65000"/>
                    <a:lumOff val="35000"/>
                  </a:schemeClr>
                </a:solidFill>
              </a:rPr>
              <a:t>など</a:t>
            </a:r>
            <a:r>
              <a:rPr lang="ja-JP" altLang="en-US" dirty="0">
                <a:solidFill>
                  <a:schemeClr val="tx1">
                    <a:lumMod val="65000"/>
                    <a:lumOff val="35000"/>
                  </a:schemeClr>
                </a:solidFill>
              </a:rPr>
              <a:t>に</a:t>
            </a:r>
            <a:r>
              <a:rPr lang="en-US" altLang="ja-JP" dirty="0" smtClean="0">
                <a:solidFill>
                  <a:schemeClr val="tx1">
                    <a:lumMod val="65000"/>
                    <a:lumOff val="35000"/>
                  </a:schemeClr>
                </a:solidFill>
                <a:latin typeface="+mj-ea"/>
              </a:rPr>
              <a:t>Hamfile</a:t>
            </a:r>
            <a:r>
              <a:rPr lang="ja-JP" altLang="en-US" dirty="0" smtClean="0">
                <a:solidFill>
                  <a:schemeClr val="tx1">
                    <a:lumMod val="65000"/>
                    <a:lumOff val="35000"/>
                  </a:schemeClr>
                </a:solidFill>
                <a:latin typeface="+mj-ea"/>
              </a:rPr>
              <a:t>の</a:t>
            </a:r>
            <a:r>
              <a:rPr lang="ja-JP" altLang="en-US" dirty="0" smtClean="0">
                <a:solidFill>
                  <a:schemeClr val="tx1">
                    <a:lumMod val="65000"/>
                    <a:lumOff val="35000"/>
                  </a:schemeClr>
                </a:solidFill>
              </a:rPr>
              <a:t>プロフィールページを</a:t>
            </a:r>
            <a:r>
              <a:rPr lang="ja-JP" altLang="en-US" dirty="0">
                <a:solidFill>
                  <a:schemeClr val="tx1">
                    <a:lumMod val="65000"/>
                    <a:lumOff val="35000"/>
                  </a:schemeClr>
                </a:solidFill>
              </a:rPr>
              <a:t>貼ること</a:t>
            </a:r>
            <a:r>
              <a:rPr lang="ja-JP" altLang="en-US" dirty="0" smtClean="0">
                <a:solidFill>
                  <a:schemeClr val="tx1">
                    <a:lumMod val="65000"/>
                    <a:lumOff val="35000"/>
                  </a:schemeClr>
                </a:solidFill>
              </a:rPr>
              <a:t>で自分のプロフィール</a:t>
            </a:r>
            <a:r>
              <a:rPr lang="ja-JP" altLang="en-US" dirty="0" smtClean="0">
                <a:solidFill>
                  <a:schemeClr val="tx1">
                    <a:lumMod val="65000"/>
                    <a:lumOff val="35000"/>
                  </a:schemeClr>
                </a:solidFill>
              </a:rPr>
              <a:t>を公開できる。</a:t>
            </a:r>
            <a:endParaRPr kumimoji="1" lang="ja-JP" altLang="en-US" dirty="0">
              <a:solidFill>
                <a:schemeClr val="tx1">
                  <a:lumMod val="65000"/>
                  <a:lumOff val="35000"/>
                </a:schemeClr>
              </a:solidFill>
            </a:endParaRPr>
          </a:p>
        </p:txBody>
      </p:sp>
      <p:sp>
        <p:nvSpPr>
          <p:cNvPr id="9" name="テキスト ボックス 8"/>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4</a:t>
            </a:r>
            <a:endParaRPr lang="en-US" altLang="ja-JP" sz="2400" dirty="0" smtClean="0">
              <a:solidFill>
                <a:schemeClr val="bg1"/>
              </a:solidFill>
              <a:latin typeface="+mj-ea"/>
              <a:ea typeface="+mj-ea"/>
            </a:endParaRP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412" y="1725449"/>
            <a:ext cx="6350326" cy="6350326"/>
          </a:xfrm>
          <a:prstGeom prst="rect">
            <a:avLst/>
          </a:prstGeom>
        </p:spPr>
      </p:pic>
    </p:spTree>
    <p:extLst>
      <p:ext uri="{BB962C8B-B14F-4D97-AF65-F5344CB8AC3E}">
        <p14:creationId xmlns:p14="http://schemas.microsoft.com/office/powerpoint/2010/main" val="60591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ペルソナ</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コンテンツ プレースホルダー 9"/>
          <p:cNvSpPr>
            <a:spLocks noGrp="1"/>
          </p:cNvSpPr>
          <p:nvPr>
            <p:ph idx="1"/>
          </p:nvPr>
        </p:nvSpPr>
        <p:spPr>
          <a:xfrm>
            <a:off x="969890" y="2067580"/>
            <a:ext cx="8240671" cy="3744428"/>
          </a:xfrm>
        </p:spPr>
        <p:txBody>
          <a:bodyPr/>
          <a:lstStyle/>
          <a:p>
            <a:pPr>
              <a:lnSpc>
                <a:spcPct val="150000"/>
              </a:lnSpc>
            </a:pPr>
            <a:r>
              <a:rPr lang="ja-JP" altLang="en-US" dirty="0" smtClean="0">
                <a:solidFill>
                  <a:schemeClr val="tx1">
                    <a:lumMod val="65000"/>
                    <a:lumOff val="35000"/>
                  </a:schemeClr>
                </a:solidFill>
              </a:rPr>
              <a:t>年齢　</a:t>
            </a:r>
            <a:r>
              <a:rPr lang="en-US" altLang="ja-JP" dirty="0" smtClean="0">
                <a:solidFill>
                  <a:schemeClr val="tx1">
                    <a:lumMod val="65000"/>
                    <a:lumOff val="35000"/>
                  </a:schemeClr>
                </a:solidFill>
              </a:rPr>
              <a:t>10</a:t>
            </a:r>
            <a:r>
              <a:rPr lang="ja-JP" altLang="en-US" dirty="0">
                <a:solidFill>
                  <a:schemeClr val="tx1">
                    <a:lumMod val="65000"/>
                    <a:lumOff val="35000"/>
                  </a:schemeClr>
                </a:solidFill>
              </a:rPr>
              <a:t>代～</a:t>
            </a:r>
            <a:r>
              <a:rPr lang="en-US" altLang="ja-JP" dirty="0">
                <a:solidFill>
                  <a:schemeClr val="tx1">
                    <a:lumMod val="65000"/>
                    <a:lumOff val="35000"/>
                  </a:schemeClr>
                </a:solidFill>
              </a:rPr>
              <a:t>20</a:t>
            </a:r>
            <a:r>
              <a:rPr lang="ja-JP" altLang="en-US" dirty="0" smtClean="0">
                <a:solidFill>
                  <a:schemeClr val="tx1">
                    <a:lumMod val="65000"/>
                    <a:lumOff val="35000"/>
                  </a:schemeClr>
                </a:solidFill>
              </a:rPr>
              <a:t>代</a:t>
            </a:r>
          </a:p>
          <a:p>
            <a:pPr>
              <a:lnSpc>
                <a:spcPct val="150000"/>
              </a:lnSpc>
            </a:pPr>
            <a:r>
              <a:rPr lang="ja-JP" altLang="en-US" dirty="0" smtClean="0">
                <a:solidFill>
                  <a:schemeClr val="tx1">
                    <a:lumMod val="65000"/>
                    <a:lumOff val="35000"/>
                  </a:schemeClr>
                </a:solidFill>
              </a:rPr>
              <a:t>性別　男性、女性</a:t>
            </a:r>
            <a:endParaRPr lang="ja-JP" altLang="en-US" dirty="0">
              <a:solidFill>
                <a:schemeClr val="tx1">
                  <a:lumMod val="65000"/>
                  <a:lumOff val="35000"/>
                </a:schemeClr>
              </a:solidFill>
            </a:endParaRPr>
          </a:p>
          <a:p>
            <a:pPr>
              <a:lnSpc>
                <a:spcPct val="150000"/>
              </a:lnSpc>
            </a:pPr>
            <a:r>
              <a:rPr lang="ja-JP" altLang="en-US" dirty="0">
                <a:solidFill>
                  <a:schemeClr val="tx1">
                    <a:lumMod val="65000"/>
                    <a:lumOff val="35000"/>
                  </a:schemeClr>
                </a:solidFill>
              </a:rPr>
              <a:t>一般的なネットユーザー</a:t>
            </a:r>
          </a:p>
          <a:p>
            <a:pPr marL="0" indent="0">
              <a:lnSpc>
                <a:spcPct val="120000"/>
              </a:lnSpc>
              <a:buNone/>
            </a:pPr>
            <a:endParaRPr kumimoji="1" lang="ja-JP" altLang="en-US" dirty="0">
              <a:solidFill>
                <a:schemeClr val="tx1">
                  <a:lumMod val="65000"/>
                  <a:lumOff val="35000"/>
                </a:schemeClr>
              </a:solidFill>
            </a:endParaRPr>
          </a:p>
        </p:txBody>
      </p:sp>
      <p:sp>
        <p:nvSpPr>
          <p:cNvPr id="9" name="テキスト ボックス 8"/>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5</a:t>
            </a:r>
            <a:endParaRPr lang="en-US" altLang="ja-JP" sz="2400" dirty="0" smtClean="0">
              <a:solidFill>
                <a:schemeClr val="bg1"/>
              </a:solidFill>
              <a:latin typeface="+mj-ea"/>
              <a:ea typeface="+mj-ea"/>
            </a:endParaRPr>
          </a:p>
        </p:txBody>
      </p:sp>
    </p:spTree>
    <p:extLst>
      <p:ext uri="{BB962C8B-B14F-4D97-AF65-F5344CB8AC3E}">
        <p14:creationId xmlns:p14="http://schemas.microsoft.com/office/powerpoint/2010/main" val="257396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95534" y="831570"/>
            <a:ext cx="9239534"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1</a:t>
            </a:r>
            <a:r>
              <a:rPr lang="en-US" altLang="ja-JP" sz="6000" dirty="0" smtClean="0">
                <a:solidFill>
                  <a:schemeClr val="bg1">
                    <a:lumMod val="65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1847233"/>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b="1" dirty="0" smtClean="0">
                <a:solidFill>
                  <a:schemeClr val="bg1"/>
                </a:solidFill>
                <a:latin typeface="ＭＳ Ｐ明朝" panose="02020600040205080304" pitchFamily="18" charset="-128"/>
                <a:ea typeface="ＭＳ Ｐ明朝" panose="02020600040205080304" pitchFamily="18" charset="-128"/>
              </a:rPr>
              <a:t>2</a:t>
            </a:r>
            <a:r>
              <a:rPr lang="en-US" altLang="ja-JP" sz="5400" dirty="0" smtClean="0">
                <a:solidFill>
                  <a:schemeClr val="bg1"/>
                </a:solidFill>
                <a:latin typeface="HGP明朝E" panose="02020900000000000000" pitchFamily="18" charset="-128"/>
                <a:ea typeface="HGP明朝E" panose="02020900000000000000" pitchFamily="18" charset="-128"/>
              </a:rPr>
              <a:t> </a:t>
            </a:r>
            <a:r>
              <a:rPr lang="en-US" altLang="ja-JP" sz="5400" dirty="0" smtClean="0">
                <a:solidFill>
                  <a:schemeClr val="bg1"/>
                </a:solidFill>
                <a:latin typeface="+mj-ea"/>
                <a:ea typeface="+mj-ea"/>
              </a:rPr>
              <a:t> </a:t>
            </a:r>
            <a:r>
              <a:rPr lang="ja-JP" altLang="en-US" sz="3200" dirty="0" smtClean="0">
                <a:solidFill>
                  <a:schemeClr val="bg1"/>
                </a:solidFill>
                <a:latin typeface="+mj-ea"/>
                <a:ea typeface="+mj-ea"/>
              </a:rPr>
              <a:t>イメージ画像</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3" name="テキスト ボックス 12"/>
          <p:cNvSpPr txBox="1"/>
          <p:nvPr/>
        </p:nvSpPr>
        <p:spPr>
          <a:xfrm>
            <a:off x="0" y="286289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3 </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3878559"/>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4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7" name="テキスト ボックス 6"/>
          <p:cNvSpPr txBox="1"/>
          <p:nvPr/>
        </p:nvSpPr>
        <p:spPr>
          <a:xfrm>
            <a:off x="0" y="4894222"/>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ＭＳ Ｐ明朝" panose="02020600040205080304" pitchFamily="18" charset="-128"/>
                <a:ea typeface="ＭＳ Ｐ明朝" panose="02020600040205080304" pitchFamily="18" charset="-128"/>
              </a:rPr>
              <a:t>5</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918629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lang="ja-JP" altLang="en-US" sz="3200" dirty="0" smtClean="0">
                <a:solidFill>
                  <a:schemeClr val="tx1">
                    <a:lumMod val="75000"/>
                    <a:lumOff val="25000"/>
                  </a:schemeClr>
                </a:solidFill>
                <a:latin typeface="+mj-ea"/>
              </a:rPr>
              <a:t>新規登録</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175" y="1287887"/>
            <a:ext cx="8629650" cy="4288665"/>
          </a:xfrm>
        </p:spPr>
      </p:pic>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7</a:t>
            </a:r>
            <a:endParaRPr lang="en-US" altLang="ja-JP" sz="2400" dirty="0" smtClean="0">
              <a:solidFill>
                <a:schemeClr val="bg1"/>
              </a:solidFill>
              <a:latin typeface="+mj-ea"/>
              <a:ea typeface="+mj-ea"/>
            </a:endParaRPr>
          </a:p>
        </p:txBody>
      </p:sp>
    </p:spTree>
    <p:extLst>
      <p:ext uri="{BB962C8B-B14F-4D97-AF65-F5344CB8AC3E}">
        <p14:creationId xmlns:p14="http://schemas.microsoft.com/office/powerpoint/2010/main" val="4198564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lang="ja-JP" altLang="en-US" sz="3200" dirty="0" smtClean="0">
                <a:solidFill>
                  <a:schemeClr val="tx1">
                    <a:lumMod val="75000"/>
                    <a:lumOff val="25000"/>
                  </a:schemeClr>
                </a:solidFill>
                <a:latin typeface="+mj-ea"/>
              </a:rPr>
              <a:t>ログイン画面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8</a:t>
            </a:r>
            <a:endParaRPr lang="en-US" altLang="ja-JP" sz="2400" dirty="0" smtClean="0">
              <a:solidFill>
                <a:schemeClr val="bg1"/>
              </a:solidFill>
              <a:latin typeface="+mj-ea"/>
              <a:ea typeface="+mj-ea"/>
            </a:endParaRPr>
          </a:p>
        </p:txBody>
      </p:sp>
      <p:pic>
        <p:nvPicPr>
          <p:cNvPr id="10" name="コンテンツ プレースホルダー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598366"/>
            <a:ext cx="7886700" cy="3954897"/>
          </a:xfrm>
        </p:spPr>
      </p:pic>
    </p:spTree>
    <p:extLst>
      <p:ext uri="{BB962C8B-B14F-4D97-AF65-F5344CB8AC3E}">
        <p14:creationId xmlns:p14="http://schemas.microsoft.com/office/powerpoint/2010/main" val="192164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メインプロフィール画面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テキスト ボックス 5"/>
          <p:cNvSpPr txBox="1"/>
          <p:nvPr/>
        </p:nvSpPr>
        <p:spPr>
          <a:xfrm>
            <a:off x="8404447" y="6309079"/>
            <a:ext cx="885825" cy="461665"/>
          </a:xfrm>
          <a:prstGeom prst="rect">
            <a:avLst/>
          </a:prstGeom>
          <a:noFill/>
        </p:spPr>
        <p:txBody>
          <a:bodyPr wrap="square" rtlCol="0">
            <a:spAutoFit/>
          </a:bodyPr>
          <a:lstStyle/>
          <a:p>
            <a:r>
              <a:rPr lang="en-US" altLang="ja-JP" sz="2400" dirty="0">
                <a:solidFill>
                  <a:schemeClr val="bg1"/>
                </a:solidFill>
                <a:latin typeface="+mj-ea"/>
                <a:ea typeface="+mj-ea"/>
              </a:rPr>
              <a:t>9</a:t>
            </a:r>
            <a:endParaRPr kumimoji="1" lang="ja-JP" altLang="en-US" sz="2400" dirty="0">
              <a:solidFill>
                <a:schemeClr val="bg1"/>
              </a:solidFill>
              <a:latin typeface="+mj-ea"/>
              <a:ea typeface="+mj-ea"/>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7550" y="874806"/>
            <a:ext cx="7886700" cy="3832022"/>
          </a:xfr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550" y="4706828"/>
            <a:ext cx="7886700" cy="1558018"/>
          </a:xfrm>
          <a:prstGeom prst="rect">
            <a:avLst/>
          </a:prstGeom>
        </p:spPr>
      </p:pic>
    </p:spTree>
    <p:extLst>
      <p:ext uri="{BB962C8B-B14F-4D97-AF65-F5344CB8AC3E}">
        <p14:creationId xmlns:p14="http://schemas.microsoft.com/office/powerpoint/2010/main" val="1451312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11651</TotalTime>
  <Words>1273</Words>
  <Application>Microsoft Office PowerPoint</Application>
  <PresentationFormat>画面に合わせる (4:3)</PresentationFormat>
  <Paragraphs>160</Paragraphs>
  <Slides>24</Slides>
  <Notes>24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HGP行書体</vt:lpstr>
      <vt:lpstr>HGP明朝B</vt:lpstr>
      <vt:lpstr>HGP明朝E</vt:lpstr>
      <vt:lpstr>ＭＳ Ｐゴシック</vt:lpstr>
      <vt:lpstr>ＭＳ Ｐ明朝</vt:lpstr>
      <vt:lpstr>Arial</vt:lpstr>
      <vt:lpstr>Calibri</vt:lpstr>
      <vt:lpstr>Calibri Light</vt:lpstr>
      <vt:lpstr>Office テーマ</vt:lpstr>
      <vt:lpstr>Hamfile</vt:lpstr>
      <vt:lpstr>PowerPoint プレゼンテーション</vt:lpstr>
      <vt:lpstr>PowerPoint プレゼンテーション</vt:lpstr>
      <vt:lpstr>開発コンセプト</vt:lpstr>
      <vt:lpstr>ペルソナ</vt:lpstr>
      <vt:lpstr>PowerPoint プレゼンテーション</vt:lpstr>
      <vt:lpstr>新規登録</vt:lpstr>
      <vt:lpstr>ログイン画面</vt:lpstr>
      <vt:lpstr>メインプロフィール画面</vt:lpstr>
      <vt:lpstr>プロフィール編集</vt:lpstr>
      <vt:lpstr>プロフィール編集</vt:lpstr>
      <vt:lpstr>アカウント管理</vt:lpstr>
      <vt:lpstr>PowerPoint プレゼンテーション</vt:lpstr>
      <vt:lpstr>開発環境</vt:lpstr>
      <vt:lpstr>開発環境</vt:lpstr>
      <vt:lpstr>PowerPoint プレゼンテーション</vt:lpstr>
      <vt:lpstr>進捗状況</vt:lpstr>
      <vt:lpstr>進捗状況</vt:lpstr>
      <vt:lpstr>進捗状況(書類)</vt:lpstr>
      <vt:lpstr>進捗状況(開発)</vt:lpstr>
      <vt:lpstr>PowerPoint プレゼンテーション</vt:lpstr>
      <vt:lpstr>プロジェクトの課題</vt:lpstr>
      <vt:lpstr>対応策</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Hamfile</dc:title>
  <dc:creator>adoraku1031</dc:creator>
  <cp:lastModifiedBy>adoraku1031</cp:lastModifiedBy>
  <cp:revision>134</cp:revision>
  <dcterms:created xsi:type="dcterms:W3CDTF">2016-12-06T01:53:08Z</dcterms:created>
  <dcterms:modified xsi:type="dcterms:W3CDTF">2016-12-20T00:46:38Z</dcterms:modified>
</cp:coreProperties>
</file>