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3" r:id="rId3"/>
    <p:sldId id="284" r:id="rId4"/>
    <p:sldId id="266" r:id="rId5"/>
    <p:sldId id="288" r:id="rId6"/>
    <p:sldId id="290" r:id="rId7"/>
    <p:sldId id="291" r:id="rId8"/>
    <p:sldId id="285" r:id="rId9"/>
    <p:sldId id="268" r:id="rId10"/>
    <p:sldId id="269" r:id="rId11"/>
    <p:sldId id="286" r:id="rId12"/>
    <p:sldId id="271" r:id="rId13"/>
    <p:sldId id="274" r:id="rId14"/>
    <p:sldId id="289" r:id="rId15"/>
    <p:sldId id="270" r:id="rId16"/>
    <p:sldId id="287" r:id="rId17"/>
    <p:sldId id="276" r:id="rId18"/>
    <p:sldId id="277" r:id="rId19"/>
    <p:sldId id="292"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wGgeLno3LfZsFZ8aOHA2g==" hashData="1As1bJaPaNOfejakOunoQN/+UvTOa393qhizY1zFEBsN7VUQrN2TllXyBODPN5Avli0FIFCKg/CDT8t4PlFXw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autoAdjust="0"/>
    <p:restoredTop sz="90468" autoAdjust="0"/>
  </p:normalViewPr>
  <p:slideViewPr>
    <p:cSldViewPr snapToGrid="0">
      <p:cViewPr varScale="1">
        <p:scale>
          <a:sx n="67" d="100"/>
          <a:sy n="67" d="100"/>
        </p:scale>
        <p:origin x="1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17716535433072"/>
          <c:y val="0.12878125000000001"/>
          <c:w val="0.55164583333333328"/>
          <c:h val="0.82746874999999998"/>
        </c:manualLayout>
      </c:layout>
      <c:doughnutChart>
        <c:varyColors val="1"/>
        <c:ser>
          <c:idx val="0"/>
          <c:order val="0"/>
          <c:tx>
            <c:strRef>
              <c:f>Sheet1!$B$1</c:f>
              <c:strCache>
                <c:ptCount val="1"/>
                <c:pt idx="0">
                  <c:v>進捗率</c:v>
                </c:pt>
              </c:strCache>
            </c:strRef>
          </c:tx>
          <c:dPt>
            <c:idx val="0"/>
            <c:bubble3D val="0"/>
            <c:spPr>
              <a:solidFill>
                <a:srgbClr val="92D050"/>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第進捗率</c:v>
                </c:pt>
                <c:pt idx="1">
                  <c:v>未完了</c:v>
                </c:pt>
              </c:strCache>
            </c:strRef>
          </c:cat>
          <c:val>
            <c:numRef>
              <c:f>Sheet1!$B$2:$B$5</c:f>
              <c:numCache>
                <c:formatCode>General</c:formatCode>
                <c:ptCount val="4"/>
                <c:pt idx="0">
                  <c:v>50</c:v>
                </c:pt>
                <c:pt idx="1">
                  <c:v>50</c:v>
                </c:pt>
              </c:numCache>
            </c:numRef>
          </c:val>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17716535433072"/>
          <c:y val="0.12878125000000001"/>
          <c:w val="0.55164583333333328"/>
          <c:h val="0.82746874999999998"/>
        </c:manualLayout>
      </c:layout>
      <c:doughnutChart>
        <c:varyColors val="1"/>
        <c:ser>
          <c:idx val="0"/>
          <c:order val="0"/>
          <c:tx>
            <c:strRef>
              <c:f>Sheet1!$B$1</c:f>
              <c:strCache>
                <c:ptCount val="1"/>
                <c:pt idx="0">
                  <c:v>進捗率</c:v>
                </c:pt>
              </c:strCache>
            </c:strRef>
          </c:tx>
          <c:dPt>
            <c:idx val="0"/>
            <c:bubble3D val="0"/>
            <c:spPr>
              <a:solidFill>
                <a:srgbClr val="92D050"/>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第進捗率</c:v>
                </c:pt>
                <c:pt idx="1">
                  <c:v>未完了</c:v>
                </c:pt>
              </c:strCache>
            </c:strRef>
          </c:cat>
          <c:val>
            <c:numRef>
              <c:f>Sheet1!$B$2:$B$5</c:f>
              <c:numCache>
                <c:formatCode>General</c:formatCode>
                <c:ptCount val="4"/>
                <c:pt idx="0">
                  <c:v>10</c:v>
                </c:pt>
                <c:pt idx="1">
                  <c:v>90</c:v>
                </c:pt>
              </c:numCache>
            </c:numRef>
          </c:val>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3200" dirty="0" smtClean="0"/>
              <a:t>全体進捗</a:t>
            </a:r>
            <a:endParaRPr lang="ja-JP" altLang="en-US" sz="32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percentStacked"/>
        <c:varyColors val="0"/>
        <c:ser>
          <c:idx val="0"/>
          <c:order val="0"/>
          <c:tx>
            <c:strRef>
              <c:f>Sheet1!$B$1</c:f>
              <c:strCache>
                <c:ptCount val="1"/>
                <c:pt idx="0">
                  <c:v>進捗</c:v>
                </c:pt>
              </c:strCache>
            </c:strRef>
          </c:tx>
          <c:spPr>
            <a:solidFill>
              <a:srgbClr val="92D050"/>
            </a:solidFill>
            <a:ln>
              <a:noFill/>
            </a:ln>
            <a:effectLst/>
          </c:spPr>
          <c:invertIfNegative val="0"/>
          <c:cat>
            <c:strRef>
              <c:f>Sheet1!$A$2:$A$6</c:f>
              <c:strCache>
                <c:ptCount val="5"/>
                <c:pt idx="0">
                  <c:v>要件定義書</c:v>
                </c:pt>
                <c:pt idx="1">
                  <c:v>業務フロー</c:v>
                </c:pt>
                <c:pt idx="2">
                  <c:v>画面遷移図</c:v>
                </c:pt>
                <c:pt idx="3">
                  <c:v>問題定義書</c:v>
                </c:pt>
                <c:pt idx="4">
                  <c:v>画面設計書</c:v>
                </c:pt>
              </c:strCache>
            </c:strRef>
          </c:cat>
          <c:val>
            <c:numRef>
              <c:f>Sheet1!$B$2:$B$6</c:f>
              <c:numCache>
                <c:formatCode>General</c:formatCode>
                <c:ptCount val="5"/>
                <c:pt idx="0">
                  <c:v>70</c:v>
                </c:pt>
                <c:pt idx="1">
                  <c:v>0</c:v>
                </c:pt>
                <c:pt idx="2">
                  <c:v>100</c:v>
                </c:pt>
                <c:pt idx="3">
                  <c:v>100</c:v>
                </c:pt>
                <c:pt idx="4">
                  <c:v>100</c:v>
                </c:pt>
              </c:numCache>
            </c:numRef>
          </c:val>
        </c:ser>
        <c:ser>
          <c:idx val="1"/>
          <c:order val="1"/>
          <c:tx>
            <c:strRef>
              <c:f>Sheet1!$C$1</c:f>
              <c:strCache>
                <c:ptCount val="1"/>
                <c:pt idx="0">
                  <c:v>未完成</c:v>
                </c:pt>
              </c:strCache>
            </c:strRef>
          </c:tx>
          <c:spPr>
            <a:solidFill>
              <a:schemeClr val="bg1">
                <a:lumMod val="85000"/>
              </a:schemeClr>
            </a:solidFill>
            <a:ln>
              <a:noFill/>
            </a:ln>
            <a:effectLst/>
          </c:spPr>
          <c:invertIfNegative val="0"/>
          <c:cat>
            <c:strRef>
              <c:f>Sheet1!$A$2:$A$6</c:f>
              <c:strCache>
                <c:ptCount val="5"/>
                <c:pt idx="0">
                  <c:v>要件定義書</c:v>
                </c:pt>
                <c:pt idx="1">
                  <c:v>業務フロー</c:v>
                </c:pt>
                <c:pt idx="2">
                  <c:v>画面遷移図</c:v>
                </c:pt>
                <c:pt idx="3">
                  <c:v>問題定義書</c:v>
                </c:pt>
                <c:pt idx="4">
                  <c:v>画面設計書</c:v>
                </c:pt>
              </c:strCache>
            </c:strRef>
          </c:cat>
          <c:val>
            <c:numRef>
              <c:f>Sheet1!$C$2:$C$6</c:f>
              <c:numCache>
                <c:formatCode>General</c:formatCode>
                <c:ptCount val="5"/>
                <c:pt idx="0">
                  <c:v>30</c:v>
                </c:pt>
                <c:pt idx="1">
                  <c:v>100</c:v>
                </c:pt>
                <c:pt idx="2">
                  <c:v>0</c:v>
                </c:pt>
                <c:pt idx="3">
                  <c:v>0</c:v>
                </c:pt>
                <c:pt idx="4">
                  <c:v>0</c:v>
                </c:pt>
              </c:numCache>
            </c:numRef>
          </c:val>
        </c:ser>
        <c:dLbls>
          <c:showLegendKey val="0"/>
          <c:showVal val="0"/>
          <c:showCatName val="0"/>
          <c:showSerName val="0"/>
          <c:showPercent val="0"/>
          <c:showBubbleSize val="0"/>
        </c:dLbls>
        <c:gapWidth val="150"/>
        <c:overlap val="100"/>
        <c:axId val="337183776"/>
        <c:axId val="339835856"/>
      </c:barChart>
      <c:catAx>
        <c:axId val="3371837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ja-JP"/>
          </a:p>
        </c:txPr>
        <c:crossAx val="339835856"/>
        <c:crosses val="autoZero"/>
        <c:auto val="1"/>
        <c:lblAlgn val="ctr"/>
        <c:lblOffset val="100"/>
        <c:noMultiLvlLbl val="0"/>
      </c:catAx>
      <c:valAx>
        <c:axId val="3398358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37183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3200" dirty="0" smtClean="0"/>
              <a:t>全体進捗</a:t>
            </a:r>
            <a:endParaRPr lang="ja-JP" altLang="en-US" sz="32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percentStacked"/>
        <c:varyColors val="0"/>
        <c:ser>
          <c:idx val="0"/>
          <c:order val="0"/>
          <c:tx>
            <c:strRef>
              <c:f>Sheet1!$B$1</c:f>
              <c:strCache>
                <c:ptCount val="1"/>
                <c:pt idx="0">
                  <c:v>進捗</c:v>
                </c:pt>
              </c:strCache>
            </c:strRef>
          </c:tx>
          <c:spPr>
            <a:solidFill>
              <a:srgbClr val="92D050"/>
            </a:solidFill>
            <a:ln>
              <a:noFill/>
            </a:ln>
            <a:effectLst/>
          </c:spPr>
          <c:invertIfNegative val="0"/>
          <c:cat>
            <c:strRef>
              <c:f>Sheet1!$A$2:$A$5</c:f>
              <c:strCache>
                <c:ptCount val="4"/>
                <c:pt idx="0">
                  <c:v>基本機能</c:v>
                </c:pt>
                <c:pt idx="1">
                  <c:v>拡張機能</c:v>
                </c:pt>
                <c:pt idx="2">
                  <c:v>サーバ-関係</c:v>
                </c:pt>
                <c:pt idx="3">
                  <c:v>デザイン</c:v>
                </c:pt>
              </c:strCache>
            </c:strRef>
          </c:cat>
          <c:val>
            <c:numRef>
              <c:f>Sheet1!$B$2:$B$5</c:f>
              <c:numCache>
                <c:formatCode>General</c:formatCode>
                <c:ptCount val="4"/>
                <c:pt idx="0">
                  <c:v>50</c:v>
                </c:pt>
                <c:pt idx="1">
                  <c:v>10</c:v>
                </c:pt>
                <c:pt idx="2">
                  <c:v>0</c:v>
                </c:pt>
                <c:pt idx="3">
                  <c:v>25</c:v>
                </c:pt>
              </c:numCache>
            </c:numRef>
          </c:val>
        </c:ser>
        <c:ser>
          <c:idx val="1"/>
          <c:order val="1"/>
          <c:tx>
            <c:strRef>
              <c:f>Sheet1!$C$1</c:f>
              <c:strCache>
                <c:ptCount val="1"/>
                <c:pt idx="0">
                  <c:v>未完成</c:v>
                </c:pt>
              </c:strCache>
            </c:strRef>
          </c:tx>
          <c:spPr>
            <a:solidFill>
              <a:schemeClr val="bg1">
                <a:lumMod val="85000"/>
              </a:schemeClr>
            </a:solidFill>
            <a:ln>
              <a:noFill/>
            </a:ln>
            <a:effectLst/>
          </c:spPr>
          <c:invertIfNegative val="0"/>
          <c:cat>
            <c:strRef>
              <c:f>Sheet1!$A$2:$A$5</c:f>
              <c:strCache>
                <c:ptCount val="4"/>
                <c:pt idx="0">
                  <c:v>基本機能</c:v>
                </c:pt>
                <c:pt idx="1">
                  <c:v>拡張機能</c:v>
                </c:pt>
                <c:pt idx="2">
                  <c:v>サーバ-関係</c:v>
                </c:pt>
                <c:pt idx="3">
                  <c:v>デザイン</c:v>
                </c:pt>
              </c:strCache>
            </c:strRef>
          </c:cat>
          <c:val>
            <c:numRef>
              <c:f>Sheet1!$C$2:$C$5</c:f>
              <c:numCache>
                <c:formatCode>General</c:formatCode>
                <c:ptCount val="4"/>
                <c:pt idx="0">
                  <c:v>50</c:v>
                </c:pt>
                <c:pt idx="1">
                  <c:v>90</c:v>
                </c:pt>
                <c:pt idx="2">
                  <c:v>100</c:v>
                </c:pt>
                <c:pt idx="3">
                  <c:v>75</c:v>
                </c:pt>
              </c:numCache>
            </c:numRef>
          </c:val>
        </c:ser>
        <c:dLbls>
          <c:showLegendKey val="0"/>
          <c:showVal val="0"/>
          <c:showCatName val="0"/>
          <c:showSerName val="0"/>
          <c:showPercent val="0"/>
          <c:showBubbleSize val="0"/>
        </c:dLbls>
        <c:gapWidth val="150"/>
        <c:overlap val="100"/>
        <c:axId val="339830760"/>
        <c:axId val="339833896"/>
      </c:barChart>
      <c:catAx>
        <c:axId val="3398307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339833896"/>
        <c:crosses val="autoZero"/>
        <c:auto val="1"/>
        <c:lblAlgn val="ctr"/>
        <c:lblOffset val="100"/>
        <c:noMultiLvlLbl val="0"/>
      </c:catAx>
      <c:valAx>
        <c:axId val="3398338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39830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01385-5A79-4CA9-A1A7-EEE61B079AA0}" type="datetimeFigureOut">
              <a:rPr kumimoji="1" lang="ja-JP" altLang="en-US" smtClean="0"/>
              <a:t>2016/12/13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5DDD7-A5DB-4A8D-9D8B-E8E9462611EA}" type="slidenum">
              <a:rPr kumimoji="1" lang="ja-JP" altLang="en-US" smtClean="0"/>
              <a:t>‹#›</a:t>
            </a:fld>
            <a:endParaRPr kumimoji="1" lang="ja-JP" altLang="en-US"/>
          </a:p>
        </p:txBody>
      </p:sp>
    </p:spTree>
    <p:extLst>
      <p:ext uri="{BB962C8B-B14F-4D97-AF65-F5344CB8AC3E}">
        <p14:creationId xmlns:p14="http://schemas.microsoft.com/office/powerpoint/2010/main" val="28050299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それでは、はむろの残留意思の藤本が発表させていただきます。今回我々が作成するのはハムフィールと言う</a:t>
            </a:r>
            <a:r>
              <a:rPr kumimoji="1" lang="en-US" altLang="ja-JP" dirty="0" smtClean="0"/>
              <a:t>web</a:t>
            </a:r>
            <a:r>
              <a:rPr kumimoji="1" lang="ja-JP" altLang="en-US" dirty="0" smtClean="0"/>
              <a:t>サービスになります。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a:t>
            </a:fld>
            <a:endParaRPr kumimoji="1" lang="ja-JP" altLang="en-US"/>
          </a:p>
        </p:txBody>
      </p:sp>
    </p:spTree>
    <p:extLst>
      <p:ext uri="{BB962C8B-B14F-4D97-AF65-F5344CB8AC3E}">
        <p14:creationId xmlns:p14="http://schemas.microsoft.com/office/powerpoint/2010/main" val="92554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動作環境は</a:t>
            </a:r>
            <a:r>
              <a:rPr kumimoji="1" lang="en-US" altLang="ja-JP" dirty="0" smtClean="0"/>
              <a:t>Windows10</a:t>
            </a:r>
            <a:r>
              <a:rPr kumimoji="1" lang="ja-JP" altLang="en-US" dirty="0" smtClean="0"/>
              <a:t>、</a:t>
            </a:r>
            <a:r>
              <a:rPr kumimoji="1" lang="en-US" altLang="ja-JP" dirty="0" smtClean="0"/>
              <a:t>8</a:t>
            </a:r>
            <a:r>
              <a:rPr kumimoji="1" lang="ja-JP" altLang="en-US" dirty="0" smtClean="0"/>
              <a:t>、インターネット環境となっております。開発ツールはプロジェクトをスムーズに進めるためにバージョン管理システムとして</a:t>
            </a:r>
            <a:r>
              <a:rPr kumimoji="1" lang="en-US" altLang="ja-JP" dirty="0" err="1" smtClean="0"/>
              <a:t>git</a:t>
            </a:r>
            <a:r>
              <a:rPr kumimoji="1" lang="ja-JP" altLang="en-US" dirty="0" smtClean="0"/>
              <a:t>を</a:t>
            </a:r>
            <a:r>
              <a:rPr kumimoji="1" lang="ja-JP" altLang="en-US" dirty="0" smtClean="0"/>
              <a:t>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10</a:t>
            </a:fld>
            <a:endParaRPr kumimoji="1" lang="ja-JP" altLang="en-US"/>
          </a:p>
        </p:txBody>
      </p:sp>
    </p:spTree>
    <p:extLst>
      <p:ext uri="{BB962C8B-B14F-4D97-AF65-F5344CB8AC3E}">
        <p14:creationId xmlns:p14="http://schemas.microsoft.com/office/powerpoint/2010/main" val="2823573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次にプロジェクト進捗状況を説明していきます。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11</a:t>
            </a:fld>
            <a:endParaRPr kumimoji="1" lang="ja-JP" altLang="en-US"/>
          </a:p>
        </p:txBody>
      </p:sp>
    </p:spTree>
    <p:extLst>
      <p:ext uri="{BB962C8B-B14F-4D97-AF65-F5344CB8AC3E}">
        <p14:creationId xmlns:p14="http://schemas.microsoft.com/office/powerpoint/2010/main" val="71245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機能は現在ほとんど完成しています。基本機能とはハムフィールを利用者に使用して頂く上でプロフィールページを作成するのに必要なアカウントを作成する、新規登録処理、自分のプロフィールページにログインするログイン処理などが主な基本機能となっております。次に拡張機能の説明をしていこう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12</a:t>
            </a:fld>
            <a:endParaRPr kumimoji="1" lang="ja-JP" altLang="en-US"/>
          </a:p>
        </p:txBody>
      </p:sp>
    </p:spTree>
    <p:extLst>
      <p:ext uri="{BB962C8B-B14F-4D97-AF65-F5344CB8AC3E}">
        <p14:creationId xmlns:p14="http://schemas.microsoft.com/office/powerpoint/2010/main" val="88049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拡張機能とは基本機能に➕して開発していこうと現在考えているものです。実装が技術的に高い水準にあり、実装が基本機能よりも難しいものを拡張機能と定義しています。現在実装しようとしている拡張機能は画像のアップロード関係、これはプロフィールページでは必ず好きな画像を載せる人が多いと思います。しかし、現在利用者が上げる画像のサイズ、拡張子に制限がついておらず、これでは問題があるのでサイズの制限や拡張子の指定などをこれからしていこうと考えていくのと、プロフィール編集項目を増やして、利用者のニーズに対応して行きたいと考えています。</a:t>
            </a:r>
            <a:endParaRPr kumimoji="1" lang="en-US" altLang="ja-JP" dirty="0" smtClean="0"/>
          </a:p>
          <a:p>
            <a:r>
              <a:rPr kumimoji="1" lang="ja-JP" altLang="en-US" dirty="0" smtClean="0"/>
              <a:t>最終的には</a:t>
            </a:r>
            <a:r>
              <a:rPr kumimoji="1" lang="en-US" altLang="ja-JP" dirty="0" smtClean="0"/>
              <a:t>web</a:t>
            </a:r>
            <a:r>
              <a:rPr kumimoji="1" lang="ja-JP" altLang="en-US" dirty="0" smtClean="0"/>
              <a:t>上に公開することも視野にいれて開発を進めてめています。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13</a:t>
            </a:fld>
            <a:endParaRPr kumimoji="1" lang="ja-JP" altLang="en-US"/>
          </a:p>
        </p:txBody>
      </p:sp>
    </p:spTree>
    <p:extLst>
      <p:ext uri="{BB962C8B-B14F-4D97-AF65-F5344CB8AC3E}">
        <p14:creationId xmlns:p14="http://schemas.microsoft.com/office/powerpoint/2010/main" val="12578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提出物の進捗状況になります。　リーダーにより割り振られた成果物を各成果物担当者が現在進めており、提出物に遅れなどは現在起きていません。</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14</a:t>
            </a:fld>
            <a:endParaRPr kumimoji="1" lang="ja-JP" altLang="en-US"/>
          </a:p>
        </p:txBody>
      </p:sp>
    </p:spTree>
    <p:extLst>
      <p:ext uri="{BB962C8B-B14F-4D97-AF65-F5344CB8AC3E}">
        <p14:creationId xmlns:p14="http://schemas.microsoft.com/office/powerpoint/2010/main" val="143183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プラグラムの全体進展になります。現在基本機能の開発が一段落したので拡張機能の作成に取り掛かり始めたところです。その他の項目についても拡張機能と並行して進めていこうと考えております。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15</a:t>
            </a:fld>
            <a:endParaRPr kumimoji="1" lang="ja-JP" altLang="en-US"/>
          </a:p>
        </p:txBody>
      </p:sp>
    </p:spTree>
    <p:extLst>
      <p:ext uri="{BB962C8B-B14F-4D97-AF65-F5344CB8AC3E}">
        <p14:creationId xmlns:p14="http://schemas.microsoft.com/office/powerpoint/2010/main" val="2594946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最後にこれまででわかった課題と問題的について説明していきます。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16</a:t>
            </a:fld>
            <a:endParaRPr kumimoji="1" lang="ja-JP" altLang="en-US"/>
          </a:p>
        </p:txBody>
      </p:sp>
    </p:spTree>
    <p:extLst>
      <p:ext uri="{BB962C8B-B14F-4D97-AF65-F5344CB8AC3E}">
        <p14:creationId xmlns:p14="http://schemas.microsoft.com/office/powerpoint/2010/main" val="231424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まずハムフィール現在最大の課題と致しましては、セキュリティがガハガハと言う所にあります。パスワードが暗号化されていないので外部から盗聴され放題、またシステムに脆弱性があり</a:t>
            </a:r>
            <a:r>
              <a:rPr kumimoji="1" lang="en-US" altLang="ja-JP" dirty="0" smtClean="0"/>
              <a:t>SQL</a:t>
            </a:r>
            <a:r>
              <a:rPr kumimoji="1" lang="ja-JP" altLang="en-US" dirty="0" smtClean="0"/>
              <a:t>インジェクションやクロスサイトスクリプティング等のセキュリティ対策が取れていません。</a:t>
            </a:r>
            <a:r>
              <a:rPr kumimoji="1" lang="en-US" altLang="ja-JP" dirty="0" smtClean="0"/>
              <a:t>2</a:t>
            </a:r>
            <a:r>
              <a:rPr kumimoji="1" lang="ja-JP" altLang="en-US" dirty="0" smtClean="0"/>
              <a:t>つ目は</a:t>
            </a:r>
            <a:r>
              <a:rPr kumimoji="1" lang="en-US" altLang="ja-JP" dirty="0" smtClean="0"/>
              <a:t>web</a:t>
            </a:r>
            <a:r>
              <a:rPr kumimoji="1" lang="ja-JP" altLang="en-US" dirty="0" smtClean="0"/>
              <a:t>上に公開したいのにサーバーが全く立っていないと言うことです。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17</a:t>
            </a:fld>
            <a:endParaRPr kumimoji="1" lang="ja-JP" altLang="en-US"/>
          </a:p>
        </p:txBody>
      </p:sp>
    </p:spTree>
    <p:extLst>
      <p:ext uri="{BB962C8B-B14F-4D97-AF65-F5344CB8AC3E}">
        <p14:creationId xmlns:p14="http://schemas.microsoft.com/office/powerpoint/2010/main" val="55888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決するにはまずこれらは我々の班の一部の人を除いてこのようなセキュリティ対策やサーバーが必要な開発が初めてであり、始めての開発から来るセキュリティ関係技術力不足だと考えております。これら問題を解決するにはプロジェクト</a:t>
            </a:r>
            <a:r>
              <a:rPr kumimoji="1" lang="en-US" altLang="ja-JP" dirty="0" smtClean="0"/>
              <a:t>(</a:t>
            </a:r>
            <a:r>
              <a:rPr kumimoji="1" lang="ja-JP" altLang="en-US" dirty="0" smtClean="0"/>
              <a:t>開発</a:t>
            </a:r>
            <a:r>
              <a:rPr kumimoji="1" lang="en-US" altLang="ja-JP" dirty="0" smtClean="0"/>
              <a:t>)</a:t>
            </a:r>
            <a:r>
              <a:rPr kumimoji="1" lang="ja-JP" altLang="en-US" dirty="0" smtClean="0"/>
              <a:t>と平行して参考サイトや書籍などからセキュリティ関係を勉強していこうと考えております。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18</a:t>
            </a:fld>
            <a:endParaRPr kumimoji="1" lang="ja-JP" altLang="en-US"/>
          </a:p>
        </p:txBody>
      </p:sp>
    </p:spTree>
    <p:extLst>
      <p:ext uri="{BB962C8B-B14F-4D97-AF65-F5344CB8AC3E}">
        <p14:creationId xmlns:p14="http://schemas.microsoft.com/office/powerpoint/2010/main" val="3095463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これでハムロの残留意思の発表を終わりたいと思います。ご清聴ありがとうございました。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19</a:t>
            </a:fld>
            <a:endParaRPr kumimoji="1" lang="ja-JP" altLang="en-US"/>
          </a:p>
        </p:txBody>
      </p:sp>
    </p:spTree>
    <p:extLst>
      <p:ext uri="{BB962C8B-B14F-4D97-AF65-F5344CB8AC3E}">
        <p14:creationId xmlns:p14="http://schemas.microsoft.com/office/powerpoint/2010/main" val="1758793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目次なります。開発コンセプト、開発環境動作環境、進捗状況、最後にこのプロジェクトの課題と対策を説明して行きたいと思います。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2</a:t>
            </a:fld>
            <a:endParaRPr kumimoji="1" lang="ja-JP" altLang="en-US"/>
          </a:p>
        </p:txBody>
      </p:sp>
    </p:spTree>
    <p:extLst>
      <p:ext uri="{BB962C8B-B14F-4D97-AF65-F5344CB8AC3E}">
        <p14:creationId xmlns:p14="http://schemas.microsoft.com/office/powerpoint/2010/main" val="377572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まず開発コンセプトから説明していきます。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3</a:t>
            </a:fld>
            <a:endParaRPr kumimoji="1" lang="ja-JP" altLang="en-US"/>
          </a:p>
        </p:txBody>
      </p:sp>
    </p:spTree>
    <p:extLst>
      <p:ext uri="{BB962C8B-B14F-4D97-AF65-F5344CB8AC3E}">
        <p14:creationId xmlns:p14="http://schemas.microsoft.com/office/powerpoint/2010/main" val="10899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コンセプトと致しましては。今回なにを作成しようとグループの中で話し合いを進めていくうち、自分のプロフィール、趣味の事や自分の持っている技術や資格などをみんなに知ってもらうサイトはないのか、と言う意見がでました。誰もが簡単に使えて尚且つ多くの人に自分の事を知ってもらうことができるページを個人で持つにはホームページなどを作成するのがよい方法ですが、それでは一般的なネットユーザーでは敷居が高くなります。そこで今回、他の</a:t>
            </a:r>
            <a:r>
              <a:rPr kumimoji="1" lang="en-US" altLang="ja-JP" dirty="0" smtClean="0"/>
              <a:t>SNS</a:t>
            </a:r>
            <a:r>
              <a:rPr kumimoji="1" lang="ja-JP" altLang="en-US" dirty="0" smtClean="0"/>
              <a:t>との連携を主眼に置き自分のプロフィールページを簡単に作成できるサービスを開発コンセプトとしました。次にイメージ画像を見てもらいます。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4</a:t>
            </a:fld>
            <a:endParaRPr kumimoji="1" lang="ja-JP" altLang="en-US"/>
          </a:p>
        </p:txBody>
      </p:sp>
    </p:spTree>
    <p:extLst>
      <p:ext uri="{BB962C8B-B14F-4D97-AF65-F5344CB8AC3E}">
        <p14:creationId xmlns:p14="http://schemas.microsoft.com/office/powerpoint/2010/main" val="232733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自分のプロフィールページを作成するにはまずはアカウントを作成してもらう形になります。大体一般的な</a:t>
            </a:r>
            <a:r>
              <a:rPr kumimoji="1" lang="en-US" altLang="ja-JP" dirty="0" err="1" smtClean="0"/>
              <a:t>sns</a:t>
            </a:r>
            <a:r>
              <a:rPr kumimoji="1" lang="ja-JP" altLang="en-US" dirty="0" smtClean="0"/>
              <a:t>の登録と同じですね。</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5</a:t>
            </a:fld>
            <a:endParaRPr kumimoji="1" lang="ja-JP" altLang="en-US"/>
          </a:p>
        </p:txBody>
      </p:sp>
    </p:spTree>
    <p:extLst>
      <p:ext uri="{BB962C8B-B14F-4D97-AF65-F5344CB8AC3E}">
        <p14:creationId xmlns:p14="http://schemas.microsoft.com/office/powerpoint/2010/main" val="389491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ここがメインのプロフィールページです。他の人から見えるページで次のプロフィール編集で編集した画面が反映されます。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6</a:t>
            </a:fld>
            <a:endParaRPr kumimoji="1" lang="ja-JP" altLang="en-US"/>
          </a:p>
        </p:txBody>
      </p:sp>
    </p:spTree>
    <p:extLst>
      <p:ext uri="{BB962C8B-B14F-4D97-AF65-F5344CB8AC3E}">
        <p14:creationId xmlns:p14="http://schemas.microsoft.com/office/powerpoint/2010/main" val="389577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フィール編集です。自分の好きな画像や趣味の事や資格など好きなことをカスタマイズしてもらいます。趣味や資格両方書きたいと言う方もいると思うので項目別にわけて登録できるように現在開発中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7</a:t>
            </a:fld>
            <a:endParaRPr kumimoji="1" lang="ja-JP" altLang="en-US"/>
          </a:p>
        </p:txBody>
      </p:sp>
    </p:spTree>
    <p:extLst>
      <p:ext uri="{BB962C8B-B14F-4D97-AF65-F5344CB8AC3E}">
        <p14:creationId xmlns:p14="http://schemas.microsoft.com/office/powerpoint/2010/main" val="639164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次に開発環境、動作環境について説明して行きたいと思います。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8</a:t>
            </a:fld>
            <a:endParaRPr kumimoji="1" lang="ja-JP" altLang="en-US"/>
          </a:p>
        </p:txBody>
      </p:sp>
    </p:spTree>
    <p:extLst>
      <p:ext uri="{BB962C8B-B14F-4D97-AF65-F5344CB8AC3E}">
        <p14:creationId xmlns:p14="http://schemas.microsoft.com/office/powerpoint/2010/main" val="168566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開発言語は内部的な処理</a:t>
            </a:r>
            <a:r>
              <a:rPr kumimoji="1" lang="en-US" altLang="ja-JP" dirty="0" smtClean="0"/>
              <a:t>DB</a:t>
            </a:r>
            <a:r>
              <a:rPr kumimoji="1" lang="ja-JP" altLang="en-US" dirty="0" smtClean="0"/>
              <a:t>接続に</a:t>
            </a:r>
            <a:r>
              <a:rPr kumimoji="1" lang="en-US" altLang="ja-JP" dirty="0" smtClean="0"/>
              <a:t>java</a:t>
            </a:r>
            <a:r>
              <a:rPr kumimoji="1" lang="ja-JP" altLang="en-US" dirty="0" smtClean="0"/>
              <a:t>を使用し、サイトデザインなどには</a:t>
            </a:r>
            <a:r>
              <a:rPr kumimoji="1" lang="en-US" altLang="ja-JP" dirty="0" smtClean="0"/>
              <a:t>HTML</a:t>
            </a:r>
            <a:r>
              <a:rPr kumimoji="1" lang="ja-JP" altLang="en-US" dirty="0" smtClean="0"/>
              <a:t>、</a:t>
            </a:r>
            <a:r>
              <a:rPr kumimoji="1" lang="en-US" altLang="ja-JP" dirty="0" smtClean="0"/>
              <a:t>CSS</a:t>
            </a:r>
            <a:r>
              <a:rPr kumimoji="1" lang="ja-JP" altLang="en-US" dirty="0" smtClean="0"/>
              <a:t>を使用しております。</a:t>
            </a:r>
            <a:r>
              <a:rPr kumimoji="1" lang="en-US" altLang="ja-JP" dirty="0" smtClean="0"/>
              <a:t>CSS</a:t>
            </a:r>
            <a:r>
              <a:rPr kumimoji="1" lang="ja-JP" altLang="en-US" dirty="0" smtClean="0"/>
              <a:t>のフレームワークは</a:t>
            </a:r>
            <a:r>
              <a:rPr kumimoji="1" lang="en-US" altLang="ja-JP" dirty="0" smtClean="0"/>
              <a:t>picniccss</a:t>
            </a:r>
            <a:r>
              <a:rPr kumimoji="1" lang="ja-JP" altLang="en-US" dirty="0" smtClean="0"/>
              <a:t>を使用しています。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E55DDD7-A5DB-4A8D-9D8B-E8E9462611EA}" type="slidenum">
              <a:rPr kumimoji="1" lang="ja-JP" altLang="en-US" smtClean="0"/>
              <a:t>9</a:t>
            </a:fld>
            <a:endParaRPr kumimoji="1" lang="ja-JP" altLang="en-US"/>
          </a:p>
        </p:txBody>
      </p:sp>
    </p:spTree>
    <p:extLst>
      <p:ext uri="{BB962C8B-B14F-4D97-AF65-F5344CB8AC3E}">
        <p14:creationId xmlns:p14="http://schemas.microsoft.com/office/powerpoint/2010/main" val="311442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01596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30982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219788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80064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73800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78053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74444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9075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268296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0165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AD3A34-8F14-4B69-8B11-A8D9DABF27D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405992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D3A34-8F14-4B69-8B11-A8D9DABF27D9}" type="datetimeFigureOut">
              <a:rPr kumimoji="1" lang="ja-JP" altLang="en-US" smtClean="0"/>
              <a:t>2016/12/13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18F58-F19F-42FE-A871-371A158C9ED0}" type="slidenum">
              <a:rPr kumimoji="1" lang="ja-JP" altLang="en-US" smtClean="0"/>
              <a:t>‹#›</a:t>
            </a:fld>
            <a:endParaRPr kumimoji="1" lang="ja-JP" altLang="en-US"/>
          </a:p>
        </p:txBody>
      </p:sp>
    </p:spTree>
    <p:extLst>
      <p:ext uri="{BB962C8B-B14F-4D97-AF65-F5344CB8AC3E}">
        <p14:creationId xmlns:p14="http://schemas.microsoft.com/office/powerpoint/2010/main" val="17083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324927" y="2254527"/>
            <a:ext cx="2831692" cy="1067336"/>
          </a:xfrm>
        </p:spPr>
        <p:txBody>
          <a:bodyPr>
            <a:normAutofit/>
          </a:bodyPr>
          <a:lstStyle/>
          <a:p>
            <a:r>
              <a:rPr lang="en-US" altLang="ja-JP" sz="5400" dirty="0">
                <a:solidFill>
                  <a:srgbClr val="92D050"/>
                </a:solidFill>
                <a:latin typeface="+mj-ea"/>
              </a:rPr>
              <a:t>Hamfile</a:t>
            </a:r>
            <a:endParaRPr lang="ja-JP" altLang="en-US" sz="5400" dirty="0">
              <a:solidFill>
                <a:srgbClr val="92D050"/>
              </a:solidFill>
              <a:latin typeface="+mj-ea"/>
            </a:endParaRPr>
          </a:p>
        </p:txBody>
      </p:sp>
      <p:sp>
        <p:nvSpPr>
          <p:cNvPr id="3" name="サブタイトル 2"/>
          <p:cNvSpPr>
            <a:spLocks noGrp="1"/>
          </p:cNvSpPr>
          <p:nvPr>
            <p:ph type="subTitle" idx="1"/>
          </p:nvPr>
        </p:nvSpPr>
        <p:spPr>
          <a:xfrm>
            <a:off x="1636940" y="3461870"/>
            <a:ext cx="4069100" cy="1308198"/>
          </a:xfrm>
        </p:spPr>
        <p:txBody>
          <a:bodyPr>
            <a:normAutofit/>
          </a:bodyPr>
          <a:lstStyle/>
          <a:p>
            <a:r>
              <a:rPr lang="ja-JP" altLang="en-US" sz="2400" dirty="0" smtClean="0">
                <a:solidFill>
                  <a:schemeClr val="accent5"/>
                </a:solidFill>
                <a:latin typeface="HGP行書体" panose="03000600000000000000" pitchFamily="66" charset="-128"/>
                <a:ea typeface="HGP行書体" panose="03000600000000000000" pitchFamily="66" charset="-128"/>
              </a:rPr>
              <a:t>はむろの残留意思</a:t>
            </a:r>
            <a:endParaRPr lang="ja-JP" altLang="en-US" sz="2400" dirty="0">
              <a:solidFill>
                <a:schemeClr val="accent5"/>
              </a:solidFill>
              <a:latin typeface="HGP行書体" panose="03000600000000000000" pitchFamily="66" charset="-128"/>
              <a:ea typeface="HGP行書体" panose="03000600000000000000" pitchFamily="66" charset="-128"/>
            </a:endParaRPr>
          </a:p>
        </p:txBody>
      </p:sp>
      <p:sp>
        <p:nvSpPr>
          <p:cNvPr id="6" name="正方形/長方形 5"/>
          <p:cNvSpPr/>
          <p:nvPr/>
        </p:nvSpPr>
        <p:spPr>
          <a:xfrm>
            <a:off x="0" y="0"/>
            <a:ext cx="792051" cy="685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956257" y="0"/>
            <a:ext cx="45719" cy="685800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正方形/長方形 9"/>
          <p:cNvSpPr/>
          <p:nvPr/>
        </p:nvSpPr>
        <p:spPr>
          <a:xfrm>
            <a:off x="2634493" y="3287574"/>
            <a:ext cx="2073994" cy="34289"/>
          </a:xfrm>
          <a:prstGeom prst="rect">
            <a:avLst/>
          </a:prstGeom>
          <a:gradFill>
            <a:gsLst>
              <a:gs pos="0">
                <a:srgbClr val="92D050"/>
              </a:gs>
              <a:gs pos="58000">
                <a:srgbClr val="92D050"/>
              </a:gs>
              <a:gs pos="74000">
                <a:srgbClr val="92D050"/>
              </a:gs>
              <a:gs pos="100000">
                <a:srgbClr val="92D05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正方形/長方形 10"/>
          <p:cNvSpPr/>
          <p:nvPr/>
        </p:nvSpPr>
        <p:spPr>
          <a:xfrm>
            <a:off x="1763042" y="2547270"/>
            <a:ext cx="461149" cy="40017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正方形/長方形 11"/>
          <p:cNvSpPr/>
          <p:nvPr/>
        </p:nvSpPr>
        <p:spPr>
          <a:xfrm>
            <a:off x="2302036" y="2747358"/>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正方形/長方形 12"/>
          <p:cNvSpPr/>
          <p:nvPr/>
        </p:nvSpPr>
        <p:spPr>
          <a:xfrm>
            <a:off x="2224191" y="3066311"/>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044" y="817808"/>
            <a:ext cx="4314422" cy="6040192"/>
          </a:xfrm>
          <a:prstGeom prst="rect">
            <a:avLst/>
          </a:prstGeom>
        </p:spPr>
      </p:pic>
    </p:spTree>
    <p:extLst>
      <p:ext uri="{BB962C8B-B14F-4D97-AF65-F5344CB8AC3E}">
        <p14:creationId xmlns:p14="http://schemas.microsoft.com/office/powerpoint/2010/main" val="384194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開発環境</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テキスト ボックス 14"/>
          <p:cNvSpPr txBox="1"/>
          <p:nvPr/>
        </p:nvSpPr>
        <p:spPr>
          <a:xfrm>
            <a:off x="1408416" y="1386708"/>
            <a:ext cx="2254618" cy="646331"/>
          </a:xfrm>
          <a:prstGeom prst="rect">
            <a:avLst/>
          </a:prstGeom>
          <a:noFill/>
        </p:spPr>
        <p:txBody>
          <a:bodyPr wrap="square" rtlCol="0">
            <a:spAutoFit/>
          </a:bodyPr>
          <a:lstStyle/>
          <a:p>
            <a:r>
              <a:rPr lang="ja-JP" altLang="en-US" sz="3600" b="1" dirty="0">
                <a:solidFill>
                  <a:srgbClr val="92D050"/>
                </a:solidFill>
                <a:latin typeface="+mj-ea"/>
                <a:ea typeface="+mj-ea"/>
              </a:rPr>
              <a:t>動作環境</a:t>
            </a:r>
            <a:endParaRPr kumimoji="1" lang="ja-JP" altLang="en-US" sz="3600" b="1" dirty="0">
              <a:solidFill>
                <a:srgbClr val="92D050"/>
              </a:solidFill>
              <a:latin typeface="+mj-ea"/>
              <a:ea typeface="+mj-ea"/>
            </a:endParaRPr>
          </a:p>
        </p:txBody>
      </p:sp>
      <p:sp>
        <p:nvSpPr>
          <p:cNvPr id="16" name="テキスト ボックス 15"/>
          <p:cNvSpPr txBox="1"/>
          <p:nvPr/>
        </p:nvSpPr>
        <p:spPr>
          <a:xfrm>
            <a:off x="1867437" y="2033039"/>
            <a:ext cx="5100034" cy="1354217"/>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Windows8</a:t>
            </a:r>
            <a:r>
              <a:rPr lang="ja-JP" altLang="en-US" sz="3200" dirty="0" smtClean="0">
                <a:solidFill>
                  <a:schemeClr val="tx1">
                    <a:lumMod val="75000"/>
                    <a:lumOff val="25000"/>
                  </a:schemeClr>
                </a:solidFill>
              </a:rPr>
              <a:t>、</a:t>
            </a:r>
            <a:r>
              <a:rPr lang="en-US" altLang="ja-JP" sz="3200" dirty="0" smtClean="0">
                <a:solidFill>
                  <a:schemeClr val="tx1">
                    <a:lumMod val="75000"/>
                    <a:lumOff val="25000"/>
                  </a:schemeClr>
                </a:solidFill>
              </a:rPr>
              <a:t>10</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ja-JP" altLang="en-US" sz="3200" dirty="0" smtClean="0">
                <a:solidFill>
                  <a:schemeClr val="tx1">
                    <a:lumMod val="75000"/>
                    <a:lumOff val="25000"/>
                  </a:schemeClr>
                </a:solidFill>
              </a:rPr>
              <a:t>インターネット</a:t>
            </a:r>
            <a:r>
              <a:rPr lang="en-US" altLang="ja-JP" sz="3200" dirty="0" smtClean="0">
                <a:solidFill>
                  <a:schemeClr val="tx1">
                    <a:lumMod val="75000"/>
                    <a:lumOff val="25000"/>
                  </a:schemeClr>
                </a:solidFill>
              </a:rPr>
              <a:t>(</a:t>
            </a:r>
            <a:r>
              <a:rPr lang="ja-JP" altLang="en-US" sz="3200" dirty="0" smtClean="0">
                <a:solidFill>
                  <a:schemeClr val="tx1">
                    <a:lumMod val="75000"/>
                    <a:lumOff val="25000"/>
                  </a:schemeClr>
                </a:solidFill>
              </a:rPr>
              <a:t>ネット環境</a:t>
            </a:r>
            <a:r>
              <a:rPr lang="en-US" altLang="ja-JP" sz="3200" dirty="0" smtClean="0">
                <a:solidFill>
                  <a:schemeClr val="tx1">
                    <a:lumMod val="75000"/>
                    <a:lumOff val="25000"/>
                  </a:schemeClr>
                </a:solidFill>
              </a:rPr>
              <a:t>)</a:t>
            </a:r>
            <a:endParaRPr kumimoji="1" lang="en-US" altLang="ja-JP" dirty="0" smtClean="0"/>
          </a:p>
          <a:p>
            <a:pPr marL="285750" indent="-285750">
              <a:buFont typeface="Arial" panose="020B0604020202020204" pitchFamily="34" charset="0"/>
              <a:buChar char="•"/>
            </a:pPr>
            <a:endParaRPr kumimoji="1" lang="ja-JP" altLang="en-US" dirty="0"/>
          </a:p>
        </p:txBody>
      </p:sp>
      <p:sp>
        <p:nvSpPr>
          <p:cNvPr id="17" name="テキスト ボックス 16"/>
          <p:cNvSpPr txBox="1"/>
          <p:nvPr/>
        </p:nvSpPr>
        <p:spPr>
          <a:xfrm>
            <a:off x="1408416" y="3717583"/>
            <a:ext cx="2558277" cy="584775"/>
          </a:xfrm>
          <a:prstGeom prst="rect">
            <a:avLst/>
          </a:prstGeom>
          <a:noFill/>
        </p:spPr>
        <p:txBody>
          <a:bodyPr wrap="square" rtlCol="0">
            <a:spAutoFit/>
          </a:bodyPr>
          <a:lstStyle/>
          <a:p>
            <a:r>
              <a:rPr lang="ja-JP" altLang="en-US" sz="3200" b="1" dirty="0" smtClean="0">
                <a:solidFill>
                  <a:srgbClr val="92D050"/>
                </a:solidFill>
                <a:latin typeface="+mj-ea"/>
                <a:ea typeface="+mj-ea"/>
              </a:rPr>
              <a:t>開発ツール</a:t>
            </a:r>
            <a:endParaRPr kumimoji="1" lang="ja-JP" altLang="en-US" sz="3200" b="1" dirty="0">
              <a:solidFill>
                <a:srgbClr val="92D050"/>
              </a:solidFill>
              <a:latin typeface="+mj-ea"/>
              <a:ea typeface="+mj-ea"/>
            </a:endParaRPr>
          </a:p>
        </p:txBody>
      </p:sp>
      <p:sp>
        <p:nvSpPr>
          <p:cNvPr id="18" name="テキスト ボックス 17"/>
          <p:cNvSpPr txBox="1"/>
          <p:nvPr/>
        </p:nvSpPr>
        <p:spPr>
          <a:xfrm>
            <a:off x="1867437" y="4352067"/>
            <a:ext cx="5100034" cy="1077218"/>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Git</a:t>
            </a:r>
          </a:p>
          <a:p>
            <a:pPr marL="285750" indent="-285750">
              <a:buFont typeface="Arial" panose="020B0604020202020204" pitchFamily="34" charset="0"/>
              <a:buChar char="•"/>
            </a:pPr>
            <a:endParaRPr kumimoji="1" lang="en-US" altLang="ja-JP" sz="3200" dirty="0" smtClean="0">
              <a:solidFill>
                <a:schemeClr val="tx1">
                  <a:lumMod val="75000"/>
                  <a:lumOff val="25000"/>
                </a:schemeClr>
              </a:solidFill>
            </a:endParaRPr>
          </a:p>
        </p:txBody>
      </p:sp>
    </p:spTree>
    <p:extLst>
      <p:ext uri="{BB962C8B-B14F-4D97-AF65-F5344CB8AC3E}">
        <p14:creationId xmlns:p14="http://schemas.microsoft.com/office/powerpoint/2010/main" val="1791376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20915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smtClean="0">
                <a:solidFill>
                  <a:schemeClr val="tx1">
                    <a:lumMod val="50000"/>
                    <a:lumOff val="50000"/>
                  </a:schemeClr>
                </a:solidFill>
                <a:ea typeface="HGP明朝B" panose="020208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32483"/>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5400" dirty="0" smtClean="0">
                <a:solidFill>
                  <a:schemeClr val="tx1">
                    <a:lumMod val="65000"/>
                    <a:lumOff val="35000"/>
                  </a:schemeClr>
                </a:solidFill>
                <a:latin typeface="HGP明朝B" panose="02020800000000000000" pitchFamily="18" charset="-128"/>
                <a:ea typeface="HGP明朝B" panose="02020800000000000000" pitchFamily="18" charset="-128"/>
              </a:rPr>
              <a:t>2</a:t>
            </a:r>
            <a:r>
              <a:rPr lang="en-US" altLang="ja-JP" sz="5400" dirty="0" smtClean="0">
                <a:solidFill>
                  <a:schemeClr val="tx1">
                    <a:lumMod val="65000"/>
                    <a:lumOff val="35000"/>
                  </a:schemeClr>
                </a:solidFill>
                <a:latin typeface="+mj-ea"/>
                <a:ea typeface="+mj-ea"/>
              </a:rPr>
              <a:t>  </a:t>
            </a:r>
            <a:r>
              <a:rPr lang="ja-JP" altLang="en-US" sz="3200" dirty="0" smtClean="0">
                <a:solidFill>
                  <a:schemeClr val="tx1">
                    <a:lumMod val="65000"/>
                    <a:lumOff val="35000"/>
                  </a:schemeClr>
                </a:solidFill>
                <a:latin typeface="+mj-ea"/>
                <a:ea typeface="+mj-ea"/>
              </a:rPr>
              <a:t>開発環境、動作環境</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3" name="テキスト ボックス 12"/>
          <p:cNvSpPr txBox="1"/>
          <p:nvPr/>
        </p:nvSpPr>
        <p:spPr>
          <a:xfrm>
            <a:off x="0" y="3055813"/>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mj-lt"/>
              </a:rPr>
              <a:t>3</a:t>
            </a:r>
            <a:r>
              <a:rPr lang="en-US" altLang="ja-JP" sz="5400" dirty="0" smtClean="0">
                <a:solidFill>
                  <a:schemeClr val="bg1"/>
                </a:solidFill>
                <a:latin typeface="+mn-ea"/>
              </a:rPr>
              <a:t>  </a:t>
            </a:r>
            <a:r>
              <a:rPr lang="ja-JP" altLang="en-US" sz="3200" dirty="0" smtClean="0">
                <a:solidFill>
                  <a:schemeClr val="bg1"/>
                </a:solidFill>
                <a:latin typeface="+mn-ea"/>
              </a:rPr>
              <a:t>進捗状況</a:t>
            </a:r>
            <a:r>
              <a:rPr kumimoji="1" lang="en-US" altLang="ja-JP" sz="3200" dirty="0" smtClean="0">
                <a:solidFill>
                  <a:schemeClr val="bg1"/>
                </a:solidFill>
                <a:latin typeface="+mn-ea"/>
              </a:rPr>
              <a:t>  </a:t>
            </a:r>
            <a:endParaRPr kumimoji="1" lang="ja-JP" altLang="en-US" sz="3200" dirty="0">
              <a:solidFill>
                <a:schemeClr val="bg1"/>
              </a:solidFill>
              <a:latin typeface="+mn-ea"/>
            </a:endParaRPr>
          </a:p>
        </p:txBody>
      </p:sp>
      <p:sp>
        <p:nvSpPr>
          <p:cNvPr id="15" name="テキスト ボックス 14"/>
          <p:cNvSpPr txBox="1"/>
          <p:nvPr/>
        </p:nvSpPr>
        <p:spPr>
          <a:xfrm>
            <a:off x="0" y="4071476"/>
            <a:ext cx="9144000" cy="923330"/>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5400" dirty="0">
                <a:solidFill>
                  <a:schemeClr val="bg1">
                    <a:lumMod val="50000"/>
                  </a:schemeClr>
                </a:solidFill>
                <a:latin typeface="HGP明朝B" panose="02020800000000000000" pitchFamily="18" charset="-128"/>
                <a:ea typeface="HGP明朝B" panose="020208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260178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27" name="グラフ 26"/>
          <p:cNvGraphicFramePr/>
          <p:nvPr>
            <p:extLst>
              <p:ext uri="{D42A27DB-BD31-4B8C-83A1-F6EECF244321}">
                <p14:modId xmlns:p14="http://schemas.microsoft.com/office/powerpoint/2010/main" val="89047245"/>
              </p:ext>
            </p:extLst>
          </p:nvPr>
        </p:nvGraphicFramePr>
        <p:xfrm>
          <a:off x="1" y="1999025"/>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グラフ 35"/>
          <p:cNvGraphicFramePr/>
          <p:nvPr>
            <p:extLst>
              <p:ext uri="{D42A27DB-BD31-4B8C-83A1-F6EECF244321}">
                <p14:modId xmlns:p14="http://schemas.microsoft.com/office/powerpoint/2010/main" val="372679644"/>
              </p:ext>
            </p:extLst>
          </p:nvPr>
        </p:nvGraphicFramePr>
        <p:xfrm>
          <a:off x="-90152" y="1174528"/>
          <a:ext cx="5589430" cy="4532114"/>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p:cNvSpPr txBox="1"/>
          <p:nvPr/>
        </p:nvSpPr>
        <p:spPr>
          <a:xfrm>
            <a:off x="2232339" y="3301699"/>
            <a:ext cx="944449" cy="646331"/>
          </a:xfrm>
          <a:prstGeom prst="rect">
            <a:avLst/>
          </a:prstGeom>
          <a:noFill/>
        </p:spPr>
        <p:txBody>
          <a:bodyPr wrap="square" rtlCol="0">
            <a:spAutoFit/>
          </a:bodyPr>
          <a:lstStyle/>
          <a:p>
            <a:r>
              <a:rPr lang="en-US" altLang="ja-JP" sz="3600" dirty="0" smtClean="0">
                <a:latin typeface="+mn-ea"/>
              </a:rPr>
              <a:t>50%</a:t>
            </a:r>
            <a:endParaRPr kumimoji="1" lang="ja-JP" altLang="en-US" sz="3600" dirty="0">
              <a:latin typeface="+mn-ea"/>
            </a:endParaRPr>
          </a:p>
        </p:txBody>
      </p:sp>
      <p:sp>
        <p:nvSpPr>
          <p:cNvPr id="39" name="テキスト ボックス 38"/>
          <p:cNvSpPr txBox="1"/>
          <p:nvPr/>
        </p:nvSpPr>
        <p:spPr>
          <a:xfrm>
            <a:off x="4374524" y="2147536"/>
            <a:ext cx="4571999" cy="3471720"/>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kumimoji="1" lang="ja-JP" altLang="en-US" sz="2800" dirty="0" smtClean="0">
                <a:solidFill>
                  <a:schemeClr val="tx1">
                    <a:lumMod val="75000"/>
                    <a:lumOff val="25000"/>
                  </a:schemeClr>
                </a:solidFill>
                <a:latin typeface="+mj-ea"/>
                <a:ea typeface="+mj-ea"/>
              </a:rPr>
              <a:t>新規登録</a:t>
            </a:r>
            <a:endParaRPr kumimoji="1"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ログイン</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プロフィール編集画面</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プロフィール表示ページ</a:t>
            </a: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会員情報の削除変更</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a:solidFill>
                  <a:schemeClr val="tx1">
                    <a:lumMod val="75000"/>
                    <a:lumOff val="25000"/>
                  </a:schemeClr>
                </a:solidFill>
                <a:latin typeface="+mj-ea"/>
                <a:ea typeface="+mj-ea"/>
              </a:rPr>
              <a:t>セッション管理</a:t>
            </a:r>
            <a:endParaRPr lang="en-US" altLang="ja-JP" sz="2800" dirty="0" smtClean="0">
              <a:solidFill>
                <a:schemeClr val="tx1">
                  <a:lumMod val="75000"/>
                  <a:lumOff val="25000"/>
                </a:schemeClr>
              </a:solidFill>
              <a:latin typeface="+mj-ea"/>
              <a:ea typeface="+mj-ea"/>
            </a:endParaRPr>
          </a:p>
          <a:p>
            <a:endParaRPr kumimoji="1" lang="ja-JP" altLang="en-US" dirty="0"/>
          </a:p>
        </p:txBody>
      </p:sp>
      <p:sp>
        <p:nvSpPr>
          <p:cNvPr id="40" name="テキスト ボックス 39"/>
          <p:cNvSpPr txBox="1"/>
          <p:nvPr/>
        </p:nvSpPr>
        <p:spPr>
          <a:xfrm>
            <a:off x="3535250" y="1331254"/>
            <a:ext cx="3232598" cy="584775"/>
          </a:xfrm>
          <a:prstGeom prst="rect">
            <a:avLst/>
          </a:prstGeom>
          <a:noFill/>
        </p:spPr>
        <p:txBody>
          <a:bodyPr wrap="square" rtlCol="0">
            <a:spAutoFit/>
          </a:bodyPr>
          <a:lstStyle/>
          <a:p>
            <a:r>
              <a:rPr kumimoji="1" lang="ja-JP" altLang="en-US" sz="3200" dirty="0" smtClean="0">
                <a:solidFill>
                  <a:schemeClr val="bg1">
                    <a:lumMod val="50000"/>
                  </a:schemeClr>
                </a:solidFill>
              </a:rPr>
              <a:t>基本機能</a:t>
            </a:r>
            <a:endParaRPr kumimoji="1" lang="ja-JP" altLang="en-US" sz="3200" dirty="0">
              <a:solidFill>
                <a:schemeClr val="bg1">
                  <a:lumMod val="50000"/>
                </a:schemeClr>
              </a:solidFill>
            </a:endParaRPr>
          </a:p>
        </p:txBody>
      </p:sp>
      <p:sp>
        <p:nvSpPr>
          <p:cNvPr id="13" name="正方形/長方形 12"/>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Tree>
    <p:extLst>
      <p:ext uri="{BB962C8B-B14F-4D97-AF65-F5344CB8AC3E}">
        <p14:creationId xmlns:p14="http://schemas.microsoft.com/office/powerpoint/2010/main" val="2028947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27" name="グラフ 26"/>
          <p:cNvGraphicFramePr/>
          <p:nvPr>
            <p:extLst>
              <p:ext uri="{D42A27DB-BD31-4B8C-83A1-F6EECF244321}">
                <p14:modId xmlns:p14="http://schemas.microsoft.com/office/powerpoint/2010/main" val="3028457296"/>
              </p:ext>
            </p:extLst>
          </p:nvPr>
        </p:nvGraphicFramePr>
        <p:xfrm>
          <a:off x="1" y="1916030"/>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グラフ 35"/>
          <p:cNvGraphicFramePr/>
          <p:nvPr>
            <p:extLst>
              <p:ext uri="{D42A27DB-BD31-4B8C-83A1-F6EECF244321}">
                <p14:modId xmlns:p14="http://schemas.microsoft.com/office/powerpoint/2010/main" val="3220141011"/>
              </p:ext>
            </p:extLst>
          </p:nvPr>
        </p:nvGraphicFramePr>
        <p:xfrm>
          <a:off x="-90152" y="1174528"/>
          <a:ext cx="5589430" cy="4532114"/>
        </p:xfrm>
        <a:graphic>
          <a:graphicData uri="http://schemas.openxmlformats.org/drawingml/2006/chart">
            <c:chart xmlns:c="http://schemas.openxmlformats.org/drawingml/2006/chart" xmlns:r="http://schemas.openxmlformats.org/officeDocument/2006/relationships" r:id="rId4"/>
          </a:graphicData>
        </a:graphic>
      </p:graphicFrame>
      <p:sp>
        <p:nvSpPr>
          <p:cNvPr id="37" name="テキスト ボックス 36"/>
          <p:cNvSpPr txBox="1"/>
          <p:nvPr/>
        </p:nvSpPr>
        <p:spPr>
          <a:xfrm>
            <a:off x="2232339" y="3301699"/>
            <a:ext cx="944449" cy="646331"/>
          </a:xfrm>
          <a:prstGeom prst="rect">
            <a:avLst/>
          </a:prstGeom>
          <a:noFill/>
        </p:spPr>
        <p:txBody>
          <a:bodyPr wrap="square" rtlCol="0">
            <a:spAutoFit/>
          </a:bodyPr>
          <a:lstStyle/>
          <a:p>
            <a:r>
              <a:rPr lang="en-US" altLang="ja-JP" sz="3600" dirty="0" smtClean="0">
                <a:latin typeface="+mn-ea"/>
              </a:rPr>
              <a:t>10%</a:t>
            </a:r>
            <a:endParaRPr kumimoji="1" lang="ja-JP" altLang="en-US" sz="3600" dirty="0">
              <a:latin typeface="+mn-ea"/>
            </a:endParaRPr>
          </a:p>
        </p:txBody>
      </p:sp>
      <p:sp>
        <p:nvSpPr>
          <p:cNvPr id="40" name="テキスト ボックス 39"/>
          <p:cNvSpPr txBox="1"/>
          <p:nvPr/>
        </p:nvSpPr>
        <p:spPr>
          <a:xfrm>
            <a:off x="3535250" y="1331254"/>
            <a:ext cx="3232598" cy="584775"/>
          </a:xfrm>
          <a:prstGeom prst="rect">
            <a:avLst/>
          </a:prstGeom>
          <a:noFill/>
        </p:spPr>
        <p:txBody>
          <a:bodyPr wrap="square" rtlCol="0">
            <a:spAutoFit/>
          </a:bodyPr>
          <a:lstStyle/>
          <a:p>
            <a:r>
              <a:rPr lang="ja-JP" altLang="en-US" sz="3200" dirty="0">
                <a:solidFill>
                  <a:schemeClr val="bg1">
                    <a:lumMod val="50000"/>
                  </a:schemeClr>
                </a:solidFill>
              </a:rPr>
              <a:t>拡張</a:t>
            </a:r>
            <a:r>
              <a:rPr kumimoji="1" lang="ja-JP" altLang="en-US" sz="3200" dirty="0" smtClean="0">
                <a:solidFill>
                  <a:schemeClr val="bg1">
                    <a:lumMod val="50000"/>
                  </a:schemeClr>
                </a:solidFill>
              </a:rPr>
              <a:t>機能</a:t>
            </a:r>
            <a:endParaRPr kumimoji="1" lang="ja-JP" altLang="en-US" sz="3200" dirty="0">
              <a:solidFill>
                <a:schemeClr val="bg1">
                  <a:lumMod val="50000"/>
                </a:schemeClr>
              </a:solidFill>
            </a:endParaRPr>
          </a:p>
        </p:txBody>
      </p:sp>
      <p:sp>
        <p:nvSpPr>
          <p:cNvPr id="13" name="テキスト ボックス 12"/>
          <p:cNvSpPr txBox="1"/>
          <p:nvPr/>
        </p:nvSpPr>
        <p:spPr>
          <a:xfrm>
            <a:off x="4374524" y="2212170"/>
            <a:ext cx="4571999" cy="3471720"/>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画像のアップロード関係</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プロフィール表示項目を増やす</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ja-JP" altLang="en-US" sz="2800" dirty="0" smtClean="0">
                <a:solidFill>
                  <a:schemeClr val="tx1">
                    <a:lumMod val="75000"/>
                    <a:lumOff val="25000"/>
                  </a:schemeClr>
                </a:solidFill>
                <a:latin typeface="+mj-ea"/>
                <a:ea typeface="+mj-ea"/>
              </a:rPr>
              <a:t>メール認証</a:t>
            </a:r>
            <a:endParaRPr lang="en-US" altLang="ja-JP" sz="2800" dirty="0" smtClean="0">
              <a:solidFill>
                <a:schemeClr val="tx1">
                  <a:lumMod val="75000"/>
                  <a:lumOff val="25000"/>
                </a:schemeClr>
              </a:solidFill>
              <a:latin typeface="+mj-ea"/>
              <a:ea typeface="+mj-ea"/>
            </a:endParaRPr>
          </a:p>
          <a:p>
            <a:pPr marL="457200" indent="-457200">
              <a:lnSpc>
                <a:spcPct val="120000"/>
              </a:lnSpc>
              <a:buFont typeface="Arial" panose="020B0604020202020204" pitchFamily="34" charset="0"/>
              <a:buChar char="•"/>
            </a:pPr>
            <a:r>
              <a:rPr lang="en-US" altLang="ja-JP" sz="2800" dirty="0" smtClean="0">
                <a:solidFill>
                  <a:schemeClr val="tx1">
                    <a:lumMod val="75000"/>
                    <a:lumOff val="25000"/>
                  </a:schemeClr>
                </a:solidFill>
                <a:latin typeface="+mj-ea"/>
                <a:ea typeface="+mj-ea"/>
              </a:rPr>
              <a:t>Web</a:t>
            </a:r>
            <a:r>
              <a:rPr lang="ja-JP" altLang="en-US" sz="2800" dirty="0" smtClean="0">
                <a:solidFill>
                  <a:schemeClr val="tx1">
                    <a:lumMod val="75000"/>
                    <a:lumOff val="25000"/>
                  </a:schemeClr>
                </a:solidFill>
                <a:latin typeface="+mj-ea"/>
                <a:ea typeface="+mj-ea"/>
              </a:rPr>
              <a:t>上に公開</a:t>
            </a:r>
            <a:endParaRPr lang="en-US" altLang="ja-JP" sz="2800" dirty="0" smtClean="0">
              <a:solidFill>
                <a:schemeClr val="tx1">
                  <a:lumMod val="75000"/>
                  <a:lumOff val="25000"/>
                </a:schemeClr>
              </a:solidFill>
              <a:latin typeface="+mj-ea"/>
              <a:ea typeface="+mj-ea"/>
            </a:endParaRPr>
          </a:p>
          <a:p>
            <a:pPr>
              <a:lnSpc>
                <a:spcPct val="120000"/>
              </a:lnSpc>
            </a:pPr>
            <a:r>
              <a:rPr lang="ja-JP" altLang="en-US" sz="2800" dirty="0" smtClean="0">
                <a:solidFill>
                  <a:schemeClr val="tx1">
                    <a:lumMod val="75000"/>
                    <a:lumOff val="25000"/>
                  </a:schemeClr>
                </a:solidFill>
                <a:latin typeface="+mj-ea"/>
                <a:ea typeface="+mj-ea"/>
              </a:rPr>
              <a:t>　　　　　　　　　　　　　</a:t>
            </a:r>
            <a:r>
              <a:rPr lang="en-US" altLang="ja-JP" sz="2800" dirty="0" smtClean="0">
                <a:solidFill>
                  <a:schemeClr val="tx1">
                    <a:lumMod val="75000"/>
                    <a:lumOff val="25000"/>
                  </a:schemeClr>
                </a:solidFill>
                <a:latin typeface="+mj-ea"/>
                <a:ea typeface="+mj-ea"/>
              </a:rPr>
              <a:t>etc…</a:t>
            </a:r>
          </a:p>
          <a:p>
            <a:endParaRPr kumimoji="1" lang="ja-JP" altLang="en-US" dirty="0"/>
          </a:p>
        </p:txBody>
      </p:sp>
      <p:sp>
        <p:nvSpPr>
          <p:cNvPr id="14" name="正方形/長方形 13"/>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Tree>
    <p:extLst>
      <p:ext uri="{BB962C8B-B14F-4D97-AF65-F5344CB8AC3E}">
        <p14:creationId xmlns:p14="http://schemas.microsoft.com/office/powerpoint/2010/main" val="1017141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kumimoji="1" lang="ja-JP" altLang="en-US" sz="3200" dirty="0" smtClean="0">
                <a:solidFill>
                  <a:schemeClr val="tx1">
                    <a:lumMod val="75000"/>
                    <a:lumOff val="25000"/>
                  </a:schemeClr>
                </a:solidFill>
                <a:latin typeface="+mj-ea"/>
              </a:rPr>
              <a:t>進捗状況</a:t>
            </a:r>
            <a:r>
              <a:rPr kumimoji="1" lang="en-US" altLang="ja-JP" sz="3200" dirty="0" smtClean="0">
                <a:solidFill>
                  <a:schemeClr val="tx1">
                    <a:lumMod val="75000"/>
                    <a:lumOff val="25000"/>
                  </a:schemeClr>
                </a:solidFill>
                <a:latin typeface="+mj-ea"/>
              </a:rPr>
              <a:t>(</a:t>
            </a:r>
            <a:r>
              <a:rPr kumimoji="1" lang="ja-JP" altLang="en-US" sz="3200" dirty="0" smtClean="0">
                <a:solidFill>
                  <a:schemeClr val="tx1">
                    <a:lumMod val="75000"/>
                    <a:lumOff val="25000"/>
                  </a:schemeClr>
                </a:solidFill>
                <a:latin typeface="+mj-ea"/>
              </a:rPr>
              <a:t>書類</a:t>
            </a:r>
            <a:r>
              <a:rPr kumimoji="1" lang="en-US" altLang="ja-JP" sz="3200" dirty="0" smtClean="0">
                <a:solidFill>
                  <a:schemeClr val="tx1">
                    <a:lumMod val="75000"/>
                    <a:lumOff val="25000"/>
                  </a:schemeClr>
                </a:solidFill>
                <a:latin typeface="+mj-ea"/>
              </a:rPr>
              <a:t>)</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正方形/長方形 13"/>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11" name="グラフ 10"/>
          <p:cNvGraphicFramePr/>
          <p:nvPr>
            <p:extLst>
              <p:ext uri="{D42A27DB-BD31-4B8C-83A1-F6EECF244321}">
                <p14:modId xmlns:p14="http://schemas.microsoft.com/office/powerpoint/2010/main" val="32150139"/>
              </p:ext>
            </p:extLst>
          </p:nvPr>
        </p:nvGraphicFramePr>
        <p:xfrm>
          <a:off x="274210" y="725067"/>
          <a:ext cx="8599334" cy="57014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281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進展状況</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aphicFrame>
        <p:nvGraphicFramePr>
          <p:cNvPr id="11" name="グラフ 10"/>
          <p:cNvGraphicFramePr/>
          <p:nvPr>
            <p:extLst>
              <p:ext uri="{D42A27DB-BD31-4B8C-83A1-F6EECF244321}">
                <p14:modId xmlns:p14="http://schemas.microsoft.com/office/powerpoint/2010/main" val="521787735"/>
              </p:ext>
            </p:extLst>
          </p:nvPr>
        </p:nvGraphicFramePr>
        <p:xfrm>
          <a:off x="274210" y="725067"/>
          <a:ext cx="8599334" cy="5701489"/>
        </p:xfrm>
        <a:graphic>
          <a:graphicData uri="http://schemas.openxmlformats.org/drawingml/2006/chart">
            <c:chart xmlns:c="http://schemas.openxmlformats.org/drawingml/2006/chart" xmlns:r="http://schemas.openxmlformats.org/officeDocument/2006/relationships" r:id="rId3"/>
          </a:graphicData>
        </a:graphic>
      </p:graphicFrame>
      <p:sp>
        <p:nvSpPr>
          <p:cNvPr id="8" name="正方形/長方形 7"/>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Tree>
    <p:extLst>
      <p:ext uri="{BB962C8B-B14F-4D97-AF65-F5344CB8AC3E}">
        <p14:creationId xmlns:p14="http://schemas.microsoft.com/office/powerpoint/2010/main" val="2269015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20915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3248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2</a:t>
            </a:r>
            <a:r>
              <a:rPr lang="en-US" altLang="ja-JP" sz="5400" dirty="0" smtClean="0">
                <a:solidFill>
                  <a:schemeClr val="tx1">
                    <a:lumMod val="65000"/>
                    <a:lumOff val="35000"/>
                  </a:schemeClr>
                </a:solidFill>
                <a:latin typeface="+mj-ea"/>
                <a:ea typeface="+mj-ea"/>
              </a:rPr>
              <a:t>  </a:t>
            </a:r>
            <a:r>
              <a:rPr lang="ja-JP" altLang="en-US" sz="3200" dirty="0" smtClean="0">
                <a:solidFill>
                  <a:schemeClr val="tx1">
                    <a:lumMod val="65000"/>
                    <a:lumOff val="35000"/>
                  </a:schemeClr>
                </a:solidFill>
                <a:latin typeface="+mj-ea"/>
                <a:ea typeface="+mj-ea"/>
              </a:rPr>
              <a:t>開発環境、動作環境</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3" name="テキスト ボックス 12"/>
          <p:cNvSpPr txBox="1"/>
          <p:nvPr/>
        </p:nvSpPr>
        <p:spPr>
          <a:xfrm>
            <a:off x="0" y="3055813"/>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tx1">
                    <a:lumMod val="65000"/>
                    <a:lumOff val="35000"/>
                  </a:schemeClr>
                </a:solidFill>
                <a:latin typeface="HGP明朝E" panose="02020900000000000000" pitchFamily="18" charset="-128"/>
                <a:ea typeface="HGP明朝E" panose="02020900000000000000" pitchFamily="18" charset="-128"/>
              </a:rPr>
              <a:t>3</a:t>
            </a:r>
            <a:r>
              <a:rPr lang="en-US" altLang="ja-JP" sz="5400" dirty="0" smtClean="0">
                <a:solidFill>
                  <a:schemeClr val="tx1">
                    <a:lumMod val="65000"/>
                    <a:lumOff val="35000"/>
                  </a:schemeClr>
                </a:solidFill>
                <a:latin typeface="+mn-ea"/>
              </a:rPr>
              <a:t>  </a:t>
            </a:r>
            <a:r>
              <a:rPr lang="ja-JP" altLang="en-US" sz="3200" dirty="0" smtClean="0">
                <a:solidFill>
                  <a:schemeClr val="tx1">
                    <a:lumMod val="65000"/>
                    <a:lumOff val="35000"/>
                  </a:schemeClr>
                </a:solidFill>
                <a:latin typeface="+mn-ea"/>
              </a:rPr>
              <a:t>進捗状況</a:t>
            </a:r>
            <a:r>
              <a:rPr kumimoji="1" lang="en-US" altLang="ja-JP" sz="3200" dirty="0" smtClean="0">
                <a:solidFill>
                  <a:schemeClr val="tx1">
                    <a:lumMod val="65000"/>
                    <a:lumOff val="35000"/>
                  </a:schemeClr>
                </a:solidFill>
                <a:latin typeface="+mn-ea"/>
              </a:rPr>
              <a:t>  </a:t>
            </a:r>
            <a:endParaRPr kumimoji="1" lang="ja-JP" altLang="en-US" sz="3200" dirty="0">
              <a:solidFill>
                <a:schemeClr val="tx1">
                  <a:lumMod val="65000"/>
                  <a:lumOff val="35000"/>
                </a:schemeClr>
              </a:solidFill>
              <a:latin typeface="+mn-ea"/>
            </a:endParaRPr>
          </a:p>
        </p:txBody>
      </p:sp>
      <p:sp>
        <p:nvSpPr>
          <p:cNvPr id="15" name="テキスト ボックス 14"/>
          <p:cNvSpPr txBox="1"/>
          <p:nvPr/>
        </p:nvSpPr>
        <p:spPr>
          <a:xfrm>
            <a:off x="0" y="4071476"/>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solidFill>
                <a:latin typeface="HGP明朝E" panose="02020900000000000000" pitchFamily="18" charset="-128"/>
                <a:ea typeface="HGP明朝E" panose="02020900000000000000" pitchFamily="18" charset="-128"/>
              </a:rPr>
              <a:t>4</a:t>
            </a:r>
            <a:r>
              <a:rPr lang="en-US" altLang="ja-JP" sz="5400" dirty="0" smtClean="0">
                <a:solidFill>
                  <a:schemeClr val="bg1"/>
                </a:solidFill>
                <a:latin typeface="+mj-ea"/>
                <a:ea typeface="+mj-ea"/>
              </a:rPr>
              <a:t>  </a:t>
            </a:r>
            <a:r>
              <a:rPr lang="ja-JP" altLang="en-US" sz="3200" dirty="0">
                <a:solidFill>
                  <a:schemeClr val="bg1"/>
                </a:solidFill>
                <a:latin typeface="+mj-ea"/>
                <a:ea typeface="+mj-ea"/>
              </a:rPr>
              <a:t>課題</a:t>
            </a:r>
            <a:r>
              <a:rPr lang="ja-JP" altLang="en-US" sz="3200" dirty="0" smtClean="0">
                <a:solidFill>
                  <a:schemeClr val="bg1"/>
                </a:solidFill>
                <a:latin typeface="+mj-ea"/>
                <a:ea typeface="+mj-ea"/>
              </a:rPr>
              <a:t>と</a:t>
            </a:r>
            <a:r>
              <a:rPr lang="ja-JP" altLang="en-US" sz="3200" dirty="0">
                <a:solidFill>
                  <a:schemeClr val="bg1"/>
                </a:solidFill>
                <a:latin typeface="+mj-ea"/>
                <a:ea typeface="+mj-ea"/>
              </a:rPr>
              <a:t>対応策</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Tree>
    <p:extLst>
      <p:ext uri="{BB962C8B-B14F-4D97-AF65-F5344CB8AC3E}">
        <p14:creationId xmlns:p14="http://schemas.microsoft.com/office/powerpoint/2010/main" val="3493003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プロジェクトの課題</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 name="テキスト ボックス 2"/>
          <p:cNvSpPr txBox="1"/>
          <p:nvPr/>
        </p:nvSpPr>
        <p:spPr>
          <a:xfrm>
            <a:off x="736343" y="1239775"/>
            <a:ext cx="7952484" cy="2893100"/>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パスワード</a:t>
            </a:r>
            <a:r>
              <a:rPr lang="ja-JP" altLang="en-US" sz="2800" dirty="0">
                <a:solidFill>
                  <a:schemeClr val="tx1">
                    <a:lumMod val="65000"/>
                    <a:lumOff val="35000"/>
                  </a:schemeClr>
                </a:solidFill>
              </a:rPr>
              <a:t>が</a:t>
            </a:r>
            <a:r>
              <a:rPr lang="en-US" altLang="ja-JP" sz="2800" dirty="0">
                <a:solidFill>
                  <a:schemeClr val="tx1">
                    <a:lumMod val="65000"/>
                    <a:lumOff val="35000"/>
                  </a:schemeClr>
                </a:solidFill>
              </a:rPr>
              <a:t>DB</a:t>
            </a:r>
            <a:r>
              <a:rPr lang="ja-JP" altLang="en-US" sz="2800" dirty="0">
                <a:solidFill>
                  <a:schemeClr val="tx1">
                    <a:lumMod val="65000"/>
                    <a:lumOff val="35000"/>
                  </a:schemeClr>
                </a:solidFill>
              </a:rPr>
              <a:t>上で暗号化</a:t>
            </a:r>
            <a:r>
              <a:rPr lang="ja-JP" altLang="en-US" sz="2800" dirty="0" smtClean="0">
                <a:solidFill>
                  <a:schemeClr val="tx1">
                    <a:lumMod val="65000"/>
                    <a:lumOff val="35000"/>
                  </a:schemeClr>
                </a:solidFill>
              </a:rPr>
              <a:t>されていない。</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システムに脆弱性がある 。 </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rPr>
              <a:t>セキュリティを実装</a:t>
            </a:r>
            <a:r>
              <a:rPr lang="ja-JP" altLang="en-US" sz="2800" dirty="0">
                <a:solidFill>
                  <a:schemeClr val="tx1">
                    <a:lumMod val="65000"/>
                    <a:lumOff val="35000"/>
                  </a:schemeClr>
                </a:solidFill>
              </a:rPr>
              <a:t>する上での</a:t>
            </a:r>
            <a:r>
              <a:rPr lang="ja-JP" altLang="en-US" sz="2800" dirty="0" smtClean="0">
                <a:solidFill>
                  <a:schemeClr val="tx1">
                    <a:lumMod val="65000"/>
                    <a:lumOff val="35000"/>
                  </a:schemeClr>
                </a:solidFill>
              </a:rPr>
              <a:t>技術力が不足している。</a:t>
            </a:r>
            <a:endParaRPr lang="en-US" altLang="ja-JP" sz="2800" dirty="0" smtClean="0">
              <a:solidFill>
                <a:schemeClr val="tx1">
                  <a:lumMod val="65000"/>
                  <a:lumOff val="35000"/>
                </a:schemeClr>
              </a:solidFill>
            </a:endParaRPr>
          </a:p>
          <a:p>
            <a:pPr marL="457200" indent="-457200">
              <a:lnSpc>
                <a:spcPct val="130000"/>
              </a:lnSpc>
              <a:buFont typeface="Arial" panose="020B0604020202020204" pitchFamily="34" charset="0"/>
              <a:buChar char="•"/>
            </a:pPr>
            <a:r>
              <a:rPr kumimoji="1" lang="ja-JP" altLang="en-US" sz="2800" dirty="0" smtClean="0">
                <a:solidFill>
                  <a:schemeClr val="tx1">
                    <a:lumMod val="65000"/>
                    <a:lumOff val="35000"/>
                  </a:schemeClr>
                </a:solidFill>
              </a:rPr>
              <a:t>サーバー関係。</a:t>
            </a:r>
            <a:endParaRPr kumimoji="1" lang="ja-JP" altLang="en-US" sz="2800" dirty="0">
              <a:solidFill>
                <a:schemeClr val="tx1">
                  <a:lumMod val="65000"/>
                  <a:lumOff val="35000"/>
                </a:schemeClr>
              </a:solidFill>
            </a:endParaRPr>
          </a:p>
        </p:txBody>
      </p:sp>
      <p:sp>
        <p:nvSpPr>
          <p:cNvPr id="9" name="正方形/長方形 8"/>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219" y="2269903"/>
            <a:ext cx="4588097" cy="4588097"/>
          </a:xfrm>
          <a:prstGeom prst="rect">
            <a:avLst/>
          </a:prstGeom>
        </p:spPr>
      </p:pic>
    </p:spTree>
    <p:extLst>
      <p:ext uri="{BB962C8B-B14F-4D97-AF65-F5344CB8AC3E}">
        <p14:creationId xmlns:p14="http://schemas.microsoft.com/office/powerpoint/2010/main" val="2858358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a:solidFill>
                  <a:schemeClr val="tx1">
                    <a:lumMod val="75000"/>
                    <a:lumOff val="25000"/>
                  </a:schemeClr>
                </a:solidFill>
                <a:latin typeface="+mj-ea"/>
              </a:rPr>
              <a:t>対応策</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 name="テキスト ボックス 8"/>
          <p:cNvSpPr txBox="1"/>
          <p:nvPr/>
        </p:nvSpPr>
        <p:spPr>
          <a:xfrm>
            <a:off x="747414" y="1797057"/>
            <a:ext cx="8396586" cy="1772793"/>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kumimoji="1" lang="ja-JP" altLang="en-US" sz="2800" dirty="0" smtClean="0">
                <a:solidFill>
                  <a:schemeClr val="tx1">
                    <a:lumMod val="65000"/>
                    <a:lumOff val="35000"/>
                  </a:schemeClr>
                </a:solidFill>
                <a:latin typeface="+mn-ea"/>
              </a:rPr>
              <a:t>これら問題点は技術的不足からくるもの。</a:t>
            </a:r>
            <a:endParaRPr kumimoji="1" lang="en-US" altLang="ja-JP" sz="2800" dirty="0" smtClean="0">
              <a:solidFill>
                <a:schemeClr val="tx1">
                  <a:lumMod val="65000"/>
                  <a:lumOff val="35000"/>
                </a:schemeClr>
              </a:solidFill>
              <a:latin typeface="+mn-ea"/>
            </a:endParaRPr>
          </a:p>
          <a:p>
            <a:pPr marL="457200" indent="-457200">
              <a:lnSpc>
                <a:spcPct val="130000"/>
              </a:lnSpc>
              <a:buFont typeface="Arial" panose="020B0604020202020204" pitchFamily="34" charset="0"/>
              <a:buChar char="•"/>
            </a:pPr>
            <a:r>
              <a:rPr lang="ja-JP" altLang="en-US" sz="2800" dirty="0" smtClean="0">
                <a:solidFill>
                  <a:schemeClr val="tx1">
                    <a:lumMod val="65000"/>
                    <a:lumOff val="35000"/>
                  </a:schemeClr>
                </a:solidFill>
                <a:latin typeface="+mn-ea"/>
              </a:rPr>
              <a:t>引き続きセキュリティの脆弱性を解決するために。</a:t>
            </a:r>
            <a:endParaRPr lang="en-US" altLang="ja-JP" sz="2800" dirty="0" smtClean="0">
              <a:solidFill>
                <a:schemeClr val="tx1">
                  <a:lumMod val="65000"/>
                  <a:lumOff val="35000"/>
                </a:schemeClr>
              </a:solidFill>
              <a:latin typeface="+mn-ea"/>
            </a:endParaRPr>
          </a:p>
          <a:p>
            <a:pPr>
              <a:lnSpc>
                <a:spcPct val="130000"/>
              </a:lnSpc>
            </a:pPr>
            <a:r>
              <a:rPr kumimoji="1" lang="ja-JP" altLang="en-US" sz="2800" dirty="0" smtClean="0">
                <a:solidFill>
                  <a:schemeClr val="tx1">
                    <a:lumMod val="65000"/>
                    <a:lumOff val="35000"/>
                  </a:schemeClr>
                </a:solidFill>
                <a:latin typeface="+mn-ea"/>
              </a:rPr>
              <a:t>　　開発と並行してセキュリティ技術を勉強していく。</a:t>
            </a:r>
            <a:endParaRPr kumimoji="1" lang="ja-JP" altLang="en-US" sz="2800" dirty="0">
              <a:solidFill>
                <a:schemeClr val="tx1">
                  <a:lumMod val="65000"/>
                  <a:lumOff val="35000"/>
                </a:schemeClr>
              </a:solidFill>
              <a:latin typeface="+mn-ea"/>
            </a:endParaRPr>
          </a:p>
        </p:txBody>
      </p:sp>
      <p:sp>
        <p:nvSpPr>
          <p:cNvPr id="10" name="正方形/長方形 9"/>
          <p:cNvSpPr/>
          <p:nvPr/>
        </p:nvSpPr>
        <p:spPr>
          <a:xfrm>
            <a:off x="2" y="6426558"/>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189" y="2343955"/>
            <a:ext cx="4597761" cy="4708431"/>
          </a:xfrm>
          <a:prstGeom prst="rect">
            <a:avLst/>
          </a:prstGeom>
        </p:spPr>
      </p:pic>
    </p:spTree>
    <p:extLst>
      <p:ext uri="{BB962C8B-B14F-4D97-AF65-F5344CB8AC3E}">
        <p14:creationId xmlns:p14="http://schemas.microsoft.com/office/powerpoint/2010/main" val="1937372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5616" y="644548"/>
            <a:ext cx="5380003" cy="6456004"/>
          </a:xfrm>
        </p:spPr>
      </p:pic>
    </p:spTree>
    <p:extLst>
      <p:ext uri="{BB962C8B-B14F-4D97-AF65-F5344CB8AC3E}">
        <p14:creationId xmlns:p14="http://schemas.microsoft.com/office/powerpoint/2010/main" val="113275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325396"/>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開発コンセプト</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2" name="テキスト ボックス 11"/>
          <p:cNvSpPr txBox="1"/>
          <p:nvPr/>
        </p:nvSpPr>
        <p:spPr>
          <a:xfrm>
            <a:off x="0" y="2339814"/>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2</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3313391"/>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3</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289697"/>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B" panose="02020800000000000000" pitchFamily="18" charset="-128"/>
                <a:ea typeface="HGP明朝B" panose="020208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6" name="正方形/長方形 15"/>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7" name="円/楕円 16"/>
          <p:cNvSpPr/>
          <p:nvPr/>
        </p:nvSpPr>
        <p:spPr>
          <a:xfrm>
            <a:off x="193185" y="-12763"/>
            <a:ext cx="1429553" cy="1376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latin typeface="+mj-ea"/>
                <a:ea typeface="+mj-ea"/>
              </a:rPr>
              <a:t>目次</a:t>
            </a:r>
            <a:endParaRPr kumimoji="1" lang="ja-JP" altLang="en-US" sz="3200" dirty="0">
              <a:latin typeface="+mj-ea"/>
              <a:ea typeface="+mj-ea"/>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997" y="2007637"/>
            <a:ext cx="5132231" cy="5132231"/>
          </a:xfrm>
          <a:prstGeom prst="rect">
            <a:avLst/>
          </a:prstGeom>
        </p:spPr>
      </p:pic>
      <p:sp>
        <p:nvSpPr>
          <p:cNvPr id="10" name="正方形/長方形 9"/>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Tree>
    <p:extLst>
      <p:ext uri="{BB962C8B-B14F-4D97-AF65-F5344CB8AC3E}">
        <p14:creationId xmlns:p14="http://schemas.microsoft.com/office/powerpoint/2010/main" val="122456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339402"/>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60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HGP明朝E" panose="02020900000000000000" pitchFamily="18" charset="-128"/>
                <a:ea typeface="HGP明朝E" panose="02020900000000000000" pitchFamily="18" charset="-128"/>
              </a:rPr>
              <a:t>1</a:t>
            </a:r>
            <a:r>
              <a:rPr lang="en-US" altLang="ja-JP" sz="6000" dirty="0" smtClean="0">
                <a:solidFill>
                  <a:schemeClr val="bg1">
                    <a:lumMod val="50000"/>
                  </a:schemeClr>
                </a:solidFill>
                <a:latin typeface="+mj-ea"/>
                <a:ea typeface="+mj-ea"/>
              </a:rPr>
              <a:t>  </a:t>
            </a:r>
            <a:r>
              <a:rPr lang="ja-JP" altLang="en-US" sz="3200" dirty="0" smtClean="0">
                <a:solidFill>
                  <a:schemeClr val="bg1"/>
                </a:solidFill>
                <a:latin typeface="+mj-ea"/>
                <a:ea typeface="+mj-ea"/>
              </a:rPr>
              <a:t>開発コンセプト</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2" name="テキスト ボックス 11"/>
          <p:cNvSpPr txBox="1"/>
          <p:nvPr/>
        </p:nvSpPr>
        <p:spPr>
          <a:xfrm>
            <a:off x="0" y="2355065"/>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2</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開発環境、動作環境</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3" name="テキスト ボックス 12"/>
          <p:cNvSpPr txBox="1"/>
          <p:nvPr/>
        </p:nvSpPr>
        <p:spPr>
          <a:xfrm>
            <a:off x="0" y="3370728"/>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6000" dirty="0" smtClean="0">
                <a:solidFill>
                  <a:schemeClr val="bg1">
                    <a:lumMod val="50000"/>
                  </a:schemeClr>
                </a:solidFill>
                <a:latin typeface="HGP明朝E" panose="02020900000000000000" pitchFamily="18" charset="-128"/>
                <a:ea typeface="HGP明朝E" panose="02020900000000000000" pitchFamily="18" charset="-128"/>
              </a:rPr>
              <a:t>3</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386391"/>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E" panose="02020900000000000000" pitchFamily="18" charset="-128"/>
                <a:ea typeface="HGP明朝E" panose="02020900000000000000" pitchFamily="18" charset="-128"/>
              </a:rPr>
              <a:t>4</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91527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開発コンセプト</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 name="コンテンツ プレースホルダー 9"/>
          <p:cNvSpPr>
            <a:spLocks noGrp="1"/>
          </p:cNvSpPr>
          <p:nvPr>
            <p:ph idx="1"/>
          </p:nvPr>
        </p:nvSpPr>
        <p:spPr>
          <a:xfrm>
            <a:off x="759038" y="1749969"/>
            <a:ext cx="8117614" cy="3208397"/>
          </a:xfrm>
        </p:spPr>
        <p:txBody>
          <a:bodyPr/>
          <a:lstStyle/>
          <a:p>
            <a:pPr marL="0" indent="0">
              <a:lnSpc>
                <a:spcPct val="120000"/>
              </a:lnSpc>
              <a:buNone/>
            </a:pPr>
            <a:r>
              <a:rPr lang="ja-JP" altLang="ja-JP" dirty="0">
                <a:solidFill>
                  <a:schemeClr val="tx1">
                    <a:lumMod val="65000"/>
                    <a:lumOff val="35000"/>
                  </a:schemeClr>
                </a:solidFill>
              </a:rPr>
              <a:t>既存のサービスとは違った、自分のプロフィールが作成</a:t>
            </a:r>
            <a:r>
              <a:rPr lang="ja-JP" altLang="ja-JP" dirty="0" smtClean="0">
                <a:solidFill>
                  <a:schemeClr val="tx1">
                    <a:lumMod val="65000"/>
                    <a:lumOff val="35000"/>
                  </a:schemeClr>
                </a:solidFill>
              </a:rPr>
              <a:t>できる</a:t>
            </a:r>
            <a:r>
              <a:rPr lang="en-US" altLang="ja-JP" dirty="0">
                <a:solidFill>
                  <a:schemeClr val="tx1">
                    <a:lumMod val="65000"/>
                    <a:lumOff val="35000"/>
                  </a:schemeClr>
                </a:solidFill>
              </a:rPr>
              <a:t>web</a:t>
            </a:r>
            <a:r>
              <a:rPr lang="ja-JP" altLang="ja-JP" dirty="0">
                <a:solidFill>
                  <a:schemeClr val="tx1">
                    <a:lumMod val="65000"/>
                    <a:lumOff val="35000"/>
                  </a:schemeClr>
                </a:solidFill>
              </a:rPr>
              <a:t>サービス</a:t>
            </a:r>
            <a:r>
              <a:rPr lang="ja-JP" altLang="ja-JP" dirty="0" smtClean="0">
                <a:solidFill>
                  <a:schemeClr val="tx1">
                    <a:lumMod val="65000"/>
                    <a:lumOff val="35000"/>
                  </a:schemeClr>
                </a:solidFill>
              </a:rPr>
              <a:t>。</a:t>
            </a:r>
            <a:endParaRPr lang="en-US" altLang="ja-JP" dirty="0" smtClean="0">
              <a:solidFill>
                <a:schemeClr val="tx1">
                  <a:lumMod val="65000"/>
                  <a:lumOff val="35000"/>
                </a:schemeClr>
              </a:solidFill>
            </a:endParaRPr>
          </a:p>
          <a:p>
            <a:pPr marL="0" indent="0">
              <a:lnSpc>
                <a:spcPct val="120000"/>
              </a:lnSpc>
              <a:buNone/>
            </a:pPr>
            <a:r>
              <a:rPr lang="en-US" altLang="ja-JP" dirty="0" smtClean="0">
                <a:solidFill>
                  <a:schemeClr val="tx1">
                    <a:lumMod val="65000"/>
                    <a:lumOff val="35000"/>
                  </a:schemeClr>
                </a:solidFill>
              </a:rPr>
              <a:t>SNS</a:t>
            </a:r>
            <a:r>
              <a:rPr lang="ja-JP" altLang="en-US" dirty="0" smtClean="0">
                <a:solidFill>
                  <a:schemeClr val="tx1">
                    <a:lumMod val="65000"/>
                    <a:lumOff val="35000"/>
                  </a:schemeClr>
                </a:solidFill>
              </a:rPr>
              <a:t>に</a:t>
            </a:r>
            <a:r>
              <a:rPr lang="en-US" altLang="ja-JP" dirty="0" smtClean="0">
                <a:solidFill>
                  <a:schemeClr val="tx1">
                    <a:lumMod val="65000"/>
                    <a:lumOff val="35000"/>
                  </a:schemeClr>
                </a:solidFill>
                <a:latin typeface="+mj-ea"/>
              </a:rPr>
              <a:t>Hamfile</a:t>
            </a:r>
            <a:r>
              <a:rPr lang="ja-JP" altLang="en-US" dirty="0" smtClean="0">
                <a:solidFill>
                  <a:schemeClr val="tx1">
                    <a:lumMod val="65000"/>
                    <a:lumOff val="35000"/>
                  </a:schemeClr>
                </a:solidFill>
                <a:latin typeface="+mj-ea"/>
              </a:rPr>
              <a:t>の</a:t>
            </a:r>
            <a:r>
              <a:rPr lang="ja-JP" altLang="en-US" dirty="0" smtClean="0">
                <a:solidFill>
                  <a:schemeClr val="tx1">
                    <a:lumMod val="65000"/>
                    <a:lumOff val="35000"/>
                  </a:schemeClr>
                </a:solidFill>
              </a:rPr>
              <a:t>プロフィールページを</a:t>
            </a:r>
            <a:r>
              <a:rPr lang="ja-JP" altLang="en-US" dirty="0">
                <a:solidFill>
                  <a:schemeClr val="tx1">
                    <a:lumMod val="65000"/>
                    <a:lumOff val="35000"/>
                  </a:schemeClr>
                </a:solidFill>
              </a:rPr>
              <a:t>貼ること</a:t>
            </a:r>
            <a:r>
              <a:rPr lang="ja-JP" altLang="en-US" dirty="0" smtClean="0">
                <a:solidFill>
                  <a:schemeClr val="tx1">
                    <a:lumMod val="65000"/>
                    <a:lumOff val="35000"/>
                  </a:schemeClr>
                </a:solidFill>
              </a:rPr>
              <a:t>で自分のプロフィールを公開できる。</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60591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792" y="1287887"/>
            <a:ext cx="8062174" cy="4288665"/>
          </a:xfrm>
        </p:spPr>
      </p:pic>
    </p:spTree>
    <p:extLst>
      <p:ext uri="{BB962C8B-B14F-4D97-AF65-F5344CB8AC3E}">
        <p14:creationId xmlns:p14="http://schemas.microsoft.com/office/powerpoint/2010/main" val="419856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0913" y="1287887"/>
            <a:ext cx="8075053" cy="4301544"/>
          </a:xfrm>
        </p:spPr>
      </p:pic>
    </p:spTree>
    <p:extLst>
      <p:ext uri="{BB962C8B-B14F-4D97-AF65-F5344CB8AC3E}">
        <p14:creationId xmlns:p14="http://schemas.microsoft.com/office/powerpoint/2010/main" val="145131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144000" cy="725068"/>
          </a:xfrm>
        </p:spPr>
        <p:txBody>
          <a:bodyPr>
            <a:normAutofit/>
          </a:bodyPr>
          <a:lstStyle/>
          <a:p>
            <a:pPr algn="ctr"/>
            <a:r>
              <a:rPr kumimoji="1" lang="ja-JP" altLang="en-US" sz="3200" dirty="0" smtClean="0">
                <a:solidFill>
                  <a:schemeClr val="tx1">
                    <a:lumMod val="75000"/>
                    <a:lumOff val="25000"/>
                  </a:schemeClr>
                </a:solidFill>
                <a:latin typeface="+mj-ea"/>
              </a:rPr>
              <a:t>イメージ画面</a:t>
            </a:r>
            <a:endParaRPr kumimoji="1" lang="ja-JP" altLang="en-US" sz="3200" dirty="0">
              <a:solidFill>
                <a:schemeClr val="tx1">
                  <a:lumMod val="75000"/>
                  <a:lumOff val="25000"/>
                </a:schemeClr>
              </a:solidFill>
              <a:latin typeface="+mj-ea"/>
            </a:endParaRPr>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0" y="6426560"/>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9" name="コンテンツ プレースホルダー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792" y="1287888"/>
            <a:ext cx="8049295" cy="4301544"/>
          </a:xfrm>
        </p:spPr>
      </p:pic>
    </p:spTree>
    <p:extLst>
      <p:ext uri="{BB962C8B-B14F-4D97-AF65-F5344CB8AC3E}">
        <p14:creationId xmlns:p14="http://schemas.microsoft.com/office/powerpoint/2010/main" val="412496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1144759"/>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tx1">
                    <a:lumMod val="50000"/>
                    <a:lumOff val="50000"/>
                  </a:schemeClr>
                </a:solidFill>
                <a:ea typeface="HGP明朝B" panose="02020800000000000000" pitchFamily="18" charset="-128"/>
              </a:rPr>
              <a:t>1</a:t>
            </a:r>
            <a:r>
              <a:rPr lang="en-US" altLang="ja-JP" sz="5400" dirty="0" smtClean="0">
                <a:solidFill>
                  <a:schemeClr val="bg1">
                    <a:lumMod val="50000"/>
                  </a:schemeClr>
                </a:solidFill>
                <a:latin typeface="+mj-ea"/>
                <a:ea typeface="+mj-ea"/>
              </a:rPr>
              <a:t>  </a:t>
            </a:r>
            <a:r>
              <a:rPr lang="ja-JP" altLang="en-US" sz="3200" dirty="0" smtClean="0">
                <a:solidFill>
                  <a:schemeClr val="tx1">
                    <a:lumMod val="65000"/>
                    <a:lumOff val="35000"/>
                  </a:schemeClr>
                </a:solidFill>
                <a:latin typeface="+mj-ea"/>
                <a:ea typeface="+mj-ea"/>
              </a:rPr>
              <a:t>開発コンセプト</a:t>
            </a:r>
            <a:r>
              <a:rPr kumimoji="1" lang="en-US" altLang="ja-JP" sz="3200" dirty="0" smtClean="0">
                <a:solidFill>
                  <a:schemeClr val="tx1">
                    <a:lumMod val="65000"/>
                    <a:lumOff val="35000"/>
                  </a:schemeClr>
                </a:solidFill>
                <a:latin typeface="+mj-ea"/>
                <a:ea typeface="+mj-ea"/>
              </a:rPr>
              <a:t>  </a:t>
            </a:r>
            <a:endParaRPr kumimoji="1" lang="ja-JP" altLang="en-US" sz="3200" dirty="0">
              <a:solidFill>
                <a:schemeClr val="tx1">
                  <a:lumMod val="65000"/>
                  <a:lumOff val="35000"/>
                </a:schemeClr>
              </a:solidFill>
              <a:latin typeface="+mj-ea"/>
              <a:ea typeface="+mj-ea"/>
            </a:endParaRPr>
          </a:p>
        </p:txBody>
      </p:sp>
      <p:sp>
        <p:nvSpPr>
          <p:cNvPr id="12" name="テキスト ボックス 11"/>
          <p:cNvSpPr txBox="1"/>
          <p:nvPr/>
        </p:nvSpPr>
        <p:spPr>
          <a:xfrm>
            <a:off x="0" y="2160422"/>
            <a:ext cx="9144000" cy="1015663"/>
          </a:xfrm>
          <a:prstGeom prst="rect">
            <a:avLst/>
          </a:prstGeom>
          <a:solidFill>
            <a:srgbClr val="92D050"/>
          </a:solid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ja-JP" altLang="en-US" sz="5400" dirty="0" smtClean="0">
                <a:solidFill>
                  <a:schemeClr val="bg1"/>
                </a:solidFill>
                <a:latin typeface="HGP明朝B" panose="02020800000000000000" pitchFamily="18" charset="-128"/>
                <a:ea typeface="HGP明朝B" panose="02020800000000000000" pitchFamily="18" charset="-128"/>
              </a:rPr>
              <a:t>　 </a:t>
            </a:r>
            <a:r>
              <a:rPr lang="en-US" altLang="ja-JP" sz="6000" dirty="0" smtClean="0">
                <a:solidFill>
                  <a:schemeClr val="bg1"/>
                </a:solidFill>
                <a:latin typeface="HGP明朝B" panose="02020800000000000000" pitchFamily="18" charset="-128"/>
                <a:ea typeface="HGP明朝B" panose="02020800000000000000" pitchFamily="18" charset="-128"/>
              </a:rPr>
              <a:t>2</a:t>
            </a:r>
            <a:r>
              <a:rPr lang="en-US" altLang="ja-JP" sz="5400" dirty="0" smtClean="0">
                <a:solidFill>
                  <a:schemeClr val="bg1"/>
                </a:solidFill>
                <a:latin typeface="+mj-ea"/>
                <a:ea typeface="+mj-ea"/>
              </a:rPr>
              <a:t>  </a:t>
            </a:r>
            <a:r>
              <a:rPr lang="ja-JP" altLang="en-US" sz="3200" dirty="0" smtClean="0">
                <a:solidFill>
                  <a:schemeClr val="bg1"/>
                </a:solidFill>
                <a:latin typeface="+mj-ea"/>
                <a:ea typeface="+mj-ea"/>
              </a:rPr>
              <a:t>開発環境、動作環境</a:t>
            </a:r>
            <a:r>
              <a:rPr kumimoji="1" lang="en-US" altLang="ja-JP" sz="3200" dirty="0" smtClean="0">
                <a:solidFill>
                  <a:schemeClr val="bg1"/>
                </a:solidFill>
                <a:latin typeface="+mj-ea"/>
                <a:ea typeface="+mj-ea"/>
              </a:rPr>
              <a:t>  </a:t>
            </a:r>
            <a:endParaRPr kumimoji="1" lang="ja-JP" altLang="en-US" sz="3200" dirty="0">
              <a:solidFill>
                <a:schemeClr val="bg1"/>
              </a:solidFill>
              <a:latin typeface="+mj-ea"/>
              <a:ea typeface="+mj-ea"/>
            </a:endParaRPr>
          </a:p>
        </p:txBody>
      </p:sp>
      <p:sp>
        <p:nvSpPr>
          <p:cNvPr id="13" name="テキスト ボックス 12"/>
          <p:cNvSpPr txBox="1"/>
          <p:nvPr/>
        </p:nvSpPr>
        <p:spPr>
          <a:xfrm>
            <a:off x="0" y="3176085"/>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smtClean="0">
                <a:solidFill>
                  <a:schemeClr val="bg1">
                    <a:lumMod val="50000"/>
                  </a:schemeClr>
                </a:solidFill>
                <a:latin typeface="HGP明朝B" panose="02020800000000000000" pitchFamily="18" charset="-128"/>
                <a:ea typeface="HGP明朝B" panose="02020800000000000000" pitchFamily="18" charset="-128"/>
              </a:rPr>
              <a:t>3</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進捗状況</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
        <p:nvSpPr>
          <p:cNvPr id="15" name="テキスト ボックス 14"/>
          <p:cNvSpPr txBox="1"/>
          <p:nvPr/>
        </p:nvSpPr>
        <p:spPr>
          <a:xfrm>
            <a:off x="0" y="4191748"/>
            <a:ext cx="9144000" cy="1015663"/>
          </a:xfrm>
          <a:prstGeom prst="rect">
            <a:avLst/>
          </a:prstGeom>
          <a:noFill/>
        </p:spPr>
        <p:txBody>
          <a:bodyPr wrap="square" rtlCol="0">
            <a:spAutoFit/>
          </a:bodyPr>
          <a:lstStyle/>
          <a:p>
            <a:r>
              <a:rPr lang="ja-JP" altLang="en-US" sz="5400" dirty="0" smtClean="0">
                <a:solidFill>
                  <a:schemeClr val="bg1">
                    <a:lumMod val="50000"/>
                  </a:schemeClr>
                </a:solidFill>
                <a:latin typeface="HGP明朝B" panose="02020800000000000000" pitchFamily="18" charset="-128"/>
                <a:ea typeface="HGP明朝B" panose="02020800000000000000" pitchFamily="18" charset="-128"/>
              </a:rPr>
              <a:t>　　　　 </a:t>
            </a:r>
            <a:r>
              <a:rPr lang="en-US" altLang="ja-JP" sz="6000" dirty="0">
                <a:solidFill>
                  <a:schemeClr val="bg1">
                    <a:lumMod val="50000"/>
                  </a:schemeClr>
                </a:solidFill>
                <a:latin typeface="HGP明朝E" panose="02020900000000000000" pitchFamily="18" charset="-128"/>
                <a:ea typeface="HGP明朝E" panose="02020900000000000000" pitchFamily="18" charset="-128"/>
              </a:rPr>
              <a:t>4</a:t>
            </a:r>
            <a:r>
              <a:rPr lang="en-US" altLang="ja-JP" sz="5400" dirty="0" smtClean="0">
                <a:solidFill>
                  <a:schemeClr val="bg1">
                    <a:lumMod val="50000"/>
                  </a:schemeClr>
                </a:solidFill>
                <a:latin typeface="HGP明朝E" panose="02020900000000000000" pitchFamily="18" charset="-128"/>
                <a:ea typeface="HGP明朝E" panose="02020900000000000000" pitchFamily="18" charset="-128"/>
              </a:rPr>
              <a:t> </a:t>
            </a:r>
            <a:r>
              <a:rPr lang="en-US" altLang="ja-JP" sz="5400" dirty="0" smtClean="0">
                <a:solidFill>
                  <a:schemeClr val="bg1">
                    <a:lumMod val="50000"/>
                  </a:schemeClr>
                </a:solidFill>
                <a:latin typeface="+mj-ea"/>
                <a:ea typeface="+mj-ea"/>
              </a:rPr>
              <a:t> </a:t>
            </a:r>
            <a:r>
              <a:rPr lang="ja-JP" altLang="en-US" sz="3200" dirty="0" smtClean="0">
                <a:solidFill>
                  <a:schemeClr val="tx1">
                    <a:lumMod val="75000"/>
                    <a:lumOff val="25000"/>
                  </a:schemeClr>
                </a:solidFill>
                <a:latin typeface="+mj-ea"/>
                <a:ea typeface="+mj-ea"/>
              </a:rPr>
              <a:t>問題点と改善点</a:t>
            </a:r>
            <a:r>
              <a:rPr kumimoji="1" lang="en-US" altLang="ja-JP" sz="3200" dirty="0" smtClean="0">
                <a:solidFill>
                  <a:schemeClr val="tx1">
                    <a:lumMod val="75000"/>
                    <a:lumOff val="25000"/>
                  </a:schemeClr>
                </a:solidFill>
                <a:latin typeface="+mj-ea"/>
                <a:ea typeface="+mj-ea"/>
              </a:rPr>
              <a:t>  </a:t>
            </a:r>
            <a:endParaRPr kumimoji="1" lang="ja-JP" altLang="en-US" sz="32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725298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9890" y="1"/>
            <a:ext cx="7718937" cy="725068"/>
          </a:xfrm>
        </p:spPr>
        <p:txBody>
          <a:bodyPr>
            <a:normAutofit/>
          </a:bodyPr>
          <a:lstStyle/>
          <a:p>
            <a:r>
              <a:rPr lang="ja-JP" altLang="en-US" sz="3200" dirty="0" smtClean="0">
                <a:solidFill>
                  <a:schemeClr val="tx1">
                    <a:lumMod val="75000"/>
                    <a:lumOff val="25000"/>
                  </a:schemeClr>
                </a:solidFill>
                <a:latin typeface="+mj-ea"/>
              </a:rPr>
              <a:t>開発環境</a:t>
            </a:r>
            <a:endParaRPr kumimoji="1" lang="ja-JP" altLang="en-US" sz="3200" dirty="0">
              <a:solidFill>
                <a:schemeClr val="tx1">
                  <a:lumMod val="75000"/>
                  <a:lumOff val="25000"/>
                </a:schemeClr>
              </a:solidFill>
              <a:latin typeface="+mj-ea"/>
            </a:endParaRPr>
          </a:p>
        </p:txBody>
      </p:sp>
      <p:sp>
        <p:nvSpPr>
          <p:cNvPr id="4" name="正方形/長方形 3"/>
          <p:cNvSpPr/>
          <p:nvPr/>
        </p:nvSpPr>
        <p:spPr>
          <a:xfrm>
            <a:off x="548189" y="141783"/>
            <a:ext cx="421701" cy="4072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5" name="正方形/長方形 4"/>
          <p:cNvSpPr/>
          <p:nvPr/>
        </p:nvSpPr>
        <p:spPr>
          <a:xfrm>
            <a:off x="274210" y="327316"/>
            <a:ext cx="210736" cy="221681"/>
          </a:xfrm>
          <a:prstGeom prst="rect">
            <a:avLst/>
          </a:prstGeom>
          <a:solidFill>
            <a:srgbClr val="92D05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 name="正方形/長方形 5"/>
          <p:cNvSpPr/>
          <p:nvPr/>
        </p:nvSpPr>
        <p:spPr>
          <a:xfrm>
            <a:off x="614748" y="801564"/>
            <a:ext cx="288581" cy="2643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7" name="正方形/長方形 6"/>
          <p:cNvSpPr/>
          <p:nvPr/>
        </p:nvSpPr>
        <p:spPr>
          <a:xfrm>
            <a:off x="1" y="690779"/>
            <a:ext cx="9144001" cy="3428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正方形/長方形 7"/>
          <p:cNvSpPr/>
          <p:nvPr/>
        </p:nvSpPr>
        <p:spPr>
          <a:xfrm>
            <a:off x="1" y="6429021"/>
            <a:ext cx="9144000" cy="2833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1" name="テキスト ボックス 10"/>
          <p:cNvSpPr txBox="1"/>
          <p:nvPr/>
        </p:nvSpPr>
        <p:spPr>
          <a:xfrm>
            <a:off x="1034930" y="1693498"/>
            <a:ext cx="2254618" cy="646331"/>
          </a:xfrm>
          <a:prstGeom prst="rect">
            <a:avLst/>
          </a:prstGeom>
          <a:noFill/>
        </p:spPr>
        <p:txBody>
          <a:bodyPr wrap="square" rtlCol="0">
            <a:spAutoFit/>
          </a:bodyPr>
          <a:lstStyle/>
          <a:p>
            <a:r>
              <a:rPr kumimoji="1" lang="ja-JP" altLang="en-US" sz="3600" b="1" dirty="0" smtClean="0">
                <a:solidFill>
                  <a:srgbClr val="92D050"/>
                </a:solidFill>
                <a:latin typeface="+mj-ea"/>
                <a:ea typeface="+mj-ea"/>
              </a:rPr>
              <a:t>開発言語</a:t>
            </a:r>
            <a:endParaRPr kumimoji="1" lang="ja-JP" altLang="en-US" sz="3600" b="1" dirty="0">
              <a:solidFill>
                <a:srgbClr val="92D050"/>
              </a:solidFill>
              <a:latin typeface="+mj-ea"/>
              <a:ea typeface="+mj-ea"/>
            </a:endParaRPr>
          </a:p>
        </p:txBody>
      </p:sp>
      <p:sp>
        <p:nvSpPr>
          <p:cNvPr id="12" name="テキスト ボックス 11"/>
          <p:cNvSpPr txBox="1"/>
          <p:nvPr/>
        </p:nvSpPr>
        <p:spPr>
          <a:xfrm>
            <a:off x="1506828" y="2339829"/>
            <a:ext cx="2730321" cy="261610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smtClean="0">
                <a:solidFill>
                  <a:schemeClr val="tx1">
                    <a:lumMod val="75000"/>
                    <a:lumOff val="25000"/>
                  </a:schemeClr>
                </a:solidFill>
              </a:rPr>
              <a:t>Java</a:t>
            </a:r>
          </a:p>
          <a:p>
            <a:pPr marL="285750" indent="-285750">
              <a:buFont typeface="Arial" panose="020B0604020202020204" pitchFamily="34" charset="0"/>
              <a:buChar char="•"/>
            </a:pPr>
            <a:r>
              <a:rPr lang="en-US" altLang="ja-JP" sz="3200" dirty="0" smtClean="0">
                <a:solidFill>
                  <a:schemeClr val="tx1">
                    <a:lumMod val="75000"/>
                    <a:lumOff val="25000"/>
                  </a:schemeClr>
                </a:solidFill>
              </a:rPr>
              <a:t>Javascript</a:t>
            </a:r>
            <a:endParaRPr lang="ja-JP" altLang="en-US"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HTML</a:t>
            </a:r>
            <a:endParaRPr lang="ja-JP" altLang="en-US"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CSS</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
        <p:nvSpPr>
          <p:cNvPr id="13" name="テキスト ボックス 12"/>
          <p:cNvSpPr txBox="1"/>
          <p:nvPr/>
        </p:nvSpPr>
        <p:spPr>
          <a:xfrm>
            <a:off x="4327302" y="1693497"/>
            <a:ext cx="4520058" cy="646331"/>
          </a:xfrm>
          <a:prstGeom prst="rect">
            <a:avLst/>
          </a:prstGeom>
          <a:noFill/>
        </p:spPr>
        <p:txBody>
          <a:bodyPr wrap="square" rtlCol="0">
            <a:spAutoFit/>
          </a:bodyPr>
          <a:lstStyle/>
          <a:p>
            <a:r>
              <a:rPr lang="ja-JP" altLang="en-US" sz="3600" b="1" dirty="0" smtClean="0">
                <a:solidFill>
                  <a:srgbClr val="92D050"/>
                </a:solidFill>
                <a:latin typeface="+mj-ea"/>
                <a:ea typeface="+mj-ea"/>
              </a:rPr>
              <a:t>サーバー、ライブラリ</a:t>
            </a:r>
            <a:endParaRPr kumimoji="1" lang="ja-JP" altLang="en-US" sz="3600" b="1" dirty="0">
              <a:solidFill>
                <a:srgbClr val="92D050"/>
              </a:solidFill>
              <a:latin typeface="+mj-ea"/>
              <a:ea typeface="+mj-ea"/>
            </a:endParaRPr>
          </a:p>
        </p:txBody>
      </p:sp>
      <p:sp>
        <p:nvSpPr>
          <p:cNvPr id="14" name="テキスト ボックス 13"/>
          <p:cNvSpPr txBox="1"/>
          <p:nvPr/>
        </p:nvSpPr>
        <p:spPr>
          <a:xfrm>
            <a:off x="4709047" y="2339828"/>
            <a:ext cx="3142019" cy="2616101"/>
          </a:xfrm>
          <a:prstGeom prst="rect">
            <a:avLst/>
          </a:prstGeom>
          <a:noFill/>
        </p:spPr>
        <p:txBody>
          <a:bodyPr wrap="square" rtlCol="0">
            <a:spAutoFit/>
          </a:bodyPr>
          <a:lstStyle/>
          <a:p>
            <a:pPr marL="285750" indent="-285750">
              <a:buFont typeface="Arial" panose="020B0604020202020204" pitchFamily="34" charset="0"/>
              <a:buChar char="•"/>
            </a:pPr>
            <a:r>
              <a:rPr lang="en-US" altLang="ja-JP" sz="3200" dirty="0" smtClean="0">
                <a:solidFill>
                  <a:schemeClr val="tx1">
                    <a:lumMod val="75000"/>
                    <a:lumOff val="25000"/>
                  </a:schemeClr>
                </a:solidFill>
              </a:rPr>
              <a:t>Apache Tomcat</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Picnic CSS</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smtClean="0">
                <a:solidFill>
                  <a:schemeClr val="tx1">
                    <a:lumMod val="75000"/>
                    <a:lumOff val="25000"/>
                  </a:schemeClr>
                </a:solidFill>
              </a:rPr>
              <a:t>jQuery</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r>
              <a:rPr lang="en-US" altLang="ja-JP" sz="3200" dirty="0">
                <a:solidFill>
                  <a:schemeClr val="tx1">
                    <a:lumMod val="75000"/>
                    <a:lumOff val="25000"/>
                  </a:schemeClr>
                </a:solidFill>
              </a:rPr>
              <a:t>F</a:t>
            </a:r>
            <a:r>
              <a:rPr lang="en-US" altLang="ja-JP" sz="3200" dirty="0" smtClean="0">
                <a:solidFill>
                  <a:schemeClr val="tx1">
                    <a:lumMod val="75000"/>
                    <a:lumOff val="25000"/>
                  </a:schemeClr>
                </a:solidFill>
              </a:rPr>
              <a:t>ont </a:t>
            </a:r>
            <a:r>
              <a:rPr lang="en-US" altLang="ja-JP" sz="3200" dirty="0">
                <a:solidFill>
                  <a:schemeClr val="tx1">
                    <a:lumMod val="75000"/>
                    <a:lumOff val="25000"/>
                  </a:schemeClr>
                </a:solidFill>
              </a:rPr>
              <a:t>A</a:t>
            </a:r>
            <a:r>
              <a:rPr lang="en-US" altLang="ja-JP" sz="3200" dirty="0" smtClean="0">
                <a:solidFill>
                  <a:schemeClr val="tx1">
                    <a:lumMod val="75000"/>
                    <a:lumOff val="25000"/>
                  </a:schemeClr>
                </a:solidFill>
              </a:rPr>
              <a:t>wesome</a:t>
            </a:r>
            <a:endParaRPr kumimoji="1" lang="en-US" altLang="ja-JP" sz="3200" dirty="0" smtClean="0">
              <a:solidFill>
                <a:schemeClr val="tx1">
                  <a:lumMod val="75000"/>
                  <a:lumOff val="25000"/>
                </a:schemeClr>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2407252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4874</TotalTime>
  <Words>1066</Words>
  <Application>Microsoft Office PowerPoint</Application>
  <PresentationFormat>画面に合わせる (4:3)</PresentationFormat>
  <Paragraphs>115</Paragraphs>
  <Slides>19</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HGP行書体</vt:lpstr>
      <vt:lpstr>HGP明朝B</vt:lpstr>
      <vt:lpstr>HGP明朝E</vt:lpstr>
      <vt:lpstr>ＭＳ Ｐゴシック</vt:lpstr>
      <vt:lpstr>Arial</vt:lpstr>
      <vt:lpstr>Calibri</vt:lpstr>
      <vt:lpstr>Calibri Light</vt:lpstr>
      <vt:lpstr>Office テーマ</vt:lpstr>
      <vt:lpstr>Hamfile</vt:lpstr>
      <vt:lpstr>PowerPoint プレゼンテーション</vt:lpstr>
      <vt:lpstr>PowerPoint プレゼンテーション</vt:lpstr>
      <vt:lpstr>開発コンセプト</vt:lpstr>
      <vt:lpstr>イメージ画面</vt:lpstr>
      <vt:lpstr>イメージ画面</vt:lpstr>
      <vt:lpstr>イメージ画面</vt:lpstr>
      <vt:lpstr>PowerPoint プレゼンテーション</vt:lpstr>
      <vt:lpstr>開発環境</vt:lpstr>
      <vt:lpstr>開発環境</vt:lpstr>
      <vt:lpstr>PowerPoint プレゼンテーション</vt:lpstr>
      <vt:lpstr>進捗状況</vt:lpstr>
      <vt:lpstr>進捗状況</vt:lpstr>
      <vt:lpstr>進捗状況(書類)</vt:lpstr>
      <vt:lpstr>進展状況</vt:lpstr>
      <vt:lpstr>PowerPoint プレゼンテーション</vt:lpstr>
      <vt:lpstr>プロジェクトの課題</vt:lpstr>
      <vt:lpstr>対応策</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Hamfile</dc:title>
  <dc:creator>adoraku1031</dc:creator>
  <cp:lastModifiedBy>adoraku1031</cp:lastModifiedBy>
  <cp:revision>98</cp:revision>
  <dcterms:created xsi:type="dcterms:W3CDTF">2016-12-06T01:53:08Z</dcterms:created>
  <dcterms:modified xsi:type="dcterms:W3CDTF">2016-12-13T02:54:37Z</dcterms:modified>
</cp:coreProperties>
</file>