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22"/>
  </p:notesMasterIdLst>
  <p:sldIdLst>
    <p:sldId id="268" r:id="rId5"/>
    <p:sldId id="271" r:id="rId6"/>
    <p:sldId id="277" r:id="rId7"/>
    <p:sldId id="278" r:id="rId8"/>
    <p:sldId id="282" r:id="rId9"/>
    <p:sldId id="286" r:id="rId10"/>
    <p:sldId id="287" r:id="rId11"/>
    <p:sldId id="288" r:id="rId12"/>
    <p:sldId id="281" r:id="rId13"/>
    <p:sldId id="293" r:id="rId14"/>
    <p:sldId id="279" r:id="rId15"/>
    <p:sldId id="289" r:id="rId16"/>
    <p:sldId id="292" r:id="rId17"/>
    <p:sldId id="290" r:id="rId18"/>
    <p:sldId id="291" r:id="rId19"/>
    <p:sldId id="285" r:id="rId20"/>
    <p:sldId id="270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orient="horz" pos="169">
          <p15:clr>
            <a:srgbClr val="A4A3A4"/>
          </p15:clr>
        </p15:guide>
        <p15:guide id="10" pos="2880">
          <p15:clr>
            <a:srgbClr val="A4A3A4"/>
          </p15:clr>
        </p15:guide>
        <p15:guide id="11" orient="horz" pos="636" userDrawn="1">
          <p15:clr>
            <a:srgbClr val="A4A3A4"/>
          </p15:clr>
        </p15:guide>
        <p15:guide id="12" orient="horz" pos="744" userDrawn="1">
          <p15:clr>
            <a:srgbClr val="A4A3A4"/>
          </p15:clr>
        </p15:guide>
        <p15:guide id="13" orient="horz" pos="1621" userDrawn="1">
          <p15:clr>
            <a:srgbClr val="A4A3A4"/>
          </p15:clr>
        </p15:guide>
        <p15:guide id="14" orient="horz" pos="2867" userDrawn="1">
          <p15:clr>
            <a:srgbClr val="A4A3A4"/>
          </p15:clr>
        </p15:guide>
        <p15:guide id="15" pos="198" userDrawn="1">
          <p15:clr>
            <a:srgbClr val="A4A3A4"/>
          </p15:clr>
        </p15:guide>
        <p15:guide id="16" pos="55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900"/>
    <a:srgbClr val="000000"/>
    <a:srgbClr val="FFFFFF"/>
    <a:srgbClr val="FFD200"/>
    <a:srgbClr val="A885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045" autoAdjust="0"/>
  </p:normalViewPr>
  <p:slideViewPr>
    <p:cSldViewPr showGuides="1">
      <p:cViewPr varScale="1">
        <p:scale>
          <a:sx n="135" d="100"/>
          <a:sy n="135" d="100"/>
        </p:scale>
        <p:origin x="960" y="120"/>
      </p:cViewPr>
      <p:guideLst>
        <p:guide orient="horz" pos="169"/>
        <p:guide pos="2880"/>
        <p:guide orient="horz" pos="636"/>
        <p:guide orient="horz" pos="744"/>
        <p:guide orient="horz" pos="1621"/>
        <p:guide orient="horz" pos="2867"/>
        <p:guide pos="198"/>
        <p:guide pos="5562"/>
      </p:guideLst>
    </p:cSldViewPr>
  </p:slideViewPr>
  <p:outlineViewPr>
    <p:cViewPr>
      <p:scale>
        <a:sx n="33" d="100"/>
        <a:sy n="33" d="100"/>
      </p:scale>
      <p:origin x="0" y="14958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385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14F63557-65CD-470F-8999-4C3C411BE899}" type="datetimeFigureOut">
              <a:rPr lang="en-GB" smtClean="0"/>
              <a:pPr/>
              <a:t>03/04/2024</a:t>
            </a:fld>
            <a:endParaRPr lang="en-GB"/>
          </a:p>
        </p:txBody>
      </p:sp>
      <p:sp>
        <p:nvSpPr>
          <p:cNvPr id="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180000" bIns="45720" rtlCol="0"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230188" marR="0" lvl="1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Second level</a:t>
            </a:r>
          </a:p>
          <a:p>
            <a:pPr marL="360363" marR="0" lvl="2" indent="-147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522288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668338" marR="0" lvl="4" indent="-146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Fifth level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885932DF-9606-4758-A2B5-AF1153FB1AB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22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2075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1pPr>
    <a:lvl2pPr marL="2301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Wingdings" panose="05000000000000000000" pitchFamily="2" charset="2"/>
      <a:buChar char="§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2pPr>
    <a:lvl3pPr marL="360363" marR="0" indent="-14763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3pPr>
    <a:lvl4pPr marL="5222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4pPr>
    <a:lvl5pPr marL="668338" marR="0" indent="-1460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>
                <a:solidFill>
                  <a:schemeClr val="tx1"/>
                </a:solidFill>
                <a:effectLst/>
                <a:latin typeface="Helvetica 75 Bold" panose="020B0804020202020204" pitchFamily="34" charset="0"/>
                <a:ea typeface="+mn-ea"/>
                <a:cs typeface="+mn-cs"/>
              </a:rPr>
              <a:t>Outlier detection can be challenging because anomalies are often rare, and the characteristics of normal behavior can be complex and dynamic. From a business perspective, identifying actual anomalies rather than false positives or data noise is essential.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932DF-9606-4758-A2B5-AF1153FB1ABB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26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data set classified as „normal” and „abnormal” is required for this type of anomaly detection in order to train a classifier. This approach is not frequently used because of the need of labelled data, which is mostly unavailable, and the unbalanced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932DF-9606-4758-A2B5-AF1153FB1ABB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223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model, for example, may cluster unlabeled data into a certain number of categories depending on the relationship between data points. </a:t>
            </a:r>
            <a:br>
              <a:rPr lang="en-US"/>
            </a:br>
            <a:r>
              <a:rPr lang="en-US"/>
              <a:t>Points that exceed a cluster's threshold are labeled as outliers. </a:t>
            </a:r>
            <a:br>
              <a:rPr lang="en-US"/>
            </a:br>
            <a:r>
              <a:rPr lang="en-US"/>
              <a:t>It is sometimes hard to foresee all of the anomalies that may arise in a dataset, that’s why neural networks are invaluable when working with unlabelled, sometimes real-time,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932DF-9606-4758-A2B5-AF1153FB1ABB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828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„semi-supervised anomaly detection” might have different interpretation: 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builing</a:t>
            </a:r>
            <a:r>
              <a:rPr lang="en-US" dirty="0"/>
              <a:t> an model reflecting normal behavior, being trained on „normal” training data, and expecting it to assess the likelihood on test data, where anomalous data also appears; </a:t>
            </a:r>
            <a:br>
              <a:rPr lang="en-US" dirty="0"/>
            </a:br>
            <a:r>
              <a:rPr lang="en-US" dirty="0"/>
              <a:t>- building a classification algorithm based on a labelled subset of data and use that model to forecast the condition of the remaining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932DF-9606-4758-A2B5-AF1153FB1ABB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282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932DF-9606-4758-A2B5-AF1153FB1ABB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58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6" y="1181101"/>
            <a:ext cx="8515350" cy="3370262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en-GB" sz="800" b="0" i="0" u="none" strike="noStrike" kern="1200" cap="none" spc="0" normalizeH="0" baseline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3535" y="267618"/>
            <a:ext cx="4829289" cy="2304131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00726" y="266701"/>
            <a:ext cx="3028950" cy="340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4325" y="2704144"/>
            <a:ext cx="4827547" cy="966156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presenter name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13535" y="4233863"/>
            <a:ext cx="612775" cy="612775"/>
            <a:chOff x="313535" y="4233863"/>
            <a:chExt cx="612775" cy="612775"/>
          </a:xfrm>
        </p:grpSpPr>
        <p:sp>
          <p:nvSpPr>
            <p:cNvPr id="50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7494"/>
            <a:ext cx="8515349" cy="4283869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61950" indent="-361950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contents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en-GB" sz="800" b="0" i="0" u="none" strike="noStrike" kern="1200" cap="none" spc="0" normalizeH="0" baseline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7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8"/>
            <a:ext cx="6096839" cy="4283075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en-US" dirty="0"/>
              <a:t>Click to edit section number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en-GB" sz="800" b="0" i="0" u="none" strike="noStrike" kern="1200" cap="none" spc="0" normalizeH="0" baseline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8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3200" y="1181100"/>
            <a:ext cx="3968055" cy="3370262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1100"/>
            <a:ext cx="3964880" cy="337026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13199" y="268288"/>
            <a:ext cx="8516475" cy="7413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en-GB" sz="800" b="0" i="0" u="none" strike="noStrike" kern="1200" cap="none" spc="0" normalizeH="0" baseline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6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en-GB" sz="800" b="0" i="0" u="none" strike="noStrike" kern="1200" cap="none" spc="0" normalizeH="0" baseline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2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Medi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8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en-GB" sz="800" b="0" i="0" u="none" strike="noStrike" kern="1200" cap="none" spc="0" normalizeH="0" baseline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200" y="268288"/>
            <a:ext cx="8516475" cy="7413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00" y="1181100"/>
            <a:ext cx="8516475" cy="33702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  <p:sp>
        <p:nvSpPr>
          <p:cNvPr id="4" name="MSIPCMContentMarking" descr="{&quot;HashCode&quot;:6032642,&quot;Placement&quot;:&quot;Footer&quot;,&quot;Top&quot;:387.034332,&quot;Left&quot;:320.845978,&quot;SlideWidth&quot;:720,&quot;SlideHeight&quot;:405}">
            <a:extLst>
              <a:ext uri="{FF2B5EF4-FFF2-40B4-BE49-F238E27FC236}">
                <a16:creationId xmlns:a16="http://schemas.microsoft.com/office/drawing/2014/main" id="{A277D250-B1CB-4361-930F-B247B1689898}"/>
              </a:ext>
            </a:extLst>
          </p:cNvPr>
          <p:cNvSpPr txBox="1"/>
          <p:nvPr userDrawn="1"/>
        </p:nvSpPr>
        <p:spPr>
          <a:xfrm>
            <a:off x="4074744" y="4915336"/>
            <a:ext cx="994512" cy="228163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ED7D31"/>
                </a:solidFill>
                <a:latin typeface="Calibri" panose="020F0502020204030204" pitchFamily="34" charset="0"/>
              </a:rPr>
              <a:t>Orange Restricted</a:t>
            </a:r>
            <a:endParaRPr lang="en-US" sz="800" dirty="0" err="1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5" r:id="rId3"/>
    <p:sldLayoutId id="2147483664" r:id="rId4"/>
    <p:sldLayoutId id="2147483661" r:id="rId5"/>
    <p:sldLayoutId id="2147483662" r:id="rId6"/>
    <p:sldLayoutId id="2147483663" r:id="rId7"/>
    <p:sldLayoutId id="2147483666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vinetworks.com/glossary/anomaly-detection/#:~:text=Anomaly%20detection%20is%20the%20identification,noise%2C%20novelties%2C%20and%20exception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Orange Services IT Bootcamp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AI Workshop</a:t>
            </a:r>
          </a:p>
          <a:p>
            <a:endParaRPr lang="en-GB" dirty="0"/>
          </a:p>
          <a:p>
            <a:r>
              <a:rPr lang="en-GB" dirty="0"/>
              <a:t>Intro in Artificial Intelligence &amp; ML</a:t>
            </a:r>
          </a:p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325" y="2704144"/>
            <a:ext cx="4827547" cy="966156"/>
          </a:xfrm>
        </p:spPr>
        <p:txBody>
          <a:bodyPr/>
          <a:lstStyle/>
          <a:p>
            <a:r>
              <a:rPr lang="en-GB" dirty="0"/>
              <a:t>Andrei Gabriel Popescu ~ Data </a:t>
            </a:r>
            <a:r>
              <a:rPr lang="en-GB"/>
              <a:t>Scientist </a:t>
            </a:r>
          </a:p>
          <a:p>
            <a:r>
              <a:rPr lang="en-GB"/>
              <a:t>Elena Berghila ~ Data Engineer</a:t>
            </a:r>
          </a:p>
          <a:p>
            <a:r>
              <a:rPr lang="en-GB"/>
              <a:t>Raluca Priminescu ~ Data Engineer</a:t>
            </a:r>
          </a:p>
        </p:txBody>
      </p:sp>
    </p:spTree>
    <p:extLst>
      <p:ext uri="{BB962C8B-B14F-4D97-AF65-F5344CB8AC3E}">
        <p14:creationId xmlns:p14="http://schemas.microsoft.com/office/powerpoint/2010/main" val="275310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4144-AE29-495E-9B2D-771668E02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535" y="267619"/>
            <a:ext cx="8678065" cy="1008731"/>
          </a:xfrm>
        </p:spPr>
        <p:txBody>
          <a:bodyPr/>
          <a:lstStyle/>
          <a:p>
            <a:r>
              <a:rPr lang="en-US" sz="3600" dirty="0"/>
              <a:t>Models commonly used for anomaly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FCEFB-00C0-43F1-A480-CD170C979E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1001" y="1276350"/>
            <a:ext cx="8448676" cy="29718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Isolation forest</a:t>
            </a:r>
          </a:p>
          <a:p>
            <a:r>
              <a:rPr lang="en-US" dirty="0"/>
              <a:t>	- isolates anomalies using randomly generated decision trees</a:t>
            </a:r>
          </a:p>
          <a:p>
            <a:r>
              <a:rPr lang="en-US" dirty="0"/>
              <a:t>	- used for detecting anomalies in high-dimensional datasets with complex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One-class SVM (</a:t>
            </a:r>
            <a:r>
              <a:rPr lang="en-US" b="1" u="sng" dirty="0"/>
              <a:t>Support Vector Machine)</a:t>
            </a:r>
          </a:p>
          <a:p>
            <a:r>
              <a:rPr lang="en-US" b="1" dirty="0"/>
              <a:t>	- </a:t>
            </a:r>
            <a:r>
              <a:rPr lang="en-US" dirty="0"/>
              <a:t>learns a decision boundary around normal data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Autoencoders</a:t>
            </a:r>
          </a:p>
          <a:p>
            <a:r>
              <a:rPr lang="en-US" b="1" dirty="0"/>
              <a:t>	- </a:t>
            </a:r>
            <a:r>
              <a:rPr lang="en-US" dirty="0"/>
              <a:t>consist of encoder and decoder networks trained to reconstruct input data</a:t>
            </a:r>
          </a:p>
          <a:p>
            <a:r>
              <a:rPr lang="en-US" b="1" dirty="0"/>
              <a:t>	- </a:t>
            </a:r>
            <a:r>
              <a:rPr lang="en-US" dirty="0"/>
              <a:t>anomalies are identified based on the reconstruction error between input and 	reconstructed data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k-Nearest Neighbors (k-NN)</a:t>
            </a:r>
          </a:p>
          <a:p>
            <a:r>
              <a:rPr lang="en-US" b="1" dirty="0"/>
              <a:t>	- </a:t>
            </a:r>
            <a:r>
              <a:rPr lang="en-US" dirty="0"/>
              <a:t>used for simple anomaly detection tasks, such as outlier detection in univariate or low-	dimensional datasets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1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C0C8-01B7-4B1D-8F46-F1CCF59AF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535" y="267618"/>
            <a:ext cx="7992265" cy="2304131"/>
          </a:xfrm>
        </p:spPr>
        <p:txBody>
          <a:bodyPr/>
          <a:lstStyle/>
          <a:p>
            <a:pPr algn="just"/>
            <a:r>
              <a:rPr lang="en-US" sz="2800" dirty="0"/>
              <a:t>Anomaly Detection with Autoencoders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165112C-384D-4C0E-B617-AA1D991C7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180E8F-6FF2-48C4-933D-A4E069D09D0A}"/>
              </a:ext>
            </a:extLst>
          </p:cNvPr>
          <p:cNvSpPr/>
          <p:nvPr/>
        </p:nvSpPr>
        <p:spPr>
          <a:xfrm>
            <a:off x="609600" y="819150"/>
            <a:ext cx="1592262" cy="741361"/>
          </a:xfrm>
          <a:prstGeom prst="roundRect">
            <a:avLst/>
          </a:prstGeom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Data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617BAA4-895E-4D41-A1D9-5D7F92FF26B1}"/>
              </a:ext>
            </a:extLst>
          </p:cNvPr>
          <p:cNvSpPr/>
          <p:nvPr/>
        </p:nvSpPr>
        <p:spPr>
          <a:xfrm>
            <a:off x="2444418" y="2461465"/>
            <a:ext cx="1828800" cy="675481"/>
          </a:xfrm>
          <a:prstGeom prst="roundRect">
            <a:avLst/>
          </a:prstGeom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Reconstruction Error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1E0121-2DAF-44CA-8000-0D88DECEF198}"/>
              </a:ext>
            </a:extLst>
          </p:cNvPr>
          <p:cNvSpPr/>
          <p:nvPr/>
        </p:nvSpPr>
        <p:spPr>
          <a:xfrm>
            <a:off x="609600" y="1865313"/>
            <a:ext cx="1592262" cy="741362"/>
          </a:xfrm>
          <a:prstGeom prst="roundRect">
            <a:avLst/>
          </a:prstGeom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Autoencoder 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7382A72-492F-4038-91BE-450E30635110}"/>
              </a:ext>
            </a:extLst>
          </p:cNvPr>
          <p:cNvSpPr/>
          <p:nvPr/>
        </p:nvSpPr>
        <p:spPr>
          <a:xfrm>
            <a:off x="609600" y="2911475"/>
            <a:ext cx="1668462" cy="741360"/>
          </a:xfrm>
          <a:prstGeom prst="roundRect">
            <a:avLst/>
          </a:prstGeom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 Data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D79863-58A4-4D1B-9C31-2B10B634E896}"/>
              </a:ext>
            </a:extLst>
          </p:cNvPr>
          <p:cNvSpPr/>
          <p:nvPr/>
        </p:nvSpPr>
        <p:spPr>
          <a:xfrm>
            <a:off x="7436625" y="2527346"/>
            <a:ext cx="1219200" cy="609600"/>
          </a:xfrm>
          <a:prstGeom prst="roundRect">
            <a:avLst/>
          </a:prstGeom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Anomaly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C1A2803-7451-485A-AA44-D58DBD359242}"/>
              </a:ext>
            </a:extLst>
          </p:cNvPr>
          <p:cNvSpPr/>
          <p:nvPr/>
        </p:nvSpPr>
        <p:spPr>
          <a:xfrm>
            <a:off x="2444418" y="3487614"/>
            <a:ext cx="1828800" cy="675481"/>
          </a:xfrm>
          <a:prstGeom prst="roundRect">
            <a:avLst/>
          </a:prstGeom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Threshold</a:t>
            </a:r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DE168586-F983-446A-9804-990DB8C57F0F}"/>
              </a:ext>
            </a:extLst>
          </p:cNvPr>
          <p:cNvSpPr/>
          <p:nvPr/>
        </p:nvSpPr>
        <p:spPr>
          <a:xfrm>
            <a:off x="4654218" y="2656683"/>
            <a:ext cx="2348244" cy="1219200"/>
          </a:xfrm>
          <a:prstGeom prst="flowChartDecision">
            <a:avLst/>
          </a:prstGeom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Error &gt; Threshold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A46729F-FF76-49DA-9107-E37D8C254A30}"/>
              </a:ext>
            </a:extLst>
          </p:cNvPr>
          <p:cNvSpPr/>
          <p:nvPr/>
        </p:nvSpPr>
        <p:spPr>
          <a:xfrm>
            <a:off x="7436624" y="3354014"/>
            <a:ext cx="1219200" cy="609600"/>
          </a:xfrm>
          <a:prstGeom prst="roundRect">
            <a:avLst/>
          </a:prstGeom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1F2F30-C9FF-4535-8A6A-1935B54F8C7B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1405731" y="1560511"/>
            <a:ext cx="0" cy="3048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2A984D-C143-49C5-8FE0-2A92801D66A8}"/>
              </a:ext>
            </a:extLst>
          </p:cNvPr>
          <p:cNvCxnSpPr/>
          <p:nvPr/>
        </p:nvCxnSpPr>
        <p:spPr>
          <a:xfrm>
            <a:off x="1398181" y="2613864"/>
            <a:ext cx="0" cy="3048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B7CA918-8E6A-4E1D-9AED-E553A28D1803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4273218" y="2799206"/>
            <a:ext cx="381000" cy="467077"/>
          </a:xfrm>
          <a:prstGeom prst="bentConnector3">
            <a:avLst/>
          </a:prstGeom>
          <a:ln>
            <a:solidFill>
              <a:srgbClr val="000000"/>
            </a:solidFill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04A17AC-AA37-45CF-8D35-843407B77AB3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4273218" y="3266283"/>
            <a:ext cx="381000" cy="559072"/>
          </a:xfrm>
          <a:prstGeom prst="bentConnector3">
            <a:avLst/>
          </a:prstGeom>
          <a:ln>
            <a:solidFill>
              <a:srgbClr val="000000"/>
            </a:solidFill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0467389-1189-442E-841C-8D8B5EC8928D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 flipV="1">
            <a:off x="2278062" y="2799206"/>
            <a:ext cx="166356" cy="482949"/>
          </a:xfrm>
          <a:prstGeom prst="bentConnector3">
            <a:avLst>
              <a:gd name="adj1" fmla="val 15912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2EED530-79A9-47EF-A007-3245F5D60BFA}"/>
              </a:ext>
            </a:extLst>
          </p:cNvPr>
          <p:cNvCxnSpPr>
            <a:cxnSpLocks/>
            <a:stCxn id="18" idx="0"/>
            <a:endCxn id="16" idx="1"/>
          </p:cNvCxnSpPr>
          <p:nvPr/>
        </p:nvCxnSpPr>
        <p:spPr>
          <a:xfrm rot="16200000" flipH="1">
            <a:off x="6544750" y="1940272"/>
            <a:ext cx="175463" cy="1608285"/>
          </a:xfrm>
          <a:prstGeom prst="bentConnector4">
            <a:avLst>
              <a:gd name="adj1" fmla="val -130284"/>
              <a:gd name="adj2" fmla="val 86502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2C4D357-7EA8-4E6E-8E03-70D445EB4275}"/>
              </a:ext>
            </a:extLst>
          </p:cNvPr>
          <p:cNvCxnSpPr>
            <a:cxnSpLocks/>
            <a:stCxn id="18" idx="2"/>
            <a:endCxn id="19" idx="1"/>
          </p:cNvCxnSpPr>
          <p:nvPr/>
        </p:nvCxnSpPr>
        <p:spPr>
          <a:xfrm rot="5400000" flipH="1" flipV="1">
            <a:off x="6523947" y="2963207"/>
            <a:ext cx="217069" cy="1608284"/>
          </a:xfrm>
          <a:prstGeom prst="bentConnector4">
            <a:avLst>
              <a:gd name="adj1" fmla="val -105312"/>
              <a:gd name="adj2" fmla="val 86502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9224106-A380-40CC-BD91-74C596F2D933}"/>
              </a:ext>
            </a:extLst>
          </p:cNvPr>
          <p:cNvSpPr txBox="1"/>
          <p:nvPr/>
        </p:nvSpPr>
        <p:spPr>
          <a:xfrm>
            <a:off x="6240462" y="2199482"/>
            <a:ext cx="506664" cy="214866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B8EA76-5D27-44BC-8655-946351737648}"/>
              </a:ext>
            </a:extLst>
          </p:cNvPr>
          <p:cNvSpPr txBox="1"/>
          <p:nvPr/>
        </p:nvSpPr>
        <p:spPr>
          <a:xfrm>
            <a:off x="6240462" y="4144157"/>
            <a:ext cx="424910" cy="21707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4493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AF29E2-68CF-430E-9AB9-B62A67D77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44" y="285750"/>
            <a:ext cx="8583511" cy="440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3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D8FA4F-2F2D-4CCB-BEB7-C35CDA031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58" y="57150"/>
            <a:ext cx="7905084" cy="470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8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B7F1B6-0AB0-46AF-98D1-BA67AC9E7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440" y="2344240"/>
            <a:ext cx="5029200" cy="26533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A5A800-8B07-4551-8264-B1323A5E2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0" y="11430"/>
            <a:ext cx="5181600" cy="233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7131F1-D504-4A0D-9C0A-4A14AD4A1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343150"/>
            <a:ext cx="5457404" cy="27418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547296-DAC4-4696-BE72-EE2F545E2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58485"/>
            <a:ext cx="7162800" cy="228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0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4DE6-E428-41D2-AAD9-3449C0FAB9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97FBC-B25B-4815-9B2E-81DBFA7FBB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86400" y="266701"/>
            <a:ext cx="3343276" cy="3403600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hlinkClick r:id="rId2"/>
              </a:rPr>
              <a:t>https://avinetworks.com/glossary/anomaly-detection/#:~:text=Anomaly%20detection%20is%20the%20identification,noise%2C%20novelties%2C%20and%20exceptions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https://scikit-learn.org/stable/modules/outlier_detection.html</a:t>
            </a:r>
          </a:p>
        </p:txBody>
      </p:sp>
    </p:spTree>
    <p:extLst>
      <p:ext uri="{BB962C8B-B14F-4D97-AF65-F5344CB8AC3E}">
        <p14:creationId xmlns:p14="http://schemas.microsoft.com/office/powerpoint/2010/main" val="211057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Thanks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627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75412A-593D-408A-914D-A29A4A17D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20B458-C5A4-49D2-9CBB-CC01C8DD53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57800" y="266701"/>
            <a:ext cx="3571876" cy="34036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Short recap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- Intro to Anomaly detection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- Q/A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- Homework check</a:t>
            </a:r>
          </a:p>
        </p:txBody>
      </p:sp>
    </p:spTree>
    <p:extLst>
      <p:ext uri="{BB962C8B-B14F-4D97-AF65-F5344CB8AC3E}">
        <p14:creationId xmlns:p14="http://schemas.microsoft.com/office/powerpoint/2010/main" val="89813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042C-BE8A-4D9D-B26C-A04322BB7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535" y="267618"/>
            <a:ext cx="4829289" cy="2304131"/>
          </a:xfrm>
        </p:spPr>
        <p:txBody>
          <a:bodyPr/>
          <a:lstStyle/>
          <a:p>
            <a:r>
              <a:rPr lang="en-US" dirty="0"/>
              <a:t>AI Course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06201-DC57-4162-9AB7-0DBD60A971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41872" y="266701"/>
            <a:ext cx="3687804" cy="3403600"/>
          </a:xfrm>
        </p:spPr>
        <p:txBody>
          <a:bodyPr/>
          <a:lstStyle/>
          <a:p>
            <a:r>
              <a:rPr lang="en-US" dirty="0"/>
              <a:t>Clustering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Regression</a:t>
            </a:r>
          </a:p>
          <a:p>
            <a:r>
              <a:rPr lang="en-US" dirty="0"/>
              <a:t>Intro to NN (neural networks) w/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- The optional assignment is on!!</a:t>
            </a:r>
          </a:p>
          <a:p>
            <a:r>
              <a:rPr lang="en-US" dirty="0"/>
              <a:t>Generative models</a:t>
            </a:r>
          </a:p>
          <a:p>
            <a:r>
              <a:rPr lang="en-US" dirty="0"/>
              <a:t>Anomaly detection - use case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- The optional assignment presentation!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023122C-0CE8-4D27-B711-94364E5CF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questions you can contact me:</a:t>
            </a:r>
          </a:p>
          <a:p>
            <a:r>
              <a:rPr lang="en-US" dirty="0"/>
              <a:t>- Andrei.popescu@orange.com</a:t>
            </a:r>
          </a:p>
        </p:txBody>
      </p:sp>
    </p:spTree>
    <p:extLst>
      <p:ext uri="{BB962C8B-B14F-4D97-AF65-F5344CB8AC3E}">
        <p14:creationId xmlns:p14="http://schemas.microsoft.com/office/powerpoint/2010/main" val="189586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C0C8-01B7-4B1D-8F46-F1CCF59AF3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Intro to Anomaly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375B3-451A-4E0A-AD76-AF5E77B745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0387" y="266700"/>
            <a:ext cx="4829289" cy="466724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FE24A-F399-445E-95E9-6105E8A32BBF}"/>
              </a:ext>
            </a:extLst>
          </p:cNvPr>
          <p:cNvSpPr txBox="1"/>
          <p:nvPr/>
        </p:nvSpPr>
        <p:spPr>
          <a:xfrm>
            <a:off x="457200" y="1389187"/>
            <a:ext cx="3267865" cy="121113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  <a:buClr>
                <a:srgbClr val="FFFFFF"/>
              </a:buClr>
              <a:buSzPct val="25000"/>
            </a:pPr>
            <a:r>
              <a:rPr lang="en-US" sz="1400" spc="-20">
                <a:solidFill>
                  <a:srgbClr val="FF7900"/>
                </a:solidFill>
                <a:latin typeface="Helvetica 75 Bold" panose="020B0804020202020204" pitchFamily="34" charset="0"/>
              </a:rPr>
              <a:t>Anomaly detection, also called outlier detection, is the identification of unexpected events, observations, or items that differ significantly from the norm. </a:t>
            </a:r>
          </a:p>
          <a:p>
            <a:endParaRPr lang="en-US" sz="1400" dirty="0" err="1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E812B88-7A99-4416-BACB-3A211D07FB3C}"/>
              </a:ext>
            </a:extLst>
          </p:cNvPr>
          <p:cNvSpPr txBox="1">
            <a:spLocks/>
          </p:cNvSpPr>
          <p:nvPr/>
        </p:nvSpPr>
        <p:spPr>
          <a:xfrm>
            <a:off x="4000386" y="1123950"/>
            <a:ext cx="4829289" cy="24574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  <a:buSzPct val="25000"/>
              <a:buFont typeface="Calibri" panose="020F0502020204030204" pitchFamily="34" charset="0"/>
              <a:buNone/>
              <a:tabLst/>
              <a:defRPr sz="1400" kern="1200" spc="-20" baseline="0">
                <a:solidFill>
                  <a:schemeClr val="bg2"/>
                </a:solidFill>
                <a:latin typeface="Helvetica 75 Bold" panose="020B0804020202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  <a:buSzPct val="25000"/>
              <a:buFont typeface="Calibri" panose="020F0502020204030204" pitchFamily="34" charset="0"/>
              <a:buNone/>
              <a:defRPr sz="1400" kern="1200" spc="-20" baseline="0">
                <a:solidFill>
                  <a:schemeClr val="tx1"/>
                </a:solidFill>
                <a:latin typeface="Helvetica 75 Bold" panose="020B0804020202020204" pitchFamily="34" charset="0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 spc="-20" baseline="0">
                <a:solidFill>
                  <a:schemeClr val="tx1"/>
                </a:solidFill>
                <a:latin typeface="Helvetica 75 Bold" panose="020B0804020202020204" pitchFamily="34" charset="0"/>
                <a:ea typeface="+mn-ea"/>
                <a:cs typeface="+mn-cs"/>
              </a:defRPr>
            </a:lvl3pPr>
            <a:lvl4pPr marL="407988" indent="-1905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 kern="1200" spc="-20" baseline="0">
                <a:solidFill>
                  <a:schemeClr val="tx1"/>
                </a:solidFill>
                <a:latin typeface="Helvetica 55 Roman" panose="000B0500000000000000" pitchFamily="34" charset="0"/>
                <a:ea typeface="+mn-ea"/>
                <a:cs typeface="+mn-cs"/>
              </a:defRPr>
            </a:lvl4pPr>
            <a:lvl5pPr marL="595313" indent="-173038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spc="-20" baseline="0">
                <a:solidFill>
                  <a:schemeClr val="tx1"/>
                </a:solidFill>
                <a:latin typeface="Helvetica 55 Roman" panose="000B0500000000000000" pitchFamily="34" charset="0"/>
                <a:ea typeface="+mn-ea"/>
                <a:cs typeface="+mn-cs"/>
              </a:defRPr>
            </a:lvl5pPr>
            <a:lvl6pPr marL="800100" indent="-1905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Helvetica 55 Roman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r>
              <a:rPr lang="en-US"/>
              <a:t>Often applied to unlabeled data by data scientists in a process called unsupervised anomaly detection, any type of anomaly detection rests upon two basic assumptions: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7D1E9A-6E4F-44B0-9D49-A453C726B47E}"/>
              </a:ext>
            </a:extLst>
          </p:cNvPr>
          <p:cNvSpPr/>
          <p:nvPr/>
        </p:nvSpPr>
        <p:spPr>
          <a:xfrm>
            <a:off x="3845194" y="2423951"/>
            <a:ext cx="2057400" cy="132889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/>
              <a:t>Anomalies in data occur only very rarely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BCC1E2-A405-4A2F-93A1-FCEE545FCBB6}"/>
              </a:ext>
            </a:extLst>
          </p:cNvPr>
          <p:cNvSpPr/>
          <p:nvPr/>
        </p:nvSpPr>
        <p:spPr>
          <a:xfrm>
            <a:off x="6355030" y="2423951"/>
            <a:ext cx="2366963" cy="132889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/>
              <a:t>The features of data anomalies are significantly different from those of normal instances</a:t>
            </a:r>
          </a:p>
        </p:txBody>
      </p:sp>
    </p:spTree>
    <p:extLst>
      <p:ext uri="{BB962C8B-B14F-4D97-AF65-F5344CB8AC3E}">
        <p14:creationId xmlns:p14="http://schemas.microsoft.com/office/powerpoint/2010/main" val="349754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C0C8-01B7-4B1D-8F46-F1CCF59AF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690" y="267619"/>
            <a:ext cx="4091196" cy="2304131"/>
          </a:xfrm>
        </p:spPr>
        <p:txBody>
          <a:bodyPr/>
          <a:lstStyle/>
          <a:p>
            <a:r>
              <a:rPr lang="en-US" sz="3600" dirty="0"/>
              <a:t>Anomaly detection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915134-E23B-46B1-8FEC-E99D96D61A5F}"/>
              </a:ext>
            </a:extLst>
          </p:cNvPr>
          <p:cNvSpPr/>
          <p:nvPr/>
        </p:nvSpPr>
        <p:spPr>
          <a:xfrm>
            <a:off x="1453416" y="971550"/>
            <a:ext cx="6629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pc="-20" dirty="0">
                <a:solidFill>
                  <a:schemeClr val="bg2"/>
                </a:solidFill>
                <a:latin typeface="Helvetica 75 Bold" panose="020B0804020202020204" pitchFamily="34" charset="0"/>
              </a:rPr>
              <a:t>Anomaly detection is the identification of rare events, items, or observations which are suspicious because they differ significantly from standard behaviors or patterns. </a:t>
            </a:r>
          </a:p>
          <a:p>
            <a:endParaRPr lang="en-US" sz="1400" spc="-20" dirty="0">
              <a:solidFill>
                <a:schemeClr val="bg2"/>
              </a:solidFill>
              <a:latin typeface="Helvetica 75 Bold" panose="020B0804020202020204" pitchFamily="34" charset="0"/>
            </a:endParaRPr>
          </a:p>
          <a:p>
            <a:r>
              <a:rPr lang="en-US" sz="1400" spc="-20" dirty="0">
                <a:solidFill>
                  <a:schemeClr val="bg2"/>
                </a:solidFill>
                <a:latin typeface="Helvetica 75 Bold" panose="020B0804020202020204" pitchFamily="34" charset="0"/>
              </a:rPr>
              <a:t>Anomalies in data are also called standard deviations, outliers, noise, novelties, and exceptions.</a:t>
            </a:r>
          </a:p>
          <a:p>
            <a:endParaRPr lang="en-US" sz="1400" spc="-20" dirty="0">
              <a:solidFill>
                <a:schemeClr val="bg2"/>
              </a:solidFill>
              <a:latin typeface="Helvetica 75 Bold" panose="020B0804020202020204" pitchFamily="34" charset="0"/>
            </a:endParaRPr>
          </a:p>
          <a:p>
            <a:endParaRPr lang="en-US" sz="1400" spc="-20" dirty="0">
              <a:solidFill>
                <a:schemeClr val="bg2"/>
              </a:solidFill>
              <a:latin typeface="Helvetica 75 Bold" panose="020B0804020202020204" pitchFamily="34" charset="0"/>
            </a:endParaRPr>
          </a:p>
          <a:p>
            <a:r>
              <a:rPr lang="en-US" sz="1400" spc="-20" dirty="0">
                <a:solidFill>
                  <a:schemeClr val="bg2"/>
                </a:solidFill>
                <a:latin typeface="Helvetica 75 Bold" panose="020B0804020202020204" pitchFamily="34" charset="0"/>
              </a:rPr>
              <a:t>Anomaly types examples:</a:t>
            </a:r>
          </a:p>
          <a:p>
            <a:pPr marL="285750" indent="-285750">
              <a:buFontTx/>
              <a:buChar char="-"/>
            </a:pPr>
            <a:r>
              <a:rPr lang="en-US" sz="1400" spc="-20" dirty="0">
                <a:solidFill>
                  <a:schemeClr val="bg2"/>
                </a:solidFill>
                <a:latin typeface="Helvetica 75 Bold" panose="020B0804020202020204" pitchFamily="34" charset="0"/>
              </a:rPr>
              <a:t>Energy consumption for a household</a:t>
            </a:r>
          </a:p>
          <a:p>
            <a:pPr marL="285750" indent="-285750">
              <a:buFontTx/>
              <a:buChar char="-"/>
            </a:pPr>
            <a:r>
              <a:rPr lang="en-US" sz="1400" spc="-20" dirty="0">
                <a:solidFill>
                  <a:schemeClr val="bg2"/>
                </a:solidFill>
                <a:latin typeface="Helvetica 75 Bold" panose="020B0804020202020204" pitchFamily="34" charset="0"/>
              </a:rPr>
              <a:t>Network traffic for a server</a:t>
            </a:r>
          </a:p>
          <a:p>
            <a:pPr marL="285750" indent="-285750">
              <a:buFontTx/>
              <a:buChar char="-"/>
            </a:pPr>
            <a:r>
              <a:rPr lang="en-US" sz="1400" spc="-20" dirty="0">
                <a:solidFill>
                  <a:schemeClr val="bg2"/>
                </a:solidFill>
                <a:latin typeface="Helvetica 75 Bold" panose="020B0804020202020204" pitchFamily="34" charset="0"/>
              </a:rPr>
              <a:t>Telecom data consumption during Roaming</a:t>
            </a:r>
          </a:p>
        </p:txBody>
      </p:sp>
    </p:spTree>
    <p:extLst>
      <p:ext uri="{BB962C8B-B14F-4D97-AF65-F5344CB8AC3E}">
        <p14:creationId xmlns:p14="http://schemas.microsoft.com/office/powerpoint/2010/main" val="130866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966A-0E7C-4786-8C64-A60BC8217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62" y="184187"/>
            <a:ext cx="8516475" cy="741362"/>
          </a:xfrm>
        </p:spPr>
        <p:txBody>
          <a:bodyPr/>
          <a:lstStyle/>
          <a:p>
            <a:r>
              <a:rPr lang="en-US" sz="2800">
                <a:solidFill>
                  <a:srgbClr val="000000"/>
                </a:solidFill>
              </a:rPr>
              <a:t>Types of learning and Anomaly Detection</a:t>
            </a:r>
            <a:endParaRPr lang="en-US"/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CA7EB8B9-98FB-404B-AF04-BCFAA181C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62" y="1200150"/>
            <a:ext cx="4959537" cy="2418159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7A5F220D-AA73-430A-8D78-5443D105E604}"/>
              </a:ext>
            </a:extLst>
          </p:cNvPr>
          <p:cNvSpPr txBox="1"/>
          <p:nvPr/>
        </p:nvSpPr>
        <p:spPr>
          <a:xfrm>
            <a:off x="5715000" y="1439733"/>
            <a:ext cx="3276600" cy="193899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solidFill>
                  <a:srgbClr val="FF7900"/>
                </a:solidFill>
              </a:rPr>
              <a:t>Supervised learning for Anomaly Detection:</a:t>
            </a:r>
          </a:p>
          <a:p>
            <a:endParaRPr lang="en-US" sz="1400">
              <a:solidFill>
                <a:srgbClr val="FF79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7900"/>
                </a:solidFill>
              </a:rPr>
              <a:t>classification as „normal” and „abnormal”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7900"/>
                </a:solidFill>
              </a:rPr>
              <a:t>rarely used because the unavailability of labelled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7900"/>
                </a:solidFill>
              </a:rPr>
              <a:t>unbalanced classes make classification hard</a:t>
            </a:r>
            <a:endParaRPr lang="en-US" sz="1400" dirty="0" err="1">
              <a:solidFill>
                <a:srgbClr val="FF7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9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148">
            <a:extLst>
              <a:ext uri="{FF2B5EF4-FFF2-40B4-BE49-F238E27FC236}">
                <a16:creationId xmlns:a16="http://schemas.microsoft.com/office/drawing/2014/main" id="{8F5EA5A0-4D74-4D7C-9BB8-16979C812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36485"/>
            <a:ext cx="4801061" cy="2514600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8949E649-53F1-446E-A189-E1F6D8248045}"/>
              </a:ext>
            </a:extLst>
          </p:cNvPr>
          <p:cNvSpPr txBox="1"/>
          <p:nvPr/>
        </p:nvSpPr>
        <p:spPr>
          <a:xfrm>
            <a:off x="5715000" y="1439733"/>
            <a:ext cx="3276600" cy="193899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solidFill>
                  <a:srgbClr val="FF7900"/>
                </a:solidFill>
              </a:rPr>
              <a:t>Unsupervised learning for Anomaly Detection:</a:t>
            </a:r>
          </a:p>
          <a:p>
            <a:endParaRPr lang="en-US" sz="1400">
              <a:solidFill>
                <a:srgbClr val="FF79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7900"/>
                </a:solidFill>
              </a:rPr>
              <a:t>the model clusters unlabeled data into a certain number of categories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7900"/>
                </a:solidFill>
              </a:rPr>
              <a:t>points that exceed a cluster's threshold are labeled as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7900"/>
                </a:solidFill>
              </a:rPr>
              <a:t>working with unlabelled, sometimes real-time data</a:t>
            </a:r>
          </a:p>
        </p:txBody>
      </p:sp>
    </p:spTree>
    <p:extLst>
      <p:ext uri="{BB962C8B-B14F-4D97-AF65-F5344CB8AC3E}">
        <p14:creationId xmlns:p14="http://schemas.microsoft.com/office/powerpoint/2010/main" val="397314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AD158A-45A6-448F-BD79-8E30BD114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47750"/>
            <a:ext cx="4738332" cy="24717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768110-471A-4732-A84F-2B65A883AA58}"/>
              </a:ext>
            </a:extLst>
          </p:cNvPr>
          <p:cNvSpPr txBox="1"/>
          <p:nvPr/>
        </p:nvSpPr>
        <p:spPr>
          <a:xfrm>
            <a:off x="5638800" y="883235"/>
            <a:ext cx="3276600" cy="30162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solidFill>
                  <a:srgbClr val="FF7900"/>
                </a:solidFill>
              </a:rPr>
              <a:t>Semi-supervised learning for Anomaly Detection (with two different approaches):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7900"/>
                </a:solidFill>
              </a:rPr>
              <a:t>builing an model reflecting normal behavior, being trained on „normal” training data, and expecting it to assess the likelihood on test data, where anomalous data also appears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7900"/>
                </a:solidFill>
              </a:rPr>
              <a:t>building a classification algorithm based on a labelled subset of data and use that model to forecast the condition of the remaining data</a:t>
            </a:r>
          </a:p>
        </p:txBody>
      </p:sp>
    </p:spTree>
    <p:extLst>
      <p:ext uri="{BB962C8B-B14F-4D97-AF65-F5344CB8AC3E}">
        <p14:creationId xmlns:p14="http://schemas.microsoft.com/office/powerpoint/2010/main" val="383171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C0C8-01B7-4B1D-8F46-F1CCF59AF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535" y="267618"/>
            <a:ext cx="3953665" cy="2304131"/>
          </a:xfrm>
        </p:spPr>
        <p:txBody>
          <a:bodyPr/>
          <a:lstStyle/>
          <a:p>
            <a:r>
              <a:rPr lang="en-US" sz="3600" dirty="0"/>
              <a:t>Why is it important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375B3-451A-4E0A-AD76-AF5E77B745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52801" y="266700"/>
            <a:ext cx="5476876" cy="4667249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E-commerce: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Let’s suppose we have an e-commerce platform which sells hardware components. Normal flow for sales (sales distribution) is pretty stable, around: 50 sales / day.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Because of an event (</a:t>
            </a:r>
            <a:r>
              <a:rPr lang="en-US" dirty="0" err="1"/>
              <a:t>i.e</a:t>
            </a:r>
            <a:r>
              <a:rPr lang="en-US" dirty="0"/>
              <a:t> Black Friday) the cost of hardware components decreased 10%. Due to this fact, the sales exploded for 8h at: 1000 sales/hour.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So, the sales time series per hour is the following:</a:t>
            </a:r>
          </a:p>
          <a:p>
            <a:pPr marL="285750" indent="-285750">
              <a:buFontTx/>
              <a:buChar char="-"/>
            </a:pPr>
            <a:r>
              <a:rPr lang="en-US" dirty="0"/>
              <a:t>50 / 24 -&gt; ~2 sales / hour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T: 2 2 2 1000 … 1000 2 2 2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How can we track ?</a:t>
            </a:r>
          </a:p>
          <a:p>
            <a:pPr marL="285750" indent="-285750">
              <a:buFontTx/>
              <a:buChar char="-"/>
            </a:pPr>
            <a:r>
              <a:rPr lang="en-US" dirty="0"/>
              <a:t>Is this useful for company ?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165112C-384D-4C0E-B617-AA1D991C7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A8EFD3F7-8D32-46EC-8AF9-A0A549D64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4E0D6-1BF2-41B6-B2FA-97D4ECE16521}"/>
              </a:ext>
            </a:extLst>
          </p:cNvPr>
          <p:cNvSpPr txBox="1"/>
          <p:nvPr/>
        </p:nvSpPr>
        <p:spPr>
          <a:xfrm>
            <a:off x="457200" y="1657350"/>
            <a:ext cx="3048000" cy="15388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FF7900"/>
                </a:solidFill>
              </a:rPr>
              <a:t>Anomaly detection use cases</a:t>
            </a:r>
          </a:p>
          <a:p>
            <a:endParaRPr lang="en-US" sz="1400" dirty="0">
              <a:solidFill>
                <a:srgbClr val="FF79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7900"/>
                </a:solidFill>
              </a:rPr>
              <a:t>Fraud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7900"/>
                </a:solidFill>
              </a:rPr>
              <a:t>Cybersecurity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7900"/>
                </a:solidFill>
              </a:rPr>
              <a:t>Manufacturing and quality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7900"/>
                </a:solidFill>
              </a:rPr>
              <a:t>Energy, transportation and critical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7900"/>
                </a:solidFill>
              </a:rPr>
              <a:t>Retail and ecommerce</a:t>
            </a:r>
          </a:p>
        </p:txBody>
      </p:sp>
    </p:spTree>
    <p:extLst>
      <p:ext uri="{BB962C8B-B14F-4D97-AF65-F5344CB8AC3E}">
        <p14:creationId xmlns:p14="http://schemas.microsoft.com/office/powerpoint/2010/main" val="15661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UK-Template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A_Template_Beta_external_110816.potx" id="{096397F8-02DF-40E4-AEB9-88A0052F30F0}" vid="{AA36791E-F7D8-46B6-BCF9-C51758B3B4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799A8DB4D48F46B1D05AAFFEBF20FE" ma:contentTypeVersion="0" ma:contentTypeDescription="Create a new document." ma:contentTypeScope="" ma:versionID="4c756c95f93c77087b1c7cc907a4727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2B459E-7FFE-4352-AABB-8A0EF8F04A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149A3D-0E05-43C4-911C-4AD1CDEB0FDE}">
  <ds:schemaRefs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23FED826-7C0B-4D8E-9CCC-918EF5EC57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Orange Services IT Bootcamp</Template>
  <TotalTime>2026</TotalTime>
  <Words>927</Words>
  <Application>Microsoft Office PowerPoint</Application>
  <PresentationFormat>On-screen Show (16:9)</PresentationFormat>
  <Paragraphs>115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Helvetica 55 Roman</vt:lpstr>
      <vt:lpstr>Helvetica 75</vt:lpstr>
      <vt:lpstr>Helvetica 75 Bold</vt:lpstr>
      <vt:lpstr>Wingdings</vt:lpstr>
      <vt:lpstr>OUK-Template</vt:lpstr>
      <vt:lpstr>Orange Services IT Bootcamp</vt:lpstr>
      <vt:lpstr>Content</vt:lpstr>
      <vt:lpstr>AI Course structure</vt:lpstr>
      <vt:lpstr>Intro to Anomaly Detection</vt:lpstr>
      <vt:lpstr>Anomaly detection</vt:lpstr>
      <vt:lpstr>Types of learning and Anomaly Detection</vt:lpstr>
      <vt:lpstr>PowerPoint Presentation</vt:lpstr>
      <vt:lpstr>PowerPoint Presentation</vt:lpstr>
      <vt:lpstr>Why is it important ?</vt:lpstr>
      <vt:lpstr>Models commonly used for anomaly detection</vt:lpstr>
      <vt:lpstr>Anomaly Detection with Autoencoders</vt:lpstr>
      <vt:lpstr>PowerPoint Presentation</vt:lpstr>
      <vt:lpstr>PowerPoint Presentation</vt:lpstr>
      <vt:lpstr>PowerPoint Presentation</vt:lpstr>
      <vt:lpstr>PowerPoint Presentation</vt:lpstr>
      <vt:lpstr>References</vt:lpstr>
      <vt:lpstr>Thanks</vt:lpstr>
    </vt:vector>
  </TitlesOfParts>
  <Company>Article10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Services IT Bootcamp</dc:title>
  <dc:creator>IVAN Alexandra O-RO/IO</dc:creator>
  <cp:lastModifiedBy>BERGHILA Elena INNOV/IT-S</cp:lastModifiedBy>
  <cp:revision>53</cp:revision>
  <dcterms:created xsi:type="dcterms:W3CDTF">2023-02-28T09:53:00Z</dcterms:created>
  <dcterms:modified xsi:type="dcterms:W3CDTF">2024-04-03T10:45:34Z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0x0101000F799A8DB4D48F46B1D05AAFFEBF20FE</vt:lpwstr>
  </property>
  <property fmtid="{D5CDD505-2E9C-101B-9397-08002B2CF9AE}" pid="3" name="MSIP_Label_e6c818a6-e1a0-4a6e-a969-20d857c5dc62_Enabled">
    <vt:lpwstr>true</vt:lpwstr>
  </property>
  <property fmtid="{D5CDD505-2E9C-101B-9397-08002B2CF9AE}" pid="4" name="MSIP_Label_e6c818a6-e1a0-4a6e-a969-20d857c5dc62_SetDate">
    <vt:lpwstr>2024-04-03T10:45:34Z</vt:lpwstr>
  </property>
  <property fmtid="{D5CDD505-2E9C-101B-9397-08002B2CF9AE}" pid="5" name="MSIP_Label_e6c818a6-e1a0-4a6e-a969-20d857c5dc62_Method">
    <vt:lpwstr>Standard</vt:lpwstr>
  </property>
  <property fmtid="{D5CDD505-2E9C-101B-9397-08002B2CF9AE}" pid="6" name="MSIP_Label_e6c818a6-e1a0-4a6e-a969-20d857c5dc62_Name">
    <vt:lpwstr>Orange_restricted_internal.2</vt:lpwstr>
  </property>
  <property fmtid="{D5CDD505-2E9C-101B-9397-08002B2CF9AE}" pid="7" name="MSIP_Label_e6c818a6-e1a0-4a6e-a969-20d857c5dc62_SiteId">
    <vt:lpwstr>90c7a20a-f34b-40bf-bc48-b9253b6f5d20</vt:lpwstr>
  </property>
  <property fmtid="{D5CDD505-2E9C-101B-9397-08002B2CF9AE}" pid="8" name="MSIP_Label_e6c818a6-e1a0-4a6e-a969-20d857c5dc62_ActionId">
    <vt:lpwstr>0f9de18e-191f-4efb-b8af-b6772f7d6680</vt:lpwstr>
  </property>
  <property fmtid="{D5CDD505-2E9C-101B-9397-08002B2CF9AE}" pid="9" name="MSIP_Label_e6c818a6-e1a0-4a6e-a969-20d857c5dc62_ContentBits">
    <vt:lpwstr>2</vt:lpwstr>
  </property>
</Properties>
</file>