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EE4-C2BB-366A-9DDD-434783F88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32E00-506E-DA44-6614-5D17DBE57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9760C-6E47-BF26-9939-2CDCD14F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1F6-5A85-4C78-A209-A0414AB023B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CAC73-5461-F723-84F7-7D8E94B0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A1BB-C7A5-CEEF-E1A0-B0F3DA08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C10-EB79-48EA-B50A-44FA9E4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30C0-85A0-BB45-A7B1-C21B4F94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3741A-8314-6A2E-9660-2396F51CC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3FC2-65EA-57EC-2040-74538CFD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1F6-5A85-4C78-A209-A0414AB023B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BE7B-CE20-483A-82BE-CC8208F4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9A589-2CFA-FBD3-94FC-F8A3313E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C10-EB79-48EA-B50A-44FA9E4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476B7-4D04-6A14-93CD-60C78AC66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6B895-5A95-C9D6-78D5-3766299A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EDD5C-04B0-BD90-877D-45195BD9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1F6-5A85-4C78-A209-A0414AB023B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D9AD5-2FCC-97CE-F371-1F769FB1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8D8F-1B41-8861-C4CB-AFA73CBB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C10-EB79-48EA-B50A-44FA9E4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7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DACD-138F-6DFB-DCA4-33BE5016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0CF5-6609-0C80-CE1F-F38A12FD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957C-C1D3-CAF6-872B-CD36041D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1F6-5A85-4C78-A209-A0414AB023B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18B4-7237-E98C-6631-CDD5A434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0C5B-AD09-72C9-7A4C-6E4924AD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C10-EB79-48EA-B50A-44FA9E4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3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7B6C-23A3-4B49-7F8F-4C9E6FBB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B0C68-2ACA-7C81-9D5B-B30C778A9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90E33-40A0-4DEA-BE82-3594AFCF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1F6-5A85-4C78-A209-A0414AB023B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075B-948D-A48C-4C4E-915243E4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30240-2D50-977D-03EB-10121EB6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C10-EB79-48EA-B50A-44FA9E4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7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44AB-BA99-A25B-25A4-7B308BD4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0ACA-ECC5-88E2-F084-00D91A263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D7EE9-A99D-5A28-7623-8EE3A75AB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14A00-ABFF-FBC8-1DC7-E37A5A19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1F6-5A85-4C78-A209-A0414AB023B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3665C-DE40-BC3B-6F84-9A94932D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6303D-BD7E-5BFF-487B-F29E9144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C10-EB79-48EA-B50A-44FA9E4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1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3458-84EB-FA78-5039-F63FF9D7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DAD86-D2CC-CD38-4F84-D9FFE0D6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3D257-0072-710D-521B-4AAE8E00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C4D7F-8B36-32DA-2C57-79E037488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6BF63-F676-14FC-C8F0-E013574AF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8924F-A7B7-6602-8D1F-E70ED7E4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1F6-5A85-4C78-A209-A0414AB023B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DED73-33F8-1177-EFE5-DFA4425C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1E914-AC47-593E-DA31-83743B99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C10-EB79-48EA-B50A-44FA9E4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139A-2F21-6A04-89D0-2997AD9E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218DA-89F3-95C6-FDFA-264AA2FF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1F6-5A85-4C78-A209-A0414AB023B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49377-9788-2F9A-2D88-28E028D1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C660A-1860-58A7-7C13-313E4897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C10-EB79-48EA-B50A-44FA9E4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E3B51-ACEC-0F96-89A1-15ED3849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1F6-5A85-4C78-A209-A0414AB023B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87D42-BAFF-795D-3DF0-E096867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90743-8546-BF48-8A8A-800FF8C3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C10-EB79-48EA-B50A-44FA9E4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0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758A-E123-7B8A-63BF-DBED3990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50BB-4951-ABDF-5DAC-4AF56C75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202BA-3AED-113A-885E-0F68FD6F6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A9223-F007-3491-0C17-9B60FF86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1F6-5A85-4C78-A209-A0414AB023B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62865-95AE-E314-9D05-004318C3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2F67D-63D0-BA56-200C-D2D41F1D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C10-EB79-48EA-B50A-44FA9E4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013C-6316-FBCE-CF6A-C68DA3D8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3BC24-C6B6-01C4-2509-8E56CE667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BEA89-2F40-672E-2DCC-22A42D50D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63403-188F-3180-140F-B3FF2C64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1F6-5A85-4C78-A209-A0414AB023B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3BE46-E5FD-78BC-77F6-46E5657F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70040-1471-38C8-B320-17081530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C10-EB79-48EA-B50A-44FA9E4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1A7B6-063A-362A-E7BC-FAA9648E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70186-949D-6C33-1AC0-0F8D475B6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088D0-11A3-4E71-D956-FD66FC28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C1F6-5A85-4C78-A209-A0414AB023B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6779-9A89-7A7F-C0BA-1EED6FA84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0F39A-6C77-4B8F-5988-F8C9BDE84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21C10-EB79-48EA-B50A-44FA9E4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0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CE8F66-85DF-AE8C-BCAE-5F918BB1C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0" y="493078"/>
            <a:ext cx="11846002" cy="5919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29A1AD-DFC9-2F9C-279A-D028B56C3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152" y="1273137"/>
            <a:ext cx="9144000" cy="1125201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Cambridge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Checkpoint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E2008-6470-9752-9E85-92ACA5083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283" y="4335696"/>
            <a:ext cx="9144000" cy="16557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of Cambridge University, UK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Not for profit department of the Uni.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F21D2-EAC2-86B7-CD92-D737D9B447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120" y="493078"/>
            <a:ext cx="1282065" cy="1074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67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F21D2-EAC2-86B7-CD92-D737D9B447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120" y="493078"/>
            <a:ext cx="1282065" cy="107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9A256-C40A-2E2E-D2A2-D0EC699AA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57" y="1992535"/>
            <a:ext cx="4770344" cy="2650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6F734A-BEF1-2488-8620-34926097C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86" y="615203"/>
            <a:ext cx="337185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AF1DE-185D-12A9-53E0-31A0D44BD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786" y="4464425"/>
            <a:ext cx="2298089" cy="1335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87243A-762C-FDD9-9DDB-69BB84AF5A5B}"/>
              </a:ext>
            </a:extLst>
          </p:cNvPr>
          <p:cNvSpPr txBox="1"/>
          <p:nvPr/>
        </p:nvSpPr>
        <p:spPr>
          <a:xfrm>
            <a:off x="8055908" y="814570"/>
            <a:ext cx="314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old</a:t>
            </a:r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ECAB7-13FC-F239-62B6-8A4914F4596D}"/>
              </a:ext>
            </a:extLst>
          </p:cNvPr>
          <p:cNvSpPr txBox="1"/>
          <p:nvPr/>
        </p:nvSpPr>
        <p:spPr>
          <a:xfrm>
            <a:off x="7951695" y="2902132"/>
            <a:ext cx="3146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current</a:t>
            </a:r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97DBE-1DA5-84B8-4534-9452C7DF9031}"/>
              </a:ext>
            </a:extLst>
          </p:cNvPr>
          <p:cNvSpPr txBox="1"/>
          <p:nvPr/>
        </p:nvSpPr>
        <p:spPr>
          <a:xfrm>
            <a:off x="7951695" y="5012032"/>
            <a:ext cx="4105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new from 2024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1291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F21D2-EAC2-86B7-CD92-D737D9B447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120" y="493078"/>
            <a:ext cx="1282065" cy="107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1FFEC0-9ED4-54BE-0421-0024CD322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18" y="913940"/>
            <a:ext cx="3579439" cy="5262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235B4F-1B9F-1FF6-5543-03155E2C9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60" y="475130"/>
            <a:ext cx="4109764" cy="62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3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F21D2-EAC2-86B7-CD92-D737D9B447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121" y="493078"/>
            <a:ext cx="887848" cy="7440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FAEDE8-70C1-F58E-A1A0-78AE7F36A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38833"/>
              </p:ext>
            </p:extLst>
          </p:nvPr>
        </p:nvGraphicFramePr>
        <p:xfrm>
          <a:off x="1223969" y="927837"/>
          <a:ext cx="10631910" cy="5517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376">
                  <a:extLst>
                    <a:ext uri="{9D8B030D-6E8A-4147-A177-3AD203B41FA5}">
                      <a16:colId xmlns:a16="http://schemas.microsoft.com/office/drawing/2014/main" val="2893610789"/>
                    </a:ext>
                  </a:extLst>
                </a:gridCol>
                <a:gridCol w="3165479">
                  <a:extLst>
                    <a:ext uri="{9D8B030D-6E8A-4147-A177-3AD203B41FA5}">
                      <a16:colId xmlns:a16="http://schemas.microsoft.com/office/drawing/2014/main" val="1223257668"/>
                    </a:ext>
                  </a:extLst>
                </a:gridCol>
                <a:gridCol w="1882588">
                  <a:extLst>
                    <a:ext uri="{9D8B030D-6E8A-4147-A177-3AD203B41FA5}">
                      <a16:colId xmlns:a16="http://schemas.microsoft.com/office/drawing/2014/main" val="1234922789"/>
                    </a:ext>
                  </a:extLst>
                </a:gridCol>
                <a:gridCol w="3832467">
                  <a:extLst>
                    <a:ext uri="{9D8B030D-6E8A-4147-A177-3AD203B41FA5}">
                      <a16:colId xmlns:a16="http://schemas.microsoft.com/office/drawing/2014/main" val="3446118879"/>
                    </a:ext>
                  </a:extLst>
                </a:gridCol>
              </a:tblGrid>
              <a:tr h="837907">
                <a:tc>
                  <a:txBody>
                    <a:bodyPr/>
                    <a:lstStyle/>
                    <a:p>
                      <a:r>
                        <a:rPr lang="en-GB" sz="4000" dirty="0"/>
                        <a:t>Y6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Y9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45440"/>
                  </a:ext>
                </a:extLst>
              </a:tr>
              <a:tr h="1563457">
                <a:tc>
                  <a:txBody>
                    <a:bodyPr/>
                    <a:lstStyle/>
                    <a:p>
                      <a:r>
                        <a:rPr lang="en-GB" sz="3600" dirty="0"/>
                        <a:t>English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Paper 1     1hr   50 marks</a:t>
                      </a:r>
                    </a:p>
                    <a:p>
                      <a:endParaRPr lang="en-GB" sz="2000" dirty="0"/>
                    </a:p>
                    <a:p>
                      <a:r>
                        <a:rPr lang="en-GB" sz="2000" dirty="0"/>
                        <a:t>Paper 2    1hr    50marks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English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Paper 1  1hr 10      50 marks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Paper 2  1hr 10      50 marks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23405"/>
                  </a:ext>
                </a:extLst>
              </a:tr>
              <a:tr h="1298571">
                <a:tc>
                  <a:txBody>
                    <a:bodyPr/>
                    <a:lstStyle/>
                    <a:p>
                      <a:r>
                        <a:rPr lang="en-GB" sz="4000" dirty="0"/>
                        <a:t>Maths</a:t>
                      </a:r>
                      <a:endParaRPr lang="en-US" sz="4000" dirty="0"/>
                    </a:p>
                    <a:p>
                      <a:r>
                        <a:rPr lang="en-US" dirty="0"/>
                        <a:t>*no calculator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Paper 1*  45m   40 marks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Paper 2    45m    40 marks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Maths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Paper 1*  1hr        50 marks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Paper 2    1hr        50 marks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25681"/>
                  </a:ext>
                </a:extLst>
              </a:tr>
              <a:tr h="1805962">
                <a:tc>
                  <a:txBody>
                    <a:bodyPr/>
                    <a:lstStyle/>
                    <a:p>
                      <a:r>
                        <a:rPr lang="en-GB" sz="3600" dirty="0"/>
                        <a:t>Science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Paper 1     35m   40 marks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Paper 2    35m    40marks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Science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Paper 1     45m     50 marks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Paper 2      45m    50marks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5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59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8E2008-6470-9752-9E85-92ACA5083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9177" y="600635"/>
            <a:ext cx="9735670" cy="5782235"/>
          </a:xfrm>
          <a:ln w="5715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algn="l"/>
            <a:r>
              <a:rPr lang="en-GB" b="1" dirty="0"/>
              <a:t>Day of the exams</a:t>
            </a:r>
          </a:p>
          <a:p>
            <a:pPr algn="l"/>
            <a:r>
              <a:rPr lang="en-GB" dirty="0"/>
              <a:t>      Window of exam dates:   </a:t>
            </a:r>
            <a:r>
              <a:rPr lang="en-GB" sz="4000" dirty="0"/>
              <a:t>10-28</a:t>
            </a:r>
            <a:r>
              <a:rPr lang="en-GB" sz="4000" baseline="30000" dirty="0"/>
              <a:t>th</a:t>
            </a:r>
            <a:r>
              <a:rPr lang="en-GB" sz="4000" dirty="0"/>
              <a:t> April</a:t>
            </a:r>
          </a:p>
          <a:p>
            <a:pPr algn="l"/>
            <a:endParaRPr lang="en-GB" sz="4000" dirty="0"/>
          </a:p>
          <a:p>
            <a:pPr algn="l"/>
            <a:r>
              <a:rPr lang="en-GB" sz="4000" i="1" dirty="0"/>
              <a:t>Typically</a:t>
            </a:r>
          </a:p>
          <a:p>
            <a:pPr algn="l"/>
            <a:r>
              <a:rPr lang="en-GB" sz="4000" dirty="0"/>
              <a:t>           TUE:   English              p1 &amp; p2 </a:t>
            </a:r>
          </a:p>
          <a:p>
            <a:pPr algn="l"/>
            <a:r>
              <a:rPr lang="en-GB" sz="4000" dirty="0"/>
              <a:t>           WED: Mathematics   p1 &amp; p2 </a:t>
            </a:r>
          </a:p>
          <a:p>
            <a:pPr algn="l"/>
            <a:r>
              <a:rPr lang="en-GB" sz="4000" dirty="0"/>
              <a:t>           THU:  Science             p1 &amp; p2 </a:t>
            </a:r>
          </a:p>
          <a:p>
            <a:pPr algn="l"/>
            <a:endParaRPr lang="en-GB" sz="4000" dirty="0"/>
          </a:p>
          <a:p>
            <a:pPr algn="l"/>
            <a:endParaRPr lang="en-GB" dirty="0"/>
          </a:p>
          <a:p>
            <a:pPr algn="l"/>
            <a:r>
              <a:rPr lang="en-GB" sz="3600" dirty="0"/>
              <a:t>Exams are then sealed in the exam room, and sent to UK for marking.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F21D2-EAC2-86B7-CD92-D737D9B447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121" y="493078"/>
            <a:ext cx="887848" cy="744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095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8E2008-6470-9752-9E85-92ACA5083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6024" y="493078"/>
            <a:ext cx="9708776" cy="4634734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GB" dirty="0"/>
              <a:t> </a:t>
            </a:r>
          </a:p>
          <a:p>
            <a:pPr algn="l"/>
            <a:r>
              <a:rPr lang="en-US" dirty="0"/>
              <a:t>           PRIMARY CHECKPOINT: MK 65,200 per subject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  SECONDARY CHECKPOINT: MK 88,500  per subject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       We can start collecting now and these can be paid in instalments.</a:t>
            </a:r>
          </a:p>
          <a:p>
            <a:pPr algn="l"/>
            <a:r>
              <a:rPr lang="en-GB" i="1" dirty="0"/>
              <a:t>       Result cannot be issued until all fees (exam &amp; school) have been cleared.</a:t>
            </a:r>
          </a:p>
          <a:p>
            <a:pPr algn="l"/>
            <a:endParaRPr lang="en-GB" i="1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F21D2-EAC2-86B7-CD92-D737D9B447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120" y="493078"/>
            <a:ext cx="1282065" cy="1074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52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F3BF82-65CA-D07A-0049-F52C453C8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66" y="340279"/>
            <a:ext cx="3805616" cy="6177442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3878BB-054F-A9A0-B3D5-C657FE99F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50922"/>
              </p:ext>
            </p:extLst>
          </p:nvPr>
        </p:nvGraphicFramePr>
        <p:xfrm>
          <a:off x="838200" y="585196"/>
          <a:ext cx="4047565" cy="456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565">
                  <a:extLst>
                    <a:ext uri="{9D8B030D-6E8A-4147-A177-3AD203B41FA5}">
                      <a16:colId xmlns:a16="http://schemas.microsoft.com/office/drawing/2014/main" val="3820315170"/>
                    </a:ext>
                  </a:extLst>
                </a:gridCol>
              </a:tblGrid>
              <a:tr h="696294">
                <a:tc>
                  <a:txBody>
                    <a:bodyPr/>
                    <a:lstStyle/>
                    <a:p>
                      <a:r>
                        <a:rPr lang="en-GB" sz="4000" dirty="0"/>
                        <a:t>Gradings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6025"/>
                  </a:ext>
                </a:extLst>
              </a:tr>
              <a:tr h="77285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Outstanding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12966"/>
                  </a:ext>
                </a:extLst>
              </a:tr>
              <a:tr h="77285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High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915853"/>
                  </a:ext>
                </a:extLst>
              </a:tr>
              <a:tr h="77285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Good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66372"/>
                  </a:ext>
                </a:extLst>
              </a:tr>
              <a:tr h="77285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Aspiring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395353"/>
                  </a:ext>
                </a:extLst>
              </a:tr>
              <a:tr h="77285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Basic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9481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1633120-D207-2D13-D0BD-1DCC763C44FA}"/>
              </a:ext>
            </a:extLst>
          </p:cNvPr>
          <p:cNvSpPr/>
          <p:nvPr/>
        </p:nvSpPr>
        <p:spPr>
          <a:xfrm>
            <a:off x="7440706" y="3049612"/>
            <a:ext cx="1497106" cy="5093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04994-B7A5-E0EC-09C0-E169A9290418}"/>
              </a:ext>
            </a:extLst>
          </p:cNvPr>
          <p:cNvSpPr/>
          <p:nvPr/>
        </p:nvSpPr>
        <p:spPr>
          <a:xfrm>
            <a:off x="7640121" y="3049612"/>
            <a:ext cx="1497106" cy="5093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6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8E2008-6470-9752-9E85-92ACA5083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691" y="1146155"/>
            <a:ext cx="9144000" cy="5093279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US" dirty="0"/>
              <a:t>Cambridge for parents/students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Revision websites:</a:t>
            </a:r>
          </a:p>
          <a:p>
            <a:pPr algn="l"/>
            <a:r>
              <a:rPr lang="en-US" dirty="0"/>
              <a:t>                  BBC bitesize is a good place to start.</a:t>
            </a:r>
          </a:p>
          <a:p>
            <a:pPr algn="l"/>
            <a:r>
              <a:rPr lang="en-US" dirty="0"/>
              <a:t>                   https://znotes.org/caie/checkpoint/</a:t>
            </a:r>
          </a:p>
          <a:p>
            <a:pPr algn="l"/>
            <a:r>
              <a:rPr lang="en-US" dirty="0"/>
              <a:t>                  Y6: KS2    </a:t>
            </a:r>
          </a:p>
          <a:p>
            <a:pPr algn="l"/>
            <a:r>
              <a:rPr lang="en-US" dirty="0"/>
              <a:t>                  Y9: KS3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F21D2-EAC2-86B7-CD92-D737D9B447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120" y="493078"/>
            <a:ext cx="1282065" cy="10744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58BD0C-F951-2D84-3F79-12FD2313E079}"/>
              </a:ext>
            </a:extLst>
          </p:cNvPr>
          <p:cNvSpPr txBox="1"/>
          <p:nvPr/>
        </p:nvSpPr>
        <p:spPr>
          <a:xfrm>
            <a:off x="2124635" y="2132275"/>
            <a:ext cx="771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https://www.cambridgeinternational.org/why-choose-us/parents-and-students/</a:t>
            </a:r>
          </a:p>
        </p:txBody>
      </p:sp>
    </p:spTree>
    <p:extLst>
      <p:ext uri="{BB962C8B-B14F-4D97-AF65-F5344CB8AC3E}">
        <p14:creationId xmlns:p14="http://schemas.microsoft.com/office/powerpoint/2010/main" val="371112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Cambridge IGCSE</Template>
  <TotalTime>587</TotalTime>
  <Words>247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Cambridge  Checkpoint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Cambridge IGCSE</dc:title>
  <dc:creator>Harry Johnston</dc:creator>
  <cp:lastModifiedBy>Harry Johnston</cp:lastModifiedBy>
  <cp:revision>6</cp:revision>
  <dcterms:created xsi:type="dcterms:W3CDTF">2023-11-27T12:53:26Z</dcterms:created>
  <dcterms:modified xsi:type="dcterms:W3CDTF">2023-11-28T14:44:31Z</dcterms:modified>
</cp:coreProperties>
</file>