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79" r:id="rId27"/>
    <p:sldId id="290" r:id="rId28"/>
    <p:sldId id="289" r:id="rId29"/>
    <p:sldId id="291" r:id="rId30"/>
    <p:sldId id="292" r:id="rId31"/>
    <p:sldId id="293" r:id="rId32"/>
    <p:sldId id="294" r:id="rId33"/>
    <p:sldId id="295" r:id="rId34"/>
    <p:sldId id="296" r:id="rId35"/>
    <p:sldId id="262" r:id="rId3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맑은 고딕" panose="020B0503020000020004" pitchFamily="50" charset="-127"/>
      <p:regular r:id="rId42"/>
      <p:bold r:id="rId43"/>
    </p:embeddedFont>
    <p:embeddedFont>
      <p:font typeface="HY견고딕" panose="02030600000101010101" pitchFamily="18" charset="-127"/>
      <p:regular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B15042D-F164-479B-9AC6-FF6BEE86035D}">
          <p14:sldIdLst>
            <p14:sldId id="256"/>
            <p14:sldId id="259"/>
            <p14:sldId id="260"/>
            <p14:sldId id="261"/>
            <p14:sldId id="263"/>
            <p14:sldId id="264"/>
            <p14:sldId id="265"/>
            <p14:sldId id="266"/>
            <p14:sldId id="269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79"/>
            <p14:sldId id="290"/>
            <p14:sldId id="289"/>
            <p14:sldId id="291"/>
            <p14:sldId id="292"/>
            <p14:sldId id="293"/>
            <p14:sldId id="294"/>
            <p14:sldId id="295"/>
            <p14:sldId id="296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CAC4"/>
    <a:srgbClr val="A8D8D3"/>
    <a:srgbClr val="DAE9E4"/>
    <a:srgbClr val="EBC9C0"/>
    <a:srgbClr val="D4E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5" autoAdjust="0"/>
    <p:restoredTop sz="94660"/>
  </p:normalViewPr>
  <p:slideViewPr>
    <p:cSldViewPr showGuides="1">
      <p:cViewPr varScale="1">
        <p:scale>
          <a:sx n="112" d="100"/>
          <a:sy n="112" d="100"/>
        </p:scale>
        <p:origin x="102" y="4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0CFAA-0920-4E9D-B644-EDE2FC5B1470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FC63A-2886-4CCB-B824-4A4D5C202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485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FC63A-2886-4CCB-B824-4A4D5C2020D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74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02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31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01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73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80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00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79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5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9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81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37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826F6-4887-4E29-A503-59AE8B596489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5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635896" y="1419622"/>
            <a:ext cx="1872208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7942" y="1524507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CSS </a:t>
            </a:r>
            <a:r>
              <a:rPr lang="ko-KR" altLang="en-US" sz="24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고급활용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38466" y="2967070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400" dirty="0" smtClean="0">
                <a:latin typeface="+mj-lt"/>
                <a:ea typeface="HU진고딕3 320" panose="02020603020101020101" pitchFamily="18" charset="-127"/>
              </a:rPr>
              <a:t>2017243008</a:t>
            </a:r>
            <a:r>
              <a:rPr lang="ko-KR" altLang="en-US" sz="1400" dirty="0" smtClean="0">
                <a:latin typeface="HU진고딕3 320" panose="02020603020101020101" pitchFamily="18" charset="-127"/>
                <a:ea typeface="HU진고딕3 320" panose="02020603020101020101" pitchFamily="18" charset="-127"/>
              </a:rPr>
              <a:t>함예은</a:t>
            </a:r>
            <a:endParaRPr lang="en-US" altLang="ko-KR" sz="1400" dirty="0">
              <a:latin typeface="HU진고딕3 320" panose="02020603020101020101" pitchFamily="18" charset="-127"/>
              <a:ea typeface="HU진고딕3 320" panose="02020603020101020101" pitchFamily="18" charset="-127"/>
            </a:endParaRPr>
          </a:p>
          <a:p>
            <a:r>
              <a:rPr lang="en-US" altLang="ko-KR" sz="1400" dirty="0" smtClean="0">
                <a:latin typeface="+mj-lt"/>
                <a:ea typeface="HU진고딕3 320" panose="02020603020101020101" pitchFamily="18" charset="-127"/>
              </a:rPr>
              <a:t>2016225197</a:t>
            </a:r>
            <a:r>
              <a:rPr lang="ko-KR" altLang="en-US" sz="1400" dirty="0" err="1" smtClean="0">
                <a:latin typeface="HU진고딕3 320" panose="02020603020101020101" pitchFamily="18" charset="-127"/>
                <a:ea typeface="HU진고딕3 320" panose="02020603020101020101" pitchFamily="18" charset="-127"/>
              </a:rPr>
              <a:t>곽승민</a:t>
            </a:r>
            <a:endParaRPr lang="en-US" altLang="ko-KR" sz="1400" dirty="0">
              <a:latin typeface="HU진고딕3 320" panose="02020603020101020101" pitchFamily="18" charset="-127"/>
              <a:ea typeface="HU진고딕3 320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65103" y="3795886"/>
            <a:ext cx="1213794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666045" y="1370847"/>
            <a:ext cx="1152128" cy="45719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635895" y="3841606"/>
            <a:ext cx="683039" cy="45719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83568" y="555526"/>
            <a:ext cx="683039" cy="144016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627041" y="3507854"/>
            <a:ext cx="1080120" cy="72008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07604" y="653823"/>
            <a:ext cx="108012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411017" y="3557002"/>
            <a:ext cx="432048" cy="94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14071" y="4303034"/>
            <a:ext cx="432048" cy="94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206059" y="4361898"/>
            <a:ext cx="480418" cy="72008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391774" y="2526031"/>
            <a:ext cx="360452" cy="45719"/>
          </a:xfrm>
          <a:prstGeom prst="rect">
            <a:avLst/>
          </a:prstGeom>
          <a:solidFill>
            <a:srgbClr val="89CA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521515" y="915566"/>
            <a:ext cx="648072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868126" y="964714"/>
            <a:ext cx="517485" cy="45719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12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4230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Float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프로퍼티를 이용한 유동 배치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AC8652-A067-4947-AB9C-A5262040021D}"/>
              </a:ext>
            </a:extLst>
          </p:cNvPr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61EA2-7557-48DB-9CF9-2682219C8047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60AE84-4341-4357-8110-685634607B7B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63AE58-1EBD-4125-986B-B2EC6ED363E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C8546-7EBD-481D-8FE8-05E073B3E285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D39FA9-D6BD-4C7B-AAE2-CB86D8ED34DD}"/>
                </a:ext>
              </a:extLst>
            </p:cNvPr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BCE2CC-AEB8-49F6-87CB-7AA48CCA886E}"/>
              </a:ext>
            </a:extLst>
          </p:cNvPr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5DE9-8D04-44FA-9CDA-268EC7D04E71}"/>
              </a:ext>
            </a:extLst>
          </p:cNvPr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D2FED-6C7A-4857-9BCD-2742E5122225}"/>
              </a:ext>
            </a:extLst>
          </p:cNvPr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AD4F1-3D7D-4718-98E0-E57DC7A49FDB}"/>
              </a:ext>
            </a:extLst>
          </p:cNvPr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B978-0646-4873-832B-FD2EC5AB1911}"/>
              </a:ext>
            </a:extLst>
          </p:cNvPr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0CED34D6-87BB-4971-B8E7-CF4C80A63D08}"/>
              </a:ext>
            </a:extLst>
          </p:cNvPr>
          <p:cNvSpPr/>
          <p:nvPr/>
        </p:nvSpPr>
        <p:spPr>
          <a:xfrm>
            <a:off x="5796136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8E958E-C739-4F1C-9FD5-456953F44E59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58AC7-5821-45DE-A789-158514733EAA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99C18-992D-4DF3-83A5-9E4A70A8336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D4D08-9EC2-4DCB-84E2-F951D0AEF694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88D9BF-0C40-4E92-A22D-39304036D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54" y="1203598"/>
            <a:ext cx="7377390" cy="19172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B529B1-D34B-40EE-95A3-C24003805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54" y="3180969"/>
            <a:ext cx="2192814" cy="187232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5FAEBFD-51E5-44DD-9003-163C1CCC0379}"/>
              </a:ext>
            </a:extLst>
          </p:cNvPr>
          <p:cNvSpPr/>
          <p:nvPr/>
        </p:nvSpPr>
        <p:spPr>
          <a:xfrm>
            <a:off x="971600" y="3587488"/>
            <a:ext cx="1152128" cy="272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37CE7B53-2827-452D-BE78-DE25CD8F0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99" y="1491630"/>
            <a:ext cx="8460432" cy="271269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1A1718-E962-4006-B0CE-5B3DD0998265}"/>
              </a:ext>
            </a:extLst>
          </p:cNvPr>
          <p:cNvSpPr/>
          <p:nvPr/>
        </p:nvSpPr>
        <p:spPr>
          <a:xfrm>
            <a:off x="7508243" y="2931790"/>
            <a:ext cx="1344803" cy="10746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8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353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Z-index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이용한 수직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쌓기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AC8652-A067-4947-AB9C-A5262040021D}"/>
              </a:ext>
            </a:extLst>
          </p:cNvPr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61EA2-7557-48DB-9CF9-2682219C8047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60AE84-4341-4357-8110-685634607B7B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63AE58-1EBD-4125-986B-B2EC6ED363E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C8546-7EBD-481D-8FE8-05E073B3E285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D39FA9-D6BD-4C7B-AAE2-CB86D8ED34DD}"/>
                </a:ext>
              </a:extLst>
            </p:cNvPr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BCE2CC-AEB8-49F6-87CB-7AA48CCA886E}"/>
              </a:ext>
            </a:extLst>
          </p:cNvPr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5DE9-8D04-44FA-9CDA-268EC7D04E71}"/>
              </a:ext>
            </a:extLst>
          </p:cNvPr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D2FED-6C7A-4857-9BCD-2742E5122225}"/>
              </a:ext>
            </a:extLst>
          </p:cNvPr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AD4F1-3D7D-4718-98E0-E57DC7A49FDB}"/>
              </a:ext>
            </a:extLst>
          </p:cNvPr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B978-0646-4873-832B-FD2EC5AB1911}"/>
              </a:ext>
            </a:extLst>
          </p:cNvPr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0CED34D6-87BB-4971-B8E7-CF4C80A63D08}"/>
              </a:ext>
            </a:extLst>
          </p:cNvPr>
          <p:cNvSpPr/>
          <p:nvPr/>
        </p:nvSpPr>
        <p:spPr>
          <a:xfrm>
            <a:off x="6660232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8E958E-C739-4F1C-9FD5-456953F44E59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58AC7-5821-45DE-A789-158514733EAA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99C18-992D-4DF3-83A5-9E4A70A8336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D4D08-9EC2-4DCB-84E2-F951D0AEF694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FB80-C3C2-498B-9269-46656C99735D}"/>
              </a:ext>
            </a:extLst>
          </p:cNvPr>
          <p:cNvSpPr txBox="1"/>
          <p:nvPr/>
        </p:nvSpPr>
        <p:spPr>
          <a:xfrm>
            <a:off x="323528" y="1923678"/>
            <a:ext cx="832150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I.  HTML </a:t>
            </a:r>
            <a:r>
              <a:rPr lang="ko-KR" altLang="en-US" dirty="0"/>
              <a:t>태그들을 </a:t>
            </a:r>
            <a:r>
              <a:rPr lang="en-US" altLang="ko-KR" dirty="0"/>
              <a:t>Z</a:t>
            </a:r>
            <a:r>
              <a:rPr lang="ko-KR" altLang="en-US" dirty="0"/>
              <a:t>축을 따라 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수직으로 쌓는 순서</a:t>
            </a:r>
            <a:r>
              <a:rPr lang="ko-KR" altLang="en-US" dirty="0"/>
              <a:t>를 지정하는 프로퍼티이다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II. </a:t>
            </a:r>
            <a:r>
              <a:rPr lang="ko-KR" altLang="en-US" dirty="0"/>
              <a:t>프로퍼티의 값이 클수록 위에 쌓인다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III. Z-index</a:t>
            </a:r>
            <a:r>
              <a:rPr lang="ko-KR" altLang="en-US" dirty="0"/>
              <a:t>는 </a:t>
            </a:r>
            <a:r>
              <a:rPr lang="en-US" altLang="ko-KR" dirty="0"/>
              <a:t>position </a:t>
            </a:r>
            <a:r>
              <a:rPr lang="ko-KR" altLang="en-US" dirty="0"/>
              <a:t>프로퍼티가 </a:t>
            </a:r>
            <a:r>
              <a:rPr lang="en-US" altLang="ko-KR" dirty="0"/>
              <a:t>relative,</a:t>
            </a:r>
            <a:r>
              <a:rPr lang="ko-KR" altLang="en-US" dirty="0"/>
              <a:t> </a:t>
            </a:r>
            <a:r>
              <a:rPr lang="en-US" altLang="ko-KR" dirty="0"/>
              <a:t>absolute</a:t>
            </a:r>
            <a:r>
              <a:rPr lang="ko-KR" altLang="en-US" dirty="0"/>
              <a:t>인 경우에만 작동된다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8089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353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Z-index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이용한 수직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쌓기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AC8652-A067-4947-AB9C-A5262040021D}"/>
              </a:ext>
            </a:extLst>
          </p:cNvPr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61EA2-7557-48DB-9CF9-2682219C8047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60AE84-4341-4357-8110-685634607B7B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63AE58-1EBD-4125-986B-B2EC6ED363E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C8546-7EBD-481D-8FE8-05E073B3E285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D39FA9-D6BD-4C7B-AAE2-CB86D8ED34DD}"/>
                </a:ext>
              </a:extLst>
            </p:cNvPr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BCE2CC-AEB8-49F6-87CB-7AA48CCA886E}"/>
              </a:ext>
            </a:extLst>
          </p:cNvPr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5DE9-8D04-44FA-9CDA-268EC7D04E71}"/>
              </a:ext>
            </a:extLst>
          </p:cNvPr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D2FED-6C7A-4857-9BCD-2742E5122225}"/>
              </a:ext>
            </a:extLst>
          </p:cNvPr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AD4F1-3D7D-4718-98E0-E57DC7A49FDB}"/>
              </a:ext>
            </a:extLst>
          </p:cNvPr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B978-0646-4873-832B-FD2EC5AB1911}"/>
              </a:ext>
            </a:extLst>
          </p:cNvPr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0CED34D6-87BB-4971-B8E7-CF4C80A63D08}"/>
              </a:ext>
            </a:extLst>
          </p:cNvPr>
          <p:cNvSpPr/>
          <p:nvPr/>
        </p:nvSpPr>
        <p:spPr>
          <a:xfrm>
            <a:off x="6660232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8E958E-C739-4F1C-9FD5-456953F44E59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58AC7-5821-45DE-A789-158514733EAA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99C18-992D-4DF3-83A5-9E4A70A8336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D4D08-9EC2-4DCB-84E2-F951D0AEF694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FB80-C3C2-498B-9269-46656C99735D}"/>
              </a:ext>
            </a:extLst>
          </p:cNvPr>
          <p:cNvSpPr txBox="1"/>
          <p:nvPr/>
        </p:nvSpPr>
        <p:spPr>
          <a:xfrm>
            <a:off x="323528" y="21304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EC2FD6-F929-4D09-98CC-7CDFA897D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" y="978891"/>
            <a:ext cx="4564782" cy="123898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8F9A649-FAAD-4DDB-A52C-4B53453F9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468" y="960700"/>
            <a:ext cx="5430932" cy="40879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1E42FC-3CEF-4CE7-AEBB-632FF2576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0" y="2306598"/>
            <a:ext cx="2322096" cy="276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2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1422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Visibility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AC8652-A067-4947-AB9C-A5262040021D}"/>
              </a:ext>
            </a:extLst>
          </p:cNvPr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61EA2-7557-48DB-9CF9-2682219C8047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60AE84-4341-4357-8110-685634607B7B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63AE58-1EBD-4125-986B-B2EC6ED363E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C8546-7EBD-481D-8FE8-05E073B3E285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D39FA9-D6BD-4C7B-AAE2-CB86D8ED34DD}"/>
                </a:ext>
              </a:extLst>
            </p:cNvPr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BCE2CC-AEB8-49F6-87CB-7AA48CCA886E}"/>
              </a:ext>
            </a:extLst>
          </p:cNvPr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5DE9-8D04-44FA-9CDA-268EC7D04E71}"/>
              </a:ext>
            </a:extLst>
          </p:cNvPr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D2FED-6C7A-4857-9BCD-2742E5122225}"/>
              </a:ext>
            </a:extLst>
          </p:cNvPr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AD4F1-3D7D-4718-98E0-E57DC7A49FDB}"/>
              </a:ext>
            </a:extLst>
          </p:cNvPr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B978-0646-4873-832B-FD2EC5AB1911}"/>
              </a:ext>
            </a:extLst>
          </p:cNvPr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8E958E-C739-4F1C-9FD5-456953F44E59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58AC7-5821-45DE-A789-158514733EAA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99C18-992D-4DF3-83A5-9E4A70A8336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D4D08-9EC2-4DCB-84E2-F951D0AEF694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FB80-C3C2-498B-9269-46656C99735D}"/>
              </a:ext>
            </a:extLst>
          </p:cNvPr>
          <p:cNvSpPr txBox="1"/>
          <p:nvPr/>
        </p:nvSpPr>
        <p:spPr>
          <a:xfrm>
            <a:off x="323528" y="1923678"/>
            <a:ext cx="729879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I.  HTML </a:t>
            </a:r>
            <a:r>
              <a:rPr lang="ko-KR" altLang="en-US" dirty="0"/>
              <a:t>태그를</a:t>
            </a:r>
            <a:r>
              <a:rPr lang="en-US" altLang="ko-KR" dirty="0"/>
              <a:t> 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출력할 것</a:t>
            </a:r>
            <a:r>
              <a:rPr lang="ko-KR" altLang="en-US" dirty="0"/>
              <a:t>인지 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숨길 것</a:t>
            </a:r>
            <a:r>
              <a:rPr lang="ko-KR" altLang="en-US" dirty="0"/>
              <a:t>인지 지정할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2000" dirty="0"/>
              <a:t>II.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visibility : hidden;</a:t>
            </a:r>
            <a:r>
              <a:rPr lang="en-US" altLang="ko-KR" dirty="0"/>
              <a:t> </a:t>
            </a:r>
            <a:r>
              <a:rPr lang="ko-KR" altLang="en-US" dirty="0"/>
              <a:t>은 출력공간을 할당한 채 보이지만 않게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III. visibility :    visible;</a:t>
            </a:r>
          </a:p>
          <a:p>
            <a:r>
              <a:rPr lang="en-US" altLang="ko-KR" dirty="0"/>
              <a:t>                    hidden;</a:t>
            </a: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0CED34D6-87BB-4971-B8E7-CF4C80A63D08}"/>
              </a:ext>
            </a:extLst>
          </p:cNvPr>
          <p:cNvSpPr/>
          <p:nvPr/>
        </p:nvSpPr>
        <p:spPr>
          <a:xfrm>
            <a:off x="7380312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왼쪽 중괄호 1">
            <a:extLst>
              <a:ext uri="{FF2B5EF4-FFF2-40B4-BE49-F238E27FC236}">
                <a16:creationId xmlns:a16="http://schemas.microsoft.com/office/drawing/2014/main" id="{F529AA4C-182B-4F3D-985F-7BE637B15270}"/>
              </a:ext>
            </a:extLst>
          </p:cNvPr>
          <p:cNvSpPr/>
          <p:nvPr/>
        </p:nvSpPr>
        <p:spPr>
          <a:xfrm>
            <a:off x="1788788" y="3219822"/>
            <a:ext cx="216024" cy="400110"/>
          </a:xfrm>
          <a:prstGeom prst="leftBrace">
            <a:avLst>
              <a:gd name="adj1" fmla="val 8333"/>
              <a:gd name="adj2" fmla="val 231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798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1422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Visibility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AC8652-A067-4947-AB9C-A5262040021D}"/>
              </a:ext>
            </a:extLst>
          </p:cNvPr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61EA2-7557-48DB-9CF9-2682219C8047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60AE84-4341-4357-8110-685634607B7B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63AE58-1EBD-4125-986B-B2EC6ED363E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C8546-7EBD-481D-8FE8-05E073B3E285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D39FA9-D6BD-4C7B-AAE2-CB86D8ED34DD}"/>
                </a:ext>
              </a:extLst>
            </p:cNvPr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BCE2CC-AEB8-49F6-87CB-7AA48CCA886E}"/>
              </a:ext>
            </a:extLst>
          </p:cNvPr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5DE9-8D04-44FA-9CDA-268EC7D04E71}"/>
              </a:ext>
            </a:extLst>
          </p:cNvPr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D2FED-6C7A-4857-9BCD-2742E5122225}"/>
              </a:ext>
            </a:extLst>
          </p:cNvPr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AD4F1-3D7D-4718-98E0-E57DC7A49FDB}"/>
              </a:ext>
            </a:extLst>
          </p:cNvPr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B978-0646-4873-832B-FD2EC5AB1911}"/>
              </a:ext>
            </a:extLst>
          </p:cNvPr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8E958E-C739-4F1C-9FD5-456953F44E59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58AC7-5821-45DE-A789-158514733EAA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99C18-992D-4DF3-83A5-9E4A70A8336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D4D08-9EC2-4DCB-84E2-F951D0AEF694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0CED34D6-87BB-4971-B8E7-CF4C80A63D08}"/>
              </a:ext>
            </a:extLst>
          </p:cNvPr>
          <p:cNvSpPr/>
          <p:nvPr/>
        </p:nvSpPr>
        <p:spPr>
          <a:xfrm>
            <a:off x="7380312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04E1B8-C68A-47B7-8FAB-5453BE142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27" y="1084975"/>
            <a:ext cx="5553126" cy="16495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D4F719-C967-44F8-B722-A592C35B0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65" y="3075806"/>
            <a:ext cx="2780325" cy="119156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DBA57D5-A282-4D53-BD58-9BD2FB1F6865}"/>
              </a:ext>
            </a:extLst>
          </p:cNvPr>
          <p:cNvSpPr/>
          <p:nvPr/>
        </p:nvSpPr>
        <p:spPr>
          <a:xfrm>
            <a:off x="755576" y="3338487"/>
            <a:ext cx="2304256" cy="6921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33C14-0514-4E9F-9F2B-D757D025DF51}"/>
              </a:ext>
            </a:extLst>
          </p:cNvPr>
          <p:cNvSpPr/>
          <p:nvPr/>
        </p:nvSpPr>
        <p:spPr>
          <a:xfrm>
            <a:off x="3911452" y="1910507"/>
            <a:ext cx="12384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958A820-3FDB-4EE5-84ED-FF90F924933B}"/>
              </a:ext>
            </a:extLst>
          </p:cNvPr>
          <p:cNvSpPr/>
          <p:nvPr/>
        </p:nvSpPr>
        <p:spPr>
          <a:xfrm>
            <a:off x="2685444" y="2139702"/>
            <a:ext cx="80643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9D069E-BC23-4E07-84B3-AD0C9EAFC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065" y="1134604"/>
            <a:ext cx="7314060" cy="357165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F3157A-7E5E-4699-B701-9F33A8462084}"/>
              </a:ext>
            </a:extLst>
          </p:cNvPr>
          <p:cNvSpPr/>
          <p:nvPr/>
        </p:nvSpPr>
        <p:spPr>
          <a:xfrm>
            <a:off x="6372200" y="3309755"/>
            <a:ext cx="1031459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91FF915-3208-43A7-BF43-B7E6CCACBC13}"/>
              </a:ext>
            </a:extLst>
          </p:cNvPr>
          <p:cNvSpPr/>
          <p:nvPr/>
        </p:nvSpPr>
        <p:spPr>
          <a:xfrm>
            <a:off x="3307606" y="3637687"/>
            <a:ext cx="228295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0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6" grpId="0" animBg="1"/>
      <p:bldP spid="12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1350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overflow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AC8652-A067-4947-AB9C-A5262040021D}"/>
              </a:ext>
            </a:extLst>
          </p:cNvPr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61EA2-7557-48DB-9CF9-2682219C8047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60AE84-4341-4357-8110-685634607B7B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63AE58-1EBD-4125-986B-B2EC6ED363E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C8546-7EBD-481D-8FE8-05E073B3E285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D39FA9-D6BD-4C7B-AAE2-CB86D8ED34DD}"/>
                </a:ext>
              </a:extLst>
            </p:cNvPr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BCE2CC-AEB8-49F6-87CB-7AA48CCA886E}"/>
              </a:ext>
            </a:extLst>
          </p:cNvPr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5DE9-8D04-44FA-9CDA-268EC7D04E71}"/>
              </a:ext>
            </a:extLst>
          </p:cNvPr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D2FED-6C7A-4857-9BCD-2742E5122225}"/>
              </a:ext>
            </a:extLst>
          </p:cNvPr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AD4F1-3D7D-4718-98E0-E57DC7A49FDB}"/>
              </a:ext>
            </a:extLst>
          </p:cNvPr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B978-0646-4873-832B-FD2EC5AB1911}"/>
              </a:ext>
            </a:extLst>
          </p:cNvPr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8E958E-C739-4F1C-9FD5-456953F44E59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58AC7-5821-45DE-A789-158514733EAA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99C18-992D-4DF3-83A5-9E4A70A8336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D4D08-9EC2-4DCB-84E2-F951D0AEF694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0CED34D6-87BB-4971-B8E7-CF4C80A63D08}"/>
              </a:ext>
            </a:extLst>
          </p:cNvPr>
          <p:cNvSpPr/>
          <p:nvPr/>
        </p:nvSpPr>
        <p:spPr>
          <a:xfrm>
            <a:off x="8171767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EE6F31-2555-49DD-80E2-0EB36FBC53E5}"/>
              </a:ext>
            </a:extLst>
          </p:cNvPr>
          <p:cNvSpPr txBox="1"/>
          <p:nvPr/>
        </p:nvSpPr>
        <p:spPr>
          <a:xfrm>
            <a:off x="755576" y="1563638"/>
            <a:ext cx="8436925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I.  HTML </a:t>
            </a:r>
            <a:r>
              <a:rPr lang="ko-KR" altLang="en-US" dirty="0"/>
              <a:t>콘텐츠가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width</a:t>
            </a:r>
            <a:r>
              <a:rPr lang="ko-KR" altLang="en-US" dirty="0"/>
              <a:t>와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height</a:t>
            </a:r>
            <a:r>
              <a:rPr lang="en-US" altLang="ko-KR" dirty="0"/>
              <a:t> </a:t>
            </a:r>
            <a:r>
              <a:rPr lang="ko-KR" altLang="en-US" dirty="0"/>
              <a:t>프로퍼티에 주어진 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크기를 넘어가는 경우</a:t>
            </a:r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ko-KR" altLang="en-US" dirty="0"/>
              <a:t>   콘텐츠를 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자를 것인지 말 것인지 </a:t>
            </a:r>
            <a:r>
              <a:rPr lang="ko-KR" altLang="en-US" dirty="0"/>
              <a:t>지정하는 프로퍼티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dirty="0"/>
              <a:t>II.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블록 태그</a:t>
            </a:r>
            <a:r>
              <a:rPr lang="ko-KR" altLang="en-US" dirty="0"/>
              <a:t>에만 지정된다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III. Width</a:t>
            </a:r>
            <a:r>
              <a:rPr lang="ko-KR" altLang="en-US" dirty="0"/>
              <a:t>와 </a:t>
            </a:r>
            <a:r>
              <a:rPr lang="en-US" altLang="ko-KR" dirty="0"/>
              <a:t>height </a:t>
            </a:r>
            <a:r>
              <a:rPr lang="ko-KR" altLang="en-US" dirty="0"/>
              <a:t>프로퍼티에 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박스 크기가 지정</a:t>
            </a:r>
            <a:r>
              <a:rPr lang="ko-KR" altLang="en-US" dirty="0"/>
              <a:t>되어 있어야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IV. overflow </a:t>
            </a:r>
            <a:r>
              <a:rPr lang="en-US" altLang="ko-KR"/>
              <a:t>:     visible  </a:t>
            </a:r>
            <a:r>
              <a:rPr lang="en-US" altLang="ko-KR" dirty="0"/>
              <a:t>(</a:t>
            </a:r>
            <a:r>
              <a:rPr lang="ko-KR" altLang="en-US" dirty="0"/>
              <a:t>디폴트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          hidden </a:t>
            </a:r>
          </a:p>
          <a:p>
            <a:r>
              <a:rPr lang="en-US" altLang="ko-KR" dirty="0"/>
              <a:t>                  </a:t>
            </a:r>
            <a:r>
              <a:rPr lang="en-US" altLang="ko-KR" dirty="0">
                <a:solidFill>
                  <a:srgbClr val="DAE9E4"/>
                </a:solidFill>
              </a:rPr>
              <a:t>.</a:t>
            </a:r>
            <a:r>
              <a:rPr lang="en-US" altLang="ko-KR" dirty="0"/>
              <a:t>   scroll</a:t>
            </a:r>
          </a:p>
          <a:p>
            <a:r>
              <a:rPr lang="en-US" altLang="ko-KR" dirty="0"/>
              <a:t>                  </a:t>
            </a:r>
            <a:r>
              <a:rPr lang="en-US" altLang="ko-KR" dirty="0">
                <a:solidFill>
                  <a:srgbClr val="DAE9E4"/>
                </a:solidFill>
              </a:rPr>
              <a:t>.</a:t>
            </a:r>
            <a:r>
              <a:rPr lang="en-US" altLang="ko-KR" dirty="0"/>
              <a:t>   auto</a:t>
            </a:r>
            <a:endParaRPr lang="ko-KR" altLang="en-US" dirty="0"/>
          </a:p>
        </p:txBody>
      </p:sp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248923E6-E5F5-4101-91AA-4C72EEDA3CFB}"/>
              </a:ext>
            </a:extLst>
          </p:cNvPr>
          <p:cNvSpPr/>
          <p:nvPr/>
        </p:nvSpPr>
        <p:spPr>
          <a:xfrm>
            <a:off x="2267744" y="3795886"/>
            <a:ext cx="288032" cy="864096"/>
          </a:xfrm>
          <a:prstGeom prst="leftBrace">
            <a:avLst>
              <a:gd name="adj1" fmla="val 0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0560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1350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overflow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AC8652-A067-4947-AB9C-A5262040021D}"/>
              </a:ext>
            </a:extLst>
          </p:cNvPr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61EA2-7557-48DB-9CF9-2682219C8047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60AE84-4341-4357-8110-685634607B7B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63AE58-1EBD-4125-986B-B2EC6ED363E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C8546-7EBD-481D-8FE8-05E073B3E285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D39FA9-D6BD-4C7B-AAE2-CB86D8ED34DD}"/>
                </a:ext>
              </a:extLst>
            </p:cNvPr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BCE2CC-AEB8-49F6-87CB-7AA48CCA886E}"/>
              </a:ext>
            </a:extLst>
          </p:cNvPr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5DE9-8D04-44FA-9CDA-268EC7D04E71}"/>
              </a:ext>
            </a:extLst>
          </p:cNvPr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D2FED-6C7A-4857-9BCD-2742E5122225}"/>
              </a:ext>
            </a:extLst>
          </p:cNvPr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AD4F1-3D7D-4718-98E0-E57DC7A49FDB}"/>
              </a:ext>
            </a:extLst>
          </p:cNvPr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B978-0646-4873-832B-FD2EC5AB1911}"/>
              </a:ext>
            </a:extLst>
          </p:cNvPr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8E958E-C739-4F1C-9FD5-456953F44E59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58AC7-5821-45DE-A789-158514733EAA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99C18-992D-4DF3-83A5-9E4A70A8336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D4D08-9EC2-4DCB-84E2-F951D0AEF694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0CED34D6-87BB-4971-B8E7-CF4C80A63D08}"/>
              </a:ext>
            </a:extLst>
          </p:cNvPr>
          <p:cNvSpPr/>
          <p:nvPr/>
        </p:nvSpPr>
        <p:spPr>
          <a:xfrm>
            <a:off x="8171767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BA8AC4-B789-43A1-BB8C-DF8ED5DC5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08" y="1140003"/>
            <a:ext cx="7400925" cy="2583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A02A2B-822B-4B65-AE67-4835AE887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08" y="1133819"/>
            <a:ext cx="3190875" cy="34956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E18FFD8-0F41-4A11-8497-0E6F943D8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609" y="962214"/>
            <a:ext cx="5879500" cy="396555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DACB83B-583C-4B9E-BC2D-366E1334BC62}"/>
              </a:ext>
            </a:extLst>
          </p:cNvPr>
          <p:cNvSpPr/>
          <p:nvPr/>
        </p:nvSpPr>
        <p:spPr>
          <a:xfrm>
            <a:off x="4572000" y="2499742"/>
            <a:ext cx="244300" cy="21602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D7A3ABA7-1153-4BF4-89CC-B19BED407274}"/>
              </a:ext>
            </a:extLst>
          </p:cNvPr>
          <p:cNvSpPr/>
          <p:nvPr/>
        </p:nvSpPr>
        <p:spPr>
          <a:xfrm>
            <a:off x="4572000" y="3083732"/>
            <a:ext cx="244300" cy="21602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095599CC-AA06-4B76-8D48-37FA676D27C8}"/>
              </a:ext>
            </a:extLst>
          </p:cNvPr>
          <p:cNvSpPr/>
          <p:nvPr/>
        </p:nvSpPr>
        <p:spPr>
          <a:xfrm>
            <a:off x="4563070" y="3710194"/>
            <a:ext cx="244300" cy="21602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1B482575-8F5C-4E9D-BEDF-D279BC885846}"/>
              </a:ext>
            </a:extLst>
          </p:cNvPr>
          <p:cNvSpPr/>
          <p:nvPr/>
        </p:nvSpPr>
        <p:spPr>
          <a:xfrm>
            <a:off x="4569840" y="4316199"/>
            <a:ext cx="244300" cy="21602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5FF02-55DF-4C4E-9615-4D7FFC3A030D}"/>
              </a:ext>
            </a:extLst>
          </p:cNvPr>
          <p:cNvSpPr txBox="1"/>
          <p:nvPr/>
        </p:nvSpPr>
        <p:spPr>
          <a:xfrm>
            <a:off x="4903444" y="243194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visible</a:t>
            </a:r>
            <a:r>
              <a:rPr lang="ko-KR" altLang="en-US" dirty="0"/>
              <a:t>의 경우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72FA4E-E21B-4FD6-ADE3-77831F2CF2D4}"/>
              </a:ext>
            </a:extLst>
          </p:cNvPr>
          <p:cNvSpPr txBox="1"/>
          <p:nvPr/>
        </p:nvSpPr>
        <p:spPr>
          <a:xfrm>
            <a:off x="4912122" y="3007078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</a:t>
            </a:r>
            <a:r>
              <a:rPr lang="ko-KR" altLang="en-US" dirty="0"/>
              <a:t>의 경우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9D51C3-9CAA-4CC7-A34B-88DE470E1FDA}"/>
              </a:ext>
            </a:extLst>
          </p:cNvPr>
          <p:cNvSpPr txBox="1"/>
          <p:nvPr/>
        </p:nvSpPr>
        <p:spPr>
          <a:xfrm>
            <a:off x="4898484" y="3631183"/>
            <a:ext cx="149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scroll</a:t>
            </a:r>
            <a:r>
              <a:rPr lang="ko-KR" altLang="en-US" dirty="0"/>
              <a:t>의 경우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846892-2DE2-4E63-94FF-8FAAB69FD1A3}"/>
              </a:ext>
            </a:extLst>
          </p:cNvPr>
          <p:cNvSpPr txBox="1"/>
          <p:nvPr/>
        </p:nvSpPr>
        <p:spPr>
          <a:xfrm>
            <a:off x="4912120" y="4238884"/>
            <a:ext cx="14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auto</a:t>
            </a:r>
            <a:r>
              <a:rPr lang="ko-KR" altLang="en-US" dirty="0"/>
              <a:t>의 경우</a:t>
            </a:r>
          </a:p>
        </p:txBody>
      </p:sp>
    </p:spTree>
    <p:extLst>
      <p:ext uri="{BB962C8B-B14F-4D97-AF65-F5344CB8AC3E}">
        <p14:creationId xmlns:p14="http://schemas.microsoft.com/office/powerpoint/2010/main" val="307042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6" grpId="0" animBg="1"/>
      <p:bldP spid="37" grpId="0" animBg="1"/>
      <p:bldP spid="38" grpId="0" animBg="1"/>
      <p:bldP spid="10" grpId="0"/>
      <p:bldP spid="39" grpId="0"/>
      <p:bldP spid="40" grpId="0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474616" y="306025"/>
            <a:ext cx="3993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 2.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리스트 꾸미기</a:t>
            </a:r>
          </a:p>
        </p:txBody>
      </p:sp>
      <p:grpSp>
        <p:nvGrpSpPr>
          <p:cNvPr id="51" name="그룹 50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49" name="직사각형 48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4787061-6570-4E88-9A66-9E5FB7828C1A}"/>
              </a:ext>
            </a:extLst>
          </p:cNvPr>
          <p:cNvSpPr txBox="1"/>
          <p:nvPr/>
        </p:nvSpPr>
        <p:spPr>
          <a:xfrm>
            <a:off x="5072700" y="1563638"/>
            <a:ext cx="2214068" cy="2885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리스트와 아이템의 배경</a:t>
            </a:r>
            <a:endParaRPr lang="en-US" altLang="ko-KR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마커의 위치</a:t>
            </a:r>
            <a:endParaRPr lang="en-US" altLang="ko-KR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마커의 종류</a:t>
            </a:r>
            <a:endParaRPr lang="en-US" altLang="ko-KR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마커</a:t>
            </a:r>
          </a:p>
          <a:p>
            <a:endParaRPr lang="en-US" altLang="ko-KR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 단축 프로퍼티</a:t>
            </a:r>
            <a:endParaRPr lang="en-US" altLang="ko-KR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8A4756-E362-473E-83F2-04B969D99A0D}"/>
              </a:ext>
            </a:extLst>
          </p:cNvPr>
          <p:cNvSpPr/>
          <p:nvPr/>
        </p:nvSpPr>
        <p:spPr>
          <a:xfrm rot="5400000">
            <a:off x="4726231" y="1655274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54BAFE-ED25-4CF2-97C8-3AEA6051DC44}"/>
              </a:ext>
            </a:extLst>
          </p:cNvPr>
          <p:cNvSpPr/>
          <p:nvPr/>
        </p:nvSpPr>
        <p:spPr>
          <a:xfrm rot="5400000">
            <a:off x="4731492" y="2173684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AE3C77-0139-464E-8F5D-B5A3029499D6}"/>
              </a:ext>
            </a:extLst>
          </p:cNvPr>
          <p:cNvSpPr/>
          <p:nvPr/>
        </p:nvSpPr>
        <p:spPr>
          <a:xfrm rot="5400000">
            <a:off x="4728350" y="267799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3D1C97-72F7-447D-8744-0AD62A4DBB62}"/>
              </a:ext>
            </a:extLst>
          </p:cNvPr>
          <p:cNvSpPr/>
          <p:nvPr/>
        </p:nvSpPr>
        <p:spPr>
          <a:xfrm rot="5400000">
            <a:off x="4730140" y="3136939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4096038-F4B0-4538-B5AF-8D5DB9E2154E}"/>
              </a:ext>
            </a:extLst>
          </p:cNvPr>
          <p:cNvSpPr/>
          <p:nvPr/>
        </p:nvSpPr>
        <p:spPr>
          <a:xfrm rot="5400000">
            <a:off x="4726231" y="365741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044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8C247FC-FDEF-4303-B8FF-97F616EF8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65" y="1059312"/>
            <a:ext cx="3509404" cy="302592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015E67-06C2-4253-974B-498AD6D0A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346956"/>
            <a:ext cx="2554383" cy="2449588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7337EAF-F9CA-4822-94BD-EBA2325E4051}"/>
              </a:ext>
            </a:extLst>
          </p:cNvPr>
          <p:cNvSpPr/>
          <p:nvPr/>
        </p:nvSpPr>
        <p:spPr>
          <a:xfrm>
            <a:off x="4669768" y="2211710"/>
            <a:ext cx="762168" cy="720080"/>
          </a:xfrm>
          <a:prstGeom prst="rightArrow">
            <a:avLst/>
          </a:prstGeom>
          <a:solidFill>
            <a:srgbClr val="89CA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8572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2653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리스트와 아이템의 배경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8" name="직사각형 7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9E8D07-0A69-4AD0-B738-AD2990B791D3}"/>
              </a:ext>
            </a:extLst>
          </p:cNvPr>
          <p:cNvSpPr txBox="1"/>
          <p:nvPr/>
        </p:nvSpPr>
        <p:spPr>
          <a:xfrm>
            <a:off x="612552" y="1282571"/>
            <a:ext cx="789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89CAC4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background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프로퍼티로 리스트나 아이템에 배경색이나 배경 이미지를 줄 수 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7337EAF-F9CA-4822-94BD-EBA2325E4051}"/>
              </a:ext>
            </a:extLst>
          </p:cNvPr>
          <p:cNvSpPr/>
          <p:nvPr/>
        </p:nvSpPr>
        <p:spPr>
          <a:xfrm>
            <a:off x="4179376" y="2834606"/>
            <a:ext cx="762168" cy="720080"/>
          </a:xfrm>
          <a:prstGeom prst="rightArrow">
            <a:avLst/>
          </a:prstGeom>
          <a:solidFill>
            <a:srgbClr val="89CA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E867A4F-FCAF-494B-B25B-BD1BD957B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63" y="2127846"/>
            <a:ext cx="3276600" cy="2133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1EA3583-E772-4881-8701-AD9846A38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981" y="2571750"/>
            <a:ext cx="3454845" cy="1351896"/>
          </a:xfrm>
          <a:prstGeom prst="rect">
            <a:avLst/>
          </a:prstGeom>
        </p:spPr>
      </p:pic>
      <p:sp>
        <p:nvSpPr>
          <p:cNvPr id="26" name="자유형 23">
            <a:extLst>
              <a:ext uri="{FF2B5EF4-FFF2-40B4-BE49-F238E27FC236}">
                <a16:creationId xmlns:a16="http://schemas.microsoft.com/office/drawing/2014/main" id="{41CF79A3-F797-40ED-A362-1FE6F51E2E17}"/>
              </a:ext>
            </a:extLst>
          </p:cNvPr>
          <p:cNvSpPr/>
          <p:nvPr/>
        </p:nvSpPr>
        <p:spPr>
          <a:xfrm>
            <a:off x="3284767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9C01503-8BE4-498B-86D7-70555F4A638C}"/>
              </a:ext>
            </a:extLst>
          </p:cNvPr>
          <p:cNvSpPr/>
          <p:nvPr/>
        </p:nvSpPr>
        <p:spPr>
          <a:xfrm rot="5400000">
            <a:off x="7505244" y="222955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01E3DD-FC00-4686-B98F-B65BF2D5D3B8}"/>
              </a:ext>
            </a:extLst>
          </p:cNvPr>
          <p:cNvSpPr txBox="1"/>
          <p:nvPr/>
        </p:nvSpPr>
        <p:spPr>
          <a:xfrm>
            <a:off x="7688695" y="179035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432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474616" y="306025"/>
            <a:ext cx="3029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 1.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배치</a:t>
            </a:r>
          </a:p>
        </p:txBody>
      </p:sp>
      <p:grpSp>
        <p:nvGrpSpPr>
          <p:cNvPr id="51" name="그룹 50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49" name="직사각형 48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4787061-6570-4E88-9A66-9E5FB7828C1A}"/>
              </a:ext>
            </a:extLst>
          </p:cNvPr>
          <p:cNvSpPr txBox="1"/>
          <p:nvPr/>
        </p:nvSpPr>
        <p:spPr>
          <a:xfrm>
            <a:off x="5072700" y="1059582"/>
            <a:ext cx="3445367" cy="3393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50" dirty="0"/>
              <a:t>블록 박스와 인라인 박스</a:t>
            </a:r>
            <a:endParaRPr lang="en-US" altLang="ko-KR" sz="1650" dirty="0"/>
          </a:p>
          <a:p>
            <a:endParaRPr lang="en-US" altLang="ko-KR" sz="1650" dirty="0"/>
          </a:p>
          <a:p>
            <a:r>
              <a:rPr lang="ko-KR" altLang="en-US" sz="1650" dirty="0"/>
              <a:t>박스의 유형 제어</a:t>
            </a:r>
            <a:endParaRPr lang="en-US" altLang="ko-KR" sz="1650" dirty="0"/>
          </a:p>
          <a:p>
            <a:endParaRPr lang="en-US" altLang="ko-KR" sz="1650" dirty="0"/>
          </a:p>
          <a:p>
            <a:r>
              <a:rPr lang="ko-KR" altLang="en-US" sz="1650" dirty="0"/>
              <a:t>박스의 배치 </a:t>
            </a:r>
            <a:r>
              <a:rPr lang="en-US" altLang="ko-KR" sz="1650" dirty="0"/>
              <a:t>position</a:t>
            </a:r>
          </a:p>
          <a:p>
            <a:endParaRPr lang="en-US" altLang="ko-KR" sz="1650" dirty="0"/>
          </a:p>
          <a:p>
            <a:r>
              <a:rPr lang="en-US" altLang="ko-KR" sz="1650" dirty="0"/>
              <a:t>float</a:t>
            </a:r>
            <a:r>
              <a:rPr lang="ko-KR" altLang="en-US" sz="1650" dirty="0"/>
              <a:t> 프로퍼티를 이용한 유동 배치</a:t>
            </a:r>
          </a:p>
          <a:p>
            <a:endParaRPr lang="en-US" altLang="ko-KR" sz="1650" dirty="0"/>
          </a:p>
          <a:p>
            <a:r>
              <a:rPr lang="ko-KR" altLang="en-US" sz="1650" dirty="0"/>
              <a:t>수직 쌓기 </a:t>
            </a:r>
            <a:r>
              <a:rPr lang="en-US" altLang="ko-KR" sz="1650" dirty="0"/>
              <a:t>z-index</a:t>
            </a:r>
          </a:p>
          <a:p>
            <a:endParaRPr lang="en-US" altLang="ko-KR" sz="1650" dirty="0"/>
          </a:p>
          <a:p>
            <a:r>
              <a:rPr lang="en-US" altLang="ko-KR" sz="1650" dirty="0"/>
              <a:t>visibility</a:t>
            </a:r>
          </a:p>
          <a:p>
            <a:endParaRPr lang="en-US" altLang="ko-KR" sz="1650" dirty="0"/>
          </a:p>
          <a:p>
            <a:r>
              <a:rPr lang="ko-KR" altLang="en-US" sz="1650" dirty="0"/>
              <a:t>콘텐츠를 자를 것인지 </a:t>
            </a:r>
            <a:r>
              <a:rPr lang="en-US" altLang="ko-KR" sz="1650" dirty="0"/>
              <a:t>overflow</a:t>
            </a:r>
            <a:endParaRPr lang="ko-KR" altLang="en-US" sz="165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8A4756-E362-473E-83F2-04B969D99A0D}"/>
              </a:ext>
            </a:extLst>
          </p:cNvPr>
          <p:cNvSpPr/>
          <p:nvPr/>
        </p:nvSpPr>
        <p:spPr>
          <a:xfrm rot="5400000">
            <a:off x="4726231" y="1151218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54BAFE-ED25-4CF2-97C8-3AEA6051DC44}"/>
              </a:ext>
            </a:extLst>
          </p:cNvPr>
          <p:cNvSpPr/>
          <p:nvPr/>
        </p:nvSpPr>
        <p:spPr>
          <a:xfrm rot="5400000">
            <a:off x="4731492" y="1669628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AE3C77-0139-464E-8F5D-B5A3029499D6}"/>
              </a:ext>
            </a:extLst>
          </p:cNvPr>
          <p:cNvSpPr/>
          <p:nvPr/>
        </p:nvSpPr>
        <p:spPr>
          <a:xfrm rot="5400000">
            <a:off x="4728350" y="217393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3D1C97-72F7-447D-8744-0AD62A4DBB62}"/>
              </a:ext>
            </a:extLst>
          </p:cNvPr>
          <p:cNvSpPr/>
          <p:nvPr/>
        </p:nvSpPr>
        <p:spPr>
          <a:xfrm rot="5400000">
            <a:off x="4730140" y="2632883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4096038-F4B0-4538-B5AF-8D5DB9E2154E}"/>
              </a:ext>
            </a:extLst>
          </p:cNvPr>
          <p:cNvSpPr/>
          <p:nvPr/>
        </p:nvSpPr>
        <p:spPr>
          <a:xfrm rot="5400000">
            <a:off x="4726231" y="315335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9E093C-B92F-4F81-9DA8-5C4C3261E06E}"/>
              </a:ext>
            </a:extLst>
          </p:cNvPr>
          <p:cNvSpPr/>
          <p:nvPr/>
        </p:nvSpPr>
        <p:spPr>
          <a:xfrm rot="5400000">
            <a:off x="4716016" y="3673829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CAC6B7A-EA2C-4626-A42E-9A887124D81A}"/>
              </a:ext>
            </a:extLst>
          </p:cNvPr>
          <p:cNvSpPr/>
          <p:nvPr/>
        </p:nvSpPr>
        <p:spPr>
          <a:xfrm rot="5400000">
            <a:off x="4730348" y="4183145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703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3780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마커의 위치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list-style-position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8" name="직사각형 7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4140980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9E8D07-0A69-4AD0-B738-AD2990B791D3}"/>
              </a:ext>
            </a:extLst>
          </p:cNvPr>
          <p:cNvSpPr txBox="1"/>
          <p:nvPr/>
        </p:nvSpPr>
        <p:spPr>
          <a:xfrm>
            <a:off x="612552" y="1219396"/>
            <a:ext cx="6529352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list-style-position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마커의 위치를 지정할 때 사용하는 프로퍼티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디폴트 값은 </a:t>
            </a:r>
            <a:r>
              <a:rPr lang="en-US" altLang="ko-KR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outside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7337EAF-F9CA-4822-94BD-EBA2325E4051}"/>
              </a:ext>
            </a:extLst>
          </p:cNvPr>
          <p:cNvSpPr/>
          <p:nvPr/>
        </p:nvSpPr>
        <p:spPr>
          <a:xfrm>
            <a:off x="4179376" y="2834606"/>
            <a:ext cx="762168" cy="720080"/>
          </a:xfrm>
          <a:prstGeom prst="rightArrow">
            <a:avLst/>
          </a:prstGeom>
          <a:solidFill>
            <a:srgbClr val="89CA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C0DAB5-BF23-4AFC-9DFF-B9F519B64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23" y="2594571"/>
            <a:ext cx="3305175" cy="12001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A9683DE-73CA-403D-BCB7-AF2C39A558C9}"/>
              </a:ext>
            </a:extLst>
          </p:cNvPr>
          <p:cNvSpPr/>
          <p:nvPr/>
        </p:nvSpPr>
        <p:spPr>
          <a:xfrm>
            <a:off x="971600" y="3291830"/>
            <a:ext cx="266429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4D7FA35-1BC6-4F41-8AB0-1D07FDD47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426" y="2582131"/>
            <a:ext cx="3384692" cy="12303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9A77299-0E8D-4856-8D6B-1705E0B5F212}"/>
              </a:ext>
            </a:extLst>
          </p:cNvPr>
          <p:cNvSpPr txBox="1"/>
          <p:nvPr/>
        </p:nvSpPr>
        <p:spPr>
          <a:xfrm>
            <a:off x="534964" y="417366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highlight>
                  <a:srgbClr val="89CAC4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inside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주면 마커가 아이템 안쪽에 배치됨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37000A0-3FD4-4867-BDB6-FB85B814E8D0}"/>
              </a:ext>
            </a:extLst>
          </p:cNvPr>
          <p:cNvCxnSpPr>
            <a:stCxn id="9" idx="2"/>
            <a:endCxn id="23" idx="0"/>
          </p:cNvCxnSpPr>
          <p:nvPr/>
        </p:nvCxnSpPr>
        <p:spPr>
          <a:xfrm>
            <a:off x="2303748" y="3507854"/>
            <a:ext cx="499468" cy="6658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AF5BA3-138F-416D-AC19-026D50F84786}"/>
              </a:ext>
            </a:extLst>
          </p:cNvPr>
          <p:cNvSpPr/>
          <p:nvPr/>
        </p:nvSpPr>
        <p:spPr>
          <a:xfrm>
            <a:off x="5508104" y="2931791"/>
            <a:ext cx="216024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6D8B9E7-9C00-43FA-A1EF-EBCF52C2F5C6}"/>
              </a:ext>
            </a:extLst>
          </p:cNvPr>
          <p:cNvSpPr/>
          <p:nvPr/>
        </p:nvSpPr>
        <p:spPr>
          <a:xfrm rot="5400000">
            <a:off x="7505244" y="222955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BD4581-8922-4F16-AF45-DDA7586D3D81}"/>
              </a:ext>
            </a:extLst>
          </p:cNvPr>
          <p:cNvSpPr txBox="1"/>
          <p:nvPr/>
        </p:nvSpPr>
        <p:spPr>
          <a:xfrm>
            <a:off x="7688695" y="179035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38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3097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마커 종류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list-style-type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8" name="직사각형 7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9E8D07-0A69-4AD0-B738-AD2990B791D3}"/>
              </a:ext>
            </a:extLst>
          </p:cNvPr>
          <p:cNvSpPr txBox="1"/>
          <p:nvPr/>
        </p:nvSpPr>
        <p:spPr>
          <a:xfrm>
            <a:off x="612552" y="1219396"/>
            <a:ext cx="3425938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list-style-type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마커의 종류를 지정하는 프로퍼티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B312894-0D00-4B08-BDD7-AAE63DD8B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25"/>
          <a:stretch/>
        </p:blipFill>
        <p:spPr>
          <a:xfrm>
            <a:off x="950171" y="2501070"/>
            <a:ext cx="2001436" cy="155257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E827DCD-F709-4CC4-9B28-715B8BCBC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460" y="4155534"/>
            <a:ext cx="2286000" cy="27622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A6AC2B0-F381-4C38-AF62-3F005FFFA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018" y="4166963"/>
            <a:ext cx="2352675" cy="2667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96492CD-FE7A-4E72-B98B-62675388F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176" y="4155534"/>
            <a:ext cx="2257425" cy="29527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E3B196D-6E33-4D4D-8D6E-0313C637F4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679" y="2482020"/>
            <a:ext cx="1895475" cy="1552575"/>
          </a:xfrm>
          <a:prstGeom prst="rect">
            <a:avLst/>
          </a:prstGeom>
        </p:spPr>
      </p:pic>
      <p:sp>
        <p:nvSpPr>
          <p:cNvPr id="39" name="자유형 23">
            <a:extLst>
              <a:ext uri="{FF2B5EF4-FFF2-40B4-BE49-F238E27FC236}">
                <a16:creationId xmlns:a16="http://schemas.microsoft.com/office/drawing/2014/main" id="{66FF7B2C-4C33-402C-8F1C-8E8A49B86532}"/>
              </a:ext>
            </a:extLst>
          </p:cNvPr>
          <p:cNvSpPr/>
          <p:nvPr/>
        </p:nvSpPr>
        <p:spPr>
          <a:xfrm>
            <a:off x="4969002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A6655E2-F4AF-4A1E-8A31-3FE1724FE893}"/>
              </a:ext>
            </a:extLst>
          </p:cNvPr>
          <p:cNvSpPr/>
          <p:nvPr/>
        </p:nvSpPr>
        <p:spPr>
          <a:xfrm rot="5400000">
            <a:off x="7505244" y="222955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E93AC3-602D-41CD-8E20-0172E745045F}"/>
              </a:ext>
            </a:extLst>
          </p:cNvPr>
          <p:cNvSpPr txBox="1"/>
          <p:nvPr/>
        </p:nvSpPr>
        <p:spPr>
          <a:xfrm>
            <a:off x="7688695" y="179035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1671F8F-6B36-483D-823C-8A47FAC2D2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3197" y="2499742"/>
            <a:ext cx="19145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18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ED366932-B073-4176-91DB-04200F3F9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618" y="2482020"/>
            <a:ext cx="1924050" cy="1571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4616" y="515456"/>
            <a:ext cx="3097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마커 종류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list-style-type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8" name="직사각형 7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4969002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2559A8-277C-4C7D-B6B0-A2A12BC93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25" y="2520119"/>
            <a:ext cx="2066925" cy="1514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9E8D07-0A69-4AD0-B738-AD2990B791D3}"/>
              </a:ext>
            </a:extLst>
          </p:cNvPr>
          <p:cNvSpPr txBox="1"/>
          <p:nvPr/>
        </p:nvSpPr>
        <p:spPr>
          <a:xfrm>
            <a:off x="612552" y="1219396"/>
            <a:ext cx="3425938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list-style-type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마커의 종류를 지정하는 프로퍼티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D0A1C3-5E7E-4072-B9DA-8A184598C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98" y="4169821"/>
            <a:ext cx="2327003" cy="22781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088066B-2011-4FA8-BDE1-3956936933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1319" y="4155533"/>
            <a:ext cx="2124075" cy="27622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ABFCA7F-6A41-47A7-9212-AF08753247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9156" y="2499742"/>
            <a:ext cx="1952625" cy="1524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F124D25-B492-4794-8D8E-F72B2E4E6E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8498" y="4188289"/>
            <a:ext cx="2327003" cy="20935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EA1B5802-663A-4EF2-B295-3312EE413D6D}"/>
              </a:ext>
            </a:extLst>
          </p:cNvPr>
          <p:cNvSpPr/>
          <p:nvPr/>
        </p:nvSpPr>
        <p:spPr>
          <a:xfrm rot="5400000">
            <a:off x="7505244" y="222955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68BECB-FE0E-4C79-8627-BB00759357B9}"/>
              </a:ext>
            </a:extLst>
          </p:cNvPr>
          <p:cNvSpPr txBox="1"/>
          <p:nvPr/>
        </p:nvSpPr>
        <p:spPr>
          <a:xfrm>
            <a:off x="7688695" y="179035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3344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3097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마커 종류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list-style-type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8" name="직사각형 7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9E8D07-0A69-4AD0-B738-AD2990B791D3}"/>
              </a:ext>
            </a:extLst>
          </p:cNvPr>
          <p:cNvSpPr txBox="1"/>
          <p:nvPr/>
        </p:nvSpPr>
        <p:spPr>
          <a:xfrm>
            <a:off x="612552" y="1219396"/>
            <a:ext cx="3425938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list-style-type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마커의 종류를 지정하는 프로퍼티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9F01D-4512-454A-80C6-3A029973E1C0}"/>
              </a:ext>
            </a:extLst>
          </p:cNvPr>
          <p:cNvSpPr txBox="1"/>
          <p:nvPr/>
        </p:nvSpPr>
        <p:spPr>
          <a:xfrm>
            <a:off x="2421222" y="2571750"/>
            <a:ext cx="4301556" cy="1754326"/>
          </a:xfrm>
          <a:prstGeom prst="rect">
            <a:avLst/>
          </a:prstGeom>
          <a:solidFill>
            <a:srgbClr val="A8D8D3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나눔스퀘어 Bold" panose="020B0600000101010101" pitchFamily="50" charset="-127"/>
              </a:rPr>
              <a:t>list-style-type: disc </a:t>
            </a:r>
          </a:p>
          <a:p>
            <a:r>
              <a:rPr lang="en-US" altLang="ko-KR" dirty="0">
                <a:latin typeface="Consolas" panose="020B0609020204030204" pitchFamily="49" charset="0"/>
                <a:ea typeface="나눔스퀘어 Bold" panose="020B0600000101010101" pitchFamily="50" charset="-127"/>
              </a:rPr>
              <a:t>		  </a:t>
            </a:r>
            <a:r>
              <a:rPr lang="en-US" altLang="ko-KR" dirty="0" err="1">
                <a:latin typeface="Consolas" panose="020B0609020204030204" pitchFamily="49" charset="0"/>
                <a:ea typeface="나눔스퀘어 Bold" panose="020B0600000101010101" pitchFamily="50" charset="-127"/>
              </a:rPr>
              <a:t>armenian</a:t>
            </a:r>
            <a:r>
              <a:rPr lang="en-US" altLang="ko-KR" dirty="0">
                <a:latin typeface="Consolas" panose="020B0609020204030204" pitchFamily="49" charset="0"/>
                <a:ea typeface="나눔스퀘어 Bold" panose="020B0600000101010101" pitchFamily="50" charset="-127"/>
              </a:rPr>
              <a:t> </a:t>
            </a:r>
          </a:p>
          <a:p>
            <a:r>
              <a:rPr lang="en-US" altLang="ko-KR" dirty="0">
                <a:latin typeface="Consolas" panose="020B0609020204030204" pitchFamily="49" charset="0"/>
                <a:ea typeface="나눔스퀘어 Bold" panose="020B0600000101010101" pitchFamily="50" charset="-127"/>
              </a:rPr>
              <a:t>		  </a:t>
            </a:r>
            <a:r>
              <a:rPr lang="en-US" altLang="ko-KR" dirty="0" err="1">
                <a:latin typeface="Consolas" panose="020B0609020204030204" pitchFamily="49" charset="0"/>
                <a:ea typeface="나눔스퀘어 Bold" panose="020B0600000101010101" pitchFamily="50" charset="-127"/>
              </a:rPr>
              <a:t>cjk</a:t>
            </a:r>
            <a:r>
              <a:rPr lang="en-US" altLang="ko-KR" dirty="0">
                <a:latin typeface="Consolas" panose="020B0609020204030204" pitchFamily="49" charset="0"/>
                <a:ea typeface="나눔스퀘어 Bold" panose="020B0600000101010101" pitchFamily="50" charset="-127"/>
              </a:rPr>
              <a:t>-ideographic</a:t>
            </a:r>
          </a:p>
          <a:p>
            <a:r>
              <a:rPr lang="en-US" altLang="ko-KR" dirty="0">
                <a:latin typeface="Consolas" panose="020B0609020204030204" pitchFamily="49" charset="0"/>
                <a:ea typeface="나눔스퀘어 Bold" panose="020B0600000101010101" pitchFamily="50" charset="-127"/>
              </a:rPr>
              <a:t>		  </a:t>
            </a:r>
            <a:r>
              <a:rPr lang="en-US" altLang="ko-KR" dirty="0" err="1">
                <a:latin typeface="Consolas" panose="020B0609020204030204" pitchFamily="49" charset="0"/>
                <a:ea typeface="나눔스퀘어 Bold" panose="020B0600000101010101" pitchFamily="50" charset="-127"/>
              </a:rPr>
              <a:t>georgian</a:t>
            </a:r>
            <a:endParaRPr lang="en-US" altLang="ko-KR" dirty="0">
              <a:latin typeface="Consolas" panose="020B0609020204030204" pitchFamily="49" charset="0"/>
              <a:ea typeface="나눔스퀘어 Bold" panose="020B0600000101010101" pitchFamily="50" charset="-127"/>
            </a:endParaRPr>
          </a:p>
          <a:p>
            <a:pPr lvl="2"/>
            <a:r>
              <a:rPr lang="en-US" altLang="ko-KR" dirty="0">
                <a:latin typeface="Consolas" panose="020B0609020204030204" pitchFamily="49" charset="0"/>
                <a:ea typeface="나눔스퀘어 Bold" panose="020B0600000101010101" pitchFamily="50" charset="-127"/>
              </a:rPr>
              <a:t>	  lower-roman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  <a:ea typeface="나눔스퀘어 Bold" panose="020B0600000101010101" pitchFamily="50" charset="-127"/>
              </a:rPr>
              <a:t>		  upper-alpha</a:t>
            </a:r>
          </a:p>
        </p:txBody>
      </p:sp>
      <p:sp>
        <p:nvSpPr>
          <p:cNvPr id="27" name="자유형 23">
            <a:extLst>
              <a:ext uri="{FF2B5EF4-FFF2-40B4-BE49-F238E27FC236}">
                <a16:creationId xmlns:a16="http://schemas.microsoft.com/office/drawing/2014/main" id="{091008E6-7CA9-40EB-A2F2-385B1DCBDD09}"/>
              </a:ext>
            </a:extLst>
          </p:cNvPr>
          <p:cNvSpPr/>
          <p:nvPr/>
        </p:nvSpPr>
        <p:spPr>
          <a:xfrm>
            <a:off x="4969002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4DA9B4-EBB8-493E-8FDE-4EFF9EC79528}"/>
              </a:ext>
            </a:extLst>
          </p:cNvPr>
          <p:cNvSpPr/>
          <p:nvPr/>
        </p:nvSpPr>
        <p:spPr>
          <a:xfrm rot="5400000">
            <a:off x="7505244" y="222955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D7112C-0404-4929-84E2-530AEBB6E958}"/>
              </a:ext>
            </a:extLst>
          </p:cNvPr>
          <p:cNvSpPr txBox="1"/>
          <p:nvPr/>
        </p:nvSpPr>
        <p:spPr>
          <a:xfrm>
            <a:off x="7688695" y="179035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0993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3535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 마커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list-style-image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8" name="직사각형 7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5799086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9E8D07-0A69-4AD0-B738-AD2990B791D3}"/>
              </a:ext>
            </a:extLst>
          </p:cNvPr>
          <p:cNvSpPr txBox="1"/>
          <p:nvPr/>
        </p:nvSpPr>
        <p:spPr>
          <a:xfrm>
            <a:off x="612552" y="1219396"/>
            <a:ext cx="5126724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list-style-image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자신만의 이미지 마커를 만들 수 있게 하는 프로퍼티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4AB024-60F1-4A0D-8DE1-663876B60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13" y="2733479"/>
            <a:ext cx="3857625" cy="1190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FCA782-181C-477D-BAA8-0A2DC96D6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530" y="2283718"/>
            <a:ext cx="2362200" cy="2428875"/>
          </a:xfrm>
          <a:prstGeom prst="rect">
            <a:avLst/>
          </a:prstGeom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CFFAF861-A535-4E47-980E-9E9908F3C3D8}"/>
              </a:ext>
            </a:extLst>
          </p:cNvPr>
          <p:cNvSpPr/>
          <p:nvPr/>
        </p:nvSpPr>
        <p:spPr>
          <a:xfrm>
            <a:off x="4679364" y="2968751"/>
            <a:ext cx="762168" cy="720080"/>
          </a:xfrm>
          <a:prstGeom prst="rightArrow">
            <a:avLst/>
          </a:prstGeom>
          <a:solidFill>
            <a:srgbClr val="89CA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ACEEA4-A6FF-48EF-8E03-97B384F58195}"/>
              </a:ext>
            </a:extLst>
          </p:cNvPr>
          <p:cNvSpPr/>
          <p:nvPr/>
        </p:nvSpPr>
        <p:spPr>
          <a:xfrm>
            <a:off x="5739276" y="2355726"/>
            <a:ext cx="488908" cy="22322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23A4CC-0F34-4D1A-9E7D-099EE0315EE2}"/>
              </a:ext>
            </a:extLst>
          </p:cNvPr>
          <p:cNvSpPr/>
          <p:nvPr/>
        </p:nvSpPr>
        <p:spPr>
          <a:xfrm rot="5400000">
            <a:off x="7505244" y="222955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9F825D-9E90-4A47-BC14-FA2257536DC0}"/>
              </a:ext>
            </a:extLst>
          </p:cNvPr>
          <p:cNvSpPr txBox="1"/>
          <p:nvPr/>
        </p:nvSpPr>
        <p:spPr>
          <a:xfrm>
            <a:off x="7688695" y="179035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78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366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리스트 단축 프로퍼티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list-style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8" name="직사각형 7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6652342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9E8D07-0A69-4AD0-B738-AD2990B791D3}"/>
              </a:ext>
            </a:extLst>
          </p:cNvPr>
          <p:cNvSpPr txBox="1"/>
          <p:nvPr/>
        </p:nvSpPr>
        <p:spPr>
          <a:xfrm>
            <a:off x="612552" y="1219396"/>
            <a:ext cx="6194324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list-style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마커의 타입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등을 한 번에 지정하는 단축 프로퍼티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931A3A3-C243-4A54-ABE6-E86457C4D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37" y="4587974"/>
            <a:ext cx="3674914" cy="2511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A3B3D6B-42C8-43AF-966C-716217236188}"/>
              </a:ext>
            </a:extLst>
          </p:cNvPr>
          <p:cNvSpPr txBox="1"/>
          <p:nvPr/>
        </p:nvSpPr>
        <p:spPr>
          <a:xfrm>
            <a:off x="4212896" y="2857211"/>
            <a:ext cx="453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coffee.png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마커 이미지로 지정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마커를 아이템 </a:t>
            </a:r>
            <a:r>
              <a:rPr lang="ko-KR" altLang="en-US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안쪽</a:t>
            </a:r>
            <a:r>
              <a:rPr lang="en-US" altLang="ko-KR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(inside)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배치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이미지가 없는 경우 </a:t>
            </a:r>
            <a:r>
              <a:rPr lang="en-US" altLang="ko-KR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circle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타입의 마커를 사용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431FE90-52C5-4C39-99A6-E147B6E64C4B}"/>
              </a:ext>
            </a:extLst>
          </p:cNvPr>
          <p:cNvSpPr/>
          <p:nvPr/>
        </p:nvSpPr>
        <p:spPr>
          <a:xfrm rot="5400000">
            <a:off x="7505244" y="222955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206402-9B0F-4BCA-9E41-B27705C2CF46}"/>
              </a:ext>
            </a:extLst>
          </p:cNvPr>
          <p:cNvSpPr txBox="1"/>
          <p:nvPr/>
        </p:nvSpPr>
        <p:spPr>
          <a:xfrm>
            <a:off x="7688695" y="179035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14A605-CF38-42A0-B9DA-A66B9CE7A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366" y="2265256"/>
            <a:ext cx="253445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49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474616" y="306025"/>
            <a:ext cx="3432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 3.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표 꾸미기</a:t>
            </a:r>
          </a:p>
        </p:txBody>
      </p:sp>
      <p:grpSp>
        <p:nvGrpSpPr>
          <p:cNvPr id="51" name="그룹 50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49" name="직사각형 48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4787061-6570-4E88-9A66-9E5FB7828C1A}"/>
              </a:ext>
            </a:extLst>
          </p:cNvPr>
          <p:cNvSpPr txBox="1"/>
          <p:nvPr/>
        </p:nvSpPr>
        <p:spPr>
          <a:xfrm>
            <a:off x="5072700" y="1275606"/>
            <a:ext cx="359265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 테두리 제어</a:t>
            </a:r>
            <a:endParaRPr lang="en-US" altLang="ko-KR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셀 크기 제어</a:t>
            </a:r>
            <a:endParaRPr lang="en-US" altLang="ko-KR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셀 여백 및 정렬</a:t>
            </a:r>
            <a:endParaRPr lang="en-US" altLang="ko-KR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배경색과 테두리 효과</a:t>
            </a:r>
            <a:endParaRPr lang="en-US" altLang="ko-KR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줄무늬 만들기</a:t>
            </a:r>
            <a:endParaRPr lang="en-US" altLang="ko-KR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응용</a:t>
            </a:r>
            <a:r>
              <a:rPr lang="en-US" altLang="ko-KR" sz="16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6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마우스가 올라갈 때 행의 배경색이</a:t>
            </a:r>
            <a:endParaRPr lang="en-US" altLang="ko-KR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변하는 표 만들기</a:t>
            </a:r>
            <a:endParaRPr lang="en-US" altLang="ko-KR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8A4756-E362-473E-83F2-04B969D99A0D}"/>
              </a:ext>
            </a:extLst>
          </p:cNvPr>
          <p:cNvSpPr/>
          <p:nvPr/>
        </p:nvSpPr>
        <p:spPr>
          <a:xfrm rot="5400000">
            <a:off x="4726231" y="136360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54BAFE-ED25-4CF2-97C8-3AEA6051DC44}"/>
              </a:ext>
            </a:extLst>
          </p:cNvPr>
          <p:cNvSpPr/>
          <p:nvPr/>
        </p:nvSpPr>
        <p:spPr>
          <a:xfrm rot="5400000">
            <a:off x="4731492" y="188201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AE3C77-0139-464E-8F5D-B5A3029499D6}"/>
              </a:ext>
            </a:extLst>
          </p:cNvPr>
          <p:cNvSpPr/>
          <p:nvPr/>
        </p:nvSpPr>
        <p:spPr>
          <a:xfrm rot="5400000">
            <a:off x="4728350" y="2386320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3D1C97-72F7-447D-8744-0AD62A4DBB62}"/>
              </a:ext>
            </a:extLst>
          </p:cNvPr>
          <p:cNvSpPr/>
          <p:nvPr/>
        </p:nvSpPr>
        <p:spPr>
          <a:xfrm rot="5400000">
            <a:off x="4730140" y="2845267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4096038-F4B0-4538-B5AF-8D5DB9E2154E}"/>
              </a:ext>
            </a:extLst>
          </p:cNvPr>
          <p:cNvSpPr/>
          <p:nvPr/>
        </p:nvSpPr>
        <p:spPr>
          <a:xfrm rot="5400000">
            <a:off x="4726231" y="3365740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9E093C-B92F-4F81-9DA8-5C4C3261E06E}"/>
              </a:ext>
            </a:extLst>
          </p:cNvPr>
          <p:cNvSpPr/>
          <p:nvPr/>
        </p:nvSpPr>
        <p:spPr>
          <a:xfrm rot="5400000">
            <a:off x="4716016" y="3886213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062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2914F42-D128-4B11-86C4-08159F111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21" y="915566"/>
            <a:ext cx="3953979" cy="31733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561726-61C6-484C-B0C0-C758C5FB8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621" y="1581150"/>
            <a:ext cx="2409825" cy="198120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9527D3B-3855-4D41-A9D1-DD17EB8A3463}"/>
              </a:ext>
            </a:extLst>
          </p:cNvPr>
          <p:cNvSpPr/>
          <p:nvPr/>
        </p:nvSpPr>
        <p:spPr>
          <a:xfrm>
            <a:off x="4946794" y="2211710"/>
            <a:ext cx="762168" cy="720080"/>
          </a:xfrm>
          <a:prstGeom prst="rightArrow">
            <a:avLst/>
          </a:prstGeom>
          <a:solidFill>
            <a:srgbClr val="89CA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923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2714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표 테두리 제어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border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8" name="직사각형 7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3283054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AA654B-627B-4B71-AC67-069196395133}"/>
              </a:ext>
            </a:extLst>
          </p:cNvPr>
          <p:cNvSpPr txBox="1"/>
          <p:nvPr/>
        </p:nvSpPr>
        <p:spPr>
          <a:xfrm>
            <a:off x="612552" y="1059582"/>
            <a:ext cx="5928226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border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테두리의 두께와 모양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색을 한 번에 지정할 수 있는 프로퍼티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9DD2855-7690-4713-80E3-CC3887D90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72" y="2652390"/>
            <a:ext cx="3086100" cy="14478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035B6E7-0F54-446F-B846-6EBD63AC3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842" y="2211710"/>
            <a:ext cx="2695575" cy="2533650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A0CBF8A4-5E62-4BF8-9930-EA5E13FCF87B}"/>
              </a:ext>
            </a:extLst>
          </p:cNvPr>
          <p:cNvSpPr/>
          <p:nvPr/>
        </p:nvSpPr>
        <p:spPr>
          <a:xfrm>
            <a:off x="4330323" y="3016250"/>
            <a:ext cx="762168" cy="720080"/>
          </a:xfrm>
          <a:prstGeom prst="rightArrow">
            <a:avLst/>
          </a:prstGeom>
          <a:solidFill>
            <a:srgbClr val="89CA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232990-34FB-4A54-A01E-3CBFDA835E2E}"/>
              </a:ext>
            </a:extLst>
          </p:cNvPr>
          <p:cNvSpPr/>
          <p:nvPr/>
        </p:nvSpPr>
        <p:spPr>
          <a:xfrm>
            <a:off x="1259632" y="2859782"/>
            <a:ext cx="237626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E1B060-F1E0-4F0E-966C-16D29D416D53}"/>
              </a:ext>
            </a:extLst>
          </p:cNvPr>
          <p:cNvSpPr txBox="1"/>
          <p:nvPr/>
        </p:nvSpPr>
        <p:spPr>
          <a:xfrm>
            <a:off x="1943394" y="2288365"/>
            <a:ext cx="2050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1px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테두리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실선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파란색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5CEE578-BF44-4F24-8B24-5C1B86F784E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994064" y="2442254"/>
            <a:ext cx="1586048" cy="499288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F8A9D9E-FB00-47E9-A739-6C701DE3D0C0}"/>
              </a:ext>
            </a:extLst>
          </p:cNvPr>
          <p:cNvCxnSpPr>
            <a:cxnSpLocks/>
          </p:cNvCxnSpPr>
          <p:nvPr/>
        </p:nvCxnSpPr>
        <p:spPr>
          <a:xfrm flipV="1">
            <a:off x="2191753" y="2555842"/>
            <a:ext cx="220007" cy="36979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9D32DE4-134C-4EE1-A4BF-82BF046F581C}"/>
              </a:ext>
            </a:extLst>
          </p:cNvPr>
          <p:cNvCxnSpPr>
            <a:cxnSpLocks/>
          </p:cNvCxnSpPr>
          <p:nvPr/>
        </p:nvCxnSpPr>
        <p:spPr>
          <a:xfrm flipV="1">
            <a:off x="2660119" y="2571750"/>
            <a:ext cx="430751" cy="34741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A5FF027-11CC-4FDC-B7F8-A875164427C4}"/>
              </a:ext>
            </a:extLst>
          </p:cNvPr>
          <p:cNvCxnSpPr>
            <a:cxnSpLocks/>
          </p:cNvCxnSpPr>
          <p:nvPr/>
        </p:nvCxnSpPr>
        <p:spPr>
          <a:xfrm flipV="1">
            <a:off x="3292505" y="2567033"/>
            <a:ext cx="319234" cy="34741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CF99D5D-A7B6-4C4C-A144-3BBD7EF63405}"/>
              </a:ext>
            </a:extLst>
          </p:cNvPr>
          <p:cNvSpPr/>
          <p:nvPr/>
        </p:nvSpPr>
        <p:spPr>
          <a:xfrm>
            <a:off x="1259632" y="3579862"/>
            <a:ext cx="2520280" cy="2773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6066714-9635-45AA-B660-9020A16364D7}"/>
              </a:ext>
            </a:extLst>
          </p:cNvPr>
          <p:cNvCxnSpPr>
            <a:cxnSpLocks/>
          </p:cNvCxnSpPr>
          <p:nvPr/>
        </p:nvCxnSpPr>
        <p:spPr>
          <a:xfrm flipH="1">
            <a:off x="2051720" y="3795886"/>
            <a:ext cx="144016" cy="49340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0CDDB51-24DF-4C12-9DA8-3A10B057407F}"/>
              </a:ext>
            </a:extLst>
          </p:cNvPr>
          <p:cNvSpPr txBox="1"/>
          <p:nvPr/>
        </p:nvSpPr>
        <p:spPr>
          <a:xfrm>
            <a:off x="1634784" y="4228823"/>
            <a:ext cx="2050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1px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테두리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점선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초록색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735832-131E-47E6-ABE7-7D501C83255C}"/>
              </a:ext>
            </a:extLst>
          </p:cNvPr>
          <p:cNvCxnSpPr>
            <a:cxnSpLocks/>
          </p:cNvCxnSpPr>
          <p:nvPr/>
        </p:nvCxnSpPr>
        <p:spPr>
          <a:xfrm>
            <a:off x="2660119" y="3795886"/>
            <a:ext cx="127667" cy="49340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EF6C5B3-AD33-494D-8E0E-1915B8962B67}"/>
              </a:ext>
            </a:extLst>
          </p:cNvPr>
          <p:cNvCxnSpPr>
            <a:cxnSpLocks/>
          </p:cNvCxnSpPr>
          <p:nvPr/>
        </p:nvCxnSpPr>
        <p:spPr>
          <a:xfrm flipH="1">
            <a:off x="3313967" y="3795885"/>
            <a:ext cx="121910" cy="49340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99E3F5B-C9B5-45E2-8264-7EA28BCE549F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779912" y="3718551"/>
            <a:ext cx="1952600" cy="432048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B8CFFC3-DB3B-4344-93C0-D972AE553786}"/>
              </a:ext>
            </a:extLst>
          </p:cNvPr>
          <p:cNvSpPr/>
          <p:nvPr/>
        </p:nvSpPr>
        <p:spPr>
          <a:xfrm rot="5400000">
            <a:off x="7505244" y="222955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3CC93EB-98D9-4D00-912A-630A36EB505C}"/>
              </a:ext>
            </a:extLst>
          </p:cNvPr>
          <p:cNvSpPr txBox="1"/>
          <p:nvPr/>
        </p:nvSpPr>
        <p:spPr>
          <a:xfrm>
            <a:off x="7688695" y="179035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99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/>
      <p:bldP spid="45" grpId="0" animBg="1"/>
      <p:bldP spid="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표 테두리 제어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8" name="직사각형 7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3283054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AA654B-627B-4B71-AC67-069196395133}"/>
              </a:ext>
            </a:extLst>
          </p:cNvPr>
          <p:cNvSpPr txBox="1"/>
          <p:nvPr/>
        </p:nvSpPr>
        <p:spPr>
          <a:xfrm>
            <a:off x="785194" y="1059582"/>
            <a:ext cx="7573612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border-collapse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프로퍼티에 </a:t>
            </a:r>
            <a:r>
              <a:rPr lang="en-US" altLang="ko-KR" dirty="0">
                <a:highlight>
                  <a:srgbClr val="89CAC4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collapse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주면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테두리가 하나로 합쳐진다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379FCDF5-6396-48A7-A5A2-7904C57EE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314" y="1896826"/>
            <a:ext cx="1915250" cy="18002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0A7B435-E203-44D7-A492-D2E9B85B1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942" y="3974932"/>
            <a:ext cx="2456103" cy="84024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070A9DD-B790-48E9-81C9-ABCCEE05A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887" y="3974932"/>
            <a:ext cx="2456103" cy="6325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0D2269-B9D8-48AF-AD60-859F9DD38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8846" y="1896826"/>
            <a:ext cx="2148830" cy="18002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FF9F1AF0-2BD5-48F6-AEFC-8B1929D18F45}"/>
              </a:ext>
            </a:extLst>
          </p:cNvPr>
          <p:cNvSpPr/>
          <p:nvPr/>
        </p:nvSpPr>
        <p:spPr>
          <a:xfrm rot="5400000">
            <a:off x="7505244" y="222955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581BD9-4F57-420E-9EE8-F08E44A36460}"/>
              </a:ext>
            </a:extLst>
          </p:cNvPr>
          <p:cNvSpPr txBox="1"/>
          <p:nvPr/>
        </p:nvSpPr>
        <p:spPr>
          <a:xfrm>
            <a:off x="7688695" y="179035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262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블록 박스와 인라인 박스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8" name="직사각형 7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3283054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9E8D07-0A69-4AD0-B738-AD2990B791D3}"/>
              </a:ext>
            </a:extLst>
          </p:cNvPr>
          <p:cNvSpPr txBox="1"/>
          <p:nvPr/>
        </p:nvSpPr>
        <p:spPr>
          <a:xfrm>
            <a:off x="755576" y="1282571"/>
            <a:ext cx="78390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블록 태그    </a:t>
            </a:r>
            <a:r>
              <a:rPr lang="en-US" altLang="ko-KR" dirty="0"/>
              <a:t>: &lt;p&gt;, &lt;h1&gt;, &lt;div&gt;, &lt;ul&gt;</a:t>
            </a:r>
          </a:p>
          <a:p>
            <a:endParaRPr lang="en-US" altLang="ko-KR" dirty="0"/>
          </a:p>
          <a:p>
            <a:r>
              <a:rPr lang="ko-KR" altLang="en-US" dirty="0"/>
              <a:t>인라인 태그 </a:t>
            </a:r>
            <a:r>
              <a:rPr lang="en-US" altLang="ko-KR" dirty="0"/>
              <a:t>: &lt;span&gt;, &lt;a&gt;, &lt;</a:t>
            </a:r>
            <a:r>
              <a:rPr lang="en-US" altLang="ko-KR" dirty="0" err="1"/>
              <a:t>img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/>
              <a:t>블록태그와 인라인 태그의 차이점</a:t>
            </a:r>
            <a:r>
              <a:rPr lang="en-US" altLang="ko-KR" dirty="0"/>
              <a:t>??</a:t>
            </a:r>
          </a:p>
          <a:p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ko-KR" altLang="en-US" dirty="0">
                <a:highlight>
                  <a:srgbClr val="EBC9C0"/>
                </a:highlight>
              </a:rPr>
              <a:t>블록태그 는 새 라인에서 시작하고</a:t>
            </a:r>
            <a:r>
              <a:rPr lang="en-US" altLang="ko-KR" dirty="0">
                <a:highlight>
                  <a:srgbClr val="EBC9C0"/>
                </a:highlight>
              </a:rPr>
              <a:t>, </a:t>
            </a:r>
            <a:r>
              <a:rPr lang="ko-KR" altLang="en-US" dirty="0">
                <a:highlight>
                  <a:srgbClr val="EBC9C0"/>
                </a:highlight>
              </a:rPr>
              <a:t>옆에 다른 태그를 배치할 수 없다</a:t>
            </a:r>
            <a:r>
              <a:rPr lang="en-US" altLang="ko-KR" dirty="0">
                <a:highlight>
                  <a:srgbClr val="EBC9C0"/>
                </a:highlight>
              </a:rPr>
              <a:t>.</a:t>
            </a:r>
          </a:p>
          <a:p>
            <a:endParaRPr lang="en-US" altLang="ko-KR" dirty="0">
              <a:highlight>
                <a:srgbClr val="00FFFF"/>
              </a:highlight>
            </a:endParaRPr>
          </a:p>
          <a:p>
            <a:r>
              <a:rPr lang="en-US" altLang="ko-KR" dirty="0"/>
              <a:t>-&gt; </a:t>
            </a:r>
            <a:r>
              <a:rPr lang="ko-KR" altLang="en-US" dirty="0">
                <a:highlight>
                  <a:srgbClr val="EBC9C0"/>
                </a:highlight>
              </a:rPr>
              <a:t>인라인 태그 는 블록 안에 배치하고</a:t>
            </a:r>
            <a:r>
              <a:rPr lang="en-US" altLang="ko-KR" dirty="0">
                <a:highlight>
                  <a:srgbClr val="EBC9C0"/>
                </a:highlight>
              </a:rPr>
              <a:t>, </a:t>
            </a:r>
            <a:r>
              <a:rPr lang="ko-KR" altLang="en-US" dirty="0">
                <a:highlight>
                  <a:srgbClr val="EBC9C0"/>
                </a:highlight>
              </a:rPr>
              <a:t>옆에 다른 태그를 배치 할 수 있다</a:t>
            </a:r>
            <a:r>
              <a:rPr lang="en-US" altLang="ko-KR" dirty="0">
                <a:highlight>
                  <a:srgbClr val="EBC9C0"/>
                </a:highlight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DB8365-3BF7-4495-AF0B-82FE36AC5095}"/>
              </a:ext>
            </a:extLst>
          </p:cNvPr>
          <p:cNvSpPr/>
          <p:nvPr/>
        </p:nvSpPr>
        <p:spPr>
          <a:xfrm>
            <a:off x="1187624" y="2931790"/>
            <a:ext cx="936104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8B4C4C-937C-4C73-B23D-133035803942}"/>
              </a:ext>
            </a:extLst>
          </p:cNvPr>
          <p:cNvSpPr/>
          <p:nvPr/>
        </p:nvSpPr>
        <p:spPr>
          <a:xfrm>
            <a:off x="1187624" y="3507854"/>
            <a:ext cx="1224136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0589E03-156D-4129-8F4E-E03C29D49B78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998FF4-A12B-4B46-B864-2349649358A0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4F40ABA-C506-4A6B-B306-1AEF9EAD61C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763D95-FD42-4960-B81E-DE302BC8D171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6450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3196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셀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크기 제어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width height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8" name="직사각형 7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4140980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4DA03C-D9B0-4B1D-87CE-185D840DFE7C}"/>
              </a:ext>
            </a:extLst>
          </p:cNvPr>
          <p:cNvSpPr txBox="1"/>
          <p:nvPr/>
        </p:nvSpPr>
        <p:spPr>
          <a:xfrm>
            <a:off x="1496484" y="1059582"/>
            <a:ext cx="6151044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width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height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프로퍼티를 이용해 </a:t>
            </a:r>
            <a:r>
              <a:rPr lang="ko-KR" altLang="en-US" dirty="0">
                <a:highlight>
                  <a:srgbClr val="89CAC4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셀의 크기를 지정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할 수 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201C10E-7E96-4A1B-AB50-27FCA8E99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46" y="2189018"/>
            <a:ext cx="1914525" cy="19240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0E759C1-6CB2-4363-A7C3-789C38F8A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923" y="2113781"/>
            <a:ext cx="3746461" cy="2258998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89A9A0C-9A71-4E9C-B016-A164CC2809C7}"/>
              </a:ext>
            </a:extLst>
          </p:cNvPr>
          <p:cNvSpPr/>
          <p:nvPr/>
        </p:nvSpPr>
        <p:spPr>
          <a:xfrm>
            <a:off x="3275113" y="2883240"/>
            <a:ext cx="762168" cy="720080"/>
          </a:xfrm>
          <a:prstGeom prst="rightArrow">
            <a:avLst/>
          </a:prstGeom>
          <a:solidFill>
            <a:srgbClr val="89CA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886F43D-65E0-4ADF-B8CA-5BC04BE16847}"/>
              </a:ext>
            </a:extLst>
          </p:cNvPr>
          <p:cNvSpPr/>
          <p:nvPr/>
        </p:nvSpPr>
        <p:spPr>
          <a:xfrm rot="5400000">
            <a:off x="7505244" y="222955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B60E52-C1C4-4CE6-8E67-F611FC3DEE83}"/>
              </a:ext>
            </a:extLst>
          </p:cNvPr>
          <p:cNvSpPr txBox="1"/>
          <p:nvPr/>
        </p:nvSpPr>
        <p:spPr>
          <a:xfrm>
            <a:off x="7688695" y="179035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464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셀 여백 및 정렬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8" name="직사각형 7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7" name="자유형 23">
            <a:extLst>
              <a:ext uri="{FF2B5EF4-FFF2-40B4-BE49-F238E27FC236}">
                <a16:creationId xmlns:a16="http://schemas.microsoft.com/office/drawing/2014/main" id="{091008E6-7CA9-40EB-A2F2-385B1DCBDD09}"/>
              </a:ext>
            </a:extLst>
          </p:cNvPr>
          <p:cNvSpPr/>
          <p:nvPr/>
        </p:nvSpPr>
        <p:spPr>
          <a:xfrm>
            <a:off x="4969002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726721-EB00-42D4-B67C-AF06B0C2B76F}"/>
              </a:ext>
            </a:extLst>
          </p:cNvPr>
          <p:cNvSpPr txBox="1"/>
          <p:nvPr/>
        </p:nvSpPr>
        <p:spPr>
          <a:xfrm>
            <a:off x="1614676" y="1059582"/>
            <a:ext cx="5914696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text-align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프로퍼티를 이용하여 셀 정렬 방식을 바꿀 수 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 &lt;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th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 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중앙 정렬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&lt;td&gt; 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왼쪽 정렬이 디폴트 값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07B305-D9DF-4890-9410-ADEB35817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596142"/>
            <a:ext cx="3009900" cy="1647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88B38D-CEAE-44AB-8C74-D8FCF760E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849" y="2303930"/>
            <a:ext cx="3750661" cy="2232248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B4B589DD-CE64-4647-A50A-C6AA32115970}"/>
              </a:ext>
            </a:extLst>
          </p:cNvPr>
          <p:cNvSpPr/>
          <p:nvPr/>
        </p:nvSpPr>
        <p:spPr>
          <a:xfrm>
            <a:off x="3908702" y="3143751"/>
            <a:ext cx="584905" cy="552606"/>
          </a:xfrm>
          <a:prstGeom prst="rightArrow">
            <a:avLst/>
          </a:prstGeom>
          <a:solidFill>
            <a:srgbClr val="89CA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2E3691-B3B5-42D2-8B23-4BE3B63953E4}"/>
              </a:ext>
            </a:extLst>
          </p:cNvPr>
          <p:cNvSpPr/>
          <p:nvPr/>
        </p:nvSpPr>
        <p:spPr>
          <a:xfrm>
            <a:off x="971600" y="3696357"/>
            <a:ext cx="1800200" cy="3155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60D72E-9EB2-49ED-A545-B1C83073E9B0}"/>
              </a:ext>
            </a:extLst>
          </p:cNvPr>
          <p:cNvSpPr/>
          <p:nvPr/>
        </p:nvSpPr>
        <p:spPr>
          <a:xfrm rot="5400000">
            <a:off x="7505244" y="222955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4C5D66-E0C9-44F3-BD35-F5D0C416ECD3}"/>
              </a:ext>
            </a:extLst>
          </p:cNvPr>
          <p:cNvSpPr txBox="1"/>
          <p:nvPr/>
        </p:nvSpPr>
        <p:spPr>
          <a:xfrm>
            <a:off x="7688695" y="179035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1811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배경색과 테두리 효과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8" name="직사각형 7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5799086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2CDD3A8-23F2-4D0E-A68D-EC2148F03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21" y="1857090"/>
            <a:ext cx="2569334" cy="273781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2465127-C81B-4CFE-9DED-629E6CE4D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557" y="1955750"/>
            <a:ext cx="4301522" cy="254049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C80FEA5-E952-46C1-806D-0DB0F63D455D}"/>
              </a:ext>
            </a:extLst>
          </p:cNvPr>
          <p:cNvSpPr/>
          <p:nvPr/>
        </p:nvSpPr>
        <p:spPr>
          <a:xfrm>
            <a:off x="1043608" y="3532725"/>
            <a:ext cx="158417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A4C374E-A3F0-42E4-9767-D5BE9E5A1284}"/>
              </a:ext>
            </a:extLst>
          </p:cNvPr>
          <p:cNvCxnSpPr>
            <a:stCxn id="25" idx="3"/>
          </p:cNvCxnSpPr>
          <p:nvPr/>
        </p:nvCxnSpPr>
        <p:spPr>
          <a:xfrm flipV="1">
            <a:off x="2627784" y="2740637"/>
            <a:ext cx="1584176" cy="9721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0B9C4F-A3F4-4DCD-9E26-DBD13F529875}"/>
              </a:ext>
            </a:extLst>
          </p:cNvPr>
          <p:cNvSpPr/>
          <p:nvPr/>
        </p:nvSpPr>
        <p:spPr>
          <a:xfrm>
            <a:off x="971600" y="4180797"/>
            <a:ext cx="230425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F16FBA9-F61E-4D76-81F3-834EE90DC22A}"/>
              </a:ext>
            </a:extLst>
          </p:cNvPr>
          <p:cNvCxnSpPr/>
          <p:nvPr/>
        </p:nvCxnSpPr>
        <p:spPr>
          <a:xfrm flipV="1">
            <a:off x="3275856" y="3424713"/>
            <a:ext cx="936104" cy="9001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6D04F68-590B-4874-ABBD-F744AC948B96}"/>
              </a:ext>
            </a:extLst>
          </p:cNvPr>
          <p:cNvCxnSpPr>
            <a:stCxn id="28" idx="3"/>
          </p:cNvCxnSpPr>
          <p:nvPr/>
        </p:nvCxnSpPr>
        <p:spPr>
          <a:xfrm flipV="1">
            <a:off x="3275856" y="3892765"/>
            <a:ext cx="936104" cy="39604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34C92E8-814E-4DA7-A500-0652ECD0324A}"/>
              </a:ext>
            </a:extLst>
          </p:cNvPr>
          <p:cNvCxnSpPr>
            <a:stCxn id="28" idx="3"/>
          </p:cNvCxnSpPr>
          <p:nvPr/>
        </p:nvCxnSpPr>
        <p:spPr>
          <a:xfrm>
            <a:off x="3275856" y="4288809"/>
            <a:ext cx="936104" cy="3600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3D62C45-4A14-414D-BF55-6CD5D1263B70}"/>
              </a:ext>
            </a:extLst>
          </p:cNvPr>
          <p:cNvSpPr txBox="1"/>
          <p:nvPr/>
        </p:nvSpPr>
        <p:spPr>
          <a:xfrm>
            <a:off x="462176" y="1059582"/>
            <a:ext cx="8219687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thead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배경색을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gray, &lt;td&gt;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tfoot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아래쪽 테두리만 회색으로 지정한 예제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3531982-6255-480D-8689-928F63FE390E}"/>
              </a:ext>
            </a:extLst>
          </p:cNvPr>
          <p:cNvSpPr/>
          <p:nvPr/>
        </p:nvSpPr>
        <p:spPr>
          <a:xfrm rot="5400000">
            <a:off x="7505244" y="222955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4A5412-720B-4EC2-A260-5F179F6A043A}"/>
              </a:ext>
            </a:extLst>
          </p:cNvPr>
          <p:cNvSpPr txBox="1"/>
          <p:nvPr/>
        </p:nvSpPr>
        <p:spPr>
          <a:xfrm>
            <a:off x="7688695" y="179035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32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줄무늬 만들기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8" name="직사각형 7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6652342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431FE90-52C5-4C39-99A6-E147B6E64C4B}"/>
              </a:ext>
            </a:extLst>
          </p:cNvPr>
          <p:cNvSpPr/>
          <p:nvPr/>
        </p:nvSpPr>
        <p:spPr>
          <a:xfrm rot="5400000">
            <a:off x="7505244" y="222955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206402-9B0F-4BCA-9E41-B27705C2CF46}"/>
              </a:ext>
            </a:extLst>
          </p:cNvPr>
          <p:cNvSpPr txBox="1"/>
          <p:nvPr/>
        </p:nvSpPr>
        <p:spPr>
          <a:xfrm>
            <a:off x="7688695" y="179035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FCDFDC-0745-4331-B280-7AA0A47B6087}"/>
              </a:ext>
            </a:extLst>
          </p:cNvPr>
          <p:cNvSpPr txBox="1"/>
          <p:nvPr/>
        </p:nvSpPr>
        <p:spPr>
          <a:xfrm>
            <a:off x="1825922" y="1059582"/>
            <a:ext cx="5492209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짝수 번째 행의 배경색을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aliceblue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색으로 지정하는 예제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10903CA-5E64-47C3-8A9B-5D0C0BBA4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04" y="1795246"/>
            <a:ext cx="2317645" cy="29302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D1CC6B7-000D-40EA-8285-CFFCFCA62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930199"/>
            <a:ext cx="3421284" cy="2660363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0951CBCE-1785-4326-AD2F-EEBCC52C354D}"/>
              </a:ext>
            </a:extLst>
          </p:cNvPr>
          <p:cNvSpPr/>
          <p:nvPr/>
        </p:nvSpPr>
        <p:spPr>
          <a:xfrm>
            <a:off x="3719716" y="2984077"/>
            <a:ext cx="584905" cy="552606"/>
          </a:xfrm>
          <a:prstGeom prst="rightArrow">
            <a:avLst/>
          </a:prstGeom>
          <a:solidFill>
            <a:srgbClr val="89CA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2BC6EA1-ABE6-4115-A513-C0A737ECAC13}"/>
              </a:ext>
            </a:extLst>
          </p:cNvPr>
          <p:cNvSpPr/>
          <p:nvPr/>
        </p:nvSpPr>
        <p:spPr>
          <a:xfrm>
            <a:off x="1503005" y="4083918"/>
            <a:ext cx="136815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DB495D-259D-44FD-B662-A2B269B261F0}"/>
              </a:ext>
            </a:extLst>
          </p:cNvPr>
          <p:cNvSpPr txBox="1"/>
          <p:nvPr/>
        </p:nvSpPr>
        <p:spPr>
          <a:xfrm>
            <a:off x="3584945" y="4654739"/>
            <a:ext cx="2317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짝수 번째 행에 적용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6771842-729C-44B4-8063-69898C76868D}"/>
              </a:ext>
            </a:extLst>
          </p:cNvPr>
          <p:cNvCxnSpPr>
            <a:stCxn id="23" idx="2"/>
            <a:endCxn id="27" idx="1"/>
          </p:cNvCxnSpPr>
          <p:nvPr/>
        </p:nvCxnSpPr>
        <p:spPr>
          <a:xfrm>
            <a:off x="2187081" y="4299942"/>
            <a:ext cx="1397864" cy="5240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1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6173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응용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마우스가 올라갈 때 행의 배경색이 변하는 표 만들기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8" name="직사각형 7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7F8F2E8-F4CE-4912-9670-987D137F107E}"/>
              </a:ext>
            </a:extLst>
          </p:cNvPr>
          <p:cNvSpPr/>
          <p:nvPr/>
        </p:nvSpPr>
        <p:spPr>
          <a:xfrm rot="5400000">
            <a:off x="7505244" y="222955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2848CA-23B0-4ECA-9288-A42D3C70A420}"/>
              </a:ext>
            </a:extLst>
          </p:cNvPr>
          <p:cNvSpPr txBox="1"/>
          <p:nvPr/>
        </p:nvSpPr>
        <p:spPr>
          <a:xfrm>
            <a:off x="7688695" y="179035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7" name="자유형 23">
            <a:extLst>
              <a:ext uri="{FF2B5EF4-FFF2-40B4-BE49-F238E27FC236}">
                <a16:creationId xmlns:a16="http://schemas.microsoft.com/office/drawing/2014/main" id="{03943A2E-D2F8-45B2-9A7D-4C627B370364}"/>
              </a:ext>
            </a:extLst>
          </p:cNvPr>
          <p:cNvSpPr/>
          <p:nvPr/>
        </p:nvSpPr>
        <p:spPr>
          <a:xfrm>
            <a:off x="7505244" y="122665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DCC14A7-B283-4050-A170-1B3889265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0" y="1275606"/>
            <a:ext cx="4313484" cy="20994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B591C6-94C3-476B-AE94-3DDD10D899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22" r="58662" b="54200"/>
          <a:stretch/>
        </p:blipFill>
        <p:spPr>
          <a:xfrm>
            <a:off x="4349826" y="2742067"/>
            <a:ext cx="4312335" cy="2099483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68C80B69-92EF-43D6-8D02-CA02A1829A2E}"/>
              </a:ext>
            </a:extLst>
          </p:cNvPr>
          <p:cNvGrpSpPr/>
          <p:nvPr/>
        </p:nvGrpSpPr>
        <p:grpSpPr>
          <a:xfrm>
            <a:off x="3994064" y="1825868"/>
            <a:ext cx="1457941" cy="1421937"/>
            <a:chOff x="4319514" y="1690464"/>
            <a:chExt cx="1457941" cy="1421937"/>
          </a:xfrm>
        </p:grpSpPr>
        <p:sp>
          <p:nvSpPr>
            <p:cNvPr id="11" name="원호 10">
              <a:extLst>
                <a:ext uri="{FF2B5EF4-FFF2-40B4-BE49-F238E27FC236}">
                  <a16:creationId xmlns:a16="http://schemas.microsoft.com/office/drawing/2014/main" id="{6016003F-7B6F-4FD9-BCD4-E9091A9C05F5}"/>
                </a:ext>
              </a:extLst>
            </p:cNvPr>
            <p:cNvSpPr/>
            <p:nvPr/>
          </p:nvSpPr>
          <p:spPr>
            <a:xfrm>
              <a:off x="4319514" y="1690464"/>
              <a:ext cx="1421937" cy="1421937"/>
            </a:xfrm>
            <a:prstGeom prst="arc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8B5863B2-47F3-4CC3-9BF3-E41D44AC5E47}"/>
                </a:ext>
              </a:extLst>
            </p:cNvPr>
            <p:cNvSpPr/>
            <p:nvPr/>
          </p:nvSpPr>
          <p:spPr>
            <a:xfrm rot="10800000">
              <a:off x="5705447" y="2401432"/>
              <a:ext cx="72008" cy="102387"/>
            </a:xfrm>
            <a:prstGeom prst="triangl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4E8BAA6-F495-410F-BE23-7933645134F0}"/>
              </a:ext>
            </a:extLst>
          </p:cNvPr>
          <p:cNvSpPr txBox="1"/>
          <p:nvPr/>
        </p:nvSpPr>
        <p:spPr>
          <a:xfrm>
            <a:off x="5205798" y="1679016"/>
            <a:ext cx="2145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마우스를 올렸을 때 배경색이 바뀜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0BEF01-7190-4D30-9958-D41BCFBEF24B}"/>
              </a:ext>
            </a:extLst>
          </p:cNvPr>
          <p:cNvSpPr txBox="1"/>
          <p:nvPr/>
        </p:nvSpPr>
        <p:spPr>
          <a:xfrm>
            <a:off x="6557078" y="2544990"/>
            <a:ext cx="1652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highlight>
                  <a:srgbClr val="89CAC4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hover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458231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35896" y="2116469"/>
            <a:ext cx="1872208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64577" y="2221354"/>
            <a:ext cx="4414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HU진고딕3 320" panose="02020603020101020101" pitchFamily="18" charset="-127"/>
              </a:rPr>
              <a:t>THANK YOU FOR LISTENING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HU진고딕3 320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65103" y="3795886"/>
            <a:ext cx="1213794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66045" y="2067694"/>
            <a:ext cx="1152128" cy="45719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35895" y="3841606"/>
            <a:ext cx="683039" cy="45719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3568" y="555526"/>
            <a:ext cx="683039" cy="144016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627041" y="3507854"/>
            <a:ext cx="1080120" cy="72008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07604" y="653823"/>
            <a:ext cx="108012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411017" y="3557002"/>
            <a:ext cx="432048" cy="94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14071" y="4303034"/>
            <a:ext cx="432048" cy="94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06059" y="4361898"/>
            <a:ext cx="480418" cy="72008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521515" y="915566"/>
            <a:ext cx="648072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68126" y="964714"/>
            <a:ext cx="517485" cy="45719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96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박스의 유형 제어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display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AC8652-A067-4947-AB9C-A5262040021D}"/>
              </a:ext>
            </a:extLst>
          </p:cNvPr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61EA2-7557-48DB-9CF9-2682219C8047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60AE84-4341-4357-8110-685634607B7B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63AE58-1EBD-4125-986B-B2EC6ED363E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C8546-7EBD-481D-8FE8-05E073B3E285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D39FA9-D6BD-4C7B-AAE2-CB86D8ED34DD}"/>
                </a:ext>
              </a:extLst>
            </p:cNvPr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BCE2CC-AEB8-49F6-87CB-7AA48CCA886E}"/>
              </a:ext>
            </a:extLst>
          </p:cNvPr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5DE9-8D04-44FA-9CDA-268EC7D04E71}"/>
              </a:ext>
            </a:extLst>
          </p:cNvPr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D2FED-6C7A-4857-9BCD-2742E5122225}"/>
              </a:ext>
            </a:extLst>
          </p:cNvPr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AD4F1-3D7D-4718-98E0-E57DC7A49FDB}"/>
              </a:ext>
            </a:extLst>
          </p:cNvPr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B978-0646-4873-832B-FD2EC5AB1911}"/>
              </a:ext>
            </a:extLst>
          </p:cNvPr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0CED34D6-87BB-4971-B8E7-CF4C80A63D08}"/>
              </a:ext>
            </a:extLst>
          </p:cNvPr>
          <p:cNvSpPr/>
          <p:nvPr/>
        </p:nvSpPr>
        <p:spPr>
          <a:xfrm>
            <a:off x="4139952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8E958E-C739-4F1C-9FD5-456953F44E59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58AC7-5821-45DE-A789-158514733EAA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99C18-992D-4DF3-83A5-9E4A70A8336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D4D08-9EC2-4DCB-84E2-F951D0AEF694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DDE63D-BD52-4005-9EDD-5CEAA51CE50D}"/>
              </a:ext>
            </a:extLst>
          </p:cNvPr>
          <p:cNvSpPr txBox="1"/>
          <p:nvPr/>
        </p:nvSpPr>
        <p:spPr>
          <a:xfrm>
            <a:off x="611560" y="1275606"/>
            <a:ext cx="708078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Display </a:t>
            </a:r>
            <a:r>
              <a:rPr lang="ko-KR" altLang="en-US" dirty="0"/>
              <a:t>프로퍼티</a:t>
            </a:r>
            <a:r>
              <a:rPr lang="en-US" altLang="ko-KR" dirty="0"/>
              <a:t>??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>
                <a:highlight>
                  <a:srgbClr val="EBC9C0"/>
                </a:highlight>
              </a:rPr>
              <a:t>디폴트 박스 유형을 무시하고 박스 유형을 달리 지정할 수 있다</a:t>
            </a:r>
            <a:r>
              <a:rPr lang="en-US" altLang="ko-KR" dirty="0">
                <a:highlight>
                  <a:srgbClr val="EBC9C0"/>
                </a:highlight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display : block             -- </a:t>
            </a:r>
            <a:r>
              <a:rPr lang="ko-KR" altLang="en-US" dirty="0"/>
              <a:t>블록박스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display : inline             -- </a:t>
            </a:r>
            <a:r>
              <a:rPr lang="ko-KR" altLang="en-US" dirty="0"/>
              <a:t>인라인박스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display : inline-block     -- </a:t>
            </a:r>
            <a:r>
              <a:rPr lang="ko-KR" altLang="en-US" dirty="0"/>
              <a:t>인라인 블록 박스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762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박스의 유형 제어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display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AC8652-A067-4947-AB9C-A5262040021D}"/>
              </a:ext>
            </a:extLst>
          </p:cNvPr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61EA2-7557-48DB-9CF9-2682219C8047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60AE84-4341-4357-8110-685634607B7B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63AE58-1EBD-4125-986B-B2EC6ED363E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C8546-7EBD-481D-8FE8-05E073B3E285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D39FA9-D6BD-4C7B-AAE2-CB86D8ED34DD}"/>
                </a:ext>
              </a:extLst>
            </p:cNvPr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BCE2CC-AEB8-49F6-87CB-7AA48CCA886E}"/>
              </a:ext>
            </a:extLst>
          </p:cNvPr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5DE9-8D04-44FA-9CDA-268EC7D04E71}"/>
              </a:ext>
            </a:extLst>
          </p:cNvPr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D2FED-6C7A-4857-9BCD-2742E5122225}"/>
              </a:ext>
            </a:extLst>
          </p:cNvPr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AD4F1-3D7D-4718-98E0-E57DC7A49FDB}"/>
              </a:ext>
            </a:extLst>
          </p:cNvPr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B978-0646-4873-832B-FD2EC5AB1911}"/>
              </a:ext>
            </a:extLst>
          </p:cNvPr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0CED34D6-87BB-4971-B8E7-CF4C80A63D08}"/>
              </a:ext>
            </a:extLst>
          </p:cNvPr>
          <p:cNvSpPr/>
          <p:nvPr/>
        </p:nvSpPr>
        <p:spPr>
          <a:xfrm>
            <a:off x="4139952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8E958E-C739-4F1C-9FD5-456953F44E59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58AC7-5821-45DE-A789-158514733EAA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99C18-992D-4DF3-83A5-9E4A70A8336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D4D08-9EC2-4DCB-84E2-F951D0AEF694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DDE63D-BD52-4005-9EDD-5CEAA51CE50D}"/>
              </a:ext>
            </a:extLst>
          </p:cNvPr>
          <p:cNvSpPr txBox="1"/>
          <p:nvPr/>
        </p:nvSpPr>
        <p:spPr>
          <a:xfrm>
            <a:off x="582166" y="1419622"/>
            <a:ext cx="2536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display : block </a:t>
            </a:r>
            <a:r>
              <a:rPr lang="ko-KR" altLang="en-US" dirty="0"/>
              <a:t>의 경우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D40FFB-D27C-4ACD-B070-61BDCB9C5748}"/>
              </a:ext>
            </a:extLst>
          </p:cNvPr>
          <p:cNvSpPr txBox="1"/>
          <p:nvPr/>
        </p:nvSpPr>
        <p:spPr>
          <a:xfrm>
            <a:off x="5580112" y="27157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7C180E1-5BCC-4F07-9417-B579D6C71B17}"/>
              </a:ext>
            </a:extLst>
          </p:cNvPr>
          <p:cNvSpPr/>
          <p:nvPr/>
        </p:nvSpPr>
        <p:spPr>
          <a:xfrm>
            <a:off x="4499992" y="2499742"/>
            <a:ext cx="1310873" cy="720080"/>
          </a:xfrm>
          <a:prstGeom prst="rightArrow">
            <a:avLst/>
          </a:prstGeom>
          <a:solidFill>
            <a:schemeClr val="bg1"/>
          </a:solidFill>
          <a:ln>
            <a:solidFill>
              <a:srgbClr val="A8D8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FFCAE8-F76D-4918-8D11-634C2D7FA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187" y="1915666"/>
            <a:ext cx="1726243" cy="20807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4B9105-5E20-43CD-A8C5-E4E933C61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96" y="1878687"/>
            <a:ext cx="3004995" cy="18451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7D4748D-A2F6-4E7E-B1C5-E5C09384A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59" y="3756109"/>
            <a:ext cx="3013232" cy="104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박스의 유형 제어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display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AC8652-A067-4947-AB9C-A5262040021D}"/>
              </a:ext>
            </a:extLst>
          </p:cNvPr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61EA2-7557-48DB-9CF9-2682219C8047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60AE84-4341-4357-8110-685634607B7B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63AE58-1EBD-4125-986B-B2EC6ED363E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C8546-7EBD-481D-8FE8-05E073B3E285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D39FA9-D6BD-4C7B-AAE2-CB86D8ED34DD}"/>
                </a:ext>
              </a:extLst>
            </p:cNvPr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BCE2CC-AEB8-49F6-87CB-7AA48CCA886E}"/>
              </a:ext>
            </a:extLst>
          </p:cNvPr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5DE9-8D04-44FA-9CDA-268EC7D04E71}"/>
              </a:ext>
            </a:extLst>
          </p:cNvPr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D2FED-6C7A-4857-9BCD-2742E5122225}"/>
              </a:ext>
            </a:extLst>
          </p:cNvPr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AD4F1-3D7D-4718-98E0-E57DC7A49FDB}"/>
              </a:ext>
            </a:extLst>
          </p:cNvPr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B978-0646-4873-832B-FD2EC5AB1911}"/>
              </a:ext>
            </a:extLst>
          </p:cNvPr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0CED34D6-87BB-4971-B8E7-CF4C80A63D08}"/>
              </a:ext>
            </a:extLst>
          </p:cNvPr>
          <p:cNvSpPr/>
          <p:nvPr/>
        </p:nvSpPr>
        <p:spPr>
          <a:xfrm>
            <a:off x="4139952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8E958E-C739-4F1C-9FD5-456953F44E59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58AC7-5821-45DE-A789-158514733EAA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99C18-992D-4DF3-83A5-9E4A70A8336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D4D08-9EC2-4DCB-84E2-F951D0AEF694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DDE63D-BD52-4005-9EDD-5CEAA51CE50D}"/>
              </a:ext>
            </a:extLst>
          </p:cNvPr>
          <p:cNvSpPr txBox="1"/>
          <p:nvPr/>
        </p:nvSpPr>
        <p:spPr>
          <a:xfrm>
            <a:off x="582166" y="1419622"/>
            <a:ext cx="2536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display : inline </a:t>
            </a:r>
            <a:r>
              <a:rPr lang="ko-KR" altLang="en-US" dirty="0"/>
              <a:t>의 경우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D40FFB-D27C-4ACD-B070-61BDCB9C5748}"/>
              </a:ext>
            </a:extLst>
          </p:cNvPr>
          <p:cNvSpPr txBox="1"/>
          <p:nvPr/>
        </p:nvSpPr>
        <p:spPr>
          <a:xfrm>
            <a:off x="5580112" y="27157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7C180E1-5BCC-4F07-9417-B579D6C71B17}"/>
              </a:ext>
            </a:extLst>
          </p:cNvPr>
          <p:cNvSpPr/>
          <p:nvPr/>
        </p:nvSpPr>
        <p:spPr>
          <a:xfrm>
            <a:off x="4499992" y="2499742"/>
            <a:ext cx="1310873" cy="720080"/>
          </a:xfrm>
          <a:prstGeom prst="rightArrow">
            <a:avLst/>
          </a:prstGeom>
          <a:solidFill>
            <a:schemeClr val="bg1"/>
          </a:solidFill>
          <a:ln>
            <a:solidFill>
              <a:srgbClr val="A8D8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B55DE8-5F2B-4B65-831B-CED56C30A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19" y="1854805"/>
            <a:ext cx="3767548" cy="15333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642935-5D19-4150-85DF-6B150362C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29" y="3627302"/>
            <a:ext cx="3990975" cy="11620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DD608CD-11C8-4FC2-8E69-DC6A1EF28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590" y="2319407"/>
            <a:ext cx="3172581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1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박스의 유형 제어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display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AC8652-A067-4947-AB9C-A5262040021D}"/>
              </a:ext>
            </a:extLst>
          </p:cNvPr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61EA2-7557-48DB-9CF9-2682219C8047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60AE84-4341-4357-8110-685634607B7B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63AE58-1EBD-4125-986B-B2EC6ED363E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C8546-7EBD-481D-8FE8-05E073B3E285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D39FA9-D6BD-4C7B-AAE2-CB86D8ED34DD}"/>
                </a:ext>
              </a:extLst>
            </p:cNvPr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BCE2CC-AEB8-49F6-87CB-7AA48CCA886E}"/>
              </a:ext>
            </a:extLst>
          </p:cNvPr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5DE9-8D04-44FA-9CDA-268EC7D04E71}"/>
              </a:ext>
            </a:extLst>
          </p:cNvPr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D2FED-6C7A-4857-9BCD-2742E5122225}"/>
              </a:ext>
            </a:extLst>
          </p:cNvPr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AD4F1-3D7D-4718-98E0-E57DC7A49FDB}"/>
              </a:ext>
            </a:extLst>
          </p:cNvPr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B978-0646-4873-832B-FD2EC5AB1911}"/>
              </a:ext>
            </a:extLst>
          </p:cNvPr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0CED34D6-87BB-4971-B8E7-CF4C80A63D08}"/>
              </a:ext>
            </a:extLst>
          </p:cNvPr>
          <p:cNvSpPr/>
          <p:nvPr/>
        </p:nvSpPr>
        <p:spPr>
          <a:xfrm>
            <a:off x="4139952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8E958E-C739-4F1C-9FD5-456953F44E59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58AC7-5821-45DE-A789-158514733EAA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99C18-992D-4DF3-83A5-9E4A70A8336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D4D08-9EC2-4DCB-84E2-F951D0AEF694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DDE63D-BD52-4005-9EDD-5CEAA51CE50D}"/>
              </a:ext>
            </a:extLst>
          </p:cNvPr>
          <p:cNvSpPr txBox="1"/>
          <p:nvPr/>
        </p:nvSpPr>
        <p:spPr>
          <a:xfrm>
            <a:off x="303187" y="1205339"/>
            <a:ext cx="3188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display : inline-block </a:t>
            </a:r>
            <a:r>
              <a:rPr lang="ko-KR" altLang="en-US" dirty="0"/>
              <a:t>의 경우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D40FFB-D27C-4ACD-B070-61BDCB9C5748}"/>
              </a:ext>
            </a:extLst>
          </p:cNvPr>
          <p:cNvSpPr txBox="1"/>
          <p:nvPr/>
        </p:nvSpPr>
        <p:spPr>
          <a:xfrm>
            <a:off x="5580112" y="27157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7C180E1-5BCC-4F07-9417-B579D6C71B17}"/>
              </a:ext>
            </a:extLst>
          </p:cNvPr>
          <p:cNvSpPr/>
          <p:nvPr/>
        </p:nvSpPr>
        <p:spPr>
          <a:xfrm>
            <a:off x="4355976" y="2283718"/>
            <a:ext cx="1310873" cy="720080"/>
          </a:xfrm>
          <a:prstGeom prst="rightArrow">
            <a:avLst/>
          </a:prstGeom>
          <a:solidFill>
            <a:schemeClr val="bg1"/>
          </a:solidFill>
          <a:ln>
            <a:solidFill>
              <a:srgbClr val="A8D8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070C04B-AC8B-4574-94E0-AA0B456E9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119" y="1995686"/>
            <a:ext cx="3124436" cy="11267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46DA762-48D7-47EE-99DD-EBDB9F7C9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21" y="1635646"/>
            <a:ext cx="3183484" cy="1905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2F6A92E-26A3-4034-8970-B07EC359A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18" y="3651870"/>
            <a:ext cx="3838575" cy="1219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0FD8F4-8D74-4C7E-AD7C-0E482FD00625}"/>
              </a:ext>
            </a:extLst>
          </p:cNvPr>
          <p:cNvSpPr txBox="1"/>
          <p:nvPr/>
        </p:nvSpPr>
        <p:spPr>
          <a:xfrm>
            <a:off x="4211960" y="3363838"/>
            <a:ext cx="4932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display : inline-block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특징</a:t>
            </a:r>
            <a:r>
              <a:rPr lang="en-US" altLang="ko-KR" dirty="0"/>
              <a:t>!</a:t>
            </a:r>
          </a:p>
          <a:p>
            <a:endParaRPr lang="en-US" altLang="ko-KR" dirty="0">
              <a:highlight>
                <a:srgbClr val="EBC9C0"/>
              </a:highlight>
            </a:endParaRPr>
          </a:p>
          <a:p>
            <a:r>
              <a:rPr lang="en-US" altLang="ko-KR" dirty="0">
                <a:highlight>
                  <a:srgbClr val="EBC9C0"/>
                </a:highlight>
              </a:rPr>
              <a:t>-&gt; inline-block</a:t>
            </a:r>
            <a:r>
              <a:rPr lang="ko-KR" altLang="en-US" dirty="0">
                <a:highlight>
                  <a:srgbClr val="EBC9C0"/>
                </a:highlight>
              </a:rPr>
              <a:t>의 경우 </a:t>
            </a:r>
            <a:r>
              <a:rPr lang="en-US" altLang="ko-KR" dirty="0">
                <a:highlight>
                  <a:srgbClr val="EBC9C0"/>
                </a:highlight>
              </a:rPr>
              <a:t>inline</a:t>
            </a:r>
            <a:r>
              <a:rPr lang="ko-KR" altLang="en-US" dirty="0">
                <a:highlight>
                  <a:srgbClr val="EBC9C0"/>
                </a:highlight>
              </a:rPr>
              <a:t>과 다르게</a:t>
            </a:r>
            <a:endParaRPr lang="en-US" altLang="ko-KR" dirty="0">
              <a:highlight>
                <a:srgbClr val="EBC9C0"/>
              </a:highlight>
            </a:endParaRPr>
          </a:p>
          <a:p>
            <a:endParaRPr lang="en-US" altLang="ko-KR" dirty="0">
              <a:highlight>
                <a:srgbClr val="EBC9C0"/>
              </a:highlight>
            </a:endParaRPr>
          </a:p>
          <a:p>
            <a:r>
              <a:rPr lang="ko-KR" altLang="en-US" dirty="0">
                <a:highlight>
                  <a:srgbClr val="EBC9C0"/>
                </a:highlight>
              </a:rPr>
              <a:t>블록의 넓이</a:t>
            </a:r>
            <a:r>
              <a:rPr lang="en-US" altLang="ko-KR" dirty="0">
                <a:highlight>
                  <a:srgbClr val="EBC9C0"/>
                </a:highlight>
              </a:rPr>
              <a:t>,</a:t>
            </a:r>
            <a:r>
              <a:rPr lang="ko-KR" altLang="en-US" dirty="0">
                <a:highlight>
                  <a:srgbClr val="EBC9C0"/>
                </a:highlight>
              </a:rPr>
              <a:t> 높이</a:t>
            </a:r>
            <a:r>
              <a:rPr lang="en-US" altLang="ko-KR" dirty="0">
                <a:highlight>
                  <a:srgbClr val="EBC9C0"/>
                </a:highlight>
              </a:rPr>
              <a:t>,</a:t>
            </a:r>
            <a:r>
              <a:rPr lang="ko-KR" altLang="en-US" dirty="0">
                <a:highlight>
                  <a:srgbClr val="EBC9C0"/>
                </a:highlight>
              </a:rPr>
              <a:t> 여백 등을 지정 가능합니다</a:t>
            </a:r>
            <a:r>
              <a:rPr lang="en-US" altLang="ko-KR" dirty="0">
                <a:highlight>
                  <a:srgbClr val="EBC9C0"/>
                </a:highlight>
              </a:rPr>
              <a:t>.</a:t>
            </a:r>
            <a:endParaRPr lang="ko-KR" altLang="en-US" dirty="0">
              <a:highlight>
                <a:srgbClr val="EBC9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0913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2828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박스의 배치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position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AC8652-A067-4947-AB9C-A5262040021D}"/>
              </a:ext>
            </a:extLst>
          </p:cNvPr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61EA2-7557-48DB-9CF9-2682219C8047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60AE84-4341-4357-8110-685634607B7B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63AE58-1EBD-4125-986B-B2EC6ED363E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C8546-7EBD-481D-8FE8-05E073B3E285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D39FA9-D6BD-4C7B-AAE2-CB86D8ED34DD}"/>
                </a:ext>
              </a:extLst>
            </p:cNvPr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BCE2CC-AEB8-49F6-87CB-7AA48CCA886E}"/>
              </a:ext>
            </a:extLst>
          </p:cNvPr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5DE9-8D04-44FA-9CDA-268EC7D04E71}"/>
              </a:ext>
            </a:extLst>
          </p:cNvPr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D2FED-6C7A-4857-9BCD-2742E5122225}"/>
              </a:ext>
            </a:extLst>
          </p:cNvPr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AD4F1-3D7D-4718-98E0-E57DC7A49FDB}"/>
              </a:ext>
            </a:extLst>
          </p:cNvPr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B978-0646-4873-832B-FD2EC5AB1911}"/>
              </a:ext>
            </a:extLst>
          </p:cNvPr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0CED34D6-87BB-4971-B8E7-CF4C80A63D08}"/>
              </a:ext>
            </a:extLst>
          </p:cNvPr>
          <p:cNvSpPr/>
          <p:nvPr/>
        </p:nvSpPr>
        <p:spPr>
          <a:xfrm>
            <a:off x="5003415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8E958E-C739-4F1C-9FD5-456953F44E59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58AC7-5821-45DE-A789-158514733EAA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99C18-992D-4DF3-83A5-9E4A70A8336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D4D08-9EC2-4DCB-84E2-F951D0AEF694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974654-23C7-4CBC-B0EC-D96B25094645}"/>
              </a:ext>
            </a:extLst>
          </p:cNvPr>
          <p:cNvSpPr txBox="1"/>
          <p:nvPr/>
        </p:nvSpPr>
        <p:spPr>
          <a:xfrm>
            <a:off x="683568" y="1275606"/>
            <a:ext cx="496321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Position</a:t>
            </a:r>
            <a:r>
              <a:rPr lang="ko-KR" altLang="en-US" dirty="0"/>
              <a:t>의 종류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정적 배치 </a:t>
            </a:r>
            <a:r>
              <a:rPr lang="en-US" altLang="ko-KR" dirty="0"/>
              <a:t>position : static      -&gt; </a:t>
            </a:r>
            <a:r>
              <a:rPr lang="ko-KR" altLang="en-US" dirty="0"/>
              <a:t>디폴트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상대 배치 </a:t>
            </a:r>
            <a:r>
              <a:rPr lang="en-US" altLang="ko-KR" dirty="0"/>
              <a:t>position : relative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절대 배치 </a:t>
            </a:r>
            <a:r>
              <a:rPr lang="en-US" altLang="ko-KR" dirty="0"/>
              <a:t>position : absolute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고정 배치 </a:t>
            </a:r>
            <a:r>
              <a:rPr lang="en-US" altLang="ko-KR" dirty="0"/>
              <a:t>position : fixed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유동 배치  </a:t>
            </a:r>
            <a:r>
              <a:rPr lang="en-US" altLang="ko-KR" dirty="0">
                <a:solidFill>
                  <a:srgbClr val="DAE9E4"/>
                </a:solidFill>
              </a:rPr>
              <a:t>.</a:t>
            </a:r>
            <a:r>
              <a:rPr lang="ko-KR" altLang="en-US" dirty="0"/>
              <a:t>   </a:t>
            </a:r>
            <a:r>
              <a:rPr lang="en-US" altLang="ko-KR" dirty="0"/>
              <a:t>float : left</a:t>
            </a:r>
          </a:p>
          <a:p>
            <a:endParaRPr lang="en-US" altLang="ko-KR" dirty="0"/>
          </a:p>
          <a:p>
            <a:r>
              <a:rPr lang="en-US" altLang="ko-KR" dirty="0"/>
              <a:t>                     float : right</a:t>
            </a:r>
            <a:endParaRPr lang="ko-KR" altLang="en-US" dirty="0"/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00BCDF63-5FF4-42B7-AD76-B5C25C8CC15D}"/>
              </a:ext>
            </a:extLst>
          </p:cNvPr>
          <p:cNvSpPr/>
          <p:nvPr/>
        </p:nvSpPr>
        <p:spPr>
          <a:xfrm>
            <a:off x="2195736" y="4155926"/>
            <a:ext cx="216024" cy="648072"/>
          </a:xfrm>
          <a:prstGeom prst="leftBrace">
            <a:avLst>
              <a:gd name="adj1" fmla="val 0"/>
              <a:gd name="adj2" fmla="val 103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23">
            <a:extLst>
              <a:ext uri="{FF2B5EF4-FFF2-40B4-BE49-F238E27FC236}">
                <a16:creationId xmlns:a16="http://schemas.microsoft.com/office/drawing/2014/main" id="{35DDFC52-FEA9-42E0-A7E2-C543DBFDE62A}"/>
              </a:ext>
            </a:extLst>
          </p:cNvPr>
          <p:cNvSpPr/>
          <p:nvPr/>
        </p:nvSpPr>
        <p:spPr>
          <a:xfrm>
            <a:off x="538919" y="2457937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6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4230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Float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프로퍼티를 이용한 유동 배치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AC8652-A067-4947-AB9C-A5262040021D}"/>
              </a:ext>
            </a:extLst>
          </p:cNvPr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61EA2-7557-48DB-9CF9-2682219C8047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60AE84-4341-4357-8110-685634607B7B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63AE58-1EBD-4125-986B-B2EC6ED363E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C8546-7EBD-481D-8FE8-05E073B3E285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D39FA9-D6BD-4C7B-AAE2-CB86D8ED34DD}"/>
                </a:ext>
              </a:extLst>
            </p:cNvPr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BCE2CC-AEB8-49F6-87CB-7AA48CCA886E}"/>
              </a:ext>
            </a:extLst>
          </p:cNvPr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5DE9-8D04-44FA-9CDA-268EC7D04E71}"/>
              </a:ext>
            </a:extLst>
          </p:cNvPr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D2FED-6C7A-4857-9BCD-2742E5122225}"/>
              </a:ext>
            </a:extLst>
          </p:cNvPr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AD4F1-3D7D-4718-98E0-E57DC7A49FDB}"/>
              </a:ext>
            </a:extLst>
          </p:cNvPr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B978-0646-4873-832B-FD2EC5AB1911}"/>
              </a:ext>
            </a:extLst>
          </p:cNvPr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0CED34D6-87BB-4971-B8E7-CF4C80A63D08}"/>
              </a:ext>
            </a:extLst>
          </p:cNvPr>
          <p:cNvSpPr/>
          <p:nvPr/>
        </p:nvSpPr>
        <p:spPr>
          <a:xfrm>
            <a:off x="5796136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8E958E-C739-4F1C-9FD5-456953F44E59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58AC7-5821-45DE-A789-158514733EAA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99C18-992D-4DF3-83A5-9E4A70A8336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D4D08-9EC2-4DCB-84E2-F951D0AEF694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진고딕3 360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FB80-C3C2-498B-9269-46656C99735D}"/>
              </a:ext>
            </a:extLst>
          </p:cNvPr>
          <p:cNvSpPr txBox="1"/>
          <p:nvPr/>
        </p:nvSpPr>
        <p:spPr>
          <a:xfrm>
            <a:off x="323528" y="2130410"/>
            <a:ext cx="87205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Float </a:t>
            </a:r>
            <a:r>
              <a:rPr lang="ko-KR" altLang="en-US" dirty="0"/>
              <a:t>프로퍼티를 지정 시 태그를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항상</a:t>
            </a:r>
            <a:r>
              <a:rPr lang="ko-KR" altLang="en-US" dirty="0"/>
              <a:t> 오른쪽이나 왼쪽에 위치 시킬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광고</a:t>
            </a:r>
            <a:r>
              <a:rPr lang="en-US" altLang="ko-KR" dirty="0"/>
              <a:t>, </a:t>
            </a:r>
            <a:r>
              <a:rPr lang="ko-KR" altLang="en-US" dirty="0"/>
              <a:t>공지 등에 적합</a:t>
            </a:r>
          </a:p>
        </p:txBody>
      </p:sp>
    </p:spTree>
    <p:extLst>
      <p:ext uri="{BB962C8B-B14F-4D97-AF65-F5344CB8AC3E}">
        <p14:creationId xmlns:p14="http://schemas.microsoft.com/office/powerpoint/2010/main" val="2436584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918</Words>
  <Application>Microsoft Office PowerPoint</Application>
  <PresentationFormat>화면 슬라이드 쇼(16:9)</PresentationFormat>
  <Paragraphs>357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6" baseType="lpstr">
      <vt:lpstr>나눔스퀘어 Bold</vt:lpstr>
      <vt:lpstr>Consolas</vt:lpstr>
      <vt:lpstr>맑은 고딕</vt:lpstr>
      <vt:lpstr>나눔스퀘어 ExtraBold</vt:lpstr>
      <vt:lpstr>Wingdings</vt:lpstr>
      <vt:lpstr>HU진고딕3 360</vt:lpstr>
      <vt:lpstr>HU진고딕3 320</vt:lpstr>
      <vt:lpstr>나눔스퀘어</vt:lpstr>
      <vt:lpstr>HY견고딕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국도리</dc:creator>
  <cp:lastModifiedBy>user</cp:lastModifiedBy>
  <cp:revision>91</cp:revision>
  <dcterms:created xsi:type="dcterms:W3CDTF">2018-03-05T13:59:00Z</dcterms:created>
  <dcterms:modified xsi:type="dcterms:W3CDTF">2019-09-30T06:48:08Z</dcterms:modified>
</cp:coreProperties>
</file>