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62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9E4"/>
    <a:srgbClr val="EBC9C0"/>
    <a:srgbClr val="A8D8D3"/>
    <a:srgbClr val="89CAC4"/>
    <a:srgbClr val="D4E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howGuides="1">
      <p:cViewPr varScale="1">
        <p:scale>
          <a:sx n="142" d="100"/>
          <a:sy n="142" d="100"/>
        </p:scale>
        <p:origin x="31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02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31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01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73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80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00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79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5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49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81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26F6-4887-4E29-A503-59AE8B59648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37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826F6-4887-4E29-A503-59AE8B59648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68946-7737-4F32-B29D-0D658F6FD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55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635896" y="1419622"/>
            <a:ext cx="1872208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7942" y="1524507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CSS </a:t>
            </a:r>
            <a:r>
              <a:rPr lang="ko-KR" altLang="en-US" sz="24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고급활용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6825" y="2967070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400" dirty="0">
                <a:latin typeface="HU진고딕3 320" panose="02020603020101020101" pitchFamily="18" charset="-127"/>
                <a:ea typeface="HU진고딕3 320" panose="02020603020101020101" pitchFamily="18" charset="-127"/>
              </a:rPr>
              <a:t>2017243008 </a:t>
            </a:r>
            <a:r>
              <a:rPr lang="ko-KR" altLang="en-US" sz="1400" dirty="0">
                <a:latin typeface="HU진고딕3 320" panose="02020603020101020101" pitchFamily="18" charset="-127"/>
                <a:ea typeface="HU진고딕3 320" panose="02020603020101020101" pitchFamily="18" charset="-127"/>
              </a:rPr>
              <a:t>함예은</a:t>
            </a:r>
            <a:endParaRPr lang="en-US" altLang="ko-KR" sz="1400" dirty="0">
              <a:latin typeface="HU진고딕3 320" panose="02020603020101020101" pitchFamily="18" charset="-127"/>
              <a:ea typeface="HU진고딕3 320" panose="02020603020101020101" pitchFamily="18" charset="-127"/>
            </a:endParaRPr>
          </a:p>
          <a:p>
            <a:r>
              <a:rPr lang="en-US" altLang="ko-KR" sz="1400" dirty="0">
                <a:latin typeface="HU진고딕3 320" panose="02020603020101020101" pitchFamily="18" charset="-127"/>
                <a:ea typeface="HU진고딕3 320" panose="02020603020101020101" pitchFamily="18" charset="-127"/>
              </a:rPr>
              <a:t>2016225197 </a:t>
            </a:r>
            <a:r>
              <a:rPr lang="ko-KR" altLang="en-US" sz="1400" dirty="0" err="1">
                <a:latin typeface="HU진고딕3 320" panose="02020603020101020101" pitchFamily="18" charset="-127"/>
                <a:ea typeface="HU진고딕3 320" panose="02020603020101020101" pitchFamily="18" charset="-127"/>
              </a:rPr>
              <a:t>곽승민</a:t>
            </a:r>
            <a:endParaRPr lang="en-US" altLang="ko-KR" sz="1400" dirty="0">
              <a:latin typeface="HU진고딕3 320" panose="02020603020101020101" pitchFamily="18" charset="-127"/>
              <a:ea typeface="HU진고딕3 320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65103" y="3795886"/>
            <a:ext cx="1213794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666045" y="1370847"/>
            <a:ext cx="1152128" cy="45719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635895" y="3841606"/>
            <a:ext cx="683039" cy="45719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83568" y="555526"/>
            <a:ext cx="683039" cy="144016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627041" y="3507854"/>
            <a:ext cx="1080120" cy="72008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07604" y="653823"/>
            <a:ext cx="108012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411017" y="3557002"/>
            <a:ext cx="432048" cy="94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14071" y="4303034"/>
            <a:ext cx="432048" cy="94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206059" y="4361898"/>
            <a:ext cx="480418" cy="72008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391774" y="2526031"/>
            <a:ext cx="360452" cy="45719"/>
          </a:xfrm>
          <a:prstGeom prst="rect">
            <a:avLst/>
          </a:prstGeom>
          <a:solidFill>
            <a:srgbClr val="89CA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521515" y="915566"/>
            <a:ext cx="648072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868126" y="964714"/>
            <a:ext cx="517485" cy="45719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120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2828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박스의 배치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position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CAC8652-A067-4947-AB9C-A5262040021D}"/>
              </a:ext>
            </a:extLst>
          </p:cNvPr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761EA2-7557-48DB-9CF9-2682219C8047}"/>
                </a:ext>
              </a:extLst>
            </p:cNvPr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860AE84-4341-4357-8110-685634607B7B}"/>
                </a:ext>
              </a:extLst>
            </p:cNvPr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363AE58-1EBD-4125-986B-B2EC6ED363E1}"/>
                </a:ext>
              </a:extLst>
            </p:cNvPr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3C8546-7EBD-481D-8FE8-05E073B3E285}"/>
                </a:ext>
              </a:extLst>
            </p:cNvPr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1D39FA9-D6BD-4C7B-AAE2-CB86D8ED34DD}"/>
                </a:ext>
              </a:extLst>
            </p:cNvPr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1BCE2CC-AEB8-49F6-87CB-7AA48CCA886E}"/>
              </a:ext>
            </a:extLst>
          </p:cNvPr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2D5DE9-8D04-44FA-9CDA-268EC7D04E71}"/>
              </a:ext>
            </a:extLst>
          </p:cNvPr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DD2FED-6C7A-4857-9BCD-2742E5122225}"/>
              </a:ext>
            </a:extLst>
          </p:cNvPr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3AD4F1-3D7D-4718-98E0-E57DC7A49FDB}"/>
              </a:ext>
            </a:extLst>
          </p:cNvPr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10B978-0646-4873-832B-FD2EC5AB1911}"/>
              </a:ext>
            </a:extLst>
          </p:cNvPr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1" name="자유형 23">
            <a:extLst>
              <a:ext uri="{FF2B5EF4-FFF2-40B4-BE49-F238E27FC236}">
                <a16:creationId xmlns:a16="http://schemas.microsoft.com/office/drawing/2014/main" id="{0CED34D6-87BB-4971-B8E7-CF4C80A63D08}"/>
              </a:ext>
            </a:extLst>
          </p:cNvPr>
          <p:cNvSpPr/>
          <p:nvPr/>
        </p:nvSpPr>
        <p:spPr>
          <a:xfrm>
            <a:off x="5003415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8E958E-C739-4F1C-9FD5-456953F44E59}"/>
              </a:ext>
            </a:extLst>
          </p:cNvPr>
          <p:cNvSpPr/>
          <p:nvPr/>
        </p:nvSpPr>
        <p:spPr>
          <a:xfrm rot="5400000">
            <a:off x="7403659" y="23114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558AC7-5821-45DE-A789-158514733EAA}"/>
              </a:ext>
            </a:extLst>
          </p:cNvPr>
          <p:cNvSpPr txBox="1"/>
          <p:nvPr/>
        </p:nvSpPr>
        <p:spPr>
          <a:xfrm>
            <a:off x="7587110" y="187222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099C18-992D-4DF3-83A5-9E4A70A8336C}"/>
              </a:ext>
            </a:extLst>
          </p:cNvPr>
          <p:cNvSpPr/>
          <p:nvPr/>
        </p:nvSpPr>
        <p:spPr>
          <a:xfrm rot="5400000">
            <a:off x="8172400" y="23940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BD4D08-9EC2-4DCB-84E2-F951D0AEF694}"/>
              </a:ext>
            </a:extLst>
          </p:cNvPr>
          <p:cNvSpPr txBox="1"/>
          <p:nvPr/>
        </p:nvSpPr>
        <p:spPr>
          <a:xfrm>
            <a:off x="8355850" y="195486"/>
            <a:ext cx="513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9EB539-B3CB-40E8-A9CE-6C586A41AA5F}"/>
              </a:ext>
            </a:extLst>
          </p:cNvPr>
          <p:cNvSpPr txBox="1"/>
          <p:nvPr/>
        </p:nvSpPr>
        <p:spPr>
          <a:xfrm>
            <a:off x="474615" y="1275606"/>
            <a:ext cx="3578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 </a:t>
            </a:r>
            <a:r>
              <a:rPr lang="ko-KR" altLang="en-US" dirty="0"/>
              <a:t>상대 배치 </a:t>
            </a:r>
            <a:r>
              <a:rPr lang="en-US" altLang="ko-KR" dirty="0"/>
              <a:t>position : relative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D831FCF-5874-4E75-9F97-567486D0A00D}"/>
              </a:ext>
            </a:extLst>
          </p:cNvPr>
          <p:cNvSpPr/>
          <p:nvPr/>
        </p:nvSpPr>
        <p:spPr>
          <a:xfrm>
            <a:off x="4735733" y="2828555"/>
            <a:ext cx="925882" cy="648072"/>
          </a:xfrm>
          <a:prstGeom prst="rightArrow">
            <a:avLst/>
          </a:prstGeom>
          <a:solidFill>
            <a:schemeClr val="bg1"/>
          </a:solidFill>
          <a:ln>
            <a:solidFill>
              <a:srgbClr val="A8D8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2D85D-4631-46EC-9281-F9F1D202447D}"/>
              </a:ext>
            </a:extLst>
          </p:cNvPr>
          <p:cNvSpPr txBox="1"/>
          <p:nvPr/>
        </p:nvSpPr>
        <p:spPr>
          <a:xfrm>
            <a:off x="5946041" y="2891852"/>
            <a:ext cx="1877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CSS </a:t>
            </a:r>
            <a:r>
              <a:rPr lang="ko-KR" altLang="en-US" sz="3200" b="1" dirty="0"/>
              <a:t>부분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F81130-DA4F-4399-A36F-8C39179B4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15" y="1635646"/>
            <a:ext cx="3830006" cy="3298649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2911DD3F-4A90-4741-8F47-CD64B02B6C69}"/>
              </a:ext>
            </a:extLst>
          </p:cNvPr>
          <p:cNvSpPr/>
          <p:nvPr/>
        </p:nvSpPr>
        <p:spPr>
          <a:xfrm>
            <a:off x="827584" y="4155926"/>
            <a:ext cx="216024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58A669-47E4-4227-9532-3AE9E88CD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463" y="1397267"/>
            <a:ext cx="7818299" cy="286257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73D4F5-5636-48E1-AB2C-D28ACFABCDBD}"/>
              </a:ext>
            </a:extLst>
          </p:cNvPr>
          <p:cNvSpPr/>
          <p:nvPr/>
        </p:nvSpPr>
        <p:spPr>
          <a:xfrm>
            <a:off x="2483768" y="3027555"/>
            <a:ext cx="1080120" cy="449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08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4230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Float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프로퍼티를 이용한 유동 배치</a:t>
            </a: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CAC8652-A067-4947-AB9C-A5262040021D}"/>
              </a:ext>
            </a:extLst>
          </p:cNvPr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761EA2-7557-48DB-9CF9-2682219C8047}"/>
                </a:ext>
              </a:extLst>
            </p:cNvPr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860AE84-4341-4357-8110-685634607B7B}"/>
                </a:ext>
              </a:extLst>
            </p:cNvPr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363AE58-1EBD-4125-986B-B2EC6ED363E1}"/>
                </a:ext>
              </a:extLst>
            </p:cNvPr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3C8546-7EBD-481D-8FE8-05E073B3E285}"/>
                </a:ext>
              </a:extLst>
            </p:cNvPr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1D39FA9-D6BD-4C7B-AAE2-CB86D8ED34DD}"/>
                </a:ext>
              </a:extLst>
            </p:cNvPr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1BCE2CC-AEB8-49F6-87CB-7AA48CCA886E}"/>
              </a:ext>
            </a:extLst>
          </p:cNvPr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2D5DE9-8D04-44FA-9CDA-268EC7D04E71}"/>
              </a:ext>
            </a:extLst>
          </p:cNvPr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DD2FED-6C7A-4857-9BCD-2742E5122225}"/>
              </a:ext>
            </a:extLst>
          </p:cNvPr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3AD4F1-3D7D-4718-98E0-E57DC7A49FDB}"/>
              </a:ext>
            </a:extLst>
          </p:cNvPr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10B978-0646-4873-832B-FD2EC5AB1911}"/>
              </a:ext>
            </a:extLst>
          </p:cNvPr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1" name="자유형 23">
            <a:extLst>
              <a:ext uri="{FF2B5EF4-FFF2-40B4-BE49-F238E27FC236}">
                <a16:creationId xmlns:a16="http://schemas.microsoft.com/office/drawing/2014/main" id="{0CED34D6-87BB-4971-B8E7-CF4C80A63D08}"/>
              </a:ext>
            </a:extLst>
          </p:cNvPr>
          <p:cNvSpPr/>
          <p:nvPr/>
        </p:nvSpPr>
        <p:spPr>
          <a:xfrm>
            <a:off x="5796136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8E958E-C739-4F1C-9FD5-456953F44E59}"/>
              </a:ext>
            </a:extLst>
          </p:cNvPr>
          <p:cNvSpPr/>
          <p:nvPr/>
        </p:nvSpPr>
        <p:spPr>
          <a:xfrm rot="5400000">
            <a:off x="7403659" y="23114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558AC7-5821-45DE-A789-158514733EAA}"/>
              </a:ext>
            </a:extLst>
          </p:cNvPr>
          <p:cNvSpPr txBox="1"/>
          <p:nvPr/>
        </p:nvSpPr>
        <p:spPr>
          <a:xfrm>
            <a:off x="7587110" y="187222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099C18-992D-4DF3-83A5-9E4A70A8336C}"/>
              </a:ext>
            </a:extLst>
          </p:cNvPr>
          <p:cNvSpPr/>
          <p:nvPr/>
        </p:nvSpPr>
        <p:spPr>
          <a:xfrm rot="5400000">
            <a:off x="8172400" y="23940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BD4D08-9EC2-4DCB-84E2-F951D0AEF694}"/>
              </a:ext>
            </a:extLst>
          </p:cNvPr>
          <p:cNvSpPr txBox="1"/>
          <p:nvPr/>
        </p:nvSpPr>
        <p:spPr>
          <a:xfrm>
            <a:off x="8355850" y="195486"/>
            <a:ext cx="513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FB80-C3C2-498B-9269-46656C99735D}"/>
              </a:ext>
            </a:extLst>
          </p:cNvPr>
          <p:cNvSpPr txBox="1"/>
          <p:nvPr/>
        </p:nvSpPr>
        <p:spPr>
          <a:xfrm>
            <a:off x="323528" y="2130410"/>
            <a:ext cx="87205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Float </a:t>
            </a:r>
            <a:r>
              <a:rPr lang="ko-KR" altLang="en-US" dirty="0"/>
              <a:t>프로퍼티를 지정 시 태그를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항상</a:t>
            </a:r>
            <a:r>
              <a:rPr lang="ko-KR" altLang="en-US" dirty="0"/>
              <a:t> 오른쪽이나 왼쪽에 위치 시킬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광고</a:t>
            </a:r>
            <a:r>
              <a:rPr lang="en-US" altLang="ko-KR" dirty="0"/>
              <a:t>, </a:t>
            </a:r>
            <a:r>
              <a:rPr lang="ko-KR" altLang="en-US" dirty="0"/>
              <a:t>공지 등에 적합</a:t>
            </a:r>
          </a:p>
        </p:txBody>
      </p:sp>
    </p:spTree>
    <p:extLst>
      <p:ext uri="{BB962C8B-B14F-4D97-AF65-F5344CB8AC3E}">
        <p14:creationId xmlns:p14="http://schemas.microsoft.com/office/powerpoint/2010/main" val="2436584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4230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Float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프로퍼티를 이용한 유동 배치</a:t>
            </a: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CAC8652-A067-4947-AB9C-A5262040021D}"/>
              </a:ext>
            </a:extLst>
          </p:cNvPr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761EA2-7557-48DB-9CF9-2682219C8047}"/>
                </a:ext>
              </a:extLst>
            </p:cNvPr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860AE84-4341-4357-8110-685634607B7B}"/>
                </a:ext>
              </a:extLst>
            </p:cNvPr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363AE58-1EBD-4125-986B-B2EC6ED363E1}"/>
                </a:ext>
              </a:extLst>
            </p:cNvPr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3C8546-7EBD-481D-8FE8-05E073B3E285}"/>
                </a:ext>
              </a:extLst>
            </p:cNvPr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1D39FA9-D6BD-4C7B-AAE2-CB86D8ED34DD}"/>
                </a:ext>
              </a:extLst>
            </p:cNvPr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1BCE2CC-AEB8-49F6-87CB-7AA48CCA886E}"/>
              </a:ext>
            </a:extLst>
          </p:cNvPr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2D5DE9-8D04-44FA-9CDA-268EC7D04E71}"/>
              </a:ext>
            </a:extLst>
          </p:cNvPr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DD2FED-6C7A-4857-9BCD-2742E5122225}"/>
              </a:ext>
            </a:extLst>
          </p:cNvPr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3AD4F1-3D7D-4718-98E0-E57DC7A49FDB}"/>
              </a:ext>
            </a:extLst>
          </p:cNvPr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10B978-0646-4873-832B-FD2EC5AB1911}"/>
              </a:ext>
            </a:extLst>
          </p:cNvPr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1" name="자유형 23">
            <a:extLst>
              <a:ext uri="{FF2B5EF4-FFF2-40B4-BE49-F238E27FC236}">
                <a16:creationId xmlns:a16="http://schemas.microsoft.com/office/drawing/2014/main" id="{0CED34D6-87BB-4971-B8E7-CF4C80A63D08}"/>
              </a:ext>
            </a:extLst>
          </p:cNvPr>
          <p:cNvSpPr/>
          <p:nvPr/>
        </p:nvSpPr>
        <p:spPr>
          <a:xfrm>
            <a:off x="5796136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8E958E-C739-4F1C-9FD5-456953F44E59}"/>
              </a:ext>
            </a:extLst>
          </p:cNvPr>
          <p:cNvSpPr/>
          <p:nvPr/>
        </p:nvSpPr>
        <p:spPr>
          <a:xfrm rot="5400000">
            <a:off x="7403659" y="23114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558AC7-5821-45DE-A789-158514733EAA}"/>
              </a:ext>
            </a:extLst>
          </p:cNvPr>
          <p:cNvSpPr txBox="1"/>
          <p:nvPr/>
        </p:nvSpPr>
        <p:spPr>
          <a:xfrm>
            <a:off x="7587110" y="187222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099C18-992D-4DF3-83A5-9E4A70A8336C}"/>
              </a:ext>
            </a:extLst>
          </p:cNvPr>
          <p:cNvSpPr/>
          <p:nvPr/>
        </p:nvSpPr>
        <p:spPr>
          <a:xfrm rot="5400000">
            <a:off x="8172400" y="23940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BD4D08-9EC2-4DCB-84E2-F951D0AEF694}"/>
              </a:ext>
            </a:extLst>
          </p:cNvPr>
          <p:cNvSpPr txBox="1"/>
          <p:nvPr/>
        </p:nvSpPr>
        <p:spPr>
          <a:xfrm>
            <a:off x="8355850" y="195486"/>
            <a:ext cx="513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88D9BF-0C40-4E92-A22D-39304036D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54" y="1203598"/>
            <a:ext cx="7377390" cy="19172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B529B1-D34B-40EE-95A3-C24003805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54" y="3180969"/>
            <a:ext cx="2192814" cy="187232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5FAEBFD-51E5-44DD-9003-163C1CCC0379}"/>
              </a:ext>
            </a:extLst>
          </p:cNvPr>
          <p:cNvSpPr/>
          <p:nvPr/>
        </p:nvSpPr>
        <p:spPr>
          <a:xfrm>
            <a:off x="971600" y="3587488"/>
            <a:ext cx="1152128" cy="272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37CE7B53-2827-452D-BE78-DE25CD8F0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99" y="1491630"/>
            <a:ext cx="8460432" cy="271269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1A1718-E962-4006-B0CE-5B3DD0998265}"/>
              </a:ext>
            </a:extLst>
          </p:cNvPr>
          <p:cNvSpPr/>
          <p:nvPr/>
        </p:nvSpPr>
        <p:spPr>
          <a:xfrm>
            <a:off x="7508243" y="2931790"/>
            <a:ext cx="1344803" cy="10746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8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3539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Z-index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이용한 수직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쌓기</a:t>
            </a: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CAC8652-A067-4947-AB9C-A5262040021D}"/>
              </a:ext>
            </a:extLst>
          </p:cNvPr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761EA2-7557-48DB-9CF9-2682219C8047}"/>
                </a:ext>
              </a:extLst>
            </p:cNvPr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860AE84-4341-4357-8110-685634607B7B}"/>
                </a:ext>
              </a:extLst>
            </p:cNvPr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363AE58-1EBD-4125-986B-B2EC6ED363E1}"/>
                </a:ext>
              </a:extLst>
            </p:cNvPr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3C8546-7EBD-481D-8FE8-05E073B3E285}"/>
                </a:ext>
              </a:extLst>
            </p:cNvPr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1D39FA9-D6BD-4C7B-AAE2-CB86D8ED34DD}"/>
                </a:ext>
              </a:extLst>
            </p:cNvPr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1BCE2CC-AEB8-49F6-87CB-7AA48CCA886E}"/>
              </a:ext>
            </a:extLst>
          </p:cNvPr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2D5DE9-8D04-44FA-9CDA-268EC7D04E71}"/>
              </a:ext>
            </a:extLst>
          </p:cNvPr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DD2FED-6C7A-4857-9BCD-2742E5122225}"/>
              </a:ext>
            </a:extLst>
          </p:cNvPr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3AD4F1-3D7D-4718-98E0-E57DC7A49FDB}"/>
              </a:ext>
            </a:extLst>
          </p:cNvPr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10B978-0646-4873-832B-FD2EC5AB1911}"/>
              </a:ext>
            </a:extLst>
          </p:cNvPr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1" name="자유형 23">
            <a:extLst>
              <a:ext uri="{FF2B5EF4-FFF2-40B4-BE49-F238E27FC236}">
                <a16:creationId xmlns:a16="http://schemas.microsoft.com/office/drawing/2014/main" id="{0CED34D6-87BB-4971-B8E7-CF4C80A63D08}"/>
              </a:ext>
            </a:extLst>
          </p:cNvPr>
          <p:cNvSpPr/>
          <p:nvPr/>
        </p:nvSpPr>
        <p:spPr>
          <a:xfrm>
            <a:off x="6660232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8E958E-C739-4F1C-9FD5-456953F44E59}"/>
              </a:ext>
            </a:extLst>
          </p:cNvPr>
          <p:cNvSpPr/>
          <p:nvPr/>
        </p:nvSpPr>
        <p:spPr>
          <a:xfrm rot="5400000">
            <a:off x="7403659" y="23114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558AC7-5821-45DE-A789-158514733EAA}"/>
              </a:ext>
            </a:extLst>
          </p:cNvPr>
          <p:cNvSpPr txBox="1"/>
          <p:nvPr/>
        </p:nvSpPr>
        <p:spPr>
          <a:xfrm>
            <a:off x="7587110" y="187222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099C18-992D-4DF3-83A5-9E4A70A8336C}"/>
              </a:ext>
            </a:extLst>
          </p:cNvPr>
          <p:cNvSpPr/>
          <p:nvPr/>
        </p:nvSpPr>
        <p:spPr>
          <a:xfrm rot="5400000">
            <a:off x="8172400" y="23940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BD4D08-9EC2-4DCB-84E2-F951D0AEF694}"/>
              </a:ext>
            </a:extLst>
          </p:cNvPr>
          <p:cNvSpPr txBox="1"/>
          <p:nvPr/>
        </p:nvSpPr>
        <p:spPr>
          <a:xfrm>
            <a:off x="8355850" y="195486"/>
            <a:ext cx="513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FB80-C3C2-498B-9269-46656C99735D}"/>
              </a:ext>
            </a:extLst>
          </p:cNvPr>
          <p:cNvSpPr txBox="1"/>
          <p:nvPr/>
        </p:nvSpPr>
        <p:spPr>
          <a:xfrm>
            <a:off x="323528" y="1923678"/>
            <a:ext cx="832150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I.  HTML </a:t>
            </a:r>
            <a:r>
              <a:rPr lang="ko-KR" altLang="en-US" dirty="0"/>
              <a:t>태그들을 </a:t>
            </a:r>
            <a:r>
              <a:rPr lang="en-US" altLang="ko-KR" dirty="0"/>
              <a:t>Z</a:t>
            </a:r>
            <a:r>
              <a:rPr lang="ko-KR" altLang="en-US" dirty="0"/>
              <a:t>축을 따라 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수직으로 쌓는 순서</a:t>
            </a:r>
            <a:r>
              <a:rPr lang="ko-KR" altLang="en-US" dirty="0"/>
              <a:t>를 지정하는 프로퍼티이다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II. </a:t>
            </a:r>
            <a:r>
              <a:rPr lang="ko-KR" altLang="en-US" dirty="0"/>
              <a:t>프로퍼티의 값이 클수록 위에 쌓인다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III. Z-index</a:t>
            </a:r>
            <a:r>
              <a:rPr lang="ko-KR" altLang="en-US" dirty="0"/>
              <a:t>는 </a:t>
            </a:r>
            <a:r>
              <a:rPr lang="en-US" altLang="ko-KR" dirty="0"/>
              <a:t>position </a:t>
            </a:r>
            <a:r>
              <a:rPr lang="ko-KR" altLang="en-US" dirty="0"/>
              <a:t>프로퍼티가 </a:t>
            </a:r>
            <a:r>
              <a:rPr lang="en-US" altLang="ko-KR" dirty="0"/>
              <a:t>relative,</a:t>
            </a:r>
            <a:r>
              <a:rPr lang="ko-KR" altLang="en-US" dirty="0"/>
              <a:t> </a:t>
            </a:r>
            <a:r>
              <a:rPr lang="en-US" altLang="ko-KR" dirty="0"/>
              <a:t>absolute</a:t>
            </a:r>
            <a:r>
              <a:rPr lang="ko-KR" altLang="en-US" dirty="0"/>
              <a:t>인 경우에만 작동된다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8089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3539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Z-index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이용한 수직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쌓기</a:t>
            </a: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CAC8652-A067-4947-AB9C-A5262040021D}"/>
              </a:ext>
            </a:extLst>
          </p:cNvPr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761EA2-7557-48DB-9CF9-2682219C8047}"/>
                </a:ext>
              </a:extLst>
            </p:cNvPr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860AE84-4341-4357-8110-685634607B7B}"/>
                </a:ext>
              </a:extLst>
            </p:cNvPr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363AE58-1EBD-4125-986B-B2EC6ED363E1}"/>
                </a:ext>
              </a:extLst>
            </p:cNvPr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3C8546-7EBD-481D-8FE8-05E073B3E285}"/>
                </a:ext>
              </a:extLst>
            </p:cNvPr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1D39FA9-D6BD-4C7B-AAE2-CB86D8ED34DD}"/>
                </a:ext>
              </a:extLst>
            </p:cNvPr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1BCE2CC-AEB8-49F6-87CB-7AA48CCA886E}"/>
              </a:ext>
            </a:extLst>
          </p:cNvPr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2D5DE9-8D04-44FA-9CDA-268EC7D04E71}"/>
              </a:ext>
            </a:extLst>
          </p:cNvPr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DD2FED-6C7A-4857-9BCD-2742E5122225}"/>
              </a:ext>
            </a:extLst>
          </p:cNvPr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3AD4F1-3D7D-4718-98E0-E57DC7A49FDB}"/>
              </a:ext>
            </a:extLst>
          </p:cNvPr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10B978-0646-4873-832B-FD2EC5AB1911}"/>
              </a:ext>
            </a:extLst>
          </p:cNvPr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1" name="자유형 23">
            <a:extLst>
              <a:ext uri="{FF2B5EF4-FFF2-40B4-BE49-F238E27FC236}">
                <a16:creationId xmlns:a16="http://schemas.microsoft.com/office/drawing/2014/main" id="{0CED34D6-87BB-4971-B8E7-CF4C80A63D08}"/>
              </a:ext>
            </a:extLst>
          </p:cNvPr>
          <p:cNvSpPr/>
          <p:nvPr/>
        </p:nvSpPr>
        <p:spPr>
          <a:xfrm>
            <a:off x="6660232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8E958E-C739-4F1C-9FD5-456953F44E59}"/>
              </a:ext>
            </a:extLst>
          </p:cNvPr>
          <p:cNvSpPr/>
          <p:nvPr/>
        </p:nvSpPr>
        <p:spPr>
          <a:xfrm rot="5400000">
            <a:off x="7403659" y="23114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558AC7-5821-45DE-A789-158514733EAA}"/>
              </a:ext>
            </a:extLst>
          </p:cNvPr>
          <p:cNvSpPr txBox="1"/>
          <p:nvPr/>
        </p:nvSpPr>
        <p:spPr>
          <a:xfrm>
            <a:off x="7587110" y="187222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099C18-992D-4DF3-83A5-9E4A70A8336C}"/>
              </a:ext>
            </a:extLst>
          </p:cNvPr>
          <p:cNvSpPr/>
          <p:nvPr/>
        </p:nvSpPr>
        <p:spPr>
          <a:xfrm rot="5400000">
            <a:off x="8172400" y="23940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BD4D08-9EC2-4DCB-84E2-F951D0AEF694}"/>
              </a:ext>
            </a:extLst>
          </p:cNvPr>
          <p:cNvSpPr txBox="1"/>
          <p:nvPr/>
        </p:nvSpPr>
        <p:spPr>
          <a:xfrm>
            <a:off x="8355850" y="195486"/>
            <a:ext cx="513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FB80-C3C2-498B-9269-46656C99735D}"/>
              </a:ext>
            </a:extLst>
          </p:cNvPr>
          <p:cNvSpPr txBox="1"/>
          <p:nvPr/>
        </p:nvSpPr>
        <p:spPr>
          <a:xfrm>
            <a:off x="323528" y="21304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EC2FD6-F929-4D09-98CC-7CDFA897D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" y="978891"/>
            <a:ext cx="4564782" cy="123898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8F9A649-FAAD-4DDB-A52C-4B53453F9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468" y="960700"/>
            <a:ext cx="5430932" cy="40879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1E42FC-3CEF-4CE7-AEBB-632FF2576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80" y="2306598"/>
            <a:ext cx="2322096" cy="276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2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1422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Visibility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CAC8652-A067-4947-AB9C-A5262040021D}"/>
              </a:ext>
            </a:extLst>
          </p:cNvPr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761EA2-7557-48DB-9CF9-2682219C8047}"/>
                </a:ext>
              </a:extLst>
            </p:cNvPr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860AE84-4341-4357-8110-685634607B7B}"/>
                </a:ext>
              </a:extLst>
            </p:cNvPr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363AE58-1EBD-4125-986B-B2EC6ED363E1}"/>
                </a:ext>
              </a:extLst>
            </p:cNvPr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3C8546-7EBD-481D-8FE8-05E073B3E285}"/>
                </a:ext>
              </a:extLst>
            </p:cNvPr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1D39FA9-D6BD-4C7B-AAE2-CB86D8ED34DD}"/>
                </a:ext>
              </a:extLst>
            </p:cNvPr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1BCE2CC-AEB8-49F6-87CB-7AA48CCA886E}"/>
              </a:ext>
            </a:extLst>
          </p:cNvPr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2D5DE9-8D04-44FA-9CDA-268EC7D04E71}"/>
              </a:ext>
            </a:extLst>
          </p:cNvPr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DD2FED-6C7A-4857-9BCD-2742E5122225}"/>
              </a:ext>
            </a:extLst>
          </p:cNvPr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3AD4F1-3D7D-4718-98E0-E57DC7A49FDB}"/>
              </a:ext>
            </a:extLst>
          </p:cNvPr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10B978-0646-4873-832B-FD2EC5AB1911}"/>
              </a:ext>
            </a:extLst>
          </p:cNvPr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8E958E-C739-4F1C-9FD5-456953F44E59}"/>
              </a:ext>
            </a:extLst>
          </p:cNvPr>
          <p:cNvSpPr/>
          <p:nvPr/>
        </p:nvSpPr>
        <p:spPr>
          <a:xfrm rot="5400000">
            <a:off x="7403659" y="23114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558AC7-5821-45DE-A789-158514733EAA}"/>
              </a:ext>
            </a:extLst>
          </p:cNvPr>
          <p:cNvSpPr txBox="1"/>
          <p:nvPr/>
        </p:nvSpPr>
        <p:spPr>
          <a:xfrm>
            <a:off x="7587110" y="187222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099C18-992D-4DF3-83A5-9E4A70A8336C}"/>
              </a:ext>
            </a:extLst>
          </p:cNvPr>
          <p:cNvSpPr/>
          <p:nvPr/>
        </p:nvSpPr>
        <p:spPr>
          <a:xfrm rot="5400000">
            <a:off x="8172400" y="23940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BD4D08-9EC2-4DCB-84E2-F951D0AEF694}"/>
              </a:ext>
            </a:extLst>
          </p:cNvPr>
          <p:cNvSpPr txBox="1"/>
          <p:nvPr/>
        </p:nvSpPr>
        <p:spPr>
          <a:xfrm>
            <a:off x="8355850" y="195486"/>
            <a:ext cx="513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FB80-C3C2-498B-9269-46656C99735D}"/>
              </a:ext>
            </a:extLst>
          </p:cNvPr>
          <p:cNvSpPr txBox="1"/>
          <p:nvPr/>
        </p:nvSpPr>
        <p:spPr>
          <a:xfrm>
            <a:off x="323528" y="1923678"/>
            <a:ext cx="729879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I.  HTML </a:t>
            </a:r>
            <a:r>
              <a:rPr lang="ko-KR" altLang="en-US" dirty="0"/>
              <a:t>태그를</a:t>
            </a:r>
            <a:r>
              <a:rPr lang="en-US" altLang="ko-KR" dirty="0"/>
              <a:t> 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출력할 것</a:t>
            </a:r>
            <a:r>
              <a:rPr lang="ko-KR" altLang="en-US" dirty="0"/>
              <a:t>인지 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숨길 것</a:t>
            </a:r>
            <a:r>
              <a:rPr lang="ko-KR" altLang="en-US" dirty="0"/>
              <a:t>인지 지정할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2000" dirty="0"/>
              <a:t>II.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visibility : hidden;</a:t>
            </a:r>
            <a:r>
              <a:rPr lang="en-US" altLang="ko-KR" dirty="0"/>
              <a:t> </a:t>
            </a:r>
            <a:r>
              <a:rPr lang="ko-KR" altLang="en-US" dirty="0"/>
              <a:t>은 출력공간을 할당한 채 보이지만 않게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III. visibility :    visible;</a:t>
            </a:r>
          </a:p>
          <a:p>
            <a:r>
              <a:rPr lang="en-US" altLang="ko-KR" dirty="0"/>
              <a:t>                    hidden;</a:t>
            </a:r>
          </a:p>
        </p:txBody>
      </p:sp>
      <p:sp>
        <p:nvSpPr>
          <p:cNvPr id="31" name="자유형 23">
            <a:extLst>
              <a:ext uri="{FF2B5EF4-FFF2-40B4-BE49-F238E27FC236}">
                <a16:creationId xmlns:a16="http://schemas.microsoft.com/office/drawing/2014/main" id="{0CED34D6-87BB-4971-B8E7-CF4C80A63D08}"/>
              </a:ext>
            </a:extLst>
          </p:cNvPr>
          <p:cNvSpPr/>
          <p:nvPr/>
        </p:nvSpPr>
        <p:spPr>
          <a:xfrm>
            <a:off x="7380312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왼쪽 중괄호 1">
            <a:extLst>
              <a:ext uri="{FF2B5EF4-FFF2-40B4-BE49-F238E27FC236}">
                <a16:creationId xmlns:a16="http://schemas.microsoft.com/office/drawing/2014/main" id="{F529AA4C-182B-4F3D-985F-7BE637B15270}"/>
              </a:ext>
            </a:extLst>
          </p:cNvPr>
          <p:cNvSpPr/>
          <p:nvPr/>
        </p:nvSpPr>
        <p:spPr>
          <a:xfrm>
            <a:off x="1788788" y="3219822"/>
            <a:ext cx="216024" cy="400110"/>
          </a:xfrm>
          <a:prstGeom prst="leftBrace">
            <a:avLst>
              <a:gd name="adj1" fmla="val 8333"/>
              <a:gd name="adj2" fmla="val 231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798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1422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Visibility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CAC8652-A067-4947-AB9C-A5262040021D}"/>
              </a:ext>
            </a:extLst>
          </p:cNvPr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761EA2-7557-48DB-9CF9-2682219C8047}"/>
                </a:ext>
              </a:extLst>
            </p:cNvPr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860AE84-4341-4357-8110-685634607B7B}"/>
                </a:ext>
              </a:extLst>
            </p:cNvPr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363AE58-1EBD-4125-986B-B2EC6ED363E1}"/>
                </a:ext>
              </a:extLst>
            </p:cNvPr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3C8546-7EBD-481D-8FE8-05E073B3E285}"/>
                </a:ext>
              </a:extLst>
            </p:cNvPr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1D39FA9-D6BD-4C7B-AAE2-CB86D8ED34DD}"/>
                </a:ext>
              </a:extLst>
            </p:cNvPr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1BCE2CC-AEB8-49F6-87CB-7AA48CCA886E}"/>
              </a:ext>
            </a:extLst>
          </p:cNvPr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2D5DE9-8D04-44FA-9CDA-268EC7D04E71}"/>
              </a:ext>
            </a:extLst>
          </p:cNvPr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DD2FED-6C7A-4857-9BCD-2742E5122225}"/>
              </a:ext>
            </a:extLst>
          </p:cNvPr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3AD4F1-3D7D-4718-98E0-E57DC7A49FDB}"/>
              </a:ext>
            </a:extLst>
          </p:cNvPr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10B978-0646-4873-832B-FD2EC5AB1911}"/>
              </a:ext>
            </a:extLst>
          </p:cNvPr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8E958E-C739-4F1C-9FD5-456953F44E59}"/>
              </a:ext>
            </a:extLst>
          </p:cNvPr>
          <p:cNvSpPr/>
          <p:nvPr/>
        </p:nvSpPr>
        <p:spPr>
          <a:xfrm rot="5400000">
            <a:off x="7403659" y="23114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558AC7-5821-45DE-A789-158514733EAA}"/>
              </a:ext>
            </a:extLst>
          </p:cNvPr>
          <p:cNvSpPr txBox="1"/>
          <p:nvPr/>
        </p:nvSpPr>
        <p:spPr>
          <a:xfrm>
            <a:off x="7587110" y="187222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099C18-992D-4DF3-83A5-9E4A70A8336C}"/>
              </a:ext>
            </a:extLst>
          </p:cNvPr>
          <p:cNvSpPr/>
          <p:nvPr/>
        </p:nvSpPr>
        <p:spPr>
          <a:xfrm rot="5400000">
            <a:off x="8172400" y="23940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BD4D08-9EC2-4DCB-84E2-F951D0AEF694}"/>
              </a:ext>
            </a:extLst>
          </p:cNvPr>
          <p:cNvSpPr txBox="1"/>
          <p:nvPr/>
        </p:nvSpPr>
        <p:spPr>
          <a:xfrm>
            <a:off x="8355850" y="195486"/>
            <a:ext cx="513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1" name="자유형 23">
            <a:extLst>
              <a:ext uri="{FF2B5EF4-FFF2-40B4-BE49-F238E27FC236}">
                <a16:creationId xmlns:a16="http://schemas.microsoft.com/office/drawing/2014/main" id="{0CED34D6-87BB-4971-B8E7-CF4C80A63D08}"/>
              </a:ext>
            </a:extLst>
          </p:cNvPr>
          <p:cNvSpPr/>
          <p:nvPr/>
        </p:nvSpPr>
        <p:spPr>
          <a:xfrm>
            <a:off x="7380312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404E1B8-C68A-47B7-8FAB-5453BE142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27" y="1084975"/>
            <a:ext cx="5553126" cy="16495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D4F719-C967-44F8-B722-A592C35B0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65" y="3075806"/>
            <a:ext cx="2780325" cy="119156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DBA57D5-A282-4D53-BD58-9BD2FB1F6865}"/>
              </a:ext>
            </a:extLst>
          </p:cNvPr>
          <p:cNvSpPr/>
          <p:nvPr/>
        </p:nvSpPr>
        <p:spPr>
          <a:xfrm>
            <a:off x="755576" y="3338487"/>
            <a:ext cx="2304256" cy="6921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033C14-0514-4E9F-9F2B-D757D025DF51}"/>
              </a:ext>
            </a:extLst>
          </p:cNvPr>
          <p:cNvSpPr/>
          <p:nvPr/>
        </p:nvSpPr>
        <p:spPr>
          <a:xfrm>
            <a:off x="3911452" y="1910507"/>
            <a:ext cx="12384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958A820-3FDB-4EE5-84ED-FF90F924933B}"/>
              </a:ext>
            </a:extLst>
          </p:cNvPr>
          <p:cNvSpPr/>
          <p:nvPr/>
        </p:nvSpPr>
        <p:spPr>
          <a:xfrm>
            <a:off x="2685444" y="2139702"/>
            <a:ext cx="80643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E9D069E-BC23-4E07-84B3-AD0C9EAFC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065" y="1134604"/>
            <a:ext cx="7314060" cy="357165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F3157A-7E5E-4699-B701-9F33A8462084}"/>
              </a:ext>
            </a:extLst>
          </p:cNvPr>
          <p:cNvSpPr/>
          <p:nvPr/>
        </p:nvSpPr>
        <p:spPr>
          <a:xfrm>
            <a:off x="6372200" y="3291830"/>
            <a:ext cx="1031459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91FF915-3208-43A7-BF43-B7E6CCACBC13}"/>
              </a:ext>
            </a:extLst>
          </p:cNvPr>
          <p:cNvSpPr/>
          <p:nvPr/>
        </p:nvSpPr>
        <p:spPr>
          <a:xfrm>
            <a:off x="3275856" y="3651870"/>
            <a:ext cx="228295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0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6" grpId="0" animBg="1"/>
      <p:bldP spid="12" grpId="0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1350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overflow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CAC8652-A067-4947-AB9C-A5262040021D}"/>
              </a:ext>
            </a:extLst>
          </p:cNvPr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761EA2-7557-48DB-9CF9-2682219C8047}"/>
                </a:ext>
              </a:extLst>
            </p:cNvPr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860AE84-4341-4357-8110-685634607B7B}"/>
                </a:ext>
              </a:extLst>
            </p:cNvPr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363AE58-1EBD-4125-986B-B2EC6ED363E1}"/>
                </a:ext>
              </a:extLst>
            </p:cNvPr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3C8546-7EBD-481D-8FE8-05E073B3E285}"/>
                </a:ext>
              </a:extLst>
            </p:cNvPr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1D39FA9-D6BD-4C7B-AAE2-CB86D8ED34DD}"/>
                </a:ext>
              </a:extLst>
            </p:cNvPr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1BCE2CC-AEB8-49F6-87CB-7AA48CCA886E}"/>
              </a:ext>
            </a:extLst>
          </p:cNvPr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2D5DE9-8D04-44FA-9CDA-268EC7D04E71}"/>
              </a:ext>
            </a:extLst>
          </p:cNvPr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DD2FED-6C7A-4857-9BCD-2742E5122225}"/>
              </a:ext>
            </a:extLst>
          </p:cNvPr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3AD4F1-3D7D-4718-98E0-E57DC7A49FDB}"/>
              </a:ext>
            </a:extLst>
          </p:cNvPr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10B978-0646-4873-832B-FD2EC5AB1911}"/>
              </a:ext>
            </a:extLst>
          </p:cNvPr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8E958E-C739-4F1C-9FD5-456953F44E59}"/>
              </a:ext>
            </a:extLst>
          </p:cNvPr>
          <p:cNvSpPr/>
          <p:nvPr/>
        </p:nvSpPr>
        <p:spPr>
          <a:xfrm rot="5400000">
            <a:off x="7403659" y="23114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558AC7-5821-45DE-A789-158514733EAA}"/>
              </a:ext>
            </a:extLst>
          </p:cNvPr>
          <p:cNvSpPr txBox="1"/>
          <p:nvPr/>
        </p:nvSpPr>
        <p:spPr>
          <a:xfrm>
            <a:off x="7587110" y="187222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099C18-992D-4DF3-83A5-9E4A70A8336C}"/>
              </a:ext>
            </a:extLst>
          </p:cNvPr>
          <p:cNvSpPr/>
          <p:nvPr/>
        </p:nvSpPr>
        <p:spPr>
          <a:xfrm rot="5400000">
            <a:off x="8172400" y="23940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BD4D08-9EC2-4DCB-84E2-F951D0AEF694}"/>
              </a:ext>
            </a:extLst>
          </p:cNvPr>
          <p:cNvSpPr txBox="1"/>
          <p:nvPr/>
        </p:nvSpPr>
        <p:spPr>
          <a:xfrm>
            <a:off x="8355850" y="195486"/>
            <a:ext cx="513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1" name="자유형 23">
            <a:extLst>
              <a:ext uri="{FF2B5EF4-FFF2-40B4-BE49-F238E27FC236}">
                <a16:creationId xmlns:a16="http://schemas.microsoft.com/office/drawing/2014/main" id="{0CED34D6-87BB-4971-B8E7-CF4C80A63D08}"/>
              </a:ext>
            </a:extLst>
          </p:cNvPr>
          <p:cNvSpPr/>
          <p:nvPr/>
        </p:nvSpPr>
        <p:spPr>
          <a:xfrm>
            <a:off x="8171767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EE6F31-2555-49DD-80E2-0EB36FBC53E5}"/>
              </a:ext>
            </a:extLst>
          </p:cNvPr>
          <p:cNvSpPr txBox="1"/>
          <p:nvPr/>
        </p:nvSpPr>
        <p:spPr>
          <a:xfrm>
            <a:off x="755576" y="1563638"/>
            <a:ext cx="8436925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I.  HTML </a:t>
            </a:r>
            <a:r>
              <a:rPr lang="ko-KR" altLang="en-US" dirty="0"/>
              <a:t>콘텐츠가 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width</a:t>
            </a:r>
            <a:r>
              <a:rPr lang="ko-KR" altLang="en-US" dirty="0"/>
              <a:t>와 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height</a:t>
            </a:r>
            <a:r>
              <a:rPr lang="en-US" altLang="ko-KR" dirty="0"/>
              <a:t> </a:t>
            </a:r>
            <a:r>
              <a:rPr lang="ko-KR" altLang="en-US" dirty="0"/>
              <a:t>프로퍼티에 주어진 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크기를 넘어가는 경우</a:t>
            </a:r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ko-KR" altLang="en-US" dirty="0"/>
              <a:t>   콘텐츠를 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자를 것인지 말 것인지 </a:t>
            </a:r>
            <a:r>
              <a:rPr lang="ko-KR" altLang="en-US" dirty="0"/>
              <a:t>지정하는 프로퍼티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2000" dirty="0"/>
              <a:t>II.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블록 태그</a:t>
            </a:r>
            <a:r>
              <a:rPr lang="ko-KR" altLang="en-US" dirty="0"/>
              <a:t>에만 지정된다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III. Width</a:t>
            </a:r>
            <a:r>
              <a:rPr lang="ko-KR" altLang="en-US" dirty="0"/>
              <a:t>와 </a:t>
            </a:r>
            <a:r>
              <a:rPr lang="en-US" altLang="ko-KR" dirty="0"/>
              <a:t>height </a:t>
            </a:r>
            <a:r>
              <a:rPr lang="ko-KR" altLang="en-US" dirty="0"/>
              <a:t>프로퍼티에 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박스 크기가 지정</a:t>
            </a:r>
            <a:r>
              <a:rPr lang="ko-KR" altLang="en-US" dirty="0"/>
              <a:t>되어 있어야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IV. overflow :     visibility  (</a:t>
            </a:r>
            <a:r>
              <a:rPr lang="ko-KR" altLang="en-US" dirty="0"/>
              <a:t>디폴트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          hidden </a:t>
            </a:r>
          </a:p>
          <a:p>
            <a:r>
              <a:rPr lang="en-US" altLang="ko-KR" dirty="0"/>
              <a:t>                  </a:t>
            </a:r>
            <a:r>
              <a:rPr lang="en-US" altLang="ko-KR" dirty="0">
                <a:solidFill>
                  <a:srgbClr val="DAE9E4"/>
                </a:solidFill>
              </a:rPr>
              <a:t>.</a:t>
            </a:r>
            <a:r>
              <a:rPr lang="en-US" altLang="ko-KR" dirty="0"/>
              <a:t>   scroll</a:t>
            </a:r>
          </a:p>
          <a:p>
            <a:r>
              <a:rPr lang="en-US" altLang="ko-KR" dirty="0"/>
              <a:t>                  </a:t>
            </a:r>
            <a:r>
              <a:rPr lang="en-US" altLang="ko-KR" dirty="0">
                <a:solidFill>
                  <a:srgbClr val="DAE9E4"/>
                </a:solidFill>
              </a:rPr>
              <a:t>.</a:t>
            </a:r>
            <a:r>
              <a:rPr lang="en-US" altLang="ko-KR" dirty="0"/>
              <a:t>   auto</a:t>
            </a:r>
            <a:endParaRPr lang="ko-KR" altLang="en-US" dirty="0"/>
          </a:p>
        </p:txBody>
      </p:sp>
      <p:sp>
        <p:nvSpPr>
          <p:cNvPr id="3" name="왼쪽 중괄호 2">
            <a:extLst>
              <a:ext uri="{FF2B5EF4-FFF2-40B4-BE49-F238E27FC236}">
                <a16:creationId xmlns:a16="http://schemas.microsoft.com/office/drawing/2014/main" id="{248923E6-E5F5-4101-91AA-4C72EEDA3CFB}"/>
              </a:ext>
            </a:extLst>
          </p:cNvPr>
          <p:cNvSpPr/>
          <p:nvPr/>
        </p:nvSpPr>
        <p:spPr>
          <a:xfrm>
            <a:off x="2267744" y="3795886"/>
            <a:ext cx="288032" cy="864096"/>
          </a:xfrm>
          <a:prstGeom prst="leftBrace">
            <a:avLst>
              <a:gd name="adj1" fmla="val 0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0560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1350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overflow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CAC8652-A067-4947-AB9C-A5262040021D}"/>
              </a:ext>
            </a:extLst>
          </p:cNvPr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761EA2-7557-48DB-9CF9-2682219C8047}"/>
                </a:ext>
              </a:extLst>
            </p:cNvPr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860AE84-4341-4357-8110-685634607B7B}"/>
                </a:ext>
              </a:extLst>
            </p:cNvPr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363AE58-1EBD-4125-986B-B2EC6ED363E1}"/>
                </a:ext>
              </a:extLst>
            </p:cNvPr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3C8546-7EBD-481D-8FE8-05E073B3E285}"/>
                </a:ext>
              </a:extLst>
            </p:cNvPr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1D39FA9-D6BD-4C7B-AAE2-CB86D8ED34DD}"/>
                </a:ext>
              </a:extLst>
            </p:cNvPr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1BCE2CC-AEB8-49F6-87CB-7AA48CCA886E}"/>
              </a:ext>
            </a:extLst>
          </p:cNvPr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2D5DE9-8D04-44FA-9CDA-268EC7D04E71}"/>
              </a:ext>
            </a:extLst>
          </p:cNvPr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DD2FED-6C7A-4857-9BCD-2742E5122225}"/>
              </a:ext>
            </a:extLst>
          </p:cNvPr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3AD4F1-3D7D-4718-98E0-E57DC7A49FDB}"/>
              </a:ext>
            </a:extLst>
          </p:cNvPr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10B978-0646-4873-832B-FD2EC5AB1911}"/>
              </a:ext>
            </a:extLst>
          </p:cNvPr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8E958E-C739-4F1C-9FD5-456953F44E59}"/>
              </a:ext>
            </a:extLst>
          </p:cNvPr>
          <p:cNvSpPr/>
          <p:nvPr/>
        </p:nvSpPr>
        <p:spPr>
          <a:xfrm rot="5400000">
            <a:off x="7403659" y="23114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558AC7-5821-45DE-A789-158514733EAA}"/>
              </a:ext>
            </a:extLst>
          </p:cNvPr>
          <p:cNvSpPr txBox="1"/>
          <p:nvPr/>
        </p:nvSpPr>
        <p:spPr>
          <a:xfrm>
            <a:off x="7587110" y="187222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099C18-992D-4DF3-83A5-9E4A70A8336C}"/>
              </a:ext>
            </a:extLst>
          </p:cNvPr>
          <p:cNvSpPr/>
          <p:nvPr/>
        </p:nvSpPr>
        <p:spPr>
          <a:xfrm rot="5400000">
            <a:off x="8172400" y="23940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BD4D08-9EC2-4DCB-84E2-F951D0AEF694}"/>
              </a:ext>
            </a:extLst>
          </p:cNvPr>
          <p:cNvSpPr txBox="1"/>
          <p:nvPr/>
        </p:nvSpPr>
        <p:spPr>
          <a:xfrm>
            <a:off x="8355850" y="195486"/>
            <a:ext cx="513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1" name="자유형 23">
            <a:extLst>
              <a:ext uri="{FF2B5EF4-FFF2-40B4-BE49-F238E27FC236}">
                <a16:creationId xmlns:a16="http://schemas.microsoft.com/office/drawing/2014/main" id="{0CED34D6-87BB-4971-B8E7-CF4C80A63D08}"/>
              </a:ext>
            </a:extLst>
          </p:cNvPr>
          <p:cNvSpPr/>
          <p:nvPr/>
        </p:nvSpPr>
        <p:spPr>
          <a:xfrm>
            <a:off x="8171767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BA8AC4-B789-43A1-BB8C-DF8ED5DC5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08" y="1140003"/>
            <a:ext cx="7400925" cy="2583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A02A2B-822B-4B65-AE67-4835AE887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08" y="1133819"/>
            <a:ext cx="3190875" cy="349567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E18FFD8-0F41-4A11-8497-0E6F943D8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609" y="962214"/>
            <a:ext cx="5879500" cy="396555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DACB83B-583C-4B9E-BC2D-366E1334BC62}"/>
              </a:ext>
            </a:extLst>
          </p:cNvPr>
          <p:cNvSpPr/>
          <p:nvPr/>
        </p:nvSpPr>
        <p:spPr>
          <a:xfrm>
            <a:off x="4572000" y="2499742"/>
            <a:ext cx="244300" cy="21602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D7A3ABA7-1153-4BF4-89CC-B19BED407274}"/>
              </a:ext>
            </a:extLst>
          </p:cNvPr>
          <p:cNvSpPr/>
          <p:nvPr/>
        </p:nvSpPr>
        <p:spPr>
          <a:xfrm>
            <a:off x="4572000" y="3083732"/>
            <a:ext cx="244300" cy="21602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095599CC-AA06-4B76-8D48-37FA676D27C8}"/>
              </a:ext>
            </a:extLst>
          </p:cNvPr>
          <p:cNvSpPr/>
          <p:nvPr/>
        </p:nvSpPr>
        <p:spPr>
          <a:xfrm>
            <a:off x="4563070" y="3710194"/>
            <a:ext cx="244300" cy="21602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1B482575-8F5C-4E9D-BEDF-D279BC885846}"/>
              </a:ext>
            </a:extLst>
          </p:cNvPr>
          <p:cNvSpPr/>
          <p:nvPr/>
        </p:nvSpPr>
        <p:spPr>
          <a:xfrm>
            <a:off x="4569840" y="4316199"/>
            <a:ext cx="244300" cy="21602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5FF02-55DF-4C4E-9615-4D7FFC3A030D}"/>
              </a:ext>
            </a:extLst>
          </p:cNvPr>
          <p:cNvSpPr txBox="1"/>
          <p:nvPr/>
        </p:nvSpPr>
        <p:spPr>
          <a:xfrm>
            <a:off x="4903444" y="243194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visible</a:t>
            </a:r>
            <a:r>
              <a:rPr lang="ko-KR" altLang="en-US" dirty="0"/>
              <a:t>의 경우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72FA4E-E21B-4FD6-ADE3-77831F2CF2D4}"/>
              </a:ext>
            </a:extLst>
          </p:cNvPr>
          <p:cNvSpPr txBox="1"/>
          <p:nvPr/>
        </p:nvSpPr>
        <p:spPr>
          <a:xfrm>
            <a:off x="4912122" y="3007078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</a:t>
            </a:r>
            <a:r>
              <a:rPr lang="ko-KR" altLang="en-US" dirty="0"/>
              <a:t>의 경우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9D51C3-9CAA-4CC7-A34B-88DE470E1FDA}"/>
              </a:ext>
            </a:extLst>
          </p:cNvPr>
          <p:cNvSpPr txBox="1"/>
          <p:nvPr/>
        </p:nvSpPr>
        <p:spPr>
          <a:xfrm>
            <a:off x="4898484" y="3631183"/>
            <a:ext cx="149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scroll</a:t>
            </a:r>
            <a:r>
              <a:rPr lang="ko-KR" altLang="en-US" dirty="0"/>
              <a:t>의 경우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846892-2DE2-4E63-94FF-8FAAB69FD1A3}"/>
              </a:ext>
            </a:extLst>
          </p:cNvPr>
          <p:cNvSpPr txBox="1"/>
          <p:nvPr/>
        </p:nvSpPr>
        <p:spPr>
          <a:xfrm>
            <a:off x="4912120" y="4238884"/>
            <a:ext cx="14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auto</a:t>
            </a:r>
            <a:r>
              <a:rPr lang="ko-KR" altLang="en-US" dirty="0"/>
              <a:t>의 경우</a:t>
            </a:r>
          </a:p>
        </p:txBody>
      </p:sp>
    </p:spTree>
    <p:extLst>
      <p:ext uri="{BB962C8B-B14F-4D97-AF65-F5344CB8AC3E}">
        <p14:creationId xmlns:p14="http://schemas.microsoft.com/office/powerpoint/2010/main" val="307042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6" grpId="0" animBg="1"/>
      <p:bldP spid="37" grpId="0" animBg="1"/>
      <p:bldP spid="38" grpId="0" animBg="1"/>
      <p:bldP spid="10" grpId="0"/>
      <p:bldP spid="39" grpId="0"/>
      <p:bldP spid="40" grpId="0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35896" y="2116469"/>
            <a:ext cx="1872208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64577" y="2221354"/>
            <a:ext cx="4414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U진고딕3 320" panose="02020603020101020101" pitchFamily="18" charset="-127"/>
                <a:ea typeface="HU진고딕3 320" panose="02020603020101020101" pitchFamily="18" charset="-127"/>
              </a:rPr>
              <a:t>THANK YOU FOR LISTENING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HU진고딕3 320" panose="02020603020101020101" pitchFamily="18" charset="-127"/>
              <a:ea typeface="HU진고딕3 320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65103" y="3795886"/>
            <a:ext cx="1213794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66045" y="2067694"/>
            <a:ext cx="1152128" cy="45719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35895" y="3841606"/>
            <a:ext cx="683039" cy="45719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3568" y="555526"/>
            <a:ext cx="683039" cy="144016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627041" y="3507854"/>
            <a:ext cx="1080120" cy="72008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07604" y="653823"/>
            <a:ext cx="108012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411017" y="3557002"/>
            <a:ext cx="432048" cy="94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314071" y="4303034"/>
            <a:ext cx="432048" cy="94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06059" y="4361898"/>
            <a:ext cx="480418" cy="72008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521515" y="915566"/>
            <a:ext cx="648072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868126" y="964714"/>
            <a:ext cx="517485" cy="45719"/>
          </a:xfrm>
          <a:prstGeom prst="rect">
            <a:avLst/>
          </a:prstGeom>
          <a:solidFill>
            <a:srgbClr val="A8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96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474616" y="306025"/>
            <a:ext cx="3029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CONTENTS 1.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배치</a:t>
            </a:r>
          </a:p>
        </p:txBody>
      </p:sp>
      <p:grpSp>
        <p:nvGrpSpPr>
          <p:cNvPr id="51" name="그룹 50"/>
          <p:cNvGrpSpPr/>
          <p:nvPr/>
        </p:nvGrpSpPr>
        <p:grpSpPr>
          <a:xfrm rot="10800000">
            <a:off x="251519" y="112461"/>
            <a:ext cx="223096" cy="660942"/>
            <a:chOff x="5354661" y="1464262"/>
            <a:chExt cx="223096" cy="780958"/>
          </a:xfrm>
        </p:grpSpPr>
        <p:sp>
          <p:nvSpPr>
            <p:cNvPr id="49" name="직사각형 48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4787061-6570-4E88-9A66-9E5FB7828C1A}"/>
              </a:ext>
            </a:extLst>
          </p:cNvPr>
          <p:cNvSpPr txBox="1"/>
          <p:nvPr/>
        </p:nvSpPr>
        <p:spPr>
          <a:xfrm>
            <a:off x="5072700" y="1059582"/>
            <a:ext cx="3445367" cy="3393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50" dirty="0"/>
              <a:t>블록 박스와 인라인 박스</a:t>
            </a:r>
            <a:endParaRPr lang="en-US" altLang="ko-KR" sz="1650" dirty="0"/>
          </a:p>
          <a:p>
            <a:endParaRPr lang="en-US" altLang="ko-KR" sz="1650" dirty="0"/>
          </a:p>
          <a:p>
            <a:r>
              <a:rPr lang="ko-KR" altLang="en-US" sz="1650" dirty="0"/>
              <a:t>박스의 유형 제어</a:t>
            </a:r>
            <a:endParaRPr lang="en-US" altLang="ko-KR" sz="1650" dirty="0"/>
          </a:p>
          <a:p>
            <a:endParaRPr lang="en-US" altLang="ko-KR" sz="1650" dirty="0"/>
          </a:p>
          <a:p>
            <a:r>
              <a:rPr lang="ko-KR" altLang="en-US" sz="1650" dirty="0"/>
              <a:t>박스의 배치 </a:t>
            </a:r>
            <a:r>
              <a:rPr lang="en-US" altLang="ko-KR" sz="1650" dirty="0"/>
              <a:t>position</a:t>
            </a:r>
          </a:p>
          <a:p>
            <a:endParaRPr lang="en-US" altLang="ko-KR" sz="1650" dirty="0"/>
          </a:p>
          <a:p>
            <a:r>
              <a:rPr lang="en-US" altLang="ko-KR" sz="1650" dirty="0"/>
              <a:t>float</a:t>
            </a:r>
            <a:r>
              <a:rPr lang="ko-KR" altLang="en-US" sz="1650" dirty="0"/>
              <a:t> 프로퍼티를 이용한 유동 배치</a:t>
            </a:r>
          </a:p>
          <a:p>
            <a:endParaRPr lang="en-US" altLang="ko-KR" sz="1650" dirty="0"/>
          </a:p>
          <a:p>
            <a:r>
              <a:rPr lang="ko-KR" altLang="en-US" sz="1650" dirty="0"/>
              <a:t>수직 쌓기 </a:t>
            </a:r>
            <a:r>
              <a:rPr lang="en-US" altLang="ko-KR" sz="1650" dirty="0"/>
              <a:t>z-index</a:t>
            </a:r>
          </a:p>
          <a:p>
            <a:endParaRPr lang="en-US" altLang="ko-KR" sz="1650" dirty="0"/>
          </a:p>
          <a:p>
            <a:r>
              <a:rPr lang="en-US" altLang="ko-KR" sz="1650" dirty="0"/>
              <a:t>visibility</a:t>
            </a:r>
          </a:p>
          <a:p>
            <a:endParaRPr lang="en-US" altLang="ko-KR" sz="1650" dirty="0"/>
          </a:p>
          <a:p>
            <a:r>
              <a:rPr lang="ko-KR" altLang="en-US" sz="1650" dirty="0"/>
              <a:t>콘텐츠를 자를 것인지 </a:t>
            </a:r>
            <a:r>
              <a:rPr lang="en-US" altLang="ko-KR" sz="1650" dirty="0"/>
              <a:t>overflow</a:t>
            </a:r>
            <a:endParaRPr lang="ko-KR" altLang="en-US" sz="165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D8A4756-E362-473E-83F2-04B969D99A0D}"/>
              </a:ext>
            </a:extLst>
          </p:cNvPr>
          <p:cNvSpPr/>
          <p:nvPr/>
        </p:nvSpPr>
        <p:spPr>
          <a:xfrm rot="5400000">
            <a:off x="4726231" y="1151218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54BAFE-ED25-4CF2-97C8-3AEA6051DC44}"/>
              </a:ext>
            </a:extLst>
          </p:cNvPr>
          <p:cNvSpPr/>
          <p:nvPr/>
        </p:nvSpPr>
        <p:spPr>
          <a:xfrm rot="5400000">
            <a:off x="4731492" y="1669628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AE3C77-0139-464E-8F5D-B5A3029499D6}"/>
              </a:ext>
            </a:extLst>
          </p:cNvPr>
          <p:cNvSpPr/>
          <p:nvPr/>
        </p:nvSpPr>
        <p:spPr>
          <a:xfrm rot="5400000">
            <a:off x="4728350" y="217393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3D1C97-72F7-447D-8744-0AD62A4DBB62}"/>
              </a:ext>
            </a:extLst>
          </p:cNvPr>
          <p:cNvSpPr/>
          <p:nvPr/>
        </p:nvSpPr>
        <p:spPr>
          <a:xfrm rot="5400000">
            <a:off x="4730140" y="2632883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4096038-F4B0-4538-B5AF-8D5DB9E2154E}"/>
              </a:ext>
            </a:extLst>
          </p:cNvPr>
          <p:cNvSpPr/>
          <p:nvPr/>
        </p:nvSpPr>
        <p:spPr>
          <a:xfrm rot="5400000">
            <a:off x="4726231" y="315335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9E093C-B92F-4F81-9DA8-5C4C3261E06E}"/>
              </a:ext>
            </a:extLst>
          </p:cNvPr>
          <p:cNvSpPr/>
          <p:nvPr/>
        </p:nvSpPr>
        <p:spPr>
          <a:xfrm rot="5400000">
            <a:off x="4716016" y="3673829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CAC6B7A-EA2C-4626-A42E-9A887124D81A}"/>
              </a:ext>
            </a:extLst>
          </p:cNvPr>
          <p:cNvSpPr/>
          <p:nvPr/>
        </p:nvSpPr>
        <p:spPr>
          <a:xfrm rot="5400000">
            <a:off x="4730348" y="4183145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70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블록 박스와 인라인 박스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8" name="직사각형 7"/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3283054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9E8D07-0A69-4AD0-B738-AD2990B791D3}"/>
              </a:ext>
            </a:extLst>
          </p:cNvPr>
          <p:cNvSpPr txBox="1"/>
          <p:nvPr/>
        </p:nvSpPr>
        <p:spPr>
          <a:xfrm>
            <a:off x="755576" y="1282571"/>
            <a:ext cx="78390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블록 태그    </a:t>
            </a:r>
            <a:r>
              <a:rPr lang="en-US" altLang="ko-KR" dirty="0"/>
              <a:t>: &lt;p&gt;, &lt;h1&gt;, &lt;div&gt;, &lt;ul&gt;</a:t>
            </a:r>
          </a:p>
          <a:p>
            <a:endParaRPr lang="en-US" altLang="ko-KR" dirty="0"/>
          </a:p>
          <a:p>
            <a:r>
              <a:rPr lang="ko-KR" altLang="en-US" dirty="0"/>
              <a:t>인라인 태그 </a:t>
            </a:r>
            <a:r>
              <a:rPr lang="en-US" altLang="ko-KR" dirty="0"/>
              <a:t>: &lt;span&gt;, &lt;a&gt;, &lt;</a:t>
            </a:r>
            <a:r>
              <a:rPr lang="en-US" altLang="ko-KR" dirty="0" err="1"/>
              <a:t>img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※ </a:t>
            </a:r>
            <a:r>
              <a:rPr lang="ko-KR" altLang="en-US" dirty="0"/>
              <a:t>블록태그와 인라인 태그의 차이점</a:t>
            </a:r>
            <a:r>
              <a:rPr lang="en-US" altLang="ko-KR" dirty="0"/>
              <a:t>??</a:t>
            </a:r>
          </a:p>
          <a:p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ko-KR" altLang="en-US" dirty="0">
                <a:highlight>
                  <a:srgbClr val="EBC9C0"/>
                </a:highlight>
              </a:rPr>
              <a:t>블록태그 는 새 라인에서 시작하고</a:t>
            </a:r>
            <a:r>
              <a:rPr lang="en-US" altLang="ko-KR" dirty="0">
                <a:highlight>
                  <a:srgbClr val="EBC9C0"/>
                </a:highlight>
              </a:rPr>
              <a:t>, </a:t>
            </a:r>
            <a:r>
              <a:rPr lang="ko-KR" altLang="en-US" dirty="0">
                <a:highlight>
                  <a:srgbClr val="EBC9C0"/>
                </a:highlight>
              </a:rPr>
              <a:t>옆에 다른 태그를 배치할 수 없다</a:t>
            </a:r>
            <a:r>
              <a:rPr lang="en-US" altLang="ko-KR" dirty="0">
                <a:highlight>
                  <a:srgbClr val="EBC9C0"/>
                </a:highlight>
              </a:rPr>
              <a:t>.</a:t>
            </a:r>
          </a:p>
          <a:p>
            <a:endParaRPr lang="en-US" altLang="ko-KR" dirty="0">
              <a:highlight>
                <a:srgbClr val="00FFFF"/>
              </a:highlight>
            </a:endParaRPr>
          </a:p>
          <a:p>
            <a:r>
              <a:rPr lang="en-US" altLang="ko-KR" dirty="0"/>
              <a:t>-&gt; </a:t>
            </a:r>
            <a:r>
              <a:rPr lang="ko-KR" altLang="en-US" dirty="0">
                <a:highlight>
                  <a:srgbClr val="EBC9C0"/>
                </a:highlight>
              </a:rPr>
              <a:t>인라인 박스 는 블록 안에 배치하고</a:t>
            </a:r>
            <a:r>
              <a:rPr lang="en-US" altLang="ko-KR" dirty="0">
                <a:highlight>
                  <a:srgbClr val="EBC9C0"/>
                </a:highlight>
              </a:rPr>
              <a:t>, </a:t>
            </a:r>
            <a:r>
              <a:rPr lang="ko-KR" altLang="en-US" dirty="0">
                <a:highlight>
                  <a:srgbClr val="EBC9C0"/>
                </a:highlight>
              </a:rPr>
              <a:t>옆에 다른 태그를 배치 할 수 있다</a:t>
            </a:r>
            <a:r>
              <a:rPr lang="en-US" altLang="ko-KR" dirty="0">
                <a:highlight>
                  <a:srgbClr val="EBC9C0"/>
                </a:highlight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DB8365-3BF7-4495-AF0B-82FE36AC5095}"/>
              </a:ext>
            </a:extLst>
          </p:cNvPr>
          <p:cNvSpPr/>
          <p:nvPr/>
        </p:nvSpPr>
        <p:spPr>
          <a:xfrm>
            <a:off x="1187624" y="2931790"/>
            <a:ext cx="936104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8B4C4C-937C-4C73-B23D-133035803942}"/>
              </a:ext>
            </a:extLst>
          </p:cNvPr>
          <p:cNvSpPr/>
          <p:nvPr/>
        </p:nvSpPr>
        <p:spPr>
          <a:xfrm>
            <a:off x="1187624" y="3507854"/>
            <a:ext cx="1224136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0589E03-156D-4129-8F4E-E03C29D49B78}"/>
              </a:ext>
            </a:extLst>
          </p:cNvPr>
          <p:cNvSpPr/>
          <p:nvPr/>
        </p:nvSpPr>
        <p:spPr>
          <a:xfrm rot="5400000">
            <a:off x="7403659" y="23114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998FF4-A12B-4B46-B864-2349649358A0}"/>
              </a:ext>
            </a:extLst>
          </p:cNvPr>
          <p:cNvSpPr txBox="1"/>
          <p:nvPr/>
        </p:nvSpPr>
        <p:spPr>
          <a:xfrm>
            <a:off x="7587110" y="187222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4F40ABA-C506-4A6B-B306-1AEF9EAD61CC}"/>
              </a:ext>
            </a:extLst>
          </p:cNvPr>
          <p:cNvSpPr/>
          <p:nvPr/>
        </p:nvSpPr>
        <p:spPr>
          <a:xfrm rot="5400000">
            <a:off x="8172400" y="23940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763D95-FD42-4960-B81E-DE302BC8D171}"/>
              </a:ext>
            </a:extLst>
          </p:cNvPr>
          <p:cNvSpPr txBox="1"/>
          <p:nvPr/>
        </p:nvSpPr>
        <p:spPr>
          <a:xfrm>
            <a:off x="8355850" y="195486"/>
            <a:ext cx="513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645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박스의 유형 제어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display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CAC8652-A067-4947-AB9C-A5262040021D}"/>
              </a:ext>
            </a:extLst>
          </p:cNvPr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761EA2-7557-48DB-9CF9-2682219C8047}"/>
                </a:ext>
              </a:extLst>
            </p:cNvPr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860AE84-4341-4357-8110-685634607B7B}"/>
                </a:ext>
              </a:extLst>
            </p:cNvPr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363AE58-1EBD-4125-986B-B2EC6ED363E1}"/>
                </a:ext>
              </a:extLst>
            </p:cNvPr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3C8546-7EBD-481D-8FE8-05E073B3E285}"/>
                </a:ext>
              </a:extLst>
            </p:cNvPr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1D39FA9-D6BD-4C7B-AAE2-CB86D8ED34DD}"/>
                </a:ext>
              </a:extLst>
            </p:cNvPr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1BCE2CC-AEB8-49F6-87CB-7AA48CCA886E}"/>
              </a:ext>
            </a:extLst>
          </p:cNvPr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2D5DE9-8D04-44FA-9CDA-268EC7D04E71}"/>
              </a:ext>
            </a:extLst>
          </p:cNvPr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DD2FED-6C7A-4857-9BCD-2742E5122225}"/>
              </a:ext>
            </a:extLst>
          </p:cNvPr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3AD4F1-3D7D-4718-98E0-E57DC7A49FDB}"/>
              </a:ext>
            </a:extLst>
          </p:cNvPr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10B978-0646-4873-832B-FD2EC5AB1911}"/>
              </a:ext>
            </a:extLst>
          </p:cNvPr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1" name="자유형 23">
            <a:extLst>
              <a:ext uri="{FF2B5EF4-FFF2-40B4-BE49-F238E27FC236}">
                <a16:creationId xmlns:a16="http://schemas.microsoft.com/office/drawing/2014/main" id="{0CED34D6-87BB-4971-B8E7-CF4C80A63D08}"/>
              </a:ext>
            </a:extLst>
          </p:cNvPr>
          <p:cNvSpPr/>
          <p:nvPr/>
        </p:nvSpPr>
        <p:spPr>
          <a:xfrm>
            <a:off x="4139952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8E958E-C739-4F1C-9FD5-456953F44E59}"/>
              </a:ext>
            </a:extLst>
          </p:cNvPr>
          <p:cNvSpPr/>
          <p:nvPr/>
        </p:nvSpPr>
        <p:spPr>
          <a:xfrm rot="5400000">
            <a:off x="7403659" y="23114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558AC7-5821-45DE-A789-158514733EAA}"/>
              </a:ext>
            </a:extLst>
          </p:cNvPr>
          <p:cNvSpPr txBox="1"/>
          <p:nvPr/>
        </p:nvSpPr>
        <p:spPr>
          <a:xfrm>
            <a:off x="7587110" y="187222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099C18-992D-4DF3-83A5-9E4A70A8336C}"/>
              </a:ext>
            </a:extLst>
          </p:cNvPr>
          <p:cNvSpPr/>
          <p:nvPr/>
        </p:nvSpPr>
        <p:spPr>
          <a:xfrm rot="5400000">
            <a:off x="8172400" y="23940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BD4D08-9EC2-4DCB-84E2-F951D0AEF694}"/>
              </a:ext>
            </a:extLst>
          </p:cNvPr>
          <p:cNvSpPr txBox="1"/>
          <p:nvPr/>
        </p:nvSpPr>
        <p:spPr>
          <a:xfrm>
            <a:off x="8355850" y="195486"/>
            <a:ext cx="513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DDE63D-BD52-4005-9EDD-5CEAA51CE50D}"/>
              </a:ext>
            </a:extLst>
          </p:cNvPr>
          <p:cNvSpPr txBox="1"/>
          <p:nvPr/>
        </p:nvSpPr>
        <p:spPr>
          <a:xfrm>
            <a:off x="611560" y="1275606"/>
            <a:ext cx="708078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Display </a:t>
            </a:r>
            <a:r>
              <a:rPr lang="ko-KR" altLang="en-US" dirty="0"/>
              <a:t>프로퍼티</a:t>
            </a:r>
            <a:r>
              <a:rPr lang="en-US" altLang="ko-KR" dirty="0"/>
              <a:t>??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>
                <a:highlight>
                  <a:srgbClr val="EBC9C0"/>
                </a:highlight>
              </a:rPr>
              <a:t>디폴트 박스 유형을 무시하고 박스 유형을 달리 지정할 수 있다</a:t>
            </a:r>
            <a:r>
              <a:rPr lang="en-US" altLang="ko-KR" dirty="0">
                <a:highlight>
                  <a:srgbClr val="EBC9C0"/>
                </a:highlight>
              </a:rPr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 display : block             -- </a:t>
            </a:r>
            <a:r>
              <a:rPr lang="ko-KR" altLang="en-US" dirty="0"/>
              <a:t>블록박스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display : inline             -- </a:t>
            </a:r>
            <a:r>
              <a:rPr lang="ko-KR" altLang="en-US" dirty="0"/>
              <a:t>인라인박스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display : inline-block     -- </a:t>
            </a:r>
            <a:r>
              <a:rPr lang="ko-KR" altLang="en-US" dirty="0"/>
              <a:t>인라인 블록 박스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762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박스의 유형 제어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display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CAC8652-A067-4947-AB9C-A5262040021D}"/>
              </a:ext>
            </a:extLst>
          </p:cNvPr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761EA2-7557-48DB-9CF9-2682219C8047}"/>
                </a:ext>
              </a:extLst>
            </p:cNvPr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860AE84-4341-4357-8110-685634607B7B}"/>
                </a:ext>
              </a:extLst>
            </p:cNvPr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363AE58-1EBD-4125-986B-B2EC6ED363E1}"/>
                </a:ext>
              </a:extLst>
            </p:cNvPr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3C8546-7EBD-481D-8FE8-05E073B3E285}"/>
                </a:ext>
              </a:extLst>
            </p:cNvPr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1D39FA9-D6BD-4C7B-AAE2-CB86D8ED34DD}"/>
                </a:ext>
              </a:extLst>
            </p:cNvPr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1BCE2CC-AEB8-49F6-87CB-7AA48CCA886E}"/>
              </a:ext>
            </a:extLst>
          </p:cNvPr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2D5DE9-8D04-44FA-9CDA-268EC7D04E71}"/>
              </a:ext>
            </a:extLst>
          </p:cNvPr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DD2FED-6C7A-4857-9BCD-2742E5122225}"/>
              </a:ext>
            </a:extLst>
          </p:cNvPr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3AD4F1-3D7D-4718-98E0-E57DC7A49FDB}"/>
              </a:ext>
            </a:extLst>
          </p:cNvPr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10B978-0646-4873-832B-FD2EC5AB1911}"/>
              </a:ext>
            </a:extLst>
          </p:cNvPr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1" name="자유형 23">
            <a:extLst>
              <a:ext uri="{FF2B5EF4-FFF2-40B4-BE49-F238E27FC236}">
                <a16:creationId xmlns:a16="http://schemas.microsoft.com/office/drawing/2014/main" id="{0CED34D6-87BB-4971-B8E7-CF4C80A63D08}"/>
              </a:ext>
            </a:extLst>
          </p:cNvPr>
          <p:cNvSpPr/>
          <p:nvPr/>
        </p:nvSpPr>
        <p:spPr>
          <a:xfrm>
            <a:off x="4139952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8E958E-C739-4F1C-9FD5-456953F44E59}"/>
              </a:ext>
            </a:extLst>
          </p:cNvPr>
          <p:cNvSpPr/>
          <p:nvPr/>
        </p:nvSpPr>
        <p:spPr>
          <a:xfrm rot="5400000">
            <a:off x="7403659" y="23114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558AC7-5821-45DE-A789-158514733EAA}"/>
              </a:ext>
            </a:extLst>
          </p:cNvPr>
          <p:cNvSpPr txBox="1"/>
          <p:nvPr/>
        </p:nvSpPr>
        <p:spPr>
          <a:xfrm>
            <a:off x="7587110" y="187222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099C18-992D-4DF3-83A5-9E4A70A8336C}"/>
              </a:ext>
            </a:extLst>
          </p:cNvPr>
          <p:cNvSpPr/>
          <p:nvPr/>
        </p:nvSpPr>
        <p:spPr>
          <a:xfrm rot="5400000">
            <a:off x="8172400" y="23940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BD4D08-9EC2-4DCB-84E2-F951D0AEF694}"/>
              </a:ext>
            </a:extLst>
          </p:cNvPr>
          <p:cNvSpPr txBox="1"/>
          <p:nvPr/>
        </p:nvSpPr>
        <p:spPr>
          <a:xfrm>
            <a:off x="8355850" y="195486"/>
            <a:ext cx="513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DDE63D-BD52-4005-9EDD-5CEAA51CE50D}"/>
              </a:ext>
            </a:extLst>
          </p:cNvPr>
          <p:cNvSpPr txBox="1"/>
          <p:nvPr/>
        </p:nvSpPr>
        <p:spPr>
          <a:xfrm>
            <a:off x="582166" y="1419622"/>
            <a:ext cx="2536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display : block </a:t>
            </a:r>
            <a:r>
              <a:rPr lang="ko-KR" altLang="en-US" dirty="0"/>
              <a:t>의 경우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D40FFB-D27C-4ACD-B070-61BDCB9C5748}"/>
              </a:ext>
            </a:extLst>
          </p:cNvPr>
          <p:cNvSpPr txBox="1"/>
          <p:nvPr/>
        </p:nvSpPr>
        <p:spPr>
          <a:xfrm>
            <a:off x="5580112" y="27157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9D7EF4-A718-487A-9789-A205A2F85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30" y="1915666"/>
            <a:ext cx="3648807" cy="19522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D89F0E6-2B86-4690-AE04-8366D8629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97" y="4011910"/>
            <a:ext cx="2990850" cy="496044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7C180E1-5BCC-4F07-9417-B579D6C71B17}"/>
              </a:ext>
            </a:extLst>
          </p:cNvPr>
          <p:cNvSpPr/>
          <p:nvPr/>
        </p:nvSpPr>
        <p:spPr>
          <a:xfrm>
            <a:off x="4499992" y="2499742"/>
            <a:ext cx="1310873" cy="720080"/>
          </a:xfrm>
          <a:prstGeom prst="rightArrow">
            <a:avLst/>
          </a:prstGeom>
          <a:solidFill>
            <a:schemeClr val="bg1"/>
          </a:solidFill>
          <a:ln>
            <a:solidFill>
              <a:srgbClr val="A8D8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6D5DAEE-91F2-4BDF-8729-A54865264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124" y="2311038"/>
            <a:ext cx="2420370" cy="104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박스의 유형 제어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display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CAC8652-A067-4947-AB9C-A5262040021D}"/>
              </a:ext>
            </a:extLst>
          </p:cNvPr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761EA2-7557-48DB-9CF9-2682219C8047}"/>
                </a:ext>
              </a:extLst>
            </p:cNvPr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860AE84-4341-4357-8110-685634607B7B}"/>
                </a:ext>
              </a:extLst>
            </p:cNvPr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363AE58-1EBD-4125-986B-B2EC6ED363E1}"/>
                </a:ext>
              </a:extLst>
            </p:cNvPr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3C8546-7EBD-481D-8FE8-05E073B3E285}"/>
                </a:ext>
              </a:extLst>
            </p:cNvPr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1D39FA9-D6BD-4C7B-AAE2-CB86D8ED34DD}"/>
                </a:ext>
              </a:extLst>
            </p:cNvPr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1BCE2CC-AEB8-49F6-87CB-7AA48CCA886E}"/>
              </a:ext>
            </a:extLst>
          </p:cNvPr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2D5DE9-8D04-44FA-9CDA-268EC7D04E71}"/>
              </a:ext>
            </a:extLst>
          </p:cNvPr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DD2FED-6C7A-4857-9BCD-2742E5122225}"/>
              </a:ext>
            </a:extLst>
          </p:cNvPr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3AD4F1-3D7D-4718-98E0-E57DC7A49FDB}"/>
              </a:ext>
            </a:extLst>
          </p:cNvPr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10B978-0646-4873-832B-FD2EC5AB1911}"/>
              </a:ext>
            </a:extLst>
          </p:cNvPr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1" name="자유형 23">
            <a:extLst>
              <a:ext uri="{FF2B5EF4-FFF2-40B4-BE49-F238E27FC236}">
                <a16:creationId xmlns:a16="http://schemas.microsoft.com/office/drawing/2014/main" id="{0CED34D6-87BB-4971-B8E7-CF4C80A63D08}"/>
              </a:ext>
            </a:extLst>
          </p:cNvPr>
          <p:cNvSpPr/>
          <p:nvPr/>
        </p:nvSpPr>
        <p:spPr>
          <a:xfrm>
            <a:off x="4139952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8E958E-C739-4F1C-9FD5-456953F44E59}"/>
              </a:ext>
            </a:extLst>
          </p:cNvPr>
          <p:cNvSpPr/>
          <p:nvPr/>
        </p:nvSpPr>
        <p:spPr>
          <a:xfrm rot="5400000">
            <a:off x="7403659" y="23114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558AC7-5821-45DE-A789-158514733EAA}"/>
              </a:ext>
            </a:extLst>
          </p:cNvPr>
          <p:cNvSpPr txBox="1"/>
          <p:nvPr/>
        </p:nvSpPr>
        <p:spPr>
          <a:xfrm>
            <a:off x="7587110" y="187222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099C18-992D-4DF3-83A5-9E4A70A8336C}"/>
              </a:ext>
            </a:extLst>
          </p:cNvPr>
          <p:cNvSpPr/>
          <p:nvPr/>
        </p:nvSpPr>
        <p:spPr>
          <a:xfrm rot="5400000">
            <a:off x="8172400" y="23940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BD4D08-9EC2-4DCB-84E2-F951D0AEF694}"/>
              </a:ext>
            </a:extLst>
          </p:cNvPr>
          <p:cNvSpPr txBox="1"/>
          <p:nvPr/>
        </p:nvSpPr>
        <p:spPr>
          <a:xfrm>
            <a:off x="8355850" y="195486"/>
            <a:ext cx="513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DDE63D-BD52-4005-9EDD-5CEAA51CE50D}"/>
              </a:ext>
            </a:extLst>
          </p:cNvPr>
          <p:cNvSpPr txBox="1"/>
          <p:nvPr/>
        </p:nvSpPr>
        <p:spPr>
          <a:xfrm>
            <a:off x="582166" y="1419622"/>
            <a:ext cx="2536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display : inline </a:t>
            </a:r>
            <a:r>
              <a:rPr lang="ko-KR" altLang="en-US" dirty="0"/>
              <a:t>의 경우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D40FFB-D27C-4ACD-B070-61BDCB9C5748}"/>
              </a:ext>
            </a:extLst>
          </p:cNvPr>
          <p:cNvSpPr txBox="1"/>
          <p:nvPr/>
        </p:nvSpPr>
        <p:spPr>
          <a:xfrm>
            <a:off x="5580112" y="27157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7C180E1-5BCC-4F07-9417-B579D6C71B17}"/>
              </a:ext>
            </a:extLst>
          </p:cNvPr>
          <p:cNvSpPr/>
          <p:nvPr/>
        </p:nvSpPr>
        <p:spPr>
          <a:xfrm>
            <a:off x="4499992" y="2499742"/>
            <a:ext cx="1310873" cy="720080"/>
          </a:xfrm>
          <a:prstGeom prst="rightArrow">
            <a:avLst/>
          </a:prstGeom>
          <a:solidFill>
            <a:schemeClr val="bg1"/>
          </a:solidFill>
          <a:ln>
            <a:solidFill>
              <a:srgbClr val="A8D8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B55DE8-5F2B-4B65-831B-CED56C30A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19" y="1854805"/>
            <a:ext cx="3767548" cy="15333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3642935-5D19-4150-85DF-6B150362C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29" y="3627302"/>
            <a:ext cx="3990975" cy="11620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DD608CD-11C8-4FC2-8E69-DC6A1EF28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590" y="2319407"/>
            <a:ext cx="3172581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1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박스의 유형 제어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display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CAC8652-A067-4947-AB9C-A5262040021D}"/>
              </a:ext>
            </a:extLst>
          </p:cNvPr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761EA2-7557-48DB-9CF9-2682219C8047}"/>
                </a:ext>
              </a:extLst>
            </p:cNvPr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860AE84-4341-4357-8110-685634607B7B}"/>
                </a:ext>
              </a:extLst>
            </p:cNvPr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363AE58-1EBD-4125-986B-B2EC6ED363E1}"/>
                </a:ext>
              </a:extLst>
            </p:cNvPr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3C8546-7EBD-481D-8FE8-05E073B3E285}"/>
                </a:ext>
              </a:extLst>
            </p:cNvPr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1D39FA9-D6BD-4C7B-AAE2-CB86D8ED34DD}"/>
                </a:ext>
              </a:extLst>
            </p:cNvPr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1BCE2CC-AEB8-49F6-87CB-7AA48CCA886E}"/>
              </a:ext>
            </a:extLst>
          </p:cNvPr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2D5DE9-8D04-44FA-9CDA-268EC7D04E71}"/>
              </a:ext>
            </a:extLst>
          </p:cNvPr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DD2FED-6C7A-4857-9BCD-2742E5122225}"/>
              </a:ext>
            </a:extLst>
          </p:cNvPr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3AD4F1-3D7D-4718-98E0-E57DC7A49FDB}"/>
              </a:ext>
            </a:extLst>
          </p:cNvPr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10B978-0646-4873-832B-FD2EC5AB1911}"/>
              </a:ext>
            </a:extLst>
          </p:cNvPr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1" name="자유형 23">
            <a:extLst>
              <a:ext uri="{FF2B5EF4-FFF2-40B4-BE49-F238E27FC236}">
                <a16:creationId xmlns:a16="http://schemas.microsoft.com/office/drawing/2014/main" id="{0CED34D6-87BB-4971-B8E7-CF4C80A63D08}"/>
              </a:ext>
            </a:extLst>
          </p:cNvPr>
          <p:cNvSpPr/>
          <p:nvPr/>
        </p:nvSpPr>
        <p:spPr>
          <a:xfrm>
            <a:off x="4139952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8E958E-C739-4F1C-9FD5-456953F44E59}"/>
              </a:ext>
            </a:extLst>
          </p:cNvPr>
          <p:cNvSpPr/>
          <p:nvPr/>
        </p:nvSpPr>
        <p:spPr>
          <a:xfrm rot="5400000">
            <a:off x="7403659" y="23114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558AC7-5821-45DE-A789-158514733EAA}"/>
              </a:ext>
            </a:extLst>
          </p:cNvPr>
          <p:cNvSpPr txBox="1"/>
          <p:nvPr/>
        </p:nvSpPr>
        <p:spPr>
          <a:xfrm>
            <a:off x="7587110" y="187222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099C18-992D-4DF3-83A5-9E4A70A8336C}"/>
              </a:ext>
            </a:extLst>
          </p:cNvPr>
          <p:cNvSpPr/>
          <p:nvPr/>
        </p:nvSpPr>
        <p:spPr>
          <a:xfrm rot="5400000">
            <a:off x="8172400" y="23940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BD4D08-9EC2-4DCB-84E2-F951D0AEF694}"/>
              </a:ext>
            </a:extLst>
          </p:cNvPr>
          <p:cNvSpPr txBox="1"/>
          <p:nvPr/>
        </p:nvSpPr>
        <p:spPr>
          <a:xfrm>
            <a:off x="8355850" y="195486"/>
            <a:ext cx="513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DDE63D-BD52-4005-9EDD-5CEAA51CE50D}"/>
              </a:ext>
            </a:extLst>
          </p:cNvPr>
          <p:cNvSpPr txBox="1"/>
          <p:nvPr/>
        </p:nvSpPr>
        <p:spPr>
          <a:xfrm>
            <a:off x="303187" y="1205339"/>
            <a:ext cx="3188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display : inline-block </a:t>
            </a:r>
            <a:r>
              <a:rPr lang="ko-KR" altLang="en-US" dirty="0"/>
              <a:t>의 경우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D40FFB-D27C-4ACD-B070-61BDCB9C5748}"/>
              </a:ext>
            </a:extLst>
          </p:cNvPr>
          <p:cNvSpPr txBox="1"/>
          <p:nvPr/>
        </p:nvSpPr>
        <p:spPr>
          <a:xfrm>
            <a:off x="5580112" y="27157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7C180E1-5BCC-4F07-9417-B579D6C71B17}"/>
              </a:ext>
            </a:extLst>
          </p:cNvPr>
          <p:cNvSpPr/>
          <p:nvPr/>
        </p:nvSpPr>
        <p:spPr>
          <a:xfrm>
            <a:off x="4355976" y="2283718"/>
            <a:ext cx="1310873" cy="720080"/>
          </a:xfrm>
          <a:prstGeom prst="rightArrow">
            <a:avLst/>
          </a:prstGeom>
          <a:solidFill>
            <a:schemeClr val="bg1"/>
          </a:solidFill>
          <a:ln>
            <a:solidFill>
              <a:srgbClr val="A8D8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070C04B-AC8B-4574-94E0-AA0B456E9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119" y="1995686"/>
            <a:ext cx="3124436" cy="11267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46DA762-48D7-47EE-99DD-EBDB9F7C9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21" y="1635646"/>
            <a:ext cx="3183484" cy="1905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2F6A92E-26A3-4034-8970-B07EC359A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18" y="3651870"/>
            <a:ext cx="3838575" cy="1219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0FD8F4-8D74-4C7E-AD7C-0E482FD00625}"/>
              </a:ext>
            </a:extLst>
          </p:cNvPr>
          <p:cNvSpPr txBox="1"/>
          <p:nvPr/>
        </p:nvSpPr>
        <p:spPr>
          <a:xfrm>
            <a:off x="4211960" y="3363838"/>
            <a:ext cx="4932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display : inline-block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특징</a:t>
            </a:r>
            <a:r>
              <a:rPr lang="en-US" altLang="ko-KR" dirty="0"/>
              <a:t>!</a:t>
            </a:r>
          </a:p>
          <a:p>
            <a:endParaRPr lang="en-US" altLang="ko-KR" dirty="0">
              <a:highlight>
                <a:srgbClr val="EBC9C0"/>
              </a:highlight>
            </a:endParaRPr>
          </a:p>
          <a:p>
            <a:r>
              <a:rPr lang="en-US" altLang="ko-KR" dirty="0">
                <a:highlight>
                  <a:srgbClr val="EBC9C0"/>
                </a:highlight>
              </a:rPr>
              <a:t>-&gt; inline-block</a:t>
            </a:r>
            <a:r>
              <a:rPr lang="ko-KR" altLang="en-US" dirty="0">
                <a:highlight>
                  <a:srgbClr val="EBC9C0"/>
                </a:highlight>
              </a:rPr>
              <a:t>의 경우 </a:t>
            </a:r>
            <a:r>
              <a:rPr lang="en-US" altLang="ko-KR" dirty="0">
                <a:highlight>
                  <a:srgbClr val="EBC9C0"/>
                </a:highlight>
              </a:rPr>
              <a:t>inline</a:t>
            </a:r>
            <a:r>
              <a:rPr lang="ko-KR" altLang="en-US" dirty="0">
                <a:highlight>
                  <a:srgbClr val="EBC9C0"/>
                </a:highlight>
              </a:rPr>
              <a:t>과 다르게</a:t>
            </a:r>
            <a:endParaRPr lang="en-US" altLang="ko-KR" dirty="0">
              <a:highlight>
                <a:srgbClr val="EBC9C0"/>
              </a:highlight>
            </a:endParaRPr>
          </a:p>
          <a:p>
            <a:endParaRPr lang="en-US" altLang="ko-KR" dirty="0">
              <a:highlight>
                <a:srgbClr val="EBC9C0"/>
              </a:highlight>
            </a:endParaRPr>
          </a:p>
          <a:p>
            <a:r>
              <a:rPr lang="ko-KR" altLang="en-US" dirty="0">
                <a:highlight>
                  <a:srgbClr val="EBC9C0"/>
                </a:highlight>
              </a:rPr>
              <a:t>블록의 넓이</a:t>
            </a:r>
            <a:r>
              <a:rPr lang="en-US" altLang="ko-KR" dirty="0">
                <a:highlight>
                  <a:srgbClr val="EBC9C0"/>
                </a:highlight>
              </a:rPr>
              <a:t>,</a:t>
            </a:r>
            <a:r>
              <a:rPr lang="ko-KR" altLang="en-US" dirty="0">
                <a:highlight>
                  <a:srgbClr val="EBC9C0"/>
                </a:highlight>
              </a:rPr>
              <a:t> 높이</a:t>
            </a:r>
            <a:r>
              <a:rPr lang="en-US" altLang="ko-KR" dirty="0">
                <a:highlight>
                  <a:srgbClr val="EBC9C0"/>
                </a:highlight>
              </a:rPr>
              <a:t>,</a:t>
            </a:r>
            <a:r>
              <a:rPr lang="ko-KR" altLang="en-US" dirty="0">
                <a:highlight>
                  <a:srgbClr val="EBC9C0"/>
                </a:highlight>
              </a:rPr>
              <a:t> 여백 등을 지정 가능합니다</a:t>
            </a:r>
            <a:r>
              <a:rPr lang="en-US" altLang="ko-KR" dirty="0">
                <a:highlight>
                  <a:srgbClr val="EBC9C0"/>
                </a:highlight>
              </a:rPr>
              <a:t>.</a:t>
            </a:r>
            <a:endParaRPr lang="ko-KR" altLang="en-US" dirty="0">
              <a:highlight>
                <a:srgbClr val="EBC9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0913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2828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박스의 배치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position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CAC8652-A067-4947-AB9C-A5262040021D}"/>
              </a:ext>
            </a:extLst>
          </p:cNvPr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761EA2-7557-48DB-9CF9-2682219C8047}"/>
                </a:ext>
              </a:extLst>
            </p:cNvPr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860AE84-4341-4357-8110-685634607B7B}"/>
                </a:ext>
              </a:extLst>
            </p:cNvPr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363AE58-1EBD-4125-986B-B2EC6ED363E1}"/>
                </a:ext>
              </a:extLst>
            </p:cNvPr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3C8546-7EBD-481D-8FE8-05E073B3E285}"/>
                </a:ext>
              </a:extLst>
            </p:cNvPr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1D39FA9-D6BD-4C7B-AAE2-CB86D8ED34DD}"/>
                </a:ext>
              </a:extLst>
            </p:cNvPr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1BCE2CC-AEB8-49F6-87CB-7AA48CCA886E}"/>
              </a:ext>
            </a:extLst>
          </p:cNvPr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2D5DE9-8D04-44FA-9CDA-268EC7D04E71}"/>
              </a:ext>
            </a:extLst>
          </p:cNvPr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DD2FED-6C7A-4857-9BCD-2742E5122225}"/>
              </a:ext>
            </a:extLst>
          </p:cNvPr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3AD4F1-3D7D-4718-98E0-E57DC7A49FDB}"/>
              </a:ext>
            </a:extLst>
          </p:cNvPr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10B978-0646-4873-832B-FD2EC5AB1911}"/>
              </a:ext>
            </a:extLst>
          </p:cNvPr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1" name="자유형 23">
            <a:extLst>
              <a:ext uri="{FF2B5EF4-FFF2-40B4-BE49-F238E27FC236}">
                <a16:creationId xmlns:a16="http://schemas.microsoft.com/office/drawing/2014/main" id="{0CED34D6-87BB-4971-B8E7-CF4C80A63D08}"/>
              </a:ext>
            </a:extLst>
          </p:cNvPr>
          <p:cNvSpPr/>
          <p:nvPr/>
        </p:nvSpPr>
        <p:spPr>
          <a:xfrm>
            <a:off x="5003415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8E958E-C739-4F1C-9FD5-456953F44E59}"/>
              </a:ext>
            </a:extLst>
          </p:cNvPr>
          <p:cNvSpPr/>
          <p:nvPr/>
        </p:nvSpPr>
        <p:spPr>
          <a:xfrm rot="5400000">
            <a:off x="7403659" y="23114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558AC7-5821-45DE-A789-158514733EAA}"/>
              </a:ext>
            </a:extLst>
          </p:cNvPr>
          <p:cNvSpPr txBox="1"/>
          <p:nvPr/>
        </p:nvSpPr>
        <p:spPr>
          <a:xfrm>
            <a:off x="7587110" y="187222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099C18-992D-4DF3-83A5-9E4A70A8336C}"/>
              </a:ext>
            </a:extLst>
          </p:cNvPr>
          <p:cNvSpPr/>
          <p:nvPr/>
        </p:nvSpPr>
        <p:spPr>
          <a:xfrm rot="5400000">
            <a:off x="8172400" y="23940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BD4D08-9EC2-4DCB-84E2-F951D0AEF694}"/>
              </a:ext>
            </a:extLst>
          </p:cNvPr>
          <p:cNvSpPr txBox="1"/>
          <p:nvPr/>
        </p:nvSpPr>
        <p:spPr>
          <a:xfrm>
            <a:off x="8355850" y="195486"/>
            <a:ext cx="513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974654-23C7-4CBC-B0EC-D96B25094645}"/>
              </a:ext>
            </a:extLst>
          </p:cNvPr>
          <p:cNvSpPr txBox="1"/>
          <p:nvPr/>
        </p:nvSpPr>
        <p:spPr>
          <a:xfrm>
            <a:off x="683568" y="1275606"/>
            <a:ext cx="496321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Position</a:t>
            </a:r>
            <a:r>
              <a:rPr lang="ko-KR" altLang="en-US" dirty="0"/>
              <a:t>의 종류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정적 배치 </a:t>
            </a:r>
            <a:r>
              <a:rPr lang="en-US" altLang="ko-KR" dirty="0"/>
              <a:t>position : static      -&gt; </a:t>
            </a:r>
            <a:r>
              <a:rPr lang="ko-KR" altLang="en-US" dirty="0"/>
              <a:t>디폴트</a:t>
            </a:r>
            <a:r>
              <a:rPr lang="en-US" altLang="ko-KR" dirty="0"/>
              <a:t> </a:t>
            </a:r>
            <a:r>
              <a:rPr lang="ko-KR" altLang="en-US" dirty="0"/>
              <a:t>값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상대 배치 </a:t>
            </a:r>
            <a:r>
              <a:rPr lang="en-US" altLang="ko-KR" dirty="0"/>
              <a:t>position : relative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절대 배치 </a:t>
            </a:r>
            <a:r>
              <a:rPr lang="en-US" altLang="ko-KR" dirty="0"/>
              <a:t>position : absolute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고정 배치 </a:t>
            </a:r>
            <a:r>
              <a:rPr lang="en-US" altLang="ko-KR" dirty="0"/>
              <a:t>position : fixed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유동 배치  </a:t>
            </a:r>
            <a:r>
              <a:rPr lang="en-US" altLang="ko-KR" dirty="0">
                <a:solidFill>
                  <a:srgbClr val="DAE9E4"/>
                </a:solidFill>
              </a:rPr>
              <a:t>.</a:t>
            </a:r>
            <a:r>
              <a:rPr lang="ko-KR" altLang="en-US" dirty="0"/>
              <a:t>   </a:t>
            </a:r>
            <a:r>
              <a:rPr lang="en-US" altLang="ko-KR" dirty="0"/>
              <a:t>float : left</a:t>
            </a:r>
          </a:p>
          <a:p>
            <a:endParaRPr lang="en-US" altLang="ko-KR" dirty="0"/>
          </a:p>
          <a:p>
            <a:r>
              <a:rPr lang="en-US" altLang="ko-KR" dirty="0"/>
              <a:t>                     float : right</a:t>
            </a:r>
            <a:endParaRPr lang="ko-KR" altLang="en-US" dirty="0"/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00BCDF63-5FF4-42B7-AD76-B5C25C8CC15D}"/>
              </a:ext>
            </a:extLst>
          </p:cNvPr>
          <p:cNvSpPr/>
          <p:nvPr/>
        </p:nvSpPr>
        <p:spPr>
          <a:xfrm>
            <a:off x="2195736" y="4155926"/>
            <a:ext cx="216024" cy="648072"/>
          </a:xfrm>
          <a:prstGeom prst="leftBrace">
            <a:avLst>
              <a:gd name="adj1" fmla="val 0"/>
              <a:gd name="adj2" fmla="val 103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23">
            <a:extLst>
              <a:ext uri="{FF2B5EF4-FFF2-40B4-BE49-F238E27FC236}">
                <a16:creationId xmlns:a16="http://schemas.microsoft.com/office/drawing/2014/main" id="{35DDFC52-FEA9-42E0-A7E2-C543DBFDE62A}"/>
              </a:ext>
            </a:extLst>
          </p:cNvPr>
          <p:cNvSpPr/>
          <p:nvPr/>
        </p:nvSpPr>
        <p:spPr>
          <a:xfrm>
            <a:off x="538919" y="2457937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56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616" y="515456"/>
            <a:ext cx="2828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박스의 배치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position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251519" y="254624"/>
            <a:ext cx="223096" cy="660942"/>
            <a:chOff x="5354661" y="1464262"/>
            <a:chExt cx="223096" cy="780958"/>
          </a:xfrm>
        </p:grpSpPr>
        <p:sp>
          <p:nvSpPr>
            <p:cNvPr id="6" name="직사각형 5"/>
            <p:cNvSpPr/>
            <p:nvPr/>
          </p:nvSpPr>
          <p:spPr>
            <a:xfrm>
              <a:off x="5406314" y="1531234"/>
              <a:ext cx="171443" cy="71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4661" y="1464262"/>
              <a:ext cx="84040" cy="730647"/>
            </a:xfrm>
            <a:prstGeom prst="rect">
              <a:avLst/>
            </a:prstGeom>
            <a:solidFill>
              <a:srgbClr val="A8D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CAC8652-A067-4947-AB9C-A5262040021D}"/>
              </a:ext>
            </a:extLst>
          </p:cNvPr>
          <p:cNvGrpSpPr/>
          <p:nvPr/>
        </p:nvGrpSpPr>
        <p:grpSpPr>
          <a:xfrm rot="16200000">
            <a:off x="4966018" y="-1467207"/>
            <a:ext cx="183450" cy="3563774"/>
            <a:chOff x="4470750" y="675965"/>
            <a:chExt cx="183450" cy="356377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761EA2-7557-48DB-9CF9-2682219C8047}"/>
                </a:ext>
              </a:extLst>
            </p:cNvPr>
            <p:cNvSpPr/>
            <p:nvPr/>
          </p:nvSpPr>
          <p:spPr>
            <a:xfrm rot="5400000">
              <a:off x="4470750" y="67596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860AE84-4341-4357-8110-685634607B7B}"/>
                </a:ext>
              </a:extLst>
            </p:cNvPr>
            <p:cNvSpPr/>
            <p:nvPr/>
          </p:nvSpPr>
          <p:spPr>
            <a:xfrm rot="5400000">
              <a:off x="4470750" y="1521280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363AE58-1EBD-4125-986B-B2EC6ED363E1}"/>
                </a:ext>
              </a:extLst>
            </p:cNvPr>
            <p:cNvSpPr/>
            <p:nvPr/>
          </p:nvSpPr>
          <p:spPr>
            <a:xfrm rot="5400000">
              <a:off x="4470750" y="2366595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3C8546-7EBD-481D-8FE8-05E073B3E285}"/>
                </a:ext>
              </a:extLst>
            </p:cNvPr>
            <p:cNvSpPr/>
            <p:nvPr/>
          </p:nvSpPr>
          <p:spPr>
            <a:xfrm rot="5400000">
              <a:off x="4470750" y="3210974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1D39FA9-D6BD-4C7B-AAE2-CB86D8ED34DD}"/>
                </a:ext>
              </a:extLst>
            </p:cNvPr>
            <p:cNvSpPr/>
            <p:nvPr/>
          </p:nvSpPr>
          <p:spPr>
            <a:xfrm rot="5400000">
              <a:off x="4470750" y="4056289"/>
              <a:ext cx="183450" cy="183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rgbClr val="89CA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1BCE2CC-AEB8-49F6-87CB-7AA48CCA886E}"/>
              </a:ext>
            </a:extLst>
          </p:cNvPr>
          <p:cNvSpPr txBox="1"/>
          <p:nvPr/>
        </p:nvSpPr>
        <p:spPr>
          <a:xfrm>
            <a:off x="3459305" y="169988"/>
            <a:ext cx="534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2D5DE9-8D04-44FA-9CDA-268EC7D04E71}"/>
              </a:ext>
            </a:extLst>
          </p:cNvPr>
          <p:cNvSpPr txBox="1"/>
          <p:nvPr/>
        </p:nvSpPr>
        <p:spPr>
          <a:xfrm>
            <a:off x="4304621" y="176180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DD2FED-6C7A-4857-9BCD-2742E5122225}"/>
              </a:ext>
            </a:extLst>
          </p:cNvPr>
          <p:cNvSpPr txBox="1"/>
          <p:nvPr/>
        </p:nvSpPr>
        <p:spPr>
          <a:xfrm>
            <a:off x="5149936" y="176179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3AD4F1-3D7D-4718-98E0-E57DC7A49FDB}"/>
              </a:ext>
            </a:extLst>
          </p:cNvPr>
          <p:cNvSpPr txBox="1"/>
          <p:nvPr/>
        </p:nvSpPr>
        <p:spPr>
          <a:xfrm>
            <a:off x="5994315" y="169987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10B978-0646-4873-832B-FD2EC5AB1911}"/>
              </a:ext>
            </a:extLst>
          </p:cNvPr>
          <p:cNvSpPr txBox="1"/>
          <p:nvPr/>
        </p:nvSpPr>
        <p:spPr>
          <a:xfrm>
            <a:off x="6839630" y="176178"/>
            <a:ext cx="5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1" name="자유형 23">
            <a:extLst>
              <a:ext uri="{FF2B5EF4-FFF2-40B4-BE49-F238E27FC236}">
                <a16:creationId xmlns:a16="http://schemas.microsoft.com/office/drawing/2014/main" id="{0CED34D6-87BB-4971-B8E7-CF4C80A63D08}"/>
              </a:ext>
            </a:extLst>
          </p:cNvPr>
          <p:cNvSpPr/>
          <p:nvPr/>
        </p:nvSpPr>
        <p:spPr>
          <a:xfrm>
            <a:off x="5003415" y="132263"/>
            <a:ext cx="216657" cy="185821"/>
          </a:xfrm>
          <a:custGeom>
            <a:avLst/>
            <a:gdLst>
              <a:gd name="connsiteX0" fmla="*/ 0 w 358175"/>
              <a:gd name="connsiteY0" fmla="*/ 109560 h 353962"/>
              <a:gd name="connsiteX1" fmla="*/ 63207 w 358175"/>
              <a:gd name="connsiteY1" fmla="*/ 353962 h 353962"/>
              <a:gd name="connsiteX2" fmla="*/ 358175 w 358175"/>
              <a:gd name="connsiteY2" fmla="*/ 0 h 353962"/>
              <a:gd name="connsiteX0" fmla="*/ 0 w 379244"/>
              <a:gd name="connsiteY0" fmla="*/ 134843 h 353962"/>
              <a:gd name="connsiteX1" fmla="*/ 84276 w 379244"/>
              <a:gd name="connsiteY1" fmla="*/ 353962 h 353962"/>
              <a:gd name="connsiteX2" fmla="*/ 379244 w 379244"/>
              <a:gd name="connsiteY2" fmla="*/ 0 h 353962"/>
              <a:gd name="connsiteX0" fmla="*/ 0 w 320991"/>
              <a:gd name="connsiteY0" fmla="*/ 47465 h 266584"/>
              <a:gd name="connsiteX1" fmla="*/ 84276 w 320991"/>
              <a:gd name="connsiteY1" fmla="*/ 266584 h 266584"/>
              <a:gd name="connsiteX2" fmla="*/ 320991 w 320991"/>
              <a:gd name="connsiteY2" fmla="*/ 0 h 266584"/>
              <a:gd name="connsiteX0" fmla="*/ 0 w 320991"/>
              <a:gd name="connsiteY0" fmla="*/ 47465 h 295709"/>
              <a:gd name="connsiteX1" fmla="*/ 132821 w 320991"/>
              <a:gd name="connsiteY1" fmla="*/ 295709 h 295709"/>
              <a:gd name="connsiteX2" fmla="*/ 320991 w 320991"/>
              <a:gd name="connsiteY2" fmla="*/ 0 h 295709"/>
              <a:gd name="connsiteX0" fmla="*/ 0 w 359825"/>
              <a:gd name="connsiteY0" fmla="*/ 173678 h 421922"/>
              <a:gd name="connsiteX1" fmla="*/ 132821 w 359825"/>
              <a:gd name="connsiteY1" fmla="*/ 421922 h 421922"/>
              <a:gd name="connsiteX2" fmla="*/ 359825 w 359825"/>
              <a:gd name="connsiteY2" fmla="*/ 0 h 4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25" h="421922">
                <a:moveTo>
                  <a:pt x="0" y="173678"/>
                </a:moveTo>
                <a:lnTo>
                  <a:pt x="132821" y="421922"/>
                </a:lnTo>
                <a:lnTo>
                  <a:pt x="359825" y="0"/>
                </a:ln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8E958E-C739-4F1C-9FD5-456953F44E59}"/>
              </a:ext>
            </a:extLst>
          </p:cNvPr>
          <p:cNvSpPr/>
          <p:nvPr/>
        </p:nvSpPr>
        <p:spPr>
          <a:xfrm rot="5400000">
            <a:off x="7403659" y="231142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558AC7-5821-45DE-A789-158514733EAA}"/>
              </a:ext>
            </a:extLst>
          </p:cNvPr>
          <p:cNvSpPr txBox="1"/>
          <p:nvPr/>
        </p:nvSpPr>
        <p:spPr>
          <a:xfrm>
            <a:off x="7587110" y="187222"/>
            <a:ext cx="51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099C18-992D-4DF3-83A5-9E4A70A8336C}"/>
              </a:ext>
            </a:extLst>
          </p:cNvPr>
          <p:cNvSpPr/>
          <p:nvPr/>
        </p:nvSpPr>
        <p:spPr>
          <a:xfrm rot="5400000">
            <a:off x="8172400" y="239406"/>
            <a:ext cx="183450" cy="18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rgbClr val="89CA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BD4D08-9EC2-4DCB-84E2-F951D0AEF694}"/>
              </a:ext>
            </a:extLst>
          </p:cNvPr>
          <p:cNvSpPr txBox="1"/>
          <p:nvPr/>
        </p:nvSpPr>
        <p:spPr>
          <a:xfrm>
            <a:off x="8355850" y="195486"/>
            <a:ext cx="513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U진고딕3 360" panose="02020603020101020101" pitchFamily="18" charset="-127"/>
                <a:ea typeface="HU진고딕3 360" panose="02020603020101020101" pitchFamily="18" charset="-127"/>
              </a:rPr>
              <a:t>CH.7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U진고딕3 360" panose="02020603020101020101" pitchFamily="18" charset="-127"/>
              <a:ea typeface="HU진고딕3 360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9EB539-B3CB-40E8-A9CE-6C586A41AA5F}"/>
              </a:ext>
            </a:extLst>
          </p:cNvPr>
          <p:cNvSpPr txBox="1"/>
          <p:nvPr/>
        </p:nvSpPr>
        <p:spPr>
          <a:xfrm>
            <a:off x="474615" y="1275606"/>
            <a:ext cx="3578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 </a:t>
            </a:r>
            <a:r>
              <a:rPr lang="ko-KR" altLang="en-US" dirty="0"/>
              <a:t>상대 배치 </a:t>
            </a:r>
            <a:r>
              <a:rPr lang="en-US" altLang="ko-KR" dirty="0"/>
              <a:t>position : relative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58A669-47E4-4227-9532-3AE9E88CD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823545" y="738629"/>
            <a:ext cx="697710" cy="2554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B846EE-67A3-4967-B6FC-FD14E2A14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98" y="1910467"/>
            <a:ext cx="4772025" cy="2752725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D831FCF-5874-4E75-9F97-567486D0A00D}"/>
              </a:ext>
            </a:extLst>
          </p:cNvPr>
          <p:cNvSpPr/>
          <p:nvPr/>
        </p:nvSpPr>
        <p:spPr>
          <a:xfrm>
            <a:off x="5580112" y="2787774"/>
            <a:ext cx="925882" cy="648072"/>
          </a:xfrm>
          <a:prstGeom prst="rightArrow">
            <a:avLst/>
          </a:prstGeom>
          <a:solidFill>
            <a:schemeClr val="bg1"/>
          </a:solidFill>
          <a:ln>
            <a:solidFill>
              <a:srgbClr val="A8D8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2D85D-4631-46EC-9281-F9F1D202447D}"/>
              </a:ext>
            </a:extLst>
          </p:cNvPr>
          <p:cNvSpPr txBox="1"/>
          <p:nvPr/>
        </p:nvSpPr>
        <p:spPr>
          <a:xfrm>
            <a:off x="6656180" y="2819422"/>
            <a:ext cx="21130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Html </a:t>
            </a:r>
            <a:r>
              <a:rPr lang="ko-KR" altLang="en-US" sz="3200" b="1" dirty="0"/>
              <a:t>부분</a:t>
            </a:r>
          </a:p>
        </p:txBody>
      </p:sp>
    </p:spTree>
    <p:extLst>
      <p:ext uri="{BB962C8B-B14F-4D97-AF65-F5344CB8AC3E}">
        <p14:creationId xmlns:p14="http://schemas.microsoft.com/office/powerpoint/2010/main" val="2100247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781</Words>
  <Application>Microsoft Office PowerPoint</Application>
  <PresentationFormat>화면 슬라이드 쇼(16:9)</PresentationFormat>
  <Paragraphs>219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HU진고딕3 320</vt:lpstr>
      <vt:lpstr>HU진고딕3 360</vt:lpstr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국도리</dc:creator>
  <cp:lastModifiedBy>juvi9</cp:lastModifiedBy>
  <cp:revision>56</cp:revision>
  <dcterms:created xsi:type="dcterms:W3CDTF">2018-03-05T13:59:00Z</dcterms:created>
  <dcterms:modified xsi:type="dcterms:W3CDTF">2019-09-27T12:16:58Z</dcterms:modified>
</cp:coreProperties>
</file>