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9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62" r:id="rId39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HY견고딕" panose="02030600000101010101" pitchFamily="18" charset="-127"/>
      <p:regular r:id="rId45"/>
    </p:embeddedFont>
    <p:embeddedFont>
      <p:font typeface="나눔스퀘어" panose="020B0600000101010101" pitchFamily="50" charset="-127"/>
      <p:regular r:id="rId46"/>
    </p:embeddedFont>
    <p:embeddedFont>
      <p:font typeface="나눔스퀘어 ExtraBold" panose="020B0600000101010101" pitchFamily="50" charset="-127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15042D-F164-479B-9AC6-FF6BEE86035D}">
          <p14:sldIdLst>
            <p14:sldId id="256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9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AC4"/>
    <a:srgbClr val="A8D8D3"/>
    <a:srgbClr val="DAE9E4"/>
    <a:srgbClr val="EBC9C0"/>
    <a:srgbClr val="D4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65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7942" y="15245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 </a:t>
            </a:r>
            <a:r>
              <a: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고급활용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6825" y="296707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2017243008 </a:t>
            </a:r>
            <a:r>
              <a:rPr lang="ko-KR" altLang="en-US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함예은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  <a:p>
            <a:r>
              <a:rPr lang="en-US" altLang="ko-KR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2016225197 </a:t>
            </a:r>
            <a:r>
              <a:rPr lang="ko-KR" altLang="en-US" sz="1400" dirty="0" err="1">
                <a:latin typeface="HU진고딕3 320" panose="02020603020101020101" pitchFamily="18" charset="-127"/>
                <a:ea typeface="HU진고딕3 320" panose="02020603020101020101" pitchFamily="18" charset="-127"/>
              </a:rPr>
              <a:t>곽승민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EB539-B3CB-40E8-A9CE-6C586A41AA5F}"/>
              </a:ext>
            </a:extLst>
          </p:cNvPr>
          <p:cNvSpPr txBox="1"/>
          <p:nvPr/>
        </p:nvSpPr>
        <p:spPr>
          <a:xfrm>
            <a:off x="474615" y="1275606"/>
            <a:ext cx="357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D831FCF-5874-4E75-9F97-567486D0A00D}"/>
              </a:ext>
            </a:extLst>
          </p:cNvPr>
          <p:cNvSpPr/>
          <p:nvPr/>
        </p:nvSpPr>
        <p:spPr>
          <a:xfrm>
            <a:off x="4735733" y="2828555"/>
            <a:ext cx="925882" cy="648072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D85D-4631-46EC-9281-F9F1D202447D}"/>
              </a:ext>
            </a:extLst>
          </p:cNvPr>
          <p:cNvSpPr txBox="1"/>
          <p:nvPr/>
        </p:nvSpPr>
        <p:spPr>
          <a:xfrm>
            <a:off x="5946041" y="2891852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CSS </a:t>
            </a:r>
            <a:r>
              <a:rPr lang="ko-KR" altLang="en-US" sz="3200" b="1" dirty="0"/>
              <a:t>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F81130-DA4F-4399-A36F-8C39179B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5" y="1635646"/>
            <a:ext cx="3830006" cy="329864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11DD3F-4A90-4741-8F47-CD64B02B6C69}"/>
              </a:ext>
            </a:extLst>
          </p:cNvPr>
          <p:cNvSpPr/>
          <p:nvPr/>
        </p:nvSpPr>
        <p:spPr>
          <a:xfrm>
            <a:off x="827584" y="4155926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58A669-47E4-4227-9532-3AE9E88C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63" y="1397267"/>
            <a:ext cx="7818299" cy="28625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73D4F5-5636-48E1-AB2C-D28ACFABCDBD}"/>
              </a:ext>
            </a:extLst>
          </p:cNvPr>
          <p:cNvSpPr/>
          <p:nvPr/>
        </p:nvSpPr>
        <p:spPr>
          <a:xfrm>
            <a:off x="2483768" y="3027555"/>
            <a:ext cx="1080120" cy="449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8720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 </a:t>
            </a:r>
            <a:r>
              <a:rPr lang="ko-KR" altLang="en-US" dirty="0"/>
              <a:t>프로퍼티를 지정 시 태그를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항상</a:t>
            </a:r>
            <a:r>
              <a:rPr lang="ko-KR" altLang="en-US" dirty="0"/>
              <a:t> 오른쪽이나 왼쪽에 위치 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공지 등에 적합</a:t>
            </a:r>
          </a:p>
        </p:txBody>
      </p:sp>
    </p:spTree>
    <p:extLst>
      <p:ext uri="{BB962C8B-B14F-4D97-AF65-F5344CB8AC3E}">
        <p14:creationId xmlns:p14="http://schemas.microsoft.com/office/powerpoint/2010/main" val="243658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8D9BF-0C40-4E92-A22D-39304036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4" y="1203598"/>
            <a:ext cx="7377390" cy="1917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B529B1-D34B-40EE-95A3-C2400380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4" y="3180969"/>
            <a:ext cx="2192814" cy="18723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FAEBFD-51E5-44DD-9003-163C1CCC0379}"/>
              </a:ext>
            </a:extLst>
          </p:cNvPr>
          <p:cNvSpPr/>
          <p:nvPr/>
        </p:nvSpPr>
        <p:spPr>
          <a:xfrm>
            <a:off x="971600" y="3587488"/>
            <a:ext cx="1152128" cy="272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7CE7B53-2827-452D-BE78-DE25CD8F0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9" y="1491630"/>
            <a:ext cx="8460432" cy="27126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1A1718-E962-4006-B0CE-5B3DD0998265}"/>
              </a:ext>
            </a:extLst>
          </p:cNvPr>
          <p:cNvSpPr/>
          <p:nvPr/>
        </p:nvSpPr>
        <p:spPr>
          <a:xfrm>
            <a:off x="7508243" y="2931790"/>
            <a:ext cx="1344803" cy="107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83215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태그들을 </a:t>
            </a:r>
            <a:r>
              <a:rPr lang="en-US" altLang="ko-KR" dirty="0"/>
              <a:t>Z</a:t>
            </a:r>
            <a:r>
              <a:rPr lang="ko-KR" altLang="en-US" dirty="0"/>
              <a:t>축을 따라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수직으로 쌓는 순서</a:t>
            </a:r>
            <a:r>
              <a:rPr lang="ko-KR" altLang="en-US" dirty="0"/>
              <a:t>를 지정하는 프로퍼티이다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II. </a:t>
            </a:r>
            <a:r>
              <a:rPr lang="ko-KR" altLang="en-US" dirty="0"/>
              <a:t>프로퍼티의 값이 클수록 위에 쌓인다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Z-index</a:t>
            </a:r>
            <a:r>
              <a:rPr lang="ko-KR" altLang="en-US" dirty="0"/>
              <a:t>는 </a:t>
            </a:r>
            <a:r>
              <a:rPr lang="en-US" altLang="ko-KR" dirty="0"/>
              <a:t>position </a:t>
            </a:r>
            <a:r>
              <a:rPr lang="ko-KR" altLang="en-US" dirty="0"/>
              <a:t>프로퍼티가 </a:t>
            </a:r>
            <a:r>
              <a:rPr lang="en-US" altLang="ko-KR" dirty="0"/>
              <a:t>relative,</a:t>
            </a:r>
            <a:r>
              <a:rPr lang="ko-KR" altLang="en-US" dirty="0"/>
              <a:t> </a:t>
            </a:r>
            <a:r>
              <a:rPr lang="en-US" altLang="ko-KR" dirty="0"/>
              <a:t>absolute</a:t>
            </a:r>
            <a:r>
              <a:rPr lang="ko-KR" altLang="en-US" dirty="0"/>
              <a:t>인 경우에만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EC2FD6-F929-4D09-98CC-7CDFA897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978891"/>
            <a:ext cx="4564782" cy="12389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F9A649-FAAD-4DDB-A52C-4B53453F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68" y="960700"/>
            <a:ext cx="5430932" cy="40879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1E42FC-3CEF-4CE7-AEBB-632FF257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2306598"/>
            <a:ext cx="2322096" cy="27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72987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태그를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출력할 것</a:t>
            </a:r>
            <a:r>
              <a:rPr lang="ko-KR" altLang="en-US" dirty="0"/>
              <a:t>인지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숨길 것</a:t>
            </a:r>
            <a:r>
              <a:rPr lang="ko-KR" altLang="en-US" dirty="0"/>
              <a:t>인지 지정할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visibility : hidden;</a:t>
            </a:r>
            <a:r>
              <a:rPr lang="en-US" altLang="ko-KR" dirty="0"/>
              <a:t> </a:t>
            </a:r>
            <a:r>
              <a:rPr lang="ko-KR" altLang="en-US" dirty="0"/>
              <a:t>은 출력공간을 할당한 채 보이지만 않게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visibility :    visible;</a:t>
            </a:r>
          </a:p>
          <a:p>
            <a:r>
              <a:rPr lang="en-US" altLang="ko-KR" dirty="0"/>
              <a:t>                    hidden;</a:t>
            </a: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F529AA4C-182B-4F3D-985F-7BE637B15270}"/>
              </a:ext>
            </a:extLst>
          </p:cNvPr>
          <p:cNvSpPr/>
          <p:nvPr/>
        </p:nvSpPr>
        <p:spPr>
          <a:xfrm>
            <a:off x="1788788" y="3219822"/>
            <a:ext cx="216024" cy="400110"/>
          </a:xfrm>
          <a:prstGeom prst="leftBrace">
            <a:avLst>
              <a:gd name="adj1" fmla="val 8333"/>
              <a:gd name="adj2" fmla="val 23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04E1B8-C68A-47B7-8FAB-5453BE14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7" y="1084975"/>
            <a:ext cx="5553126" cy="1649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D4F719-C967-44F8-B722-A592C35B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5" y="3075806"/>
            <a:ext cx="2780325" cy="11915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BA57D5-A282-4D53-BD58-9BD2FB1F6865}"/>
              </a:ext>
            </a:extLst>
          </p:cNvPr>
          <p:cNvSpPr/>
          <p:nvPr/>
        </p:nvSpPr>
        <p:spPr>
          <a:xfrm>
            <a:off x="755576" y="3338487"/>
            <a:ext cx="2304256" cy="69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3C14-0514-4E9F-9F2B-D757D025DF51}"/>
              </a:ext>
            </a:extLst>
          </p:cNvPr>
          <p:cNvSpPr/>
          <p:nvPr/>
        </p:nvSpPr>
        <p:spPr>
          <a:xfrm>
            <a:off x="3911452" y="1910507"/>
            <a:ext cx="12384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58A820-3FDB-4EE5-84ED-FF90F924933B}"/>
              </a:ext>
            </a:extLst>
          </p:cNvPr>
          <p:cNvSpPr/>
          <p:nvPr/>
        </p:nvSpPr>
        <p:spPr>
          <a:xfrm>
            <a:off x="2685444" y="2139702"/>
            <a:ext cx="8064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D069E-BC23-4E07-84B3-AD0C9EAF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5" y="1134604"/>
            <a:ext cx="7314060" cy="3571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F3157A-7E5E-4699-B701-9F33A8462084}"/>
              </a:ext>
            </a:extLst>
          </p:cNvPr>
          <p:cNvSpPr/>
          <p:nvPr/>
        </p:nvSpPr>
        <p:spPr>
          <a:xfrm>
            <a:off x="6372200" y="3291830"/>
            <a:ext cx="103145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1FF915-3208-43A7-BF43-B7E6CCACBC13}"/>
              </a:ext>
            </a:extLst>
          </p:cNvPr>
          <p:cNvSpPr/>
          <p:nvPr/>
        </p:nvSpPr>
        <p:spPr>
          <a:xfrm>
            <a:off x="3275856" y="3651870"/>
            <a:ext cx="22829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6" grpId="0" animBg="1"/>
      <p:bldP spid="12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6F31-2555-49DD-80E2-0EB36FBC53E5}"/>
              </a:ext>
            </a:extLst>
          </p:cNvPr>
          <p:cNvSpPr txBox="1"/>
          <p:nvPr/>
        </p:nvSpPr>
        <p:spPr>
          <a:xfrm>
            <a:off x="755576" y="1563638"/>
            <a:ext cx="843692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콘텐츠가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width</a:t>
            </a:r>
            <a:r>
              <a:rPr lang="ko-KR" altLang="en-US" dirty="0"/>
              <a:t>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dirty="0"/>
              <a:t> </a:t>
            </a:r>
            <a:r>
              <a:rPr lang="ko-KR" altLang="en-US" dirty="0"/>
              <a:t>프로퍼티에 주어진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크기를 넘어가는 경우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/>
              <a:t>   콘텐츠를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자를 것인지 말 것인지 </a:t>
            </a:r>
            <a:r>
              <a:rPr lang="ko-KR" altLang="en-US" dirty="0"/>
              <a:t>지정하는 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블록 태그</a:t>
            </a:r>
            <a:r>
              <a:rPr lang="ko-KR" altLang="en-US" dirty="0"/>
              <a:t>에만 지정된다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프로퍼티에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박스 크기가 지정</a:t>
            </a:r>
            <a:r>
              <a:rPr lang="ko-KR" altLang="en-US" dirty="0"/>
              <a:t>되어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IV. overflow :     visibility  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          hidden 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scroll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auto</a:t>
            </a:r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248923E6-E5F5-4101-91AA-4C72EEDA3CFB}"/>
              </a:ext>
            </a:extLst>
          </p:cNvPr>
          <p:cNvSpPr/>
          <p:nvPr/>
        </p:nvSpPr>
        <p:spPr>
          <a:xfrm>
            <a:off x="2267744" y="3795886"/>
            <a:ext cx="288032" cy="864096"/>
          </a:xfrm>
          <a:prstGeom prst="leftBrace">
            <a:avLst>
              <a:gd name="adj1" fmla="val 0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56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A8AC4-B789-43A1-BB8C-DF8ED5DC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8" y="1140003"/>
            <a:ext cx="7400925" cy="258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02A2B-822B-4B65-AE67-4835AE8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8" y="1133819"/>
            <a:ext cx="3190875" cy="34956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18FFD8-0F41-4A11-8497-0E6F943D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09" y="962214"/>
            <a:ext cx="5879500" cy="39655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DACB83B-583C-4B9E-BC2D-366E1334BC62}"/>
              </a:ext>
            </a:extLst>
          </p:cNvPr>
          <p:cNvSpPr/>
          <p:nvPr/>
        </p:nvSpPr>
        <p:spPr>
          <a:xfrm>
            <a:off x="4572000" y="249974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7A3ABA7-1153-4BF4-89CC-B19BED407274}"/>
              </a:ext>
            </a:extLst>
          </p:cNvPr>
          <p:cNvSpPr/>
          <p:nvPr/>
        </p:nvSpPr>
        <p:spPr>
          <a:xfrm>
            <a:off x="4572000" y="308373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95599CC-AA06-4B76-8D48-37FA676D27C8}"/>
              </a:ext>
            </a:extLst>
          </p:cNvPr>
          <p:cNvSpPr/>
          <p:nvPr/>
        </p:nvSpPr>
        <p:spPr>
          <a:xfrm>
            <a:off x="4563070" y="3710194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B482575-8F5C-4E9D-BEDF-D279BC885846}"/>
              </a:ext>
            </a:extLst>
          </p:cNvPr>
          <p:cNvSpPr/>
          <p:nvPr/>
        </p:nvSpPr>
        <p:spPr>
          <a:xfrm>
            <a:off x="4569840" y="4316199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5FF02-55DF-4C4E-9615-4D7FFC3A030D}"/>
              </a:ext>
            </a:extLst>
          </p:cNvPr>
          <p:cNvSpPr txBox="1"/>
          <p:nvPr/>
        </p:nvSpPr>
        <p:spPr>
          <a:xfrm>
            <a:off x="4903444" y="243194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visible</a:t>
            </a:r>
            <a:r>
              <a:rPr lang="ko-KR" altLang="en-US" dirty="0"/>
              <a:t>의 경우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2FA4E-E21B-4FD6-ADE3-77831F2CF2D4}"/>
              </a:ext>
            </a:extLst>
          </p:cNvPr>
          <p:cNvSpPr txBox="1"/>
          <p:nvPr/>
        </p:nvSpPr>
        <p:spPr>
          <a:xfrm>
            <a:off x="4912122" y="300707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의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D51C3-9CAA-4CC7-A34B-88DE470E1FDA}"/>
              </a:ext>
            </a:extLst>
          </p:cNvPr>
          <p:cNvSpPr txBox="1"/>
          <p:nvPr/>
        </p:nvSpPr>
        <p:spPr>
          <a:xfrm>
            <a:off x="4898484" y="3631183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scroll</a:t>
            </a:r>
            <a:r>
              <a:rPr lang="ko-KR" altLang="en-US" dirty="0"/>
              <a:t>의 경우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6892-2DE2-4E63-94FF-8FAAB69FD1A3}"/>
              </a:ext>
            </a:extLst>
          </p:cNvPr>
          <p:cNvSpPr txBox="1"/>
          <p:nvPr/>
        </p:nvSpPr>
        <p:spPr>
          <a:xfrm>
            <a:off x="4912120" y="4238884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r>
              <a:rPr lang="ko-KR" altLang="en-US" dirty="0"/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30704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  <p:bldP spid="38" grpId="0" animBg="1"/>
      <p:bldP spid="10" grpId="0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꾸미기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563638"/>
            <a:ext cx="2214068" cy="288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리스트와 아이템의 배경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위치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마커</a:t>
            </a: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단축 프로퍼티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655274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2173684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67799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313693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65741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 1.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059582"/>
            <a:ext cx="3445367" cy="339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/>
              <a:t>블록 박스와 인라인 박스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유형 제어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배치 </a:t>
            </a:r>
            <a:r>
              <a:rPr lang="en-US" altLang="ko-KR" sz="1650" dirty="0"/>
              <a:t>position</a:t>
            </a:r>
          </a:p>
          <a:p>
            <a:endParaRPr lang="en-US" altLang="ko-KR" sz="1650" dirty="0"/>
          </a:p>
          <a:p>
            <a:r>
              <a:rPr lang="en-US" altLang="ko-KR" sz="1650" dirty="0"/>
              <a:t>float</a:t>
            </a:r>
            <a:r>
              <a:rPr lang="ko-KR" altLang="en-US" sz="1650" dirty="0"/>
              <a:t> 프로퍼티를 이용한 유동 배치</a:t>
            </a:r>
          </a:p>
          <a:p>
            <a:endParaRPr lang="en-US" altLang="ko-KR" sz="1650" dirty="0"/>
          </a:p>
          <a:p>
            <a:r>
              <a:rPr lang="ko-KR" altLang="en-US" sz="1650" dirty="0"/>
              <a:t>수직 쌓기 </a:t>
            </a:r>
            <a:r>
              <a:rPr lang="en-US" altLang="ko-KR" sz="1650" dirty="0"/>
              <a:t>z-index</a:t>
            </a:r>
          </a:p>
          <a:p>
            <a:endParaRPr lang="en-US" altLang="ko-KR" sz="1650" dirty="0"/>
          </a:p>
          <a:p>
            <a:r>
              <a:rPr lang="en-US" altLang="ko-KR" sz="1650" dirty="0"/>
              <a:t>visibility</a:t>
            </a:r>
          </a:p>
          <a:p>
            <a:endParaRPr lang="en-US" altLang="ko-KR" sz="1650" dirty="0"/>
          </a:p>
          <a:p>
            <a:r>
              <a:rPr lang="ko-KR" altLang="en-US" sz="1650" dirty="0"/>
              <a:t>콘텐츠를 자를 것인지 </a:t>
            </a:r>
            <a:r>
              <a:rPr lang="en-US" altLang="ko-KR" sz="1650" dirty="0"/>
              <a:t>overflow</a:t>
            </a:r>
            <a:endParaRPr lang="ko-KR" altLang="en-US" sz="1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15121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166962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17393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263288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15335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E093C-B92F-4F81-9DA8-5C4C3261E06E}"/>
              </a:ext>
            </a:extLst>
          </p:cNvPr>
          <p:cNvSpPr/>
          <p:nvPr/>
        </p:nvSpPr>
        <p:spPr>
          <a:xfrm rot="5400000">
            <a:off x="4716016" y="367382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AC6B7A-EA2C-4626-A42E-9A887124D81A}"/>
              </a:ext>
            </a:extLst>
          </p:cNvPr>
          <p:cNvSpPr/>
          <p:nvPr/>
        </p:nvSpPr>
        <p:spPr>
          <a:xfrm rot="5400000">
            <a:off x="4730348" y="418314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0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C247FC-FDEF-4303-B8FF-97F616EF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5" y="1059312"/>
            <a:ext cx="3509404" cy="30259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15E67-06C2-4253-974B-498AD6D0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46956"/>
            <a:ext cx="2554383" cy="244958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669768" y="221171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57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리스트와 아이템의 배경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82571"/>
            <a:ext cx="789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프로퍼티로 리스트나 아이템에 배경색이나 배경 이미지를 줄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179376" y="2834606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67A4F-FCAF-494B-B25B-BD1BD957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3" y="2127846"/>
            <a:ext cx="327660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EA3583-E772-4881-8701-AD9846A3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81" y="2571750"/>
            <a:ext cx="3454845" cy="1351896"/>
          </a:xfrm>
          <a:prstGeom prst="rect">
            <a:avLst/>
          </a:prstGeom>
        </p:spPr>
      </p:pic>
      <p:sp>
        <p:nvSpPr>
          <p:cNvPr id="26" name="자유형 23">
            <a:extLst>
              <a:ext uri="{FF2B5EF4-FFF2-40B4-BE49-F238E27FC236}">
                <a16:creationId xmlns:a16="http://schemas.microsoft.com/office/drawing/2014/main" id="{41CF79A3-F797-40ED-A362-1FE6F51E2E17}"/>
              </a:ext>
            </a:extLst>
          </p:cNvPr>
          <p:cNvSpPr/>
          <p:nvPr/>
        </p:nvSpPr>
        <p:spPr>
          <a:xfrm>
            <a:off x="3284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C01503-8BE4-498B-86D7-70555F4A638C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1E3DD-FC00-4686-B98F-B65BF2D5D3B8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78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마커의 위치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list-style-position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140980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652935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list-style-position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위치를 지정할 때 사용하는 프로퍼티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디폴트 값은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outside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337EAF-F9CA-4822-94BD-EBA2325E4051}"/>
              </a:ext>
            </a:extLst>
          </p:cNvPr>
          <p:cNvSpPr/>
          <p:nvPr/>
        </p:nvSpPr>
        <p:spPr>
          <a:xfrm>
            <a:off x="4179376" y="2834606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0DAB5-BF23-4AFC-9DFF-B9F519B6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3" y="2594571"/>
            <a:ext cx="3305175" cy="1200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9683DE-73CA-403D-BCB7-AF2C39A558C9}"/>
              </a:ext>
            </a:extLst>
          </p:cNvPr>
          <p:cNvSpPr/>
          <p:nvPr/>
        </p:nvSpPr>
        <p:spPr>
          <a:xfrm>
            <a:off x="971600" y="3291830"/>
            <a:ext cx="26642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D7FA35-1BC6-4F41-8AB0-1D07FDD4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26" y="2582131"/>
            <a:ext cx="3384692" cy="1230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A77299-0E8D-4856-8D6B-1705E0B5F212}"/>
              </a:ext>
            </a:extLst>
          </p:cNvPr>
          <p:cNvSpPr txBox="1"/>
          <p:nvPr/>
        </p:nvSpPr>
        <p:spPr>
          <a:xfrm>
            <a:off x="534964" y="417366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inside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주면 마커가 아이템 안쪽에 배치됨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7000A0-3FD4-4867-BDB6-FB85B814E8D0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2303748" y="3507854"/>
            <a:ext cx="499468" cy="6658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F5BA3-138F-416D-AC19-026D50F84786}"/>
              </a:ext>
            </a:extLst>
          </p:cNvPr>
          <p:cNvSpPr/>
          <p:nvPr/>
        </p:nvSpPr>
        <p:spPr>
          <a:xfrm>
            <a:off x="5508104" y="2931791"/>
            <a:ext cx="21602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D8B9E7-9C00-43FA-A1EF-EBCF52C2F5C6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D4581-8922-4F16-AF45-DDA7586D3D81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312894-0D00-4B08-BDD7-AAE63DD8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5"/>
          <a:stretch/>
        </p:blipFill>
        <p:spPr>
          <a:xfrm>
            <a:off x="950171" y="2501070"/>
            <a:ext cx="2001436" cy="15525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E827DCD-F709-4CC4-9B28-715B8BCB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60" y="4155534"/>
            <a:ext cx="2286000" cy="2762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A6AC2B0-F381-4C38-AF62-3F005FFF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8" y="4166963"/>
            <a:ext cx="2352675" cy="266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6492CD-FE7A-4E72-B98B-62675388F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76" y="4155534"/>
            <a:ext cx="2257425" cy="2952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F9EE9FC-E429-4FA6-83B6-9EAC964CC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18" y="2482020"/>
            <a:ext cx="1924050" cy="15716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3B196D-6E33-4D4D-8D6E-0313C637F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79" y="2482020"/>
            <a:ext cx="1895475" cy="1552575"/>
          </a:xfrm>
          <a:prstGeom prst="rect">
            <a:avLst/>
          </a:prstGeom>
        </p:spPr>
      </p:pic>
      <p:sp>
        <p:nvSpPr>
          <p:cNvPr id="39" name="자유형 23">
            <a:extLst>
              <a:ext uri="{FF2B5EF4-FFF2-40B4-BE49-F238E27FC236}">
                <a16:creationId xmlns:a16="http://schemas.microsoft.com/office/drawing/2014/main" id="{66FF7B2C-4C33-402C-8F1C-8E8A49B86532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6655E2-F4AF-4A1E-8A31-3FE1724FE893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E93AC3-602D-41CD-8E20-0172E745045F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51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2559A8-277C-4C7D-B6B0-A2A12BC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25" y="2520119"/>
            <a:ext cx="2066925" cy="15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02587D8-1D0F-405D-A3B1-46DC7F45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97" y="2499742"/>
            <a:ext cx="1914525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D0A1C3-5E7E-4072-B9DA-8A184598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8" y="4169821"/>
            <a:ext cx="2327003" cy="2278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088066B-2011-4FA8-BDE1-395693693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319" y="4155533"/>
            <a:ext cx="2124075" cy="276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ABFCA7F-6A41-47A7-9212-AF0875324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156" y="2499742"/>
            <a:ext cx="1952625" cy="152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124D25-B492-4794-8D8E-F72B2E4E6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498" y="4188289"/>
            <a:ext cx="2327003" cy="2093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1B5802-663A-4EF2-B295-3312EE413D6D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8BECB-FE0E-4C79-8627-BB00759357B9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4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9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마커 종류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list-style-type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342593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list-style-type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종류를 지정하는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9F01D-4512-454A-80C6-3A029973E1C0}"/>
              </a:ext>
            </a:extLst>
          </p:cNvPr>
          <p:cNvSpPr txBox="1"/>
          <p:nvPr/>
        </p:nvSpPr>
        <p:spPr>
          <a:xfrm>
            <a:off x="2421222" y="2571750"/>
            <a:ext cx="4301556" cy="1754326"/>
          </a:xfrm>
          <a:prstGeom prst="rect">
            <a:avLst/>
          </a:prstGeom>
          <a:solidFill>
            <a:srgbClr val="A8D8D3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list-style-type: disc 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armenian</a:t>
            </a:r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cjk</a:t>
            </a:r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-ideographic</a:t>
            </a:r>
          </a:p>
          <a:p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</a:t>
            </a:r>
            <a:r>
              <a:rPr lang="en-US" altLang="ko-KR" dirty="0" err="1">
                <a:latin typeface="Consolas" panose="020B0609020204030204" pitchFamily="49" charset="0"/>
                <a:ea typeface="나눔스퀘어 Bold" panose="020B0600000101010101" pitchFamily="50" charset="-127"/>
              </a:rPr>
              <a:t>georgian</a:t>
            </a:r>
            <a:endParaRPr lang="en-US" altLang="ko-KR" dirty="0"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  lower-roman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나눔스퀘어 Bold" panose="020B0600000101010101" pitchFamily="50" charset="-127"/>
              </a:rPr>
              <a:t>		  upper-alpha</a:t>
            </a: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91008E6-7CA9-40EB-A2F2-385B1DCBDD09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4DA9B4-EBB8-493E-8FDE-4EFF9EC79528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7112C-0404-4929-84E2-530AEBB6E958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93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5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마커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list-style-image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79908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512672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list-style-image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자신만의 이미지 마커를 만들 수 있게 하는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AB024-60F1-4A0D-8DE1-663876B6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" y="2733479"/>
            <a:ext cx="3857625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CA782-181C-477D-BAA8-0A2DC96D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30" y="2283718"/>
            <a:ext cx="2362200" cy="242887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FFAF861-A535-4E47-980E-9E9908F3C3D8}"/>
              </a:ext>
            </a:extLst>
          </p:cNvPr>
          <p:cNvSpPr/>
          <p:nvPr/>
        </p:nvSpPr>
        <p:spPr>
          <a:xfrm>
            <a:off x="4679364" y="2968751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CEEA4-A6FF-48EF-8E03-97B384F58195}"/>
              </a:ext>
            </a:extLst>
          </p:cNvPr>
          <p:cNvSpPr/>
          <p:nvPr/>
        </p:nvSpPr>
        <p:spPr>
          <a:xfrm>
            <a:off x="5739276" y="2355726"/>
            <a:ext cx="488908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23A4CC-0F34-4D1A-9E7D-099EE0315EE2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F825D-9E90-4A47-BC14-FA2257536DC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66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단축 프로퍼티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list-style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65234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612552" y="1219396"/>
            <a:ext cx="619432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list-style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마커의 타입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등을 한 번에 지정하는 단축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31A3A3-C243-4A54-ABE6-E86457C4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7" y="4587974"/>
            <a:ext cx="3674914" cy="2511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5199675-E157-4073-9DAE-B0D7A79E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90818"/>
            <a:ext cx="2100940" cy="2160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3B3D6B-42C8-43AF-966C-716217236188}"/>
              </a:ext>
            </a:extLst>
          </p:cNvPr>
          <p:cNvSpPr txBox="1"/>
          <p:nvPr/>
        </p:nvSpPr>
        <p:spPr>
          <a:xfrm>
            <a:off x="4212896" y="2857211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coffee.png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마커 이미지로 지정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마커를 아이템 </a:t>
            </a:r>
            <a:r>
              <a:rPr lang="ko-KR" altLang="en-US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안쪽</a:t>
            </a:r>
            <a:r>
              <a:rPr lang="en-US" altLang="ko-KR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(inside)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배치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이미지가 없는 경우 </a:t>
            </a:r>
            <a:r>
              <a:rPr lang="en-US" altLang="ko-KR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circle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타입의 마커를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1FE90-52C5-4C39-99A6-E147B6E64C4B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06402-9B0F-4BCA-9E41-B27705C2CF46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4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리스트로 메뉴 만들기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F8F2E8-F4CE-4912-9670-987D137F107E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848CA-23B0-4ECA-9288-A42D3C70A42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3943A2E-D2F8-45B2-9A7D-4C627B370364}"/>
              </a:ext>
            </a:extLst>
          </p:cNvPr>
          <p:cNvSpPr/>
          <p:nvPr/>
        </p:nvSpPr>
        <p:spPr>
          <a:xfrm>
            <a:off x="7505244" y="12266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00853-886B-40DD-8220-6D85DBA24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0"/>
          <a:stretch/>
        </p:blipFill>
        <p:spPr>
          <a:xfrm>
            <a:off x="381000" y="1764334"/>
            <a:ext cx="8382000" cy="454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21B01F-4B5E-42AF-B11C-2958DA2E4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9" t="16401" r="47955" b="79302"/>
          <a:stretch/>
        </p:blipFill>
        <p:spPr>
          <a:xfrm>
            <a:off x="381000" y="3397204"/>
            <a:ext cx="8380800" cy="44285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0165DB-B8E7-4CB0-8B5B-BEE281CF47C9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4571400" y="2218483"/>
            <a:ext cx="600" cy="11787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F62AD3-8E48-4F92-B1F3-E39369695A8F}"/>
              </a:ext>
            </a:extLst>
          </p:cNvPr>
          <p:cNvSpPr txBox="1"/>
          <p:nvPr/>
        </p:nvSpPr>
        <p:spPr>
          <a:xfrm>
            <a:off x="4915957" y="2484678"/>
            <a:ext cx="29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아이템에 마우스 올리면 </a:t>
            </a:r>
            <a:r>
              <a:rPr lang="ko-KR" altLang="en-US" dirty="0">
                <a:highlight>
                  <a:srgbClr val="89CAC4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 색 변경</a:t>
            </a:r>
          </a:p>
        </p:txBody>
      </p:sp>
    </p:spTree>
    <p:extLst>
      <p:ext uri="{BB962C8B-B14F-4D97-AF65-F5344CB8AC3E}">
        <p14:creationId xmlns:p14="http://schemas.microsoft.com/office/powerpoint/2010/main" val="2629981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 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꾸미기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275606"/>
            <a:ext cx="35926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 테두리 제어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 크기 제어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 여백 및 정렬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배경색과 테두리 효과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줄무늬 만들기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</a:t>
            </a:r>
            <a:r>
              <a:rPr lang="en-US" altLang="ko-KR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마우스가 올라갈 때 행의 배경색이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변하는 표 만들기</a:t>
            </a:r>
            <a:endParaRPr lang="en-US" altLang="ko-KR" sz="16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36360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188201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386320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2845267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365740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E093C-B92F-4F81-9DA8-5C4C3261E06E}"/>
              </a:ext>
            </a:extLst>
          </p:cNvPr>
          <p:cNvSpPr/>
          <p:nvPr/>
        </p:nvSpPr>
        <p:spPr>
          <a:xfrm rot="5400000">
            <a:off x="4716016" y="388621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6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박스와 인라인 박스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755576" y="1282571"/>
            <a:ext cx="7839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 태그    </a:t>
            </a:r>
            <a:r>
              <a:rPr lang="en-US" altLang="ko-KR" dirty="0"/>
              <a:t>: &lt;p&gt;, &lt;h1&gt;, &lt;div&gt;, &lt;ul&gt;</a:t>
            </a:r>
          </a:p>
          <a:p>
            <a:endParaRPr lang="en-US" altLang="ko-KR" dirty="0"/>
          </a:p>
          <a:p>
            <a:r>
              <a:rPr lang="ko-KR" altLang="en-US" dirty="0"/>
              <a:t>인라인 태그 </a:t>
            </a:r>
            <a:r>
              <a:rPr lang="en-US" altLang="ko-KR" dirty="0"/>
              <a:t>: &lt;span&gt;,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블록태그와 인라인 태그의 차이점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EBC9C0"/>
                </a:highlight>
              </a:rPr>
              <a:t>블록태그 는 새 라인에서 시작하고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배치할 수 없다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>
              <a:highlight>
                <a:srgbClr val="00FFFF"/>
              </a:highlight>
            </a:endParaRPr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인라인 박스 는 블록 안에 배치하고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 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DB8365-3BF7-4495-AF0B-82FE36AC5095}"/>
              </a:ext>
            </a:extLst>
          </p:cNvPr>
          <p:cNvSpPr/>
          <p:nvPr/>
        </p:nvSpPr>
        <p:spPr>
          <a:xfrm>
            <a:off x="1187624" y="2931790"/>
            <a:ext cx="9361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B4C4C-937C-4C73-B23D-133035803942}"/>
              </a:ext>
            </a:extLst>
          </p:cNvPr>
          <p:cNvSpPr/>
          <p:nvPr/>
        </p:nvSpPr>
        <p:spPr>
          <a:xfrm>
            <a:off x="1187624" y="3507854"/>
            <a:ext cx="122413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89E03-156D-4129-8F4E-E03C29D49B78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98FF4-A12B-4B46-B864-2349649358A0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40ABA-C506-4A6B-B306-1AEF9EAD61C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63D95-FD42-4960-B81E-DE302BC8D171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50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914F42-D128-4B11-86C4-08159F11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1" y="915566"/>
            <a:ext cx="3953979" cy="3173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561726-61C6-484C-B0C0-C758C5FB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21" y="1581150"/>
            <a:ext cx="2409825" cy="19812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527D3B-3855-4D41-A9D1-DD17EB8A3463}"/>
              </a:ext>
            </a:extLst>
          </p:cNvPr>
          <p:cNvSpPr/>
          <p:nvPr/>
        </p:nvSpPr>
        <p:spPr>
          <a:xfrm>
            <a:off x="4946794" y="221171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92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714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테두리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border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A654B-627B-4B71-AC67-069196395133}"/>
              </a:ext>
            </a:extLst>
          </p:cNvPr>
          <p:cNvSpPr txBox="1"/>
          <p:nvPr/>
        </p:nvSpPr>
        <p:spPr>
          <a:xfrm>
            <a:off x="612552" y="1059582"/>
            <a:ext cx="5928226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border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테두리의 두께와 모양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색을 한 번에 지정할 수 있는 프로퍼티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DD2855-7690-4713-80E3-CC3887D9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72" y="2652390"/>
            <a:ext cx="3086100" cy="1447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35B6E7-0F54-446F-B846-6EBD63AC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42" y="2211710"/>
            <a:ext cx="2695575" cy="253365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0CBF8A4-5E62-4BF8-9930-EA5E13FCF87B}"/>
              </a:ext>
            </a:extLst>
          </p:cNvPr>
          <p:cNvSpPr/>
          <p:nvPr/>
        </p:nvSpPr>
        <p:spPr>
          <a:xfrm>
            <a:off x="4330323" y="301625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32990-34FB-4A54-A01E-3CBFDA835E2E}"/>
              </a:ext>
            </a:extLst>
          </p:cNvPr>
          <p:cNvSpPr/>
          <p:nvPr/>
        </p:nvSpPr>
        <p:spPr>
          <a:xfrm>
            <a:off x="1259632" y="2859782"/>
            <a:ext cx="23762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1B060-F1E0-4F0E-966C-16D29D416D53}"/>
              </a:ext>
            </a:extLst>
          </p:cNvPr>
          <p:cNvSpPr txBox="1"/>
          <p:nvPr/>
        </p:nvSpPr>
        <p:spPr>
          <a:xfrm>
            <a:off x="1943394" y="2288365"/>
            <a:ext cx="20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1px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테두리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5CEE578-BF44-4F24-8B24-5C1B86F784E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994064" y="2442254"/>
            <a:ext cx="1586048" cy="49928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F8A9D9E-FB00-47E9-A739-6C701DE3D0C0}"/>
              </a:ext>
            </a:extLst>
          </p:cNvPr>
          <p:cNvCxnSpPr>
            <a:cxnSpLocks/>
          </p:cNvCxnSpPr>
          <p:nvPr/>
        </p:nvCxnSpPr>
        <p:spPr>
          <a:xfrm flipV="1">
            <a:off x="2191753" y="2555842"/>
            <a:ext cx="220007" cy="3697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D32DE4-134C-4EE1-A4BF-82BF046F581C}"/>
              </a:ext>
            </a:extLst>
          </p:cNvPr>
          <p:cNvCxnSpPr>
            <a:cxnSpLocks/>
          </p:cNvCxnSpPr>
          <p:nvPr/>
        </p:nvCxnSpPr>
        <p:spPr>
          <a:xfrm flipV="1">
            <a:off x="2660119" y="2571750"/>
            <a:ext cx="430751" cy="347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5FF027-11CC-4FDC-B7F8-A875164427C4}"/>
              </a:ext>
            </a:extLst>
          </p:cNvPr>
          <p:cNvCxnSpPr>
            <a:cxnSpLocks/>
          </p:cNvCxnSpPr>
          <p:nvPr/>
        </p:nvCxnSpPr>
        <p:spPr>
          <a:xfrm flipV="1">
            <a:off x="3292505" y="2567033"/>
            <a:ext cx="319234" cy="347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99D5D-A7B6-4C4C-A144-3BBD7EF63405}"/>
              </a:ext>
            </a:extLst>
          </p:cNvPr>
          <p:cNvSpPr/>
          <p:nvPr/>
        </p:nvSpPr>
        <p:spPr>
          <a:xfrm>
            <a:off x="1259632" y="3579862"/>
            <a:ext cx="2520280" cy="277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066714-9635-45AA-B660-9020A16364D7}"/>
              </a:ext>
            </a:extLst>
          </p:cNvPr>
          <p:cNvCxnSpPr>
            <a:cxnSpLocks/>
          </p:cNvCxnSpPr>
          <p:nvPr/>
        </p:nvCxnSpPr>
        <p:spPr>
          <a:xfrm flipH="1">
            <a:off x="2051720" y="3795886"/>
            <a:ext cx="144016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CDDB51-24DF-4C12-9DA8-3A10B057407F}"/>
              </a:ext>
            </a:extLst>
          </p:cNvPr>
          <p:cNvSpPr txBox="1"/>
          <p:nvPr/>
        </p:nvSpPr>
        <p:spPr>
          <a:xfrm>
            <a:off x="1634784" y="4228823"/>
            <a:ext cx="205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1px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테두리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초록색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735832-131E-47E6-ABE7-7D501C83255C}"/>
              </a:ext>
            </a:extLst>
          </p:cNvPr>
          <p:cNvCxnSpPr>
            <a:cxnSpLocks/>
          </p:cNvCxnSpPr>
          <p:nvPr/>
        </p:nvCxnSpPr>
        <p:spPr>
          <a:xfrm>
            <a:off x="2660119" y="3795886"/>
            <a:ext cx="127667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EF6C5B3-AD33-494D-8E0E-1915B8962B67}"/>
              </a:ext>
            </a:extLst>
          </p:cNvPr>
          <p:cNvCxnSpPr>
            <a:cxnSpLocks/>
          </p:cNvCxnSpPr>
          <p:nvPr/>
        </p:nvCxnSpPr>
        <p:spPr>
          <a:xfrm flipH="1">
            <a:off x="3313967" y="3795885"/>
            <a:ext cx="121910" cy="4934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9E3F5B-C9B5-45E2-8264-7EA28BCE549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79912" y="3718551"/>
            <a:ext cx="1952600" cy="43204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8CFFC3-DB3B-4344-93C0-D972AE553786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CC93EB-98D9-4D00-912A-630A36EB505C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45" grpId="0" animBg="1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테두리 제어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A654B-627B-4B71-AC67-069196395133}"/>
              </a:ext>
            </a:extLst>
          </p:cNvPr>
          <p:cNvSpPr txBox="1"/>
          <p:nvPr/>
        </p:nvSpPr>
        <p:spPr>
          <a:xfrm>
            <a:off x="785194" y="1059582"/>
            <a:ext cx="757361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border-collapse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프로퍼티에 </a:t>
            </a:r>
            <a:r>
              <a:rPr lang="en-US" altLang="ko-KR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collapse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테두리가 하나로 합쳐진다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79FCDF5-6396-48A7-A5A2-7904C57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4" y="1896826"/>
            <a:ext cx="1915250" cy="18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A7B435-E203-44D7-A492-D2E9B85B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42" y="3974932"/>
            <a:ext cx="2456103" cy="840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70A9DD-B790-48E9-81C9-ABCCEE05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87" y="3974932"/>
            <a:ext cx="2456103" cy="632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0D2269-B9D8-48AF-AD60-859F9DD3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846" y="1896826"/>
            <a:ext cx="2148830" cy="18002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9F1AF0-2BD5-48F6-AEFC-8B1929D18F45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81BD9-4F57-420E-9EE8-F08E44A3646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62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width height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140980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DA03C-D9B0-4B1D-87CE-185D840DFE7C}"/>
              </a:ext>
            </a:extLst>
          </p:cNvPr>
          <p:cNvSpPr txBox="1"/>
          <p:nvPr/>
        </p:nvSpPr>
        <p:spPr>
          <a:xfrm>
            <a:off x="1496484" y="1059582"/>
            <a:ext cx="6151044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프로퍼티를 이용해 </a:t>
            </a:r>
            <a:r>
              <a:rPr lang="ko-KR" altLang="en-US" dirty="0">
                <a:highlight>
                  <a:srgbClr val="89CAC4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셀의 크기를 지정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01C10E-7E96-4A1B-AB50-27FCA8E9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6" y="2189018"/>
            <a:ext cx="1914525" cy="1924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E759C1-6CB2-4363-A7C3-789C38F8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23" y="2113781"/>
            <a:ext cx="3746461" cy="2258998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89A9A0C-9A71-4E9C-B016-A164CC2809C7}"/>
              </a:ext>
            </a:extLst>
          </p:cNvPr>
          <p:cNvSpPr/>
          <p:nvPr/>
        </p:nvSpPr>
        <p:spPr>
          <a:xfrm>
            <a:off x="3275113" y="2883240"/>
            <a:ext cx="762168" cy="720080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86F43D-65E0-4ADF-B8CA-5BC04BE16847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B60E52-C1C4-4CE6-8E67-F611FC3DEE83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6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셀 여백 및 정렬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91008E6-7CA9-40EB-A2F2-385B1DCBDD09}"/>
              </a:ext>
            </a:extLst>
          </p:cNvPr>
          <p:cNvSpPr/>
          <p:nvPr/>
        </p:nvSpPr>
        <p:spPr>
          <a:xfrm>
            <a:off x="496900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26721-EB00-42D4-B67C-AF06B0C2B76F}"/>
              </a:ext>
            </a:extLst>
          </p:cNvPr>
          <p:cNvSpPr txBox="1"/>
          <p:nvPr/>
        </p:nvSpPr>
        <p:spPr>
          <a:xfrm>
            <a:off x="1614676" y="1059582"/>
            <a:ext cx="5914696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text-align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프로퍼티를 이용하여 셀 정렬 방식을 바꿀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정렬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&lt;td&gt;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정렬이 디폴트 값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7B305-D9DF-4890-9410-ADEB3581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96142"/>
            <a:ext cx="3009900" cy="164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88B38D-CEAE-44AB-8C74-D8FCF760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49" y="2303930"/>
            <a:ext cx="3750661" cy="2232248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4B589DD-CE64-4647-A50A-C6AA32115970}"/>
              </a:ext>
            </a:extLst>
          </p:cNvPr>
          <p:cNvSpPr/>
          <p:nvPr/>
        </p:nvSpPr>
        <p:spPr>
          <a:xfrm>
            <a:off x="3908702" y="3143751"/>
            <a:ext cx="584905" cy="552606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2E3691-B3B5-42D2-8B23-4BE3B63953E4}"/>
              </a:ext>
            </a:extLst>
          </p:cNvPr>
          <p:cNvSpPr/>
          <p:nvPr/>
        </p:nvSpPr>
        <p:spPr>
          <a:xfrm>
            <a:off x="971600" y="3696357"/>
            <a:ext cx="1800200" cy="315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60D72E-9EB2-49ED-A545-B1C83073E9B0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5D66-E0C9-44F3-BD35-F5D0C416ECD3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81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배경색과 테두리 효과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79908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CDD3A8-23F2-4D0E-A68D-EC2148F0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1" y="1857090"/>
            <a:ext cx="2569334" cy="27378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465127-C81B-4CFE-9DED-629E6CE4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57" y="1955750"/>
            <a:ext cx="4301522" cy="254049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80FEA5-E952-46C1-806D-0DB0F63D455D}"/>
              </a:ext>
            </a:extLst>
          </p:cNvPr>
          <p:cNvSpPr/>
          <p:nvPr/>
        </p:nvSpPr>
        <p:spPr>
          <a:xfrm>
            <a:off x="1043608" y="3532725"/>
            <a:ext cx="158417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4C374E-A3F0-42E4-9767-D5BE9E5A1284}"/>
              </a:ext>
            </a:extLst>
          </p:cNvPr>
          <p:cNvCxnSpPr>
            <a:stCxn id="25" idx="3"/>
          </p:cNvCxnSpPr>
          <p:nvPr/>
        </p:nvCxnSpPr>
        <p:spPr>
          <a:xfrm flipV="1">
            <a:off x="2627784" y="2740637"/>
            <a:ext cx="1584176" cy="972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0B9C4F-A3F4-4DCD-9E26-DBD13F529875}"/>
              </a:ext>
            </a:extLst>
          </p:cNvPr>
          <p:cNvSpPr/>
          <p:nvPr/>
        </p:nvSpPr>
        <p:spPr>
          <a:xfrm>
            <a:off x="971600" y="4180797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16FBA9-F61E-4D76-81F3-834EE90DC22A}"/>
              </a:ext>
            </a:extLst>
          </p:cNvPr>
          <p:cNvCxnSpPr/>
          <p:nvPr/>
        </p:nvCxnSpPr>
        <p:spPr>
          <a:xfrm flipV="1">
            <a:off x="3275856" y="3424713"/>
            <a:ext cx="936104" cy="9001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D04F68-590B-4874-ABBD-F744AC948B96}"/>
              </a:ext>
            </a:extLst>
          </p:cNvPr>
          <p:cNvCxnSpPr>
            <a:stCxn id="28" idx="3"/>
          </p:cNvCxnSpPr>
          <p:nvPr/>
        </p:nvCxnSpPr>
        <p:spPr>
          <a:xfrm flipV="1">
            <a:off x="3275856" y="3892765"/>
            <a:ext cx="936104" cy="39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4C92E8-814E-4DA7-A500-0652ECD0324A}"/>
              </a:ext>
            </a:extLst>
          </p:cNvPr>
          <p:cNvCxnSpPr>
            <a:stCxn id="28" idx="3"/>
          </p:cNvCxnSpPr>
          <p:nvPr/>
        </p:nvCxnSpPr>
        <p:spPr>
          <a:xfrm>
            <a:off x="3275856" y="4288809"/>
            <a:ext cx="936104" cy="360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D62C45-4A14-414D-BF55-6CD5D1263B70}"/>
              </a:ext>
            </a:extLst>
          </p:cNvPr>
          <p:cNvSpPr txBox="1"/>
          <p:nvPr/>
        </p:nvSpPr>
        <p:spPr>
          <a:xfrm>
            <a:off x="462176" y="1059582"/>
            <a:ext cx="82196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thead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배경색을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gray, &lt;td&gt;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tfoot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아래쪽 테두리만 회색으로 지정한 예제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531982-6255-480D-8689-928F63FE390E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4A5412-720B-4EC2-A260-5F179F6A043A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줄무늬 만들기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65234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1FE90-52C5-4C39-99A6-E147B6E64C4B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06402-9B0F-4BCA-9E41-B27705C2CF46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FCDFDC-0745-4331-B280-7AA0A47B6087}"/>
              </a:ext>
            </a:extLst>
          </p:cNvPr>
          <p:cNvSpPr txBox="1"/>
          <p:nvPr/>
        </p:nvSpPr>
        <p:spPr>
          <a:xfrm>
            <a:off x="1825922" y="1059582"/>
            <a:ext cx="549220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짝수 번째 행의 배경색을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aliceblue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색으로 지정하는 예제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903CA-5E64-47C3-8A9B-5D0C0BBA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4" y="1795246"/>
            <a:ext cx="2317645" cy="2930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1CC6B7-000D-40EA-8285-CFFCFCA6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30199"/>
            <a:ext cx="3421284" cy="2660363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951CBCE-1785-4326-AD2F-EEBCC52C354D}"/>
              </a:ext>
            </a:extLst>
          </p:cNvPr>
          <p:cNvSpPr/>
          <p:nvPr/>
        </p:nvSpPr>
        <p:spPr>
          <a:xfrm>
            <a:off x="3719716" y="2984077"/>
            <a:ext cx="584905" cy="552606"/>
          </a:xfrm>
          <a:prstGeom prst="rightArrow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BC6EA1-ABE6-4115-A513-C0A737ECAC13}"/>
              </a:ext>
            </a:extLst>
          </p:cNvPr>
          <p:cNvSpPr/>
          <p:nvPr/>
        </p:nvSpPr>
        <p:spPr>
          <a:xfrm>
            <a:off x="1503005" y="408391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B495D-259D-44FD-B662-A2B269B261F0}"/>
              </a:ext>
            </a:extLst>
          </p:cNvPr>
          <p:cNvSpPr txBox="1"/>
          <p:nvPr/>
        </p:nvSpPr>
        <p:spPr>
          <a:xfrm>
            <a:off x="3584945" y="4654739"/>
            <a:ext cx="2317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짝수 번째 행에 적용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771842-729C-44B4-8063-69898C76868D}"/>
              </a:ext>
            </a:extLst>
          </p:cNvPr>
          <p:cNvCxnSpPr>
            <a:stCxn id="23" idx="2"/>
            <a:endCxn id="27" idx="1"/>
          </p:cNvCxnSpPr>
          <p:nvPr/>
        </p:nvCxnSpPr>
        <p:spPr>
          <a:xfrm>
            <a:off x="2187081" y="4299942"/>
            <a:ext cx="1397864" cy="524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마우스가 올라갈 때 행의 배경색이 변하는 표 만들기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F8F2E8-F4CE-4912-9670-987D137F107E}"/>
              </a:ext>
            </a:extLst>
          </p:cNvPr>
          <p:cNvSpPr/>
          <p:nvPr/>
        </p:nvSpPr>
        <p:spPr>
          <a:xfrm rot="5400000">
            <a:off x="7505244" y="22295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848CA-23B0-4ECA-9288-A42D3C70A420}"/>
              </a:ext>
            </a:extLst>
          </p:cNvPr>
          <p:cNvSpPr txBox="1"/>
          <p:nvPr/>
        </p:nvSpPr>
        <p:spPr>
          <a:xfrm>
            <a:off x="7688695" y="179035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자유형 23">
            <a:extLst>
              <a:ext uri="{FF2B5EF4-FFF2-40B4-BE49-F238E27FC236}">
                <a16:creationId xmlns:a16="http://schemas.microsoft.com/office/drawing/2014/main" id="{03943A2E-D2F8-45B2-9A7D-4C627B370364}"/>
              </a:ext>
            </a:extLst>
          </p:cNvPr>
          <p:cNvSpPr/>
          <p:nvPr/>
        </p:nvSpPr>
        <p:spPr>
          <a:xfrm>
            <a:off x="7505244" y="122665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CC14A7-B283-4050-A170-1B388926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0" y="1275606"/>
            <a:ext cx="4313484" cy="2099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591C6-94C3-476B-AE94-3DDD10D89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22" r="58662" b="54200"/>
          <a:stretch/>
        </p:blipFill>
        <p:spPr>
          <a:xfrm>
            <a:off x="4349826" y="2742067"/>
            <a:ext cx="4312335" cy="209948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C80B69-92EF-43D6-8D02-CA02A1829A2E}"/>
              </a:ext>
            </a:extLst>
          </p:cNvPr>
          <p:cNvGrpSpPr/>
          <p:nvPr/>
        </p:nvGrpSpPr>
        <p:grpSpPr>
          <a:xfrm>
            <a:off x="3994064" y="1825868"/>
            <a:ext cx="1457941" cy="1421937"/>
            <a:chOff x="4319514" y="1690464"/>
            <a:chExt cx="1457941" cy="1421937"/>
          </a:xfrm>
        </p:grpSpPr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6016003F-7B6F-4FD9-BCD4-E9091A9C05F5}"/>
                </a:ext>
              </a:extLst>
            </p:cNvPr>
            <p:cNvSpPr/>
            <p:nvPr/>
          </p:nvSpPr>
          <p:spPr>
            <a:xfrm>
              <a:off x="4319514" y="1690464"/>
              <a:ext cx="1421937" cy="1421937"/>
            </a:xfrm>
            <a:prstGeom prst="arc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8B5863B2-47F3-4CC3-9BF3-E41D44AC5E47}"/>
                </a:ext>
              </a:extLst>
            </p:cNvPr>
            <p:cNvSpPr/>
            <p:nvPr/>
          </p:nvSpPr>
          <p:spPr>
            <a:xfrm rot="10800000">
              <a:off x="5705447" y="2401432"/>
              <a:ext cx="72008" cy="102387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E8BAA6-F495-410F-BE23-7933645134F0}"/>
              </a:ext>
            </a:extLst>
          </p:cNvPr>
          <p:cNvSpPr txBox="1"/>
          <p:nvPr/>
        </p:nvSpPr>
        <p:spPr>
          <a:xfrm>
            <a:off x="5205798" y="1679016"/>
            <a:ext cx="214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마우스를 올렸을 때 배경색이 바뀜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BEF01-7190-4D30-9958-D41BCFBEF24B}"/>
              </a:ext>
            </a:extLst>
          </p:cNvPr>
          <p:cNvSpPr txBox="1"/>
          <p:nvPr/>
        </p:nvSpPr>
        <p:spPr>
          <a:xfrm>
            <a:off x="6557078" y="2544990"/>
            <a:ext cx="165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89CAC4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hover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45823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64577" y="2221354"/>
            <a:ext cx="441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20" panose="02020603020101020101" pitchFamily="18" charset="-127"/>
                <a:ea typeface="HU진고딕3 320" panose="02020603020101020101" pitchFamily="18" charset="-127"/>
              </a:rPr>
              <a:t>THANK YOU FOR LISTENING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611560" y="1275606"/>
            <a:ext cx="70807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/>
              <a:t>프로퍼티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디폴트 박스 유형을 무시하고 박스 유형을 달리 지정할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display : block             -- </a:t>
            </a:r>
            <a:r>
              <a:rPr lang="ko-KR" altLang="en-US" dirty="0"/>
              <a:t>블록박스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             -- </a:t>
            </a:r>
            <a:r>
              <a:rPr lang="ko-KR" altLang="en-US" dirty="0"/>
              <a:t>인라인박스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inline-block     -- </a:t>
            </a:r>
            <a:r>
              <a:rPr lang="ko-KR" altLang="en-US" dirty="0"/>
              <a:t>인라인 블록 박스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6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9D7EF4-A718-487A-9789-A205A2F8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0" y="1915666"/>
            <a:ext cx="3648807" cy="1952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9F0E6-2B86-4690-AE04-8366D862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4011910"/>
            <a:ext cx="2990850" cy="49604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D5DAEE-91F2-4BDF-8729-A5486526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24" y="2311038"/>
            <a:ext cx="2420370" cy="10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55DE8-5F2B-4B65-831B-CED56C30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9" y="1854805"/>
            <a:ext cx="3767548" cy="1533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42935-5D19-4150-85DF-6B150362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29" y="3627302"/>
            <a:ext cx="3990975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608CD-11C8-4FC2-8E69-DC6A1EF28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90" y="2319407"/>
            <a:ext cx="317258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303187" y="1205339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355976" y="2283718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70C04B-AC8B-4574-94E0-AA0B456E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19" y="1995686"/>
            <a:ext cx="3124436" cy="1126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6DA762-48D7-47EE-99DD-EBDB9F7C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1" y="1635646"/>
            <a:ext cx="3183484" cy="190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F6A92E-26A3-4034-8970-B07EC359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3651870"/>
            <a:ext cx="3838575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FD8F4-8D74-4C7E-AD7C-0E482FD00625}"/>
              </a:ext>
            </a:extLst>
          </p:cNvPr>
          <p:cNvSpPr txBox="1"/>
          <p:nvPr/>
        </p:nvSpPr>
        <p:spPr>
          <a:xfrm>
            <a:off x="4211960" y="3363838"/>
            <a:ext cx="49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  <a:r>
              <a:rPr lang="en-US" altLang="ko-KR" dirty="0"/>
              <a:t>!</a:t>
            </a: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en-US" altLang="ko-KR" dirty="0">
                <a:highlight>
                  <a:srgbClr val="EBC9C0"/>
                </a:highlight>
              </a:rPr>
              <a:t>-&gt; inline-block</a:t>
            </a:r>
            <a:r>
              <a:rPr lang="ko-KR" altLang="en-US" dirty="0">
                <a:highlight>
                  <a:srgbClr val="EBC9C0"/>
                </a:highlight>
              </a:rPr>
              <a:t>의 경우 </a:t>
            </a:r>
            <a:r>
              <a:rPr lang="en-US" altLang="ko-KR" dirty="0">
                <a:highlight>
                  <a:srgbClr val="EBC9C0"/>
                </a:highlight>
              </a:rPr>
              <a:t>inline</a:t>
            </a:r>
            <a:r>
              <a:rPr lang="ko-KR" altLang="en-US" dirty="0">
                <a:highlight>
                  <a:srgbClr val="EBC9C0"/>
                </a:highlight>
              </a:rPr>
              <a:t>과 다르게</a:t>
            </a:r>
            <a:endParaRPr lang="en-US" altLang="ko-KR" dirty="0">
              <a:highlight>
                <a:srgbClr val="EBC9C0"/>
              </a:highlight>
            </a:endParaRP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ko-KR" altLang="en-US" dirty="0">
                <a:highlight>
                  <a:srgbClr val="EBC9C0"/>
                </a:highlight>
              </a:rPr>
              <a:t>블록의 넓이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높이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여백 등을 지정 가능합니다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  <a:endParaRPr lang="ko-KR" altLang="en-US" dirty="0">
              <a:highlight>
                <a:srgbClr val="EBC9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91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74654-23C7-4CBC-B0EC-D96B25094645}"/>
              </a:ext>
            </a:extLst>
          </p:cNvPr>
          <p:cNvSpPr txBox="1"/>
          <p:nvPr/>
        </p:nvSpPr>
        <p:spPr>
          <a:xfrm>
            <a:off x="683568" y="1275606"/>
            <a:ext cx="49632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정적 배치 </a:t>
            </a:r>
            <a:r>
              <a:rPr lang="en-US" altLang="ko-KR" dirty="0"/>
              <a:t>position : static      -&gt; </a:t>
            </a:r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절대 배치 </a:t>
            </a:r>
            <a:r>
              <a:rPr lang="en-US" altLang="ko-KR" dirty="0"/>
              <a:t>position : absolute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고정 배치 </a:t>
            </a:r>
            <a:r>
              <a:rPr lang="en-US" altLang="ko-KR" dirty="0"/>
              <a:t>position : fixed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유동 배치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ko-KR" altLang="en-US" dirty="0"/>
              <a:t>   </a:t>
            </a:r>
            <a:r>
              <a:rPr lang="en-US" altLang="ko-KR" dirty="0"/>
              <a:t>float : left</a:t>
            </a:r>
          </a:p>
          <a:p>
            <a:endParaRPr lang="en-US" altLang="ko-KR" dirty="0"/>
          </a:p>
          <a:p>
            <a:r>
              <a:rPr lang="en-US" altLang="ko-KR" dirty="0"/>
              <a:t>                     float : right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0BCDF63-5FF4-42B7-AD76-B5C25C8CC15D}"/>
              </a:ext>
            </a:extLst>
          </p:cNvPr>
          <p:cNvSpPr/>
          <p:nvPr/>
        </p:nvSpPr>
        <p:spPr>
          <a:xfrm>
            <a:off x="2195736" y="4155926"/>
            <a:ext cx="216024" cy="648072"/>
          </a:xfrm>
          <a:prstGeom prst="leftBrace">
            <a:avLst>
              <a:gd name="adj1" fmla="val 0"/>
              <a:gd name="adj2" fmla="val 10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id="{35DDFC52-FEA9-42E0-A7E2-C543DBFDE62A}"/>
              </a:ext>
            </a:extLst>
          </p:cNvPr>
          <p:cNvSpPr/>
          <p:nvPr/>
        </p:nvSpPr>
        <p:spPr>
          <a:xfrm>
            <a:off x="538919" y="2457937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EB539-B3CB-40E8-A9CE-6C586A41AA5F}"/>
              </a:ext>
            </a:extLst>
          </p:cNvPr>
          <p:cNvSpPr txBox="1"/>
          <p:nvPr/>
        </p:nvSpPr>
        <p:spPr>
          <a:xfrm>
            <a:off x="474615" y="1275606"/>
            <a:ext cx="357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58A669-47E4-4227-9532-3AE9E88C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3545" y="738629"/>
            <a:ext cx="697710" cy="2554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B846EE-67A3-4967-B6FC-FD14E2A1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8" y="1910467"/>
            <a:ext cx="4772025" cy="27527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D831FCF-5874-4E75-9F97-567486D0A00D}"/>
              </a:ext>
            </a:extLst>
          </p:cNvPr>
          <p:cNvSpPr/>
          <p:nvPr/>
        </p:nvSpPr>
        <p:spPr>
          <a:xfrm>
            <a:off x="5580112" y="2787774"/>
            <a:ext cx="925882" cy="648072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D85D-4631-46EC-9281-F9F1D202447D}"/>
              </a:ext>
            </a:extLst>
          </p:cNvPr>
          <p:cNvSpPr txBox="1"/>
          <p:nvPr/>
        </p:nvSpPr>
        <p:spPr>
          <a:xfrm>
            <a:off x="6656180" y="2819422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Html </a:t>
            </a:r>
            <a:r>
              <a:rPr lang="ko-KR" altLang="en-US" sz="3200" b="1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210024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1381</Words>
  <Application>Microsoft Office PowerPoint</Application>
  <PresentationFormat>화면 슬라이드 쇼(16:9)</PresentationFormat>
  <Paragraphs>384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나눔스퀘어</vt:lpstr>
      <vt:lpstr>Consolas</vt:lpstr>
      <vt:lpstr>나눔스퀘어 Bold</vt:lpstr>
      <vt:lpstr>HU진고딕3 320</vt:lpstr>
      <vt:lpstr>HU진고딕3 360</vt:lpstr>
      <vt:lpstr>나눔스퀘어 ExtraBold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Windows User</cp:lastModifiedBy>
  <cp:revision>77</cp:revision>
  <dcterms:created xsi:type="dcterms:W3CDTF">2018-03-05T13:59:00Z</dcterms:created>
  <dcterms:modified xsi:type="dcterms:W3CDTF">2019-09-27T16:15:39Z</dcterms:modified>
</cp:coreProperties>
</file>