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90" r:id="rId2"/>
    <p:sldId id="595" r:id="rId3"/>
    <p:sldId id="642" r:id="rId4"/>
    <p:sldId id="599" r:id="rId5"/>
    <p:sldId id="612" r:id="rId6"/>
    <p:sldId id="613" r:id="rId7"/>
    <p:sldId id="655" r:id="rId8"/>
    <p:sldId id="643" r:id="rId9"/>
    <p:sldId id="616" r:id="rId10"/>
    <p:sldId id="653" r:id="rId11"/>
    <p:sldId id="626" r:id="rId12"/>
    <p:sldId id="628" r:id="rId13"/>
    <p:sldId id="627" r:id="rId14"/>
    <p:sldId id="651" r:id="rId15"/>
    <p:sldId id="629" r:id="rId16"/>
    <p:sldId id="652" r:id="rId17"/>
    <p:sldId id="654" r:id="rId18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omar" initials="mo" lastIdx="1" clrIdx="0">
    <p:extLst>
      <p:ext uri="{19B8F6BF-5375-455C-9EA6-DF929625EA0E}">
        <p15:presenceInfo xmlns:p15="http://schemas.microsoft.com/office/powerpoint/2012/main" userId="72eda137d99c16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7E7"/>
    <a:srgbClr val="060984"/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1254" autoAdjust="0"/>
  </p:normalViewPr>
  <p:slideViewPr>
    <p:cSldViewPr>
      <p:cViewPr varScale="1">
        <p:scale>
          <a:sx n="72" d="100"/>
          <a:sy n="72" d="100"/>
        </p:scale>
        <p:origin x="534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177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B46E72A-1411-4BCA-B561-BA4850CD931B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25D3B8B-D12D-472A-995C-5D20504E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789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119E345-9F46-45E6-B08F-4D77564A8E3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AC48513-8EA8-42A2-A5E0-F21BB1B38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178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21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3" y="1295405"/>
            <a:ext cx="11582399" cy="5029199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latin typeface="Baskerville Old Face" panose="02020602080505020303" pitchFamily="18" charset="0"/>
              </a:defRPr>
            </a:lvl1pPr>
            <a:lvl2pPr>
              <a:defRPr>
                <a:latin typeface="Baskerville Old Face" panose="02020602080505020303" pitchFamily="18" charset="0"/>
              </a:defRPr>
            </a:lvl2pPr>
            <a:lvl3pPr>
              <a:defRPr>
                <a:latin typeface="Baskerville Old Face" panose="02020602080505020303" pitchFamily="18" charset="0"/>
              </a:defRPr>
            </a:lvl3pPr>
            <a:lvl4pPr>
              <a:defRPr>
                <a:latin typeface="Baskerville Old Face" panose="02020602080505020303" pitchFamily="18" charset="0"/>
              </a:defRPr>
            </a:lvl4pPr>
            <a:lvl5pPr>
              <a:defRPr>
                <a:latin typeface="Baskerville Old Face" panose="020206020805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22400" y="6492880"/>
            <a:ext cx="2032000" cy="365125"/>
          </a:xfrm>
        </p:spPr>
        <p:txBody>
          <a:bodyPr/>
          <a:lstStyle/>
          <a:p>
            <a:fld id="{9D6CFB7D-D55F-466A-B5A7-B28D23A048E6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SIC LNA SSCS-22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/>
              <a:pPr/>
              <a:t>‹#›</a:t>
            </a:fld>
            <a:r>
              <a:rPr lang="en-US" dirty="0"/>
              <a:t> of 40 </a:t>
            </a:r>
          </a:p>
        </p:txBody>
      </p:sp>
      <p:pic>
        <p:nvPicPr>
          <p:cNvPr id="7" name="Picture 2" descr="Text Box:  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3" y="6504714"/>
            <a:ext cx="1219199" cy="35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1" y="0"/>
            <a:ext cx="1178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5" y="1371600"/>
            <a:ext cx="11683999" cy="4709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9288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tx1">
                    <a:tint val="75000"/>
                  </a:schemeClr>
                </a:solidFill>
                <a:latin typeface="Baskerville Old Face" panose="02020602080505020303" pitchFamily="18" charset="0"/>
              </a:defRPr>
            </a:lvl1pPr>
          </a:lstStyle>
          <a:p>
            <a:fld id="{F2651377-4AD2-4B61-99E9-8ED00A2BD6E6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9288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en-US"/>
              <a:t>SIC LNA SSCS-22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9288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  <a:latin typeface="Baskerville Old Face" panose="02020602080505020303" pitchFamily="18" charset="0"/>
              </a:defRPr>
            </a:lvl1pPr>
          </a:lstStyle>
          <a:p>
            <a:fld id="{6ABCA60B-9110-439D-9286-A1DDBE7B67FC}" type="slidenum">
              <a:rPr lang="en-US" smtClean="0"/>
              <a:pPr/>
              <a:t>‹#›</a:t>
            </a:fld>
            <a:r>
              <a:rPr lang="en-US" dirty="0"/>
              <a:t> of 40</a:t>
            </a:r>
          </a:p>
        </p:txBody>
      </p:sp>
      <p:sp>
        <p:nvSpPr>
          <p:cNvPr id="7" name="AutoShape 16"/>
          <p:cNvSpPr>
            <a:spLocks noChangeArrowheads="1"/>
          </p:cNvSpPr>
          <p:nvPr userDrawn="1"/>
        </p:nvSpPr>
        <p:spPr bwMode="auto">
          <a:xfrm>
            <a:off x="203201" y="152404"/>
            <a:ext cx="11785600" cy="6340475"/>
          </a:xfrm>
          <a:prstGeom prst="roundRect">
            <a:avLst>
              <a:gd name="adj" fmla="val 5336"/>
            </a:avLst>
          </a:prstGeom>
          <a:noFill/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727E7"/>
          </a:solidFill>
          <a:latin typeface="Baskerville Old Face" panose="02020602080505020303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2A2B-6FA0-4047-AB12-B125127F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761012"/>
            <a:ext cx="11734800" cy="3268188"/>
          </a:xfrm>
        </p:spPr>
        <p:txBody>
          <a:bodyPr>
            <a:noAutofit/>
          </a:bodyPr>
          <a:lstStyle/>
          <a:p>
            <a:r>
              <a:rPr lang="en-US" sz="3200" dirty="0">
                <a:latin typeface="Baskerville Old Face" panose="02020602080505020303" pitchFamily="18" charset="0"/>
                <a:cs typeface="Times New Roman" pitchFamily="18" charset="0"/>
              </a:rPr>
              <a:t>Self—Interference Cancellation Low Noise Amplifier (Pakistan 6)</a:t>
            </a:r>
            <a:br>
              <a:rPr lang="en-US" sz="3200" dirty="0">
                <a:latin typeface="Baskerville Old Face" panose="02020602080505020303" pitchFamily="18" charset="0"/>
                <a:cs typeface="Times New Roman" pitchFamily="18" charset="0"/>
              </a:rPr>
            </a:br>
            <a:r>
              <a:rPr lang="en-US" sz="3200" dirty="0">
                <a:solidFill>
                  <a:srgbClr val="C00000"/>
                </a:solidFill>
                <a:latin typeface="Baskerville Old Face" panose="02020602080505020303" pitchFamily="18" charset="0"/>
                <a:cs typeface="Times New Roman" pitchFamily="18" charset="0"/>
              </a:rPr>
              <a:t>(Design Review)</a:t>
            </a:r>
            <a:br>
              <a:rPr lang="en-US" sz="5400" dirty="0">
                <a:latin typeface="Baskerville Old Face" panose="02020602080505020303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  <a:cs typeface="Times New Roman" pitchFamily="18" charset="0"/>
              </a:rPr>
              <a:t>Team Members:</a:t>
            </a:r>
            <a:b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  <a:cs typeface="Times New Roman" pitchFamily="18" charset="0"/>
              </a:rPr>
              <a:t>Engr. Mudassir Ali</a:t>
            </a:r>
            <a:b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  <a:cs typeface="Times New Roman" pitchFamily="18" charset="0"/>
              </a:rPr>
              <a:t>Engr. Hafiz Saleem Ullah</a:t>
            </a:r>
            <a:b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  <a:cs typeface="Times New Roman" pitchFamily="18" charset="0"/>
              </a:rPr>
              <a:t>Engr. Usama Liaqat</a:t>
            </a:r>
            <a:b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  <a:cs typeface="Times New Roman" pitchFamily="18" charset="0"/>
              </a:rPr>
              <a:t>Engr. Hamza </a:t>
            </a:r>
            <a:r>
              <a:rPr lang="en-US" sz="2400" dirty="0" err="1">
                <a:solidFill>
                  <a:schemeClr val="tx1"/>
                </a:solidFill>
                <a:latin typeface="Baskerville Old Face" panose="02020602080505020303" pitchFamily="18" charset="0"/>
                <a:cs typeface="Times New Roman" pitchFamily="18" charset="0"/>
              </a:rPr>
              <a:t>Saleem</a:t>
            </a:r>
            <a:endParaRPr lang="en-SG" sz="3200" dirty="0">
              <a:solidFill>
                <a:schemeClr val="tx1"/>
              </a:solidFill>
              <a:latin typeface="Baskerville Old Face" panose="02020602080505020303" pitchFamily="18" charset="0"/>
              <a:cs typeface="Times New Roman" pitchFamily="18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0" y="5257800"/>
            <a:ext cx="12192000" cy="1417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CC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None/>
              <a:defRPr/>
            </a:pPr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+mj-ea"/>
                <a:cs typeface="Times New Roman" pitchFamily="18" charset="0"/>
              </a:rPr>
              <a:t>National University of Computer and Emerging Sciences (FAST-NU),</a:t>
            </a:r>
          </a:p>
          <a:p>
            <a:pPr algn="ctr">
              <a:spcBef>
                <a:spcPts val="0"/>
              </a:spcBef>
              <a:buClrTx/>
              <a:buSzTx/>
              <a:buNone/>
              <a:defRPr/>
            </a:pPr>
            <a:r>
              <a:rPr lang="en-US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+mj-ea"/>
                <a:cs typeface="Times New Roman" pitchFamily="18" charset="0"/>
              </a:rPr>
              <a:t>A.K</a:t>
            </a:r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+mj-ea"/>
                <a:cs typeface="Times New Roman" pitchFamily="18" charset="0"/>
              </a:rPr>
              <a:t>. </a:t>
            </a:r>
            <a:r>
              <a:rPr lang="en-US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+mj-ea"/>
                <a:cs typeface="Times New Roman" pitchFamily="18" charset="0"/>
              </a:rPr>
              <a:t>Brohi</a:t>
            </a:r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+mj-ea"/>
                <a:cs typeface="Times New Roman" pitchFamily="18" charset="0"/>
              </a:rPr>
              <a:t> Road, H-11/4,</a:t>
            </a:r>
          </a:p>
          <a:p>
            <a:pPr algn="ctr">
              <a:spcBef>
                <a:spcPts val="0"/>
              </a:spcBef>
              <a:buClrTx/>
              <a:buSzTx/>
              <a:buNone/>
              <a:defRPr/>
            </a:pPr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+mj-ea"/>
                <a:cs typeface="Times New Roman" pitchFamily="18" charset="0"/>
              </a:rPr>
              <a:t>Islamabad-44000, Pakistan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3C03-B99F-498A-B13A-C1F6D2D152A1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SIC LNA SSCS-22</a:t>
            </a:r>
          </a:p>
        </p:txBody>
      </p:sp>
      <p:pic>
        <p:nvPicPr>
          <p:cNvPr id="8" name="Picture 2" descr="Text Box: 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9742"/>
            <a:ext cx="3200400" cy="123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tse4.mm.bing.net/th?id=OIP.-mt1IDE5tFnoS7rtnJI4qAHaCq&amp;pid=Api&amp;P=0&amp;w=477&amp;h=17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565" y="208789"/>
            <a:ext cx="3338835" cy="119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42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𝑺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1A9F-1F8C-451A-A1A1-7CA95FD38435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SIC LNA SSCS-22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71800" y="5817759"/>
                <a:ext cx="8229600" cy="7016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  <a:ea typeface="Times New Roman" panose="02020603050405020304" pitchFamily="18" charset="0"/>
                    <a:cs typeface="Arial" panose="020B0604020202020204" pitchFamily="34" charset="0"/>
                  </a:rPr>
                  <a:t>Input Reflection Coefficient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GB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GB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𝟏𝟎</m:t>
                    </m:r>
                    <m:r>
                      <a:rPr lang="en-GB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GB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𝐝𝐁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71800" y="5817759"/>
                <a:ext cx="8229600" cy="701680"/>
              </a:xfrm>
              <a:blipFill>
                <a:blip r:embed="rId3"/>
                <a:stretch>
                  <a:fillRect l="-370" t="-6087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75EA215-1398-4715-ACA4-E178FE830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754469"/>
            <a:ext cx="10591800" cy="506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39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panose="020B0604020202020204" pitchFamily="34" charset="0"/>
              </a:rPr>
              <a:t>Noise Figure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17957" y="6073780"/>
                <a:ext cx="6400800" cy="8381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  <a:ea typeface="Times New Roman" panose="02020603050405020304" pitchFamily="18" charset="0"/>
                    <a:cs typeface="Arial" panose="020B0604020202020204" pitchFamily="34" charset="0"/>
                  </a:rPr>
                  <a:t>Noise Figure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GB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  <m:r>
                      <a:rPr lang="en-GB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GB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𝐝𝐁</m:t>
                    </m:r>
                    <m: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b="0" dirty="0" err="1">
                    <a:solidFill>
                      <a:schemeClr val="tx1"/>
                    </a:solidFill>
                    <a:ea typeface="Times New Roman" panose="02020603050405020304" pitchFamily="18" charset="0"/>
                    <a:cs typeface="Arial" panose="020B0604020202020204" pitchFamily="34" charset="0"/>
                  </a:rPr>
                  <a:t>upto</a:t>
                </a:r>
                <a:r>
                  <a:rPr lang="en-US" b="0" dirty="0">
                    <a:solidFill>
                      <a:schemeClr val="tx1"/>
                    </a:solidFill>
                    <a:ea typeface="Times New Roman" panose="02020603050405020304" pitchFamily="18" charset="0"/>
                    <a:cs typeface="Arial" panose="020B0604020202020204" pitchFamily="34" charset="0"/>
                  </a:rPr>
                  <a:t> 6 GHz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17957" y="6073780"/>
                <a:ext cx="6400800" cy="838199"/>
              </a:xfrm>
              <a:blipFill>
                <a:blip r:embed="rId2"/>
                <a:stretch>
                  <a:fillRect l="-2000" t="-7246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BC0B-5A14-4389-8A52-70246BB66781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SIC LNA SSCS-22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3F98AF-0195-4376-8547-3BE28C5EF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33436"/>
            <a:ext cx="11277600" cy="539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91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SIC w.r.t Frequency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9EBE-BCAE-4B60-B7B0-497AFF5FF86B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SIC LNA SSCS-22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93B210-A3BE-4825-AD3E-F7A79962F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45" y="838200"/>
            <a:ext cx="11353800" cy="54275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B970E9A-D865-4032-88E7-5DA83FC14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600" y="1143000"/>
            <a:ext cx="1811020" cy="94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8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cs typeface="Arial" panose="020B0604020202020204" pitchFamily="34" charset="0"/>
              </a:rPr>
              <a:t>Gain and Cancellation at 0.9GHz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5570539"/>
            <a:ext cx="9588500" cy="9196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0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Frequency of Desired Received Signal=0.92 GHz=&gt; </a:t>
            </a:r>
            <a:r>
              <a:rPr lang="en-GB" sz="2400" dirty="0">
                <a:solidFill>
                  <a:srgbClr val="FF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Amplification (21 dB)</a:t>
            </a:r>
          </a:p>
          <a:p>
            <a:pPr marL="0" indent="0">
              <a:buNone/>
            </a:pPr>
            <a:r>
              <a:rPr lang="en-GB" sz="2400" b="0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Frequency of Interference Signal=0.9 GHz=&gt; </a:t>
            </a:r>
            <a:r>
              <a:rPr lang="en-GB" sz="2400" dirty="0">
                <a:solidFill>
                  <a:srgbClr val="FF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Cancellation (31 dB)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4702-ADF4-471E-9CB5-0EC3A63DEBE1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SIC LNA SSCS-22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0" y="1072173"/>
            <a:ext cx="1676400" cy="832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84503" y="1072172"/>
            <a:ext cx="1676400" cy="832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DD6789-2E31-426E-BCBB-B59E0A35E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48" y="808465"/>
            <a:ext cx="10661503" cy="50966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B9527B-86DC-40A0-B8CF-52872215C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536" y="1033564"/>
            <a:ext cx="1676399" cy="98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32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1" y="0"/>
            <a:ext cx="11785600" cy="832827"/>
          </a:xfrm>
        </p:spPr>
        <p:txBody>
          <a:bodyPr>
            <a:normAutofit fontScale="90000"/>
          </a:bodyPr>
          <a:lstStyle/>
          <a:p>
            <a:br>
              <a:rPr lang="en-GB" sz="3600" dirty="0">
                <a:cs typeface="Arial" panose="020B0604020202020204" pitchFamily="34" charset="0"/>
              </a:rPr>
            </a:br>
            <a:r>
              <a:rPr lang="en-GB" sz="3600" dirty="0">
                <a:cs typeface="Arial" panose="020B0604020202020204" pitchFamily="34" charset="0"/>
              </a:rPr>
              <a:t>Gain and Cancellation at 1.8GHz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5570539"/>
            <a:ext cx="9588500" cy="9196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0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Frequency of Desired Received Signal=1.82 GHz=&gt; </a:t>
            </a:r>
            <a:r>
              <a:rPr lang="en-GB" sz="2400" dirty="0">
                <a:solidFill>
                  <a:srgbClr val="FF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Amplification (21 dB)</a:t>
            </a:r>
          </a:p>
          <a:p>
            <a:pPr marL="0" indent="0">
              <a:buNone/>
            </a:pPr>
            <a:r>
              <a:rPr lang="en-GB" sz="2400" b="0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Frequency of Interference Signal=1.8 GHz=&gt; </a:t>
            </a:r>
            <a:r>
              <a:rPr lang="en-GB" sz="2400" dirty="0">
                <a:solidFill>
                  <a:srgbClr val="FF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Cancellation ( 25 dB)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0958-73D1-435F-8693-3D65604EACEF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SIC LNA SSCS-22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0" y="1072173"/>
            <a:ext cx="1676400" cy="832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84503" y="1072172"/>
            <a:ext cx="1676400" cy="832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DC988-1F79-40A9-8765-3B76BAB12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31" y="656572"/>
            <a:ext cx="11190499" cy="53494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628955-259D-4B2E-9126-52FB63810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536" y="1033564"/>
            <a:ext cx="1676399" cy="98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44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cs typeface="Arial" panose="020B0604020202020204" pitchFamily="34" charset="0"/>
              </a:rPr>
              <a:t>Gain and Cancellation at 2.4GHz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F1E-E5CD-4501-9F84-4AC6302287CA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SIC LNA SSCS-22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38600" y="1226287"/>
            <a:ext cx="1676400" cy="832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053426" y="1170239"/>
            <a:ext cx="1676400" cy="832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345DAE-6C31-482F-B9DE-55E5B139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08" y="608511"/>
            <a:ext cx="10879183" cy="5200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B0420B-A628-4C29-B1A1-EA48917E0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741" y="992237"/>
            <a:ext cx="1676399" cy="98087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2CDEB8C-F9EB-4812-9F5B-AFE221AB2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5570539"/>
            <a:ext cx="9588500" cy="9196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0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Frequency of Desired Received Signal=2.42 GHz=&gt; </a:t>
            </a:r>
            <a:r>
              <a:rPr lang="en-GB" sz="2400" dirty="0">
                <a:solidFill>
                  <a:srgbClr val="FF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Amplification (20.5 dB)</a:t>
            </a:r>
          </a:p>
          <a:p>
            <a:pPr marL="0" indent="0">
              <a:buNone/>
            </a:pPr>
            <a:r>
              <a:rPr lang="en-GB" sz="2400" b="0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Frequency of Interference Signal=2.4 GHz=&gt; </a:t>
            </a:r>
            <a:r>
              <a:rPr lang="en-GB" sz="2400" dirty="0">
                <a:solidFill>
                  <a:srgbClr val="FF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Cancellation ( 24 dB)</a:t>
            </a:r>
          </a:p>
        </p:txBody>
      </p:sp>
    </p:spTree>
    <p:extLst>
      <p:ext uri="{BB962C8B-B14F-4D97-AF65-F5344CB8AC3E}">
        <p14:creationId xmlns:p14="http://schemas.microsoft.com/office/powerpoint/2010/main" val="3559596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cs typeface="Arial" panose="020B0604020202020204" pitchFamily="34" charset="0"/>
              </a:rPr>
              <a:t>Gain and Cancellation at 5.4GHz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7589-A901-4CA8-9E1B-95FA152B2159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SIC LNA SSCS-22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38600" y="1226287"/>
            <a:ext cx="1676400" cy="832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053426" y="1170239"/>
            <a:ext cx="1676400" cy="832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B62A2F-343C-4E2C-96E6-48EE920BB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97" y="847025"/>
            <a:ext cx="10723206" cy="48407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C54150-55E1-4C2A-B9A2-88313D047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009" y="1022194"/>
            <a:ext cx="1676399" cy="98087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A11AE14-CED5-4F69-95C4-3FFC1FF99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5570539"/>
            <a:ext cx="9588500" cy="9196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0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Frequency of Desired Received Signal=5.42 GHz=&gt; </a:t>
            </a:r>
            <a:r>
              <a:rPr lang="en-GB" sz="2400" dirty="0">
                <a:solidFill>
                  <a:srgbClr val="FF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Amplification (19 dB)</a:t>
            </a:r>
          </a:p>
          <a:p>
            <a:pPr marL="0" indent="0">
              <a:buNone/>
            </a:pPr>
            <a:r>
              <a:rPr lang="en-GB" sz="2400" b="0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Frequency of Interference Signal=5.4 GHz=&gt; </a:t>
            </a:r>
            <a:r>
              <a:rPr lang="en-GB" sz="2400" dirty="0">
                <a:solidFill>
                  <a:srgbClr val="FF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Cancellation ( 17 dB)</a:t>
            </a:r>
          </a:p>
        </p:txBody>
      </p:sp>
    </p:spTree>
    <p:extLst>
      <p:ext uri="{BB962C8B-B14F-4D97-AF65-F5344CB8AC3E}">
        <p14:creationId xmlns:p14="http://schemas.microsoft.com/office/powerpoint/2010/main" val="3298817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590800"/>
            <a:ext cx="117856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9A3E-E4AF-40D6-89A3-BAA50F8EF7CF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SIC LNA SSCS-22</a:t>
            </a:r>
          </a:p>
        </p:txBody>
      </p:sp>
    </p:spTree>
    <p:extLst>
      <p:ext uri="{BB962C8B-B14F-4D97-AF65-F5344CB8AC3E}">
        <p14:creationId xmlns:p14="http://schemas.microsoft.com/office/powerpoint/2010/main" val="103088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GB" sz="3200" dirty="0">
                <a:solidFill>
                  <a:schemeClr val="tx1"/>
                </a:solidFill>
                <a:ea typeface="Times New Roman" panose="02020603050405020304" pitchFamily="18" charset="0"/>
              </a:rPr>
              <a:t>Detailed Design</a:t>
            </a:r>
          </a:p>
          <a:p>
            <a:pPr>
              <a:spcBef>
                <a:spcPts val="0"/>
              </a:spcBef>
              <a:defRPr/>
            </a:pPr>
            <a:r>
              <a:rPr lang="en-GB" sz="3200" dirty="0">
                <a:solidFill>
                  <a:schemeClr val="tx1"/>
                </a:solidFill>
                <a:ea typeface="Times New Roman" panose="02020603050405020304" pitchFamily="18" charset="0"/>
              </a:rPr>
              <a:t>Simulations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4B45-9734-476A-99AF-6101F53168D2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SIC LNA SSCS-22</a:t>
            </a:r>
          </a:p>
        </p:txBody>
      </p:sp>
    </p:spTree>
    <p:extLst>
      <p:ext uri="{BB962C8B-B14F-4D97-AF65-F5344CB8AC3E}">
        <p14:creationId xmlns:p14="http://schemas.microsoft.com/office/powerpoint/2010/main" val="360996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GB" sz="3200" dirty="0">
                <a:solidFill>
                  <a:schemeClr val="tx1"/>
                </a:solidFill>
              </a:rPr>
              <a:t>Detailed Design</a:t>
            </a:r>
          </a:p>
          <a:p>
            <a:pPr>
              <a:spcBef>
                <a:spcPts val="0"/>
              </a:spcBef>
              <a:defRPr/>
            </a:pPr>
            <a:r>
              <a:rPr lang="en-GB" sz="3200" dirty="0">
                <a:solidFill>
                  <a:schemeClr val="bg1">
                    <a:lumMod val="85000"/>
                  </a:schemeClr>
                </a:solidFill>
              </a:rPr>
              <a:t>Simulations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66E-9597-43BB-B14F-5B710EF8C915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SIC LNA SSCS-22</a:t>
            </a:r>
          </a:p>
        </p:txBody>
      </p:sp>
    </p:spTree>
    <p:extLst>
      <p:ext uri="{BB962C8B-B14F-4D97-AF65-F5344CB8AC3E}">
        <p14:creationId xmlns:p14="http://schemas.microsoft.com/office/powerpoint/2010/main" val="283912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4400" dirty="0">
                <a:solidFill>
                  <a:schemeClr val="tx1"/>
                </a:solidFill>
              </a:rPr>
              <a:t>Detailed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7578"/>
            <a:ext cx="11430000" cy="50291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>
                <a:solidFill>
                  <a:srgbClr val="FF0000"/>
                </a:solidFill>
              </a:rPr>
              <a:t>Complete Schematic:</a:t>
            </a:r>
          </a:p>
          <a:p>
            <a:pPr marL="0" indent="0" algn="just">
              <a:buNone/>
            </a:pP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E9A5-A8DC-40E5-853D-9FF58D7B8F00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SIC LNA SSCS-22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8A9991-14FA-7FC0-F881-D94361634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1828800"/>
            <a:ext cx="118808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4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143000"/>
            <a:ext cx="8930193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panose="020B0604020202020204" pitchFamily="34" charset="0"/>
              </a:rPr>
              <a:t>Operation of Stage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5EC2-2004-4EFF-BB9C-A770E311A156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SIC LNA SSCS-22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581400" y="4114800"/>
            <a:ext cx="1432560" cy="533400"/>
          </a:xfrm>
          <a:prstGeom prst="rightArrow">
            <a:avLst/>
          </a:prstGeom>
          <a:pattFill prst="lgCheck">
            <a:fgClr>
              <a:srgbClr val="00B050"/>
            </a:fgClr>
            <a:bgClr>
              <a:srgbClr val="FF00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panose="020B0604020202020204" pitchFamily="34" charset="0"/>
              </a:rPr>
              <a:t>Operation of Stage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8627-71BB-4202-A287-40D8EABFD16B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SIC LNA SSCS-22</a:t>
            </a:r>
          </a:p>
        </p:txBody>
      </p:sp>
      <p:sp>
        <p:nvSpPr>
          <p:cNvPr id="8" name="Right Arrow 7"/>
          <p:cNvSpPr/>
          <p:nvPr/>
        </p:nvSpPr>
        <p:spPr>
          <a:xfrm>
            <a:off x="687672" y="4616675"/>
            <a:ext cx="1016000" cy="533400"/>
          </a:xfrm>
          <a:prstGeom prst="rightArrow">
            <a:avLst/>
          </a:prstGeom>
          <a:pattFill prst="lgCheck">
            <a:fgClr>
              <a:srgbClr val="00B050"/>
            </a:fgClr>
            <a:bgClr>
              <a:srgbClr val="FF00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36350" y="2667000"/>
            <a:ext cx="1432560" cy="533400"/>
          </a:xfrm>
          <a:prstGeom prst="rightArrow">
            <a:avLst/>
          </a:prstGeom>
          <a:pattFill prst="lgCheck">
            <a:fgClr>
              <a:srgbClr val="00B050"/>
            </a:fgClr>
            <a:bgClr>
              <a:srgbClr val="FF00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672" y="1114926"/>
            <a:ext cx="10169898" cy="520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7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115A-A634-BAFA-E81C-22387851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Detailed Design </a:t>
            </a:r>
            <a:r>
              <a:rPr lang="en-US" dirty="0"/>
              <a:t>(</a:t>
            </a:r>
            <a:r>
              <a:rPr lang="en-US" dirty="0" err="1"/>
              <a:t>xschem</a:t>
            </a:r>
            <a:r>
              <a:rPr lang="en-US" dirty="0"/>
              <a:t> schematic)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7A82-DCFA-570D-307D-7811372C7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70AD0-2D7D-0374-097F-EF43BB8E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FB7D-D55F-466A-B5A7-B28D23A048E6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285DF-7D03-3F6D-A022-A150BDBA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SIC LNA SSCS-22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424ED2-24CE-BC0D-97B0-6C57ADD9F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99" y="1025456"/>
            <a:ext cx="10299701" cy="538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67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GB" sz="3200" dirty="0">
                <a:solidFill>
                  <a:schemeClr val="bg1">
                    <a:lumMod val="85000"/>
                  </a:schemeClr>
                </a:solidFill>
              </a:rPr>
              <a:t>Detailed Design</a:t>
            </a:r>
          </a:p>
          <a:p>
            <a:pPr>
              <a:spcBef>
                <a:spcPts val="0"/>
              </a:spcBef>
              <a:defRPr/>
            </a:pPr>
            <a:r>
              <a:rPr lang="en-GB" sz="3200" dirty="0">
                <a:solidFill>
                  <a:schemeClr val="tx1"/>
                </a:solidFill>
              </a:rPr>
              <a:t>Simulations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D224-0419-475E-AD8F-9592FDD44996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SIC LNA SSCS-22</a:t>
            </a:r>
          </a:p>
        </p:txBody>
      </p:sp>
    </p:spTree>
    <p:extLst>
      <p:ext uri="{BB962C8B-B14F-4D97-AF65-F5344CB8AC3E}">
        <p14:creationId xmlns:p14="http://schemas.microsoft.com/office/powerpoint/2010/main" val="163111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panose="020B0604020202020204" pitchFamily="34" charset="0"/>
              </a:rPr>
              <a:t>Gain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5035-8312-4506-8025-5E3A9EB88188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SIC LNA SSCS-22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41798" y="5941864"/>
                <a:ext cx="6350001" cy="7016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  <a:ea typeface="Times New Roman" panose="02020603050405020304" pitchFamily="18" charset="0"/>
                    <a:cs typeface="Arial" panose="020B0604020202020204" pitchFamily="34" charset="0"/>
                  </a:rPr>
                  <a:t>Voltage Gain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≅</m:t>
                    </m:r>
                    <m:r>
                      <a:rPr lang="en-GB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𝟓</m:t>
                    </m:r>
                    <m:r>
                      <a:rPr lang="en-GB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GB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𝐝𝐁</m:t>
                    </m:r>
                    <m:r>
                      <a:rPr lang="en-GB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41798" y="5941864"/>
                <a:ext cx="6350001" cy="701680"/>
              </a:xfrm>
              <a:blipFill>
                <a:blip r:embed="rId2"/>
                <a:stretch>
                  <a:fillRect l="-1537" t="-6087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5FDA5E66-4E40-4830-B76D-6306FE7F6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1" y="897355"/>
            <a:ext cx="10591799" cy="506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65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8253</TotalTime>
  <Words>339</Words>
  <Application>Microsoft Office PowerPoint</Application>
  <PresentationFormat>Widescreen</PresentationFormat>
  <Paragraphs>73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Baskerville Old Face</vt:lpstr>
      <vt:lpstr>Book Antiqua</vt:lpstr>
      <vt:lpstr>Bookman Old Style</vt:lpstr>
      <vt:lpstr>Calibri</vt:lpstr>
      <vt:lpstr>Cambria Math</vt:lpstr>
      <vt:lpstr>Wingdings</vt:lpstr>
      <vt:lpstr>Office Theme</vt:lpstr>
      <vt:lpstr>Self—Interference Cancellation Low Noise Amplifier (Pakistan 6) (Design Review) Team Members: Engr. Mudassir Ali Engr. Hafiz Saleem Ullah Engr. Usama Liaqat Engr. Hamza Saleem</vt:lpstr>
      <vt:lpstr>Outline</vt:lpstr>
      <vt:lpstr>Outline of Presentation</vt:lpstr>
      <vt:lpstr>Detailed Design</vt:lpstr>
      <vt:lpstr>Operation of Stage 1</vt:lpstr>
      <vt:lpstr>Operation of Stage 2</vt:lpstr>
      <vt:lpstr>Detailed Design (xschem schematic)</vt:lpstr>
      <vt:lpstr>Outline of Presentation</vt:lpstr>
      <vt:lpstr>Gain</vt:lpstr>
      <vt:lpstr> S_11</vt:lpstr>
      <vt:lpstr>Noise Figure</vt:lpstr>
      <vt:lpstr>SIC w.r.t Frequency</vt:lpstr>
      <vt:lpstr>Gain and Cancellation at 0.9GHz</vt:lpstr>
      <vt:lpstr> Gain and Cancellation at 1.8GHz</vt:lpstr>
      <vt:lpstr>Gain and Cancellation at 2.4GHz</vt:lpstr>
      <vt:lpstr>Gain and Cancellation at 5.4GHz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Industry Partnership Day</dc:title>
  <dc:subject/>
  <dc:creator>Zohaib</dc:creator>
  <cp:keywords/>
  <dc:description/>
  <cp:lastModifiedBy>Mudassir Ali</cp:lastModifiedBy>
  <cp:revision>614</cp:revision>
  <cp:lastPrinted>2019-11-26T05:44:54Z</cp:lastPrinted>
  <dcterms:created xsi:type="dcterms:W3CDTF">2018-02-09T10:08:16Z</dcterms:created>
  <dcterms:modified xsi:type="dcterms:W3CDTF">2022-09-30T13:07:56Z</dcterms:modified>
  <cp:category/>
</cp:coreProperties>
</file>