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79" r:id="rId5"/>
    <p:sldId id="259" r:id="rId6"/>
    <p:sldId id="260" r:id="rId7"/>
    <p:sldId id="283" r:id="rId8"/>
    <p:sldId id="281" r:id="rId9"/>
    <p:sldId id="277" r:id="rId10"/>
    <p:sldId id="280" r:id="rId11"/>
    <p:sldId id="261" r:id="rId12"/>
    <p:sldId id="284" r:id="rId13"/>
    <p:sldId id="263" r:id="rId14"/>
    <p:sldId id="264" r:id="rId15"/>
    <p:sldId id="265" r:id="rId16"/>
    <p:sldId id="285" r:id="rId17"/>
    <p:sldId id="286" r:id="rId18"/>
    <p:sldId id="267" r:id="rId19"/>
    <p:sldId id="288" r:id="rId20"/>
    <p:sldId id="287" r:id="rId21"/>
    <p:sldId id="268" r:id="rId22"/>
    <p:sldId id="274" r:id="rId23"/>
    <p:sldId id="289" r:id="rId24"/>
    <p:sldId id="290" r:id="rId25"/>
    <p:sldId id="275" r:id="rId26"/>
    <p:sldId id="292" r:id="rId27"/>
    <p:sldId id="293" r:id="rId28"/>
    <p:sldId id="294" r:id="rId29"/>
    <p:sldId id="270" r:id="rId30"/>
    <p:sldId id="295" r:id="rId31"/>
    <p:sldId id="271" r:id="rId32"/>
    <p:sldId id="296" r:id="rId33"/>
    <p:sldId id="297" r:id="rId34"/>
    <p:sldId id="298" r:id="rId35"/>
    <p:sldId id="299" r:id="rId36"/>
    <p:sldId id="301" r:id="rId37"/>
    <p:sldId id="300" r:id="rId38"/>
    <p:sldId id="272" r:id="rId39"/>
    <p:sldId id="273" r:id="rId40"/>
    <p:sldId id="303" r:id="rId41"/>
    <p:sldId id="278" r:id="rId42"/>
    <p:sldId id="302" r:id="rId43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5" roundtripDataSignature="AMtx7mj2AY3DNheaNSztFqwRHhpggp8V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875FAECF-C53D-8229-3CA8-2611823DC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>
            <a:extLst>
              <a:ext uri="{FF2B5EF4-FFF2-40B4-BE49-F238E27FC236}">
                <a16:creationId xmlns:a16="http://schemas.microsoft.com/office/drawing/2014/main" id="{7774A069-F881-E617-F3A5-02DA350776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>
            <a:extLst>
              <a:ext uri="{FF2B5EF4-FFF2-40B4-BE49-F238E27FC236}">
                <a16:creationId xmlns:a16="http://schemas.microsoft.com/office/drawing/2014/main" id="{91757BD4-0F64-1CC5-C696-DDFF24893F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4312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AB354A0C-EEE9-CD53-D4CE-36F73847E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>
            <a:extLst>
              <a:ext uri="{FF2B5EF4-FFF2-40B4-BE49-F238E27FC236}">
                <a16:creationId xmlns:a16="http://schemas.microsoft.com/office/drawing/2014/main" id="{4B66ACBF-1132-3351-CFCA-E40AE998CA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>
            <a:extLst>
              <a:ext uri="{FF2B5EF4-FFF2-40B4-BE49-F238E27FC236}">
                <a16:creationId xmlns:a16="http://schemas.microsoft.com/office/drawing/2014/main" id="{AAB6D091-B6E7-C0CD-C6AA-E0FE97AE50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1322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BEC63C8F-F928-BFA4-8DFA-DD541F268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>
            <a:extLst>
              <a:ext uri="{FF2B5EF4-FFF2-40B4-BE49-F238E27FC236}">
                <a16:creationId xmlns:a16="http://schemas.microsoft.com/office/drawing/2014/main" id="{7DA5B1D6-E828-7148-7E2B-C0F9F47C6F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>
            <a:extLst>
              <a:ext uri="{FF2B5EF4-FFF2-40B4-BE49-F238E27FC236}">
                <a16:creationId xmlns:a16="http://schemas.microsoft.com/office/drawing/2014/main" id="{23319AA0-4F58-3341-EBCD-E023D7BF53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2710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BE0100DB-88CF-96FC-030B-F74A89B36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>
            <a:extLst>
              <a:ext uri="{FF2B5EF4-FFF2-40B4-BE49-F238E27FC236}">
                <a16:creationId xmlns:a16="http://schemas.microsoft.com/office/drawing/2014/main" id="{7F2DEC87-ABAD-8654-3D0C-0BDC6F8955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>
            <a:extLst>
              <a:ext uri="{FF2B5EF4-FFF2-40B4-BE49-F238E27FC236}">
                <a16:creationId xmlns:a16="http://schemas.microsoft.com/office/drawing/2014/main" id="{05995A69-5F77-6FAF-FABA-0DC5FC743E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18235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>
          <a:extLst>
            <a:ext uri="{FF2B5EF4-FFF2-40B4-BE49-F238E27FC236}">
              <a16:creationId xmlns:a16="http://schemas.microsoft.com/office/drawing/2014/main" id="{A09856B4-9F1F-C31A-D6EA-67E31348C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>
            <a:extLst>
              <a:ext uri="{FF2B5EF4-FFF2-40B4-BE49-F238E27FC236}">
                <a16:creationId xmlns:a16="http://schemas.microsoft.com/office/drawing/2014/main" id="{1B89DAFA-1BEB-4DA2-C011-35852A942D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:notes">
            <a:extLst>
              <a:ext uri="{FF2B5EF4-FFF2-40B4-BE49-F238E27FC236}">
                <a16:creationId xmlns:a16="http://schemas.microsoft.com/office/drawing/2014/main" id="{B4D0435E-D4CD-7E21-5094-0C71E3B8CD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9570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>
          <a:extLst>
            <a:ext uri="{FF2B5EF4-FFF2-40B4-BE49-F238E27FC236}">
              <a16:creationId xmlns:a16="http://schemas.microsoft.com/office/drawing/2014/main" id="{15ADA37D-ADEF-453A-560C-42AFE4A99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>
            <a:extLst>
              <a:ext uri="{FF2B5EF4-FFF2-40B4-BE49-F238E27FC236}">
                <a16:creationId xmlns:a16="http://schemas.microsoft.com/office/drawing/2014/main" id="{38093E83-8218-121B-CCB4-4CC5561BDC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:notes">
            <a:extLst>
              <a:ext uri="{FF2B5EF4-FFF2-40B4-BE49-F238E27FC236}">
                <a16:creationId xmlns:a16="http://schemas.microsoft.com/office/drawing/2014/main" id="{C8BE2A19-562A-450E-D84E-B1E1634959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89407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88065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>
          <a:extLst>
            <a:ext uri="{FF2B5EF4-FFF2-40B4-BE49-F238E27FC236}">
              <a16:creationId xmlns:a16="http://schemas.microsoft.com/office/drawing/2014/main" id="{3C2FA48C-3056-E92B-E359-E9A1472CD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>
            <a:extLst>
              <a:ext uri="{FF2B5EF4-FFF2-40B4-BE49-F238E27FC236}">
                <a16:creationId xmlns:a16="http://schemas.microsoft.com/office/drawing/2014/main" id="{7BEC57E9-0063-34AA-F58C-5B53E26F62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Google Shape;155;p13:notes">
            <a:extLst>
              <a:ext uri="{FF2B5EF4-FFF2-40B4-BE49-F238E27FC236}">
                <a16:creationId xmlns:a16="http://schemas.microsoft.com/office/drawing/2014/main" id="{EF171951-1E81-82AE-FBFD-45CD45D578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1171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41DFB683-D1AF-5B0B-1A6E-5A9957785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>
            <a:extLst>
              <a:ext uri="{FF2B5EF4-FFF2-40B4-BE49-F238E27FC236}">
                <a16:creationId xmlns:a16="http://schemas.microsoft.com/office/drawing/2014/main" id="{0C54C129-1A5C-D8F6-12DF-111FB5B6B4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>
            <a:extLst>
              <a:ext uri="{FF2B5EF4-FFF2-40B4-BE49-F238E27FC236}">
                <a16:creationId xmlns:a16="http://schemas.microsoft.com/office/drawing/2014/main" id="{4D4C1EFB-E0AA-D696-F95A-F3ACB1730D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29187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12785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8C797A90-818B-D28B-60D9-FFD30F436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>
            <a:extLst>
              <a:ext uri="{FF2B5EF4-FFF2-40B4-BE49-F238E27FC236}">
                <a16:creationId xmlns:a16="http://schemas.microsoft.com/office/drawing/2014/main" id="{977C8499-7A2B-4238-73E9-B3201B14D6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>
            <a:extLst>
              <a:ext uri="{FF2B5EF4-FFF2-40B4-BE49-F238E27FC236}">
                <a16:creationId xmlns:a16="http://schemas.microsoft.com/office/drawing/2014/main" id="{C221403C-612E-E455-588B-8744D1AA4F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32708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145B78BE-19B5-0576-835F-3355C31E9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>
            <a:extLst>
              <a:ext uri="{FF2B5EF4-FFF2-40B4-BE49-F238E27FC236}">
                <a16:creationId xmlns:a16="http://schemas.microsoft.com/office/drawing/2014/main" id="{627C1ED6-04A2-29B1-515E-B884B0F72C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>
            <a:extLst>
              <a:ext uri="{FF2B5EF4-FFF2-40B4-BE49-F238E27FC236}">
                <a16:creationId xmlns:a16="http://schemas.microsoft.com/office/drawing/2014/main" id="{35B75426-40B5-1500-A339-83C9531421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14498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E08E9A08-0217-33CA-12B3-C515B57E6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>
            <a:extLst>
              <a:ext uri="{FF2B5EF4-FFF2-40B4-BE49-F238E27FC236}">
                <a16:creationId xmlns:a16="http://schemas.microsoft.com/office/drawing/2014/main" id="{5F4222EF-EA08-851E-39B3-60183A4BCB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>
            <a:extLst>
              <a:ext uri="{FF2B5EF4-FFF2-40B4-BE49-F238E27FC236}">
                <a16:creationId xmlns:a16="http://schemas.microsoft.com/office/drawing/2014/main" id="{1EDEB0C1-AA8B-D8E0-A29E-2D7165C2ED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72680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D893D59C-AB54-6D97-7F26-459486EBD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>
            <a:extLst>
              <a:ext uri="{FF2B5EF4-FFF2-40B4-BE49-F238E27FC236}">
                <a16:creationId xmlns:a16="http://schemas.microsoft.com/office/drawing/2014/main" id="{D7322C0B-FD90-EF6C-A049-B3DAA80DD1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>
            <a:extLst>
              <a:ext uri="{FF2B5EF4-FFF2-40B4-BE49-F238E27FC236}">
                <a16:creationId xmlns:a16="http://schemas.microsoft.com/office/drawing/2014/main" id="{ADC7F2DA-F3C3-9506-2340-9523329E45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26936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FB8EB5F1-659A-A65A-83EE-4C8A46711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>
            <a:extLst>
              <a:ext uri="{FF2B5EF4-FFF2-40B4-BE49-F238E27FC236}">
                <a16:creationId xmlns:a16="http://schemas.microsoft.com/office/drawing/2014/main" id="{FCF73433-3FBA-FEE2-7997-D69F5B26C8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>
            <a:extLst>
              <a:ext uri="{FF2B5EF4-FFF2-40B4-BE49-F238E27FC236}">
                <a16:creationId xmlns:a16="http://schemas.microsoft.com/office/drawing/2014/main" id="{9141E1B6-6B8D-6E35-B3FF-07C79978FA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51250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3342BF01-86B5-C87B-F8AF-32CA591FD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>
            <a:extLst>
              <a:ext uri="{FF2B5EF4-FFF2-40B4-BE49-F238E27FC236}">
                <a16:creationId xmlns:a16="http://schemas.microsoft.com/office/drawing/2014/main" id="{FD135E3D-5D17-7CCB-C16F-48C40B38A9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>
            <a:extLst>
              <a:ext uri="{FF2B5EF4-FFF2-40B4-BE49-F238E27FC236}">
                <a16:creationId xmlns:a16="http://schemas.microsoft.com/office/drawing/2014/main" id="{003F4AC5-88FE-CB55-A76E-61CB77CD03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51555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CDC570DE-8838-CA13-2906-ECB4056FB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>
            <a:extLst>
              <a:ext uri="{FF2B5EF4-FFF2-40B4-BE49-F238E27FC236}">
                <a16:creationId xmlns:a16="http://schemas.microsoft.com/office/drawing/2014/main" id="{1AD367CF-8A6B-84BD-9C50-EF90CED139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>
            <a:extLst>
              <a:ext uri="{FF2B5EF4-FFF2-40B4-BE49-F238E27FC236}">
                <a16:creationId xmlns:a16="http://schemas.microsoft.com/office/drawing/2014/main" id="{79866AF9-DB1D-D816-414B-B007743B18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22316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B1BE85A4-B9CD-1051-7993-0AC23D0B5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>
            <a:extLst>
              <a:ext uri="{FF2B5EF4-FFF2-40B4-BE49-F238E27FC236}">
                <a16:creationId xmlns:a16="http://schemas.microsoft.com/office/drawing/2014/main" id="{FC3213B8-33D2-1F1F-5259-2B9B2B451F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>
            <a:extLst>
              <a:ext uri="{FF2B5EF4-FFF2-40B4-BE49-F238E27FC236}">
                <a16:creationId xmlns:a16="http://schemas.microsoft.com/office/drawing/2014/main" id="{047EB1B5-B653-0C73-DFE1-9158FFCF94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97376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F97208BA-DC86-EEF2-9DC0-751AD0E26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>
            <a:extLst>
              <a:ext uri="{FF2B5EF4-FFF2-40B4-BE49-F238E27FC236}">
                <a16:creationId xmlns:a16="http://schemas.microsoft.com/office/drawing/2014/main" id="{10EB7E6D-3B84-3F54-FF19-71F854C2A2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>
            <a:extLst>
              <a:ext uri="{FF2B5EF4-FFF2-40B4-BE49-F238E27FC236}">
                <a16:creationId xmlns:a16="http://schemas.microsoft.com/office/drawing/2014/main" id="{3F40E6ED-F878-B183-4F46-F6D055FD7D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07323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30BF859B-3FA1-45D5-8FA4-0D356B57A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>
            <a:extLst>
              <a:ext uri="{FF2B5EF4-FFF2-40B4-BE49-F238E27FC236}">
                <a16:creationId xmlns:a16="http://schemas.microsoft.com/office/drawing/2014/main" id="{6C053E89-357A-5386-CC1F-AE3224D9FC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>
            <a:extLst>
              <a:ext uri="{FF2B5EF4-FFF2-40B4-BE49-F238E27FC236}">
                <a16:creationId xmlns:a16="http://schemas.microsoft.com/office/drawing/2014/main" id="{A730B6E6-0031-FB73-C42D-7202C28103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14318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1FBAC559-3B1D-1AF3-E6D5-722D05076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>
            <a:extLst>
              <a:ext uri="{FF2B5EF4-FFF2-40B4-BE49-F238E27FC236}">
                <a16:creationId xmlns:a16="http://schemas.microsoft.com/office/drawing/2014/main" id="{AF998939-F5BC-020E-0D38-5BFC051BC3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>
            <a:extLst>
              <a:ext uri="{FF2B5EF4-FFF2-40B4-BE49-F238E27FC236}">
                <a16:creationId xmlns:a16="http://schemas.microsoft.com/office/drawing/2014/main" id="{12065819-AA5A-4324-1447-1EBA6EA940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6888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>
          <a:extLst>
            <a:ext uri="{FF2B5EF4-FFF2-40B4-BE49-F238E27FC236}">
              <a16:creationId xmlns:a16="http://schemas.microsoft.com/office/drawing/2014/main" id="{9DC938AB-FFB2-F552-15F4-A21638E4E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>
            <a:extLst>
              <a:ext uri="{FF2B5EF4-FFF2-40B4-BE49-F238E27FC236}">
                <a16:creationId xmlns:a16="http://schemas.microsoft.com/office/drawing/2014/main" id="{5DD3BAF6-C2D3-3154-505D-0538317A25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8:notes">
            <a:extLst>
              <a:ext uri="{FF2B5EF4-FFF2-40B4-BE49-F238E27FC236}">
                <a16:creationId xmlns:a16="http://schemas.microsoft.com/office/drawing/2014/main" id="{D880DC55-D952-C990-C255-866CA5F4B3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61636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>
          <a:extLst>
            <a:ext uri="{FF2B5EF4-FFF2-40B4-BE49-F238E27FC236}">
              <a16:creationId xmlns:a16="http://schemas.microsoft.com/office/drawing/2014/main" id="{1D58EB33-D44A-EA99-E480-B397BB0EC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>
            <a:extLst>
              <a:ext uri="{FF2B5EF4-FFF2-40B4-BE49-F238E27FC236}">
                <a16:creationId xmlns:a16="http://schemas.microsoft.com/office/drawing/2014/main" id="{6927F069-B8BC-2D3D-E7C8-E1D7C52341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8:notes">
            <a:extLst>
              <a:ext uri="{FF2B5EF4-FFF2-40B4-BE49-F238E27FC236}">
                <a16:creationId xmlns:a16="http://schemas.microsoft.com/office/drawing/2014/main" id="{5B5866EF-E5D2-EDC1-11F4-88F249A8C8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7809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>
          <a:extLst>
            <a:ext uri="{FF2B5EF4-FFF2-40B4-BE49-F238E27FC236}">
              <a16:creationId xmlns:a16="http://schemas.microsoft.com/office/drawing/2014/main" id="{9D09F13A-EE37-3258-CDEA-75658CA03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>
            <a:extLst>
              <a:ext uri="{FF2B5EF4-FFF2-40B4-BE49-F238E27FC236}">
                <a16:creationId xmlns:a16="http://schemas.microsoft.com/office/drawing/2014/main" id="{98306C9D-ABC5-F6FC-6928-F6154DAD29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8:notes">
            <a:extLst>
              <a:ext uri="{FF2B5EF4-FFF2-40B4-BE49-F238E27FC236}">
                <a16:creationId xmlns:a16="http://schemas.microsoft.com/office/drawing/2014/main" id="{CEC57CC2-03B2-D449-7F12-01B060DE3D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767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CF8333AE-C136-362D-65F3-5B8E9921C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>
            <a:extLst>
              <a:ext uri="{FF2B5EF4-FFF2-40B4-BE49-F238E27FC236}">
                <a16:creationId xmlns:a16="http://schemas.microsoft.com/office/drawing/2014/main" id="{1D4E8528-557E-35F5-6A4E-1E198C42FF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>
            <a:extLst>
              <a:ext uri="{FF2B5EF4-FFF2-40B4-BE49-F238E27FC236}">
                <a16:creationId xmlns:a16="http://schemas.microsoft.com/office/drawing/2014/main" id="{A3389D77-CF0C-0004-7E9E-2F69153001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4734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A9880CBA-E832-6CB6-7D7C-B7C5962FD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>
            <a:extLst>
              <a:ext uri="{FF2B5EF4-FFF2-40B4-BE49-F238E27FC236}">
                <a16:creationId xmlns:a16="http://schemas.microsoft.com/office/drawing/2014/main" id="{EEA9EF3E-1CF7-AF7C-3CA1-F8BB68FE9A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>
            <a:extLst>
              <a:ext uri="{FF2B5EF4-FFF2-40B4-BE49-F238E27FC236}">
                <a16:creationId xmlns:a16="http://schemas.microsoft.com/office/drawing/2014/main" id="{9FCBDA45-ADD6-3BB5-8DAD-5B26E7D4F5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9452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FEFD4B63-867B-9BE7-250B-35944F031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>
            <a:extLst>
              <a:ext uri="{FF2B5EF4-FFF2-40B4-BE49-F238E27FC236}">
                <a16:creationId xmlns:a16="http://schemas.microsoft.com/office/drawing/2014/main" id="{F89871DF-457D-7EAF-3C19-0CFB56C87D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>
            <a:extLst>
              <a:ext uri="{FF2B5EF4-FFF2-40B4-BE49-F238E27FC236}">
                <a16:creationId xmlns:a16="http://schemas.microsoft.com/office/drawing/2014/main" id="{679431FE-FC65-D58E-3D03-3B336BC6EE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6359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Year Project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PK" dirty="0"/>
              <a:t>DeepTruth – Detecting DeepFakes using Deep Learning algorithms</a:t>
            </a:r>
            <a:endParaRPr dirty="0"/>
          </a:p>
          <a:p>
            <a:pPr marL="63500" lvl="0" indent="0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</a:pPr>
            <a:r>
              <a:rPr lang="en-US" sz="1400" dirty="0"/>
              <a:t>Supervised By: </a:t>
            </a:r>
            <a:r>
              <a:rPr lang="en-PK" sz="1400" dirty="0"/>
              <a:t>Dr. Jawaid Iqbal (In-charge Program Cyber Security)</a:t>
            </a:r>
            <a:endParaRPr dirty="0"/>
          </a:p>
        </p:txBody>
      </p:sp>
      <p:pic>
        <p:nvPicPr>
          <p:cNvPr id="86" name="Google Shape;86;p1" descr="Riphah.jpg"/>
          <p:cNvPicPr preferRelativeResize="0"/>
          <p:nvPr/>
        </p:nvPicPr>
        <p:blipFill rotWithShape="1">
          <a:blip r:embed="rId4">
            <a:alphaModFix/>
          </a:blip>
          <a:srcRect l="3033" t="4065" r="6926" b="4925"/>
          <a:stretch/>
        </p:blipFill>
        <p:spPr>
          <a:xfrm>
            <a:off x="4076700" y="1295400"/>
            <a:ext cx="9906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2860D1CD-5CC0-F175-6D65-02FA1F494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>
            <a:extLst>
              <a:ext uri="{FF2B5EF4-FFF2-40B4-BE49-F238E27FC236}">
                <a16:creationId xmlns:a16="http://schemas.microsoft.com/office/drawing/2014/main" id="{E324B34F-9A9E-4A57-A480-C0939B2609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K" sz="3800" dirty="0"/>
              <a:t>Public concerns about AI problems</a:t>
            </a:r>
            <a:endParaRPr sz="3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5842F8-FB83-E871-C44B-0234B34D08D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bg1"/>
                </a:solidFill>
              </a:rPr>
              <a:t>10</a:t>
            </a:fld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B40E3A-B510-AD79-0B62-0D2ECCBD8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" y="2107246"/>
            <a:ext cx="1773781" cy="14477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EAF345-32B9-B61C-90F8-FEDC6C014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4964"/>
            <a:ext cx="1773781" cy="14477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45CFF9-1CDF-ABC2-F778-4558127F7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8822"/>
            <a:ext cx="1773781" cy="16367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EEB7A3-5A49-E8D4-4CA3-DE0725A2B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" y="5593121"/>
            <a:ext cx="578056" cy="43445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73054A9-3A28-BA26-E26A-A4177F9ED77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498"/>
                    </a14:imgEffect>
                    <a14:imgEffect>
                      <a14:saturation sa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726" y="1334702"/>
            <a:ext cx="4356548" cy="418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78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3;p4">
            <a:extLst>
              <a:ext uri="{FF2B5EF4-FFF2-40B4-BE49-F238E27FC236}">
                <a16:creationId xmlns:a16="http://schemas.microsoft.com/office/drawing/2014/main" id="{B4B23F0A-CF68-33D5-BA4C-5AEECD1F3DBA}"/>
              </a:ext>
            </a:extLst>
          </p:cNvPr>
          <p:cNvSpPr txBox="1">
            <a:spLocks/>
          </p:cNvSpPr>
          <p:nvPr/>
        </p:nvSpPr>
        <p:spPr>
          <a:xfrm>
            <a:off x="1599010" y="3671608"/>
            <a:ext cx="7460149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PK" dirty="0"/>
              <a:t>MARKET SURVEY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30365B85-9B3B-7D00-4828-7177A1E92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>
            <a:extLst>
              <a:ext uri="{FF2B5EF4-FFF2-40B4-BE49-F238E27FC236}">
                <a16:creationId xmlns:a16="http://schemas.microsoft.com/office/drawing/2014/main" id="{DDF51D4E-07F3-3CEC-7297-F81B8D83F7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K" sz="3800" dirty="0"/>
              <a:t>Market Survey</a:t>
            </a:r>
            <a:endParaRPr sz="3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ECEB7F-C389-63BB-C9B4-0CF1B679428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bg1"/>
                </a:solidFill>
              </a:rPr>
              <a:t>12</a:t>
            </a:fld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279274-3686-5EC7-8F2B-389D1736F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" y="2107246"/>
            <a:ext cx="1773781" cy="14477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7FBBF0-9E4E-0F43-6250-0A5238DC7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4964"/>
            <a:ext cx="1773781" cy="14477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DC61B8-01D5-3F77-C061-562EDDC91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8822"/>
            <a:ext cx="1773781" cy="16367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F5FB57-4F81-2115-FD1E-3569BCD6A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" y="5593121"/>
            <a:ext cx="578056" cy="434455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1B56EF-6943-3D45-A832-84F7E3A34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787598"/>
              </p:ext>
            </p:extLst>
          </p:nvPr>
        </p:nvGraphicFramePr>
        <p:xfrm>
          <a:off x="1021702" y="1284384"/>
          <a:ext cx="7100596" cy="4525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7263">
                  <a:extLst>
                    <a:ext uri="{9D8B030D-6E8A-4147-A177-3AD203B41FA5}">
                      <a16:colId xmlns:a16="http://schemas.microsoft.com/office/drawing/2014/main" val="1462978214"/>
                    </a:ext>
                  </a:extLst>
                </a:gridCol>
                <a:gridCol w="1542633">
                  <a:extLst>
                    <a:ext uri="{9D8B030D-6E8A-4147-A177-3AD203B41FA5}">
                      <a16:colId xmlns:a16="http://schemas.microsoft.com/office/drawing/2014/main" val="3692752108"/>
                    </a:ext>
                  </a:extLst>
                </a:gridCol>
                <a:gridCol w="1415148">
                  <a:extLst>
                    <a:ext uri="{9D8B030D-6E8A-4147-A177-3AD203B41FA5}">
                      <a16:colId xmlns:a16="http://schemas.microsoft.com/office/drawing/2014/main" val="620010732"/>
                    </a:ext>
                  </a:extLst>
                </a:gridCol>
                <a:gridCol w="1404725">
                  <a:extLst>
                    <a:ext uri="{9D8B030D-6E8A-4147-A177-3AD203B41FA5}">
                      <a16:colId xmlns:a16="http://schemas.microsoft.com/office/drawing/2014/main" val="328855633"/>
                    </a:ext>
                  </a:extLst>
                </a:gridCol>
                <a:gridCol w="1630827">
                  <a:extLst>
                    <a:ext uri="{9D8B030D-6E8A-4147-A177-3AD203B41FA5}">
                      <a16:colId xmlns:a16="http://schemas.microsoft.com/office/drawing/2014/main" val="2227202938"/>
                    </a:ext>
                  </a:extLst>
                </a:gridCol>
              </a:tblGrid>
              <a:tr h="3614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900" b="1" dirty="0">
                          <a:effectLst/>
                        </a:rPr>
                        <a:t>Criteria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233" marR="51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900" b="1">
                          <a:effectLst/>
                        </a:rPr>
                        <a:t>Sensity.ai</a:t>
                      </a:r>
                      <a:endParaRPr lang="en-US" sz="1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233" marR="51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900" b="1">
                          <a:effectLst/>
                        </a:rPr>
                        <a:t>DeepFake Detector</a:t>
                      </a:r>
                      <a:endParaRPr lang="en-US" sz="1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233" marR="51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900" b="1">
                          <a:effectLst/>
                        </a:rPr>
                        <a:t>Deepware Scanner</a:t>
                      </a:r>
                      <a:endParaRPr lang="en-US" sz="1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233" marR="51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900" b="1">
                          <a:effectLst/>
                        </a:rPr>
                        <a:t>Microsoft Video Authenticator</a:t>
                      </a:r>
                      <a:endParaRPr lang="en-US" sz="1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233" marR="51233" marT="0" marB="0" anchor="ctr"/>
                </a:tc>
                <a:extLst>
                  <a:ext uri="{0D108BD9-81ED-4DB2-BD59-A6C34878D82A}">
                    <a16:rowId xmlns:a16="http://schemas.microsoft.com/office/drawing/2014/main" val="1981123082"/>
                  </a:ext>
                </a:extLst>
              </a:tr>
              <a:tr h="8519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900" b="1">
                          <a:effectLst/>
                        </a:rPr>
                        <a:t>Detection Accuracy</a:t>
                      </a:r>
                      <a:endParaRPr lang="en-US" sz="1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233" marR="51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800" b="1" dirty="0">
                          <a:effectLst/>
                        </a:rPr>
                        <a:t>More than 95% accuracy in identifying face swaps, and lip-sync, using deep learning and pixel analysis​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233" marR="51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800" b="1">
                          <a:effectLst/>
                        </a:rPr>
                        <a:t>Reliable for simple manipulations, may struggle with complex DeepFakes</a:t>
                      </a:r>
                      <a:endParaRPr lang="en-US" sz="1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233" marR="51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800" b="1">
                          <a:effectLst/>
                        </a:rPr>
                        <a:t>More than 90% accuracy, though results vary based on DeepFake complexity​</a:t>
                      </a:r>
                      <a:endParaRPr lang="en-US" sz="1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233" marR="51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800" b="1">
                          <a:effectLst/>
                        </a:rPr>
                        <a:t>Very high accuracy with real-time analysis, especially in media with subtle inconsistencies</a:t>
                      </a:r>
                      <a:endParaRPr lang="en-US" sz="1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233" marR="51233" marT="0" marB="0" anchor="ctr"/>
                </a:tc>
                <a:extLst>
                  <a:ext uri="{0D108BD9-81ED-4DB2-BD59-A6C34878D82A}">
                    <a16:rowId xmlns:a16="http://schemas.microsoft.com/office/drawing/2014/main" val="770812973"/>
                  </a:ext>
                </a:extLst>
              </a:tr>
              <a:tr h="6702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900" b="1">
                          <a:effectLst/>
                        </a:rPr>
                        <a:t>Deployment Flexibility</a:t>
                      </a:r>
                      <a:endParaRPr lang="en-US" sz="1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233" marR="51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800" b="1" dirty="0">
                          <a:effectLst/>
                        </a:rPr>
                        <a:t>Cloud-based, on-premise, and API integration for enterprise use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233" marR="51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800" b="1" dirty="0">
                          <a:effectLst/>
                        </a:rPr>
                        <a:t>Primarily cloud-based, lacks on-premise or API options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233" marR="51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800" b="1">
                          <a:effectLst/>
                        </a:rPr>
                        <a:t>Available as standalone and API, supports batch processing</a:t>
                      </a:r>
                      <a:endParaRPr lang="en-US" sz="1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233" marR="51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800" b="1">
                          <a:effectLst/>
                        </a:rPr>
                        <a:t>Primarily cloud-based, with API access for select partners, designed for enterprise integration</a:t>
                      </a:r>
                      <a:endParaRPr lang="en-US" sz="1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233" marR="51233" marT="0" marB="0" anchor="ctr"/>
                </a:tc>
                <a:extLst>
                  <a:ext uri="{0D108BD9-81ED-4DB2-BD59-A6C34878D82A}">
                    <a16:rowId xmlns:a16="http://schemas.microsoft.com/office/drawing/2014/main" val="4252502384"/>
                  </a:ext>
                </a:extLst>
              </a:tr>
              <a:tr h="8031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900" b="1">
                          <a:effectLst/>
                        </a:rPr>
                        <a:t>Target Audience</a:t>
                      </a:r>
                      <a:endParaRPr lang="en-US" sz="1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233" marR="51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800" b="1" dirty="0">
                          <a:effectLst/>
                        </a:rPr>
                        <a:t>Enterprise-focused, suitable for media, law enforcement, and financial institutions​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233" marR="51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800" b="1" dirty="0">
                          <a:effectLst/>
                        </a:rPr>
                        <a:t>Consumer-focused, ideal for individual users, journalists, and small businesses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233" marR="51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800" b="1" dirty="0">
                          <a:effectLst/>
                        </a:rPr>
                        <a:t>Focused at both individual and enterprise users needing batch media verification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233" marR="51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800" b="1">
                          <a:effectLst/>
                        </a:rPr>
                        <a:t>Enterprise-focused, such as news agencies and social media platforms needing real-time verification</a:t>
                      </a:r>
                      <a:endParaRPr lang="en-US" sz="1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233" marR="51233" marT="0" marB="0" anchor="ctr"/>
                </a:tc>
                <a:extLst>
                  <a:ext uri="{0D108BD9-81ED-4DB2-BD59-A6C34878D82A}">
                    <a16:rowId xmlns:a16="http://schemas.microsoft.com/office/drawing/2014/main" val="785120964"/>
                  </a:ext>
                </a:extLst>
              </a:tr>
              <a:tr h="6816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900" b="1">
                          <a:effectLst/>
                        </a:rPr>
                        <a:t>Real-time Capabilities</a:t>
                      </a:r>
                      <a:endParaRPr lang="en-US" sz="1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233" marR="51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800" b="1">
                          <a:effectLst/>
                        </a:rPr>
                        <a:t>Near-real-time detection, beneficial for live monitoring in high-risk sectors</a:t>
                      </a:r>
                      <a:endParaRPr lang="en-US" sz="1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233" marR="51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800" b="1">
                          <a:effectLst/>
                        </a:rPr>
                        <a:t>Lacks real-time capability, best suited for post-upload verification</a:t>
                      </a:r>
                      <a:endParaRPr lang="en-US" sz="1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233" marR="51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800" b="1">
                          <a:effectLst/>
                        </a:rPr>
                        <a:t>Supports near-real-time detection for some plans​</a:t>
                      </a:r>
                      <a:endParaRPr lang="en-US" sz="1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233" marR="51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800" b="1" dirty="0">
                          <a:effectLst/>
                        </a:rPr>
                        <a:t>Excels in real-time analysis, suited for live media verification​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233" marR="51233" marT="0" marB="0" anchor="ctr"/>
                </a:tc>
                <a:extLst>
                  <a:ext uri="{0D108BD9-81ED-4DB2-BD59-A6C34878D82A}">
                    <a16:rowId xmlns:a16="http://schemas.microsoft.com/office/drawing/2014/main" val="1749484520"/>
                  </a:ext>
                </a:extLst>
              </a:tr>
              <a:tr h="6441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900" b="1">
                          <a:effectLst/>
                        </a:rPr>
                        <a:t>Usability</a:t>
                      </a:r>
                      <a:endParaRPr lang="en-US" sz="1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233" marR="51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800" b="1">
                          <a:effectLst/>
                        </a:rPr>
                        <a:t>User-friendly interface, with API integration for easy deployment in enterprise setups</a:t>
                      </a:r>
                      <a:endParaRPr lang="en-US" sz="1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233" marR="51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800" b="1">
                          <a:effectLst/>
                        </a:rPr>
                        <a:t>Simple, accessible platform, suitable for non-technical users</a:t>
                      </a:r>
                      <a:endParaRPr lang="en-US" sz="1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233" marR="51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800" b="1">
                          <a:effectLst/>
                        </a:rPr>
                        <a:t>Straightforward interface with batch processing and API option</a:t>
                      </a:r>
                      <a:endParaRPr lang="en-US" sz="1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233" marR="51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800" b="1" dirty="0">
                          <a:effectLst/>
                        </a:rPr>
                        <a:t>Easy to use, though enterprise setup may require some technical support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233" marR="51233" marT="0" marB="0" anchor="ctr"/>
                </a:tc>
                <a:extLst>
                  <a:ext uri="{0D108BD9-81ED-4DB2-BD59-A6C34878D82A}">
                    <a16:rowId xmlns:a16="http://schemas.microsoft.com/office/drawing/2014/main" val="1126291553"/>
                  </a:ext>
                </a:extLst>
              </a:tr>
              <a:tr h="5132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900" b="1">
                          <a:effectLst/>
                        </a:rPr>
                        <a:t>Cost</a:t>
                      </a:r>
                      <a:endParaRPr lang="en-US" sz="1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233" marR="51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800" b="1">
                          <a:effectLst/>
                        </a:rPr>
                        <a:t>Custom pricing for enterprise</a:t>
                      </a:r>
                      <a:endParaRPr lang="en-US" sz="1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233" marR="51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800" b="1">
                          <a:effectLst/>
                        </a:rPr>
                        <a:t>Cost-effective for individuals and small businesses</a:t>
                      </a:r>
                      <a:endParaRPr lang="en-US" sz="1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233" marR="51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800" b="1">
                          <a:effectLst/>
                        </a:rPr>
                        <a:t>Tiered pricing, with basic and advanced plans</a:t>
                      </a:r>
                      <a:endParaRPr lang="en-US" sz="1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233" marR="512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800" b="1" dirty="0">
                          <a:effectLst/>
                        </a:rPr>
                        <a:t>Pricing not publicly disclosed, customized based on enterprise needs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233" marR="51233" marT="0" marB="0" anchor="ctr"/>
                </a:tc>
                <a:extLst>
                  <a:ext uri="{0D108BD9-81ED-4DB2-BD59-A6C34878D82A}">
                    <a16:rowId xmlns:a16="http://schemas.microsoft.com/office/drawing/2014/main" val="289638440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2116A87-57BE-9030-6975-743262085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23" y="546667"/>
            <a:ext cx="1168358" cy="3791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299516-4028-1A2A-8613-0D3A7D39F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9137" y="94489"/>
            <a:ext cx="2048126" cy="3791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7095EC-9FD0-2081-C11D-722E18F9FC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6737" y="67939"/>
            <a:ext cx="1386960" cy="3886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D50900-14C2-201E-A5F7-79249357B6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3319" y="621454"/>
            <a:ext cx="1293158" cy="31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72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3;p4">
            <a:extLst>
              <a:ext uri="{FF2B5EF4-FFF2-40B4-BE49-F238E27FC236}">
                <a16:creationId xmlns:a16="http://schemas.microsoft.com/office/drawing/2014/main" id="{4A512BA2-F0F8-8E76-C956-AEAD11422C27}"/>
              </a:ext>
            </a:extLst>
          </p:cNvPr>
          <p:cNvSpPr txBox="1">
            <a:spLocks/>
          </p:cNvSpPr>
          <p:nvPr/>
        </p:nvSpPr>
        <p:spPr>
          <a:xfrm>
            <a:off x="1599010" y="3671608"/>
            <a:ext cx="7460149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PK" dirty="0"/>
              <a:t>PROBLEM STATEMENT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/>
              <a:t>Problem Statement</a:t>
            </a:r>
            <a:endParaRPr sz="3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3654B7-3926-30FE-DBF5-8D9AC967FE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bg1"/>
                </a:solidFill>
              </a:rPr>
              <a:t>14</a:t>
            </a:fld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4" name="Google Shape;110;p5">
            <a:extLst>
              <a:ext uri="{FF2B5EF4-FFF2-40B4-BE49-F238E27FC236}">
                <a16:creationId xmlns:a16="http://schemas.microsoft.com/office/drawing/2014/main" id="{7AC9F668-A378-B385-AE45-FA5AF40A15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84988" y="1833474"/>
            <a:ext cx="7501812" cy="3149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0" indent="-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PK" sz="2800" dirty="0"/>
              <a:t>Access mostly available to paid users</a:t>
            </a:r>
            <a:endParaRPr lang="en-US" sz="2800" dirty="0"/>
          </a:p>
          <a:p>
            <a:pPr marL="660400" indent="-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PK" sz="2800" dirty="0"/>
              <a:t>Accuracy jeopardized by disproportionate false positives and false negatives</a:t>
            </a:r>
            <a:endParaRPr lang="en-US" sz="2800" dirty="0"/>
          </a:p>
          <a:p>
            <a:pPr marL="660400" indent="-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PK" sz="2800" dirty="0"/>
              <a:t>Inability to cater for larger amount of media</a:t>
            </a:r>
            <a:endParaRPr lang="en-US" sz="2800" dirty="0"/>
          </a:p>
          <a:p>
            <a:pPr marL="660400" indent="-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PK" sz="2800" dirty="0"/>
              <a:t>Extensive computational power required</a:t>
            </a:r>
            <a:r>
              <a:rPr lang="en-US" sz="2800" dirty="0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3;p4">
            <a:extLst>
              <a:ext uri="{FF2B5EF4-FFF2-40B4-BE49-F238E27FC236}">
                <a16:creationId xmlns:a16="http://schemas.microsoft.com/office/drawing/2014/main" id="{7E5612EF-9A85-0E0E-73C0-121E1E8B1502}"/>
              </a:ext>
            </a:extLst>
          </p:cNvPr>
          <p:cNvSpPr txBox="1">
            <a:spLocks/>
          </p:cNvSpPr>
          <p:nvPr/>
        </p:nvSpPr>
        <p:spPr>
          <a:xfrm>
            <a:off x="1599010" y="3671608"/>
            <a:ext cx="7460149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PK" dirty="0"/>
              <a:t>ENDEAVOUR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AFD4EF7F-CCF8-EF83-4960-DE88C9FAB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>
            <a:extLst>
              <a:ext uri="{FF2B5EF4-FFF2-40B4-BE49-F238E27FC236}">
                <a16:creationId xmlns:a16="http://schemas.microsoft.com/office/drawing/2014/main" id="{79CE1962-9931-7FB9-DECF-1742AC445E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K" sz="3800" dirty="0"/>
              <a:t>Work Breakdown Structure</a:t>
            </a:r>
            <a:endParaRPr sz="3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00134-6136-8CD1-5952-4D25DA97D8A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bg1"/>
                </a:solidFill>
              </a:rPr>
              <a:t>16</a:t>
            </a:fld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797679-D735-8FBE-FD6C-B03526E09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" y="2107246"/>
            <a:ext cx="1773781" cy="14477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34AD8A-C0DD-63F2-A0C8-3DB4B9705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4964"/>
            <a:ext cx="1773781" cy="14477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24D590-F91C-99E3-602A-B7A55DDDC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8822"/>
            <a:ext cx="1773781" cy="16367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B2C202-45C4-B92D-58C2-851E0CEAE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" y="5593121"/>
            <a:ext cx="578056" cy="43445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5E7CA5-168E-21EE-83AE-5E00E71C364D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849087" y="1417638"/>
            <a:ext cx="3722914" cy="41030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A981F7-5EC8-6481-1E66-B7C0DA2D836F}"/>
              </a:ext>
            </a:extLst>
          </p:cNvPr>
          <p:cNvPicPr>
            <a:picLocks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71999" y="1352320"/>
            <a:ext cx="3722913" cy="410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66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4249C60E-16D2-2D1B-45F5-2EA100CF4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>
            <a:extLst>
              <a:ext uri="{FF2B5EF4-FFF2-40B4-BE49-F238E27FC236}">
                <a16:creationId xmlns:a16="http://schemas.microsoft.com/office/drawing/2014/main" id="{46584AEA-DF9B-9014-7F4C-4D29E82163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K" sz="3800" dirty="0"/>
              <a:t>Responsibility Assignment Matrix</a:t>
            </a:r>
            <a:endParaRPr sz="3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58E6F2-73C0-1C57-0B4D-82E744EAFDF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bg1"/>
                </a:solidFill>
              </a:rPr>
              <a:t>17</a:t>
            </a:fld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BB2CA3-8F9D-4F74-0060-96BFB5E07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" y="2107246"/>
            <a:ext cx="1773781" cy="14477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F34354-ED94-6A09-8A84-99DF891C3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4964"/>
            <a:ext cx="1773781" cy="14477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9A4B0E-7214-3E8C-1C20-934E27416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8822"/>
            <a:ext cx="1773781" cy="16367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922206-6965-FE84-9F59-EE88AAE88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" y="5593121"/>
            <a:ext cx="578056" cy="434455"/>
          </a:xfrm>
          <a:prstGeom prst="rect">
            <a:avLst/>
          </a:prstGeom>
        </p:spPr>
      </p:pic>
      <p:pic>
        <p:nvPicPr>
          <p:cNvPr id="4" name="Picture 1">
            <a:extLst>
              <a:ext uri="{FF2B5EF4-FFF2-40B4-BE49-F238E27FC236}">
                <a16:creationId xmlns:a16="http://schemas.microsoft.com/office/drawing/2014/main" id="{F87C424A-74EC-9E1F-6491-861CBECCC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61" y="1310094"/>
            <a:ext cx="7277878" cy="428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806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3;p4">
            <a:extLst>
              <a:ext uri="{FF2B5EF4-FFF2-40B4-BE49-F238E27FC236}">
                <a16:creationId xmlns:a16="http://schemas.microsoft.com/office/drawing/2014/main" id="{2793C334-8EA8-F754-7913-379A4C5243C1}"/>
              </a:ext>
            </a:extLst>
          </p:cNvPr>
          <p:cNvSpPr txBox="1">
            <a:spLocks/>
          </p:cNvSpPr>
          <p:nvPr/>
        </p:nvSpPr>
        <p:spPr>
          <a:xfrm>
            <a:off x="1599010" y="3671608"/>
            <a:ext cx="7460149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PK" dirty="0"/>
              <a:t>PROJECT SCOPE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>
          <a:extLst>
            <a:ext uri="{FF2B5EF4-FFF2-40B4-BE49-F238E27FC236}">
              <a16:creationId xmlns:a16="http://schemas.microsoft.com/office/drawing/2014/main" id="{3524F61D-BDD5-1419-1535-E8A316C4B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>
            <a:extLst>
              <a:ext uri="{FF2B5EF4-FFF2-40B4-BE49-F238E27FC236}">
                <a16:creationId xmlns:a16="http://schemas.microsoft.com/office/drawing/2014/main" id="{8408BA57-0392-239B-D4F3-826CE5133B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/>
              <a:t>P</a:t>
            </a:r>
            <a:r>
              <a:rPr lang="en-PK" sz="3800" dirty="0"/>
              <a:t>roject Scope</a:t>
            </a:r>
            <a:endParaRPr sz="3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25A7A4-965C-7760-26BB-AF3B75A9FF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bg1"/>
                </a:solidFill>
              </a:rPr>
              <a:t>19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Google Shape;110;p5">
            <a:extLst>
              <a:ext uri="{FF2B5EF4-FFF2-40B4-BE49-F238E27FC236}">
                <a16:creationId xmlns:a16="http://schemas.microsoft.com/office/drawing/2014/main" id="{D938D0B0-6157-DCD1-5B70-6BF0E8EABF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84988" y="1749499"/>
            <a:ext cx="7501812" cy="3149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0" indent="-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PK" sz="2800" dirty="0"/>
              <a:t>Free for all web based DeepFake detection</a:t>
            </a:r>
            <a:endParaRPr lang="en-US" sz="2800" dirty="0"/>
          </a:p>
          <a:p>
            <a:pPr marL="660400" indent="-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PK" sz="2800" dirty="0"/>
              <a:t>Improved accuracy comparing with others</a:t>
            </a:r>
          </a:p>
          <a:p>
            <a:pPr marL="660400" indent="-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PK" sz="2800" dirty="0"/>
              <a:t>Solution that caters for larger amount of data</a:t>
            </a:r>
            <a:endParaRPr lang="en-US" sz="2800" dirty="0"/>
          </a:p>
          <a:p>
            <a:pPr marL="660400" indent="-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PK" sz="2800" dirty="0"/>
              <a:t>Use of lesser power intensive technologies</a:t>
            </a:r>
          </a:p>
          <a:p>
            <a:pPr marL="660400" indent="-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PK" sz="2800" dirty="0">
                <a:solidFill>
                  <a:schemeClr val="tx1"/>
                </a:solidFill>
                <a:ea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ntuitive user interface to improve usability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87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Team</a:t>
            </a:r>
            <a:endParaRPr dirty="0"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1614197" y="2115716"/>
            <a:ext cx="5915605" cy="262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PK" dirty="0"/>
              <a:t>Hamza</a:t>
            </a:r>
            <a:r>
              <a:rPr lang="en-US" dirty="0"/>
              <a:t> (</a:t>
            </a:r>
            <a:r>
              <a:rPr lang="en-PK" dirty="0"/>
              <a:t>27671</a:t>
            </a:r>
            <a:r>
              <a:rPr lang="en-US" dirty="0"/>
              <a:t>)</a:t>
            </a:r>
            <a:endParaRPr dirty="0"/>
          </a:p>
          <a:p>
            <a:pPr indent="-457200">
              <a:spcBef>
                <a:spcPts val="640"/>
              </a:spcBef>
              <a:buSzPts val="3200"/>
            </a:pPr>
            <a:r>
              <a:rPr lang="en-PK" dirty="0"/>
              <a:t>Omer Fayyaz Khan</a:t>
            </a:r>
            <a:r>
              <a:rPr lang="en-US" dirty="0"/>
              <a:t> (</a:t>
            </a:r>
            <a:r>
              <a:rPr lang="en-PK" dirty="0"/>
              <a:t>28559</a:t>
            </a:r>
            <a:r>
              <a:rPr lang="en-US" dirty="0"/>
              <a:t>)</a:t>
            </a:r>
            <a:endParaRPr dirty="0"/>
          </a:p>
          <a:p>
            <a:pPr indent="-457200">
              <a:spcBef>
                <a:spcPts val="640"/>
              </a:spcBef>
              <a:buSzPts val="3200"/>
            </a:pPr>
            <a:r>
              <a:rPr lang="en-PK" dirty="0"/>
              <a:t>Muhammad Labib Amir</a:t>
            </a:r>
            <a:r>
              <a:rPr lang="en-US" dirty="0"/>
              <a:t> (</a:t>
            </a:r>
            <a:r>
              <a:rPr lang="en-PK" dirty="0"/>
              <a:t>26217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2B9BE0-994F-7CAA-3A54-9B3709FE55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bg1"/>
                </a:solidFill>
              </a:rPr>
              <a:t>2</a:t>
            </a:fld>
            <a:endParaRPr lang="en-US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>
          <a:extLst>
            <a:ext uri="{FF2B5EF4-FFF2-40B4-BE49-F238E27FC236}">
              <a16:creationId xmlns:a16="http://schemas.microsoft.com/office/drawing/2014/main" id="{D0A87911-7D96-F708-07CF-8C636D15C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3;p4">
            <a:extLst>
              <a:ext uri="{FF2B5EF4-FFF2-40B4-BE49-F238E27FC236}">
                <a16:creationId xmlns:a16="http://schemas.microsoft.com/office/drawing/2014/main" id="{F6C75AF7-8C02-C7CD-0F86-B050A8077F8D}"/>
              </a:ext>
            </a:extLst>
          </p:cNvPr>
          <p:cNvSpPr txBox="1">
            <a:spLocks/>
          </p:cNvSpPr>
          <p:nvPr/>
        </p:nvSpPr>
        <p:spPr>
          <a:xfrm>
            <a:off x="1599010" y="3671608"/>
            <a:ext cx="7460149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PK" dirty="0"/>
              <a:t>PROPOSED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669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/>
              <a:t>Proposed Solution</a:t>
            </a:r>
            <a:endParaRPr sz="3800" dirty="0"/>
          </a:p>
        </p:txBody>
      </p:sp>
      <p:sp>
        <p:nvSpPr>
          <p:cNvPr id="158" name="Google Shape;158;p13"/>
          <p:cNvSpPr txBox="1">
            <a:spLocks noGrp="1"/>
          </p:cNvSpPr>
          <p:nvPr>
            <p:ph type="body" idx="1"/>
          </p:nvPr>
        </p:nvSpPr>
        <p:spPr>
          <a:xfrm>
            <a:off x="1194317" y="1454960"/>
            <a:ext cx="7203233" cy="392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46100" algn="just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 dirty="0"/>
              <a:t>ResNeXt</a:t>
            </a:r>
            <a:r>
              <a:rPr lang="en-PK" sz="2400" dirty="0"/>
              <a:t>,</a:t>
            </a:r>
            <a:r>
              <a:rPr lang="en-US" sz="2400" dirty="0"/>
              <a:t> </a:t>
            </a:r>
            <a:r>
              <a:rPr lang="en-PK" sz="2400" dirty="0"/>
              <a:t>a Residual Convolutional Neural Network</a:t>
            </a:r>
            <a:r>
              <a:rPr lang="en-US" sz="2400" dirty="0"/>
              <a:t> for </a:t>
            </a:r>
            <a:r>
              <a:rPr lang="en-PK" sz="2400" dirty="0"/>
              <a:t>essential </a:t>
            </a:r>
            <a:r>
              <a:rPr lang="en-US" sz="2400" dirty="0"/>
              <a:t>feature</a:t>
            </a:r>
            <a:r>
              <a:rPr lang="en-PK" sz="2400" dirty="0"/>
              <a:t> </a:t>
            </a:r>
            <a:r>
              <a:rPr lang="en-US" sz="2400" dirty="0"/>
              <a:t>extraction at the frame level</a:t>
            </a:r>
            <a:endParaRPr lang="en-PK" sz="2400" dirty="0"/>
          </a:p>
          <a:p>
            <a:pPr marL="546100" algn="just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 dirty="0"/>
              <a:t>LSTM</a:t>
            </a:r>
            <a:r>
              <a:rPr lang="en-PK" sz="2400" dirty="0"/>
              <a:t>,</a:t>
            </a:r>
            <a:r>
              <a:rPr lang="en-US" sz="2400" dirty="0"/>
              <a:t> </a:t>
            </a:r>
            <a:r>
              <a:rPr lang="en-PK" sz="2400" dirty="0"/>
              <a:t>a Recurrent Neural Network which </a:t>
            </a:r>
            <a:r>
              <a:rPr lang="en-US" sz="2400" dirty="0"/>
              <a:t>processes frames sequentially, enabling temporal analysis of </a:t>
            </a:r>
            <a:r>
              <a:rPr lang="en-PK" sz="2400" dirty="0"/>
              <a:t>the</a:t>
            </a:r>
            <a:r>
              <a:rPr lang="en-US" sz="2400" dirty="0"/>
              <a:t> content</a:t>
            </a:r>
            <a:endParaRPr lang="en-PK" sz="2400" dirty="0"/>
          </a:p>
          <a:p>
            <a:pPr marL="546100" algn="just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400" dirty="0"/>
              <a:t>Datasets include DFDC, Celeb-DF, and Face Forensics++</a:t>
            </a:r>
            <a:endParaRPr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1AD315-B03E-D8E3-C031-20A47118C2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bg1"/>
                </a:solidFill>
              </a:rPr>
              <a:t>21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/>
              <a:t>Requirements Summary</a:t>
            </a:r>
            <a:endParaRPr sz="3800" dirty="0"/>
          </a:p>
        </p:txBody>
      </p:sp>
      <p:sp>
        <p:nvSpPr>
          <p:cNvPr id="158" name="Google Shape;158;p13"/>
          <p:cNvSpPr txBox="1">
            <a:spLocks noGrp="1"/>
          </p:cNvSpPr>
          <p:nvPr>
            <p:ph type="body" idx="1"/>
          </p:nvPr>
        </p:nvSpPr>
        <p:spPr>
          <a:xfrm>
            <a:off x="1175656" y="1560542"/>
            <a:ext cx="7193902" cy="36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46100" algn="just">
              <a:spcBef>
                <a:spcPts val="0"/>
              </a:spcBef>
              <a:buSzPct val="100000"/>
            </a:pPr>
            <a:r>
              <a:rPr lang="en-US" sz="2300" dirty="0"/>
              <a:t>User’s ability to upload videos of a prescribed size and format</a:t>
            </a:r>
          </a:p>
          <a:p>
            <a:pPr marL="546100" algn="just">
              <a:spcBef>
                <a:spcPts val="0"/>
              </a:spcBef>
              <a:buSzPct val="100000"/>
            </a:pPr>
            <a:r>
              <a:rPr lang="en-US" sz="2300" dirty="0"/>
              <a:t>System’s ability to extract features from video using ResNeXt CNN</a:t>
            </a:r>
          </a:p>
          <a:p>
            <a:pPr marL="546100" algn="just">
              <a:spcBef>
                <a:spcPts val="0"/>
              </a:spcBef>
              <a:buSzPct val="100000"/>
            </a:pPr>
            <a:r>
              <a:rPr lang="en-US" sz="2300" dirty="0"/>
              <a:t>System’s ability to capture dependencies and inconsistencies using LSTM RNN </a:t>
            </a:r>
          </a:p>
          <a:p>
            <a:pPr marL="546100" algn="just">
              <a:spcBef>
                <a:spcPts val="0"/>
              </a:spcBef>
              <a:buSzPct val="100000"/>
            </a:pPr>
            <a:r>
              <a:rPr lang="en-US" sz="2300" dirty="0"/>
              <a:t>System’s ability to classify video as authentic or forged </a:t>
            </a:r>
          </a:p>
          <a:p>
            <a:pPr marL="546100" algn="just">
              <a:spcBef>
                <a:spcPts val="0"/>
              </a:spcBef>
              <a:buSzPct val="100000"/>
            </a:pPr>
            <a:r>
              <a:rPr lang="en-US" sz="2300" dirty="0"/>
              <a:t>System’s ability to return classification, confidence level and accuracy to user</a:t>
            </a:r>
          </a:p>
          <a:p>
            <a:pPr marL="660400" indent="-457200" algn="just">
              <a:spcBef>
                <a:spcPts val="0"/>
              </a:spcBef>
              <a:buSzPts val="3200"/>
            </a:pPr>
            <a:endParaRPr lang="en-US" sz="23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0DA6E9-1AD2-E7B8-F7C1-80F200DA3A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bg1"/>
                </a:solidFill>
              </a:rPr>
              <a:t>22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629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>
          <a:extLst>
            <a:ext uri="{FF2B5EF4-FFF2-40B4-BE49-F238E27FC236}">
              <a16:creationId xmlns:a16="http://schemas.microsoft.com/office/drawing/2014/main" id="{A9E68B75-C54A-0412-830F-BDCBF201E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B50055-3317-53CD-FB86-BDF646C13B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bg1"/>
                </a:solidFill>
              </a:rPr>
              <a:t>23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2A8EC-109B-8990-AB2A-721CC8B43DA5}"/>
              </a:ext>
            </a:extLst>
          </p:cNvPr>
          <p:cNvSpPr txBox="1"/>
          <p:nvPr/>
        </p:nvSpPr>
        <p:spPr>
          <a:xfrm>
            <a:off x="1559946" y="1913553"/>
            <a:ext cx="301205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Operating System: </a:t>
            </a:r>
            <a:endParaRPr lang="en-PK" sz="2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1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Windows 10</a:t>
            </a:r>
          </a:p>
          <a:p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Programming Language: </a:t>
            </a:r>
            <a:endParaRPr lang="en-PK" sz="2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1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 3.11</a:t>
            </a:r>
          </a:p>
          <a:p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Framework: </a:t>
            </a:r>
            <a:endParaRPr lang="en-PK" sz="2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1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PyTorch 2.3.0, Django 5.0.6</a:t>
            </a:r>
          </a:p>
          <a:p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Libraries: </a:t>
            </a:r>
            <a:endParaRPr lang="en-PK" sz="2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1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OpenCV, Face-recognition</a:t>
            </a:r>
          </a:p>
          <a:p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Client-side browser: </a:t>
            </a:r>
            <a:endParaRPr lang="en-PK" sz="2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1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Chrome, Firefox, or Edge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395C95-F16B-437E-3399-2DF7A400247F}"/>
              </a:ext>
            </a:extLst>
          </p:cNvPr>
          <p:cNvSpPr txBox="1"/>
          <p:nvPr/>
        </p:nvSpPr>
        <p:spPr>
          <a:xfrm>
            <a:off x="5319654" y="1913553"/>
            <a:ext cx="24670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CPU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en-PK" sz="2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1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modern multi-core CPU </a:t>
            </a:r>
            <a:r>
              <a:rPr lang="en-PK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GPU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en-PK" sz="2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1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CUDA enabled GPU</a:t>
            </a:r>
          </a:p>
          <a:p>
            <a:r>
              <a:rPr lang="en-PK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RAM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en-PK" sz="2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1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16GB or above</a:t>
            </a:r>
          </a:p>
          <a:p>
            <a:r>
              <a:rPr lang="en-PK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Storage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en-PK" sz="2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1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128GB SSD</a:t>
            </a: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E96297EB-12C1-6CE5-9A58-6A874D2FD1F1}"/>
              </a:ext>
            </a:extLst>
          </p:cNvPr>
          <p:cNvSpPr txBox="1"/>
          <p:nvPr/>
        </p:nvSpPr>
        <p:spPr>
          <a:xfrm>
            <a:off x="1550615" y="509299"/>
            <a:ext cx="2935524" cy="11695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PK" sz="3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 Requirements</a:t>
            </a:r>
            <a:endParaRPr lang="en-US" sz="3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C668A018-231A-94CC-F880-72CA6515D843}"/>
              </a:ext>
            </a:extLst>
          </p:cNvPr>
          <p:cNvSpPr txBox="1"/>
          <p:nvPr/>
        </p:nvSpPr>
        <p:spPr>
          <a:xfrm>
            <a:off x="5098490" y="506576"/>
            <a:ext cx="2909419" cy="11695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PK" sz="3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Hardware Requirements</a:t>
            </a:r>
            <a:endParaRPr lang="en-US" sz="3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92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5A96401A-2D86-3CA7-8306-E220038AB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>
            <a:extLst>
              <a:ext uri="{FF2B5EF4-FFF2-40B4-BE49-F238E27FC236}">
                <a16:creationId xmlns:a16="http://schemas.microsoft.com/office/drawing/2014/main" id="{C4C72E16-1B15-65DC-854E-8E21AD025B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K" sz="3800" dirty="0"/>
              <a:t>Design Summary</a:t>
            </a:r>
            <a:endParaRPr sz="3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9DD1A4-586C-F14C-5E06-AE350061972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bg1"/>
                </a:solidFill>
              </a:rPr>
              <a:t>24</a:t>
            </a:fld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A0791D-4BD6-0425-8E50-A133B75D4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" y="2107246"/>
            <a:ext cx="1773781" cy="14477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A423C1-994A-29F6-921E-28081944D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4964"/>
            <a:ext cx="1773781" cy="14477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234BBE-75FB-7080-C652-6B07B3BFA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8822"/>
            <a:ext cx="1773781" cy="16367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FB682D-A00F-1F74-AA81-A66198591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" y="5593121"/>
            <a:ext cx="578056" cy="434455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2B92A19-6635-8AC9-BCF9-5987D6A30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62" y="1417638"/>
            <a:ext cx="8885076" cy="417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4307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/>
              <a:t>Methodology</a:t>
            </a:r>
            <a:r>
              <a:rPr lang="en-PK" sz="3800" dirty="0"/>
              <a:t> – Data Collection</a:t>
            </a:r>
            <a:endParaRPr sz="3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E1C07E-356F-1019-B594-CCEBFAE75E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bg1"/>
                </a:solidFill>
              </a:rPr>
              <a:t>25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DC3E65-5F00-C1B5-6D7C-5D46E03CB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266" y="2081139"/>
            <a:ext cx="5779467" cy="269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36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6F298567-D942-9A27-BE9D-E990ECF13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>
            <a:extLst>
              <a:ext uri="{FF2B5EF4-FFF2-40B4-BE49-F238E27FC236}">
                <a16:creationId xmlns:a16="http://schemas.microsoft.com/office/drawing/2014/main" id="{38A158CC-205E-15A5-3DBF-F549E801FC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/>
              <a:t>Methodology</a:t>
            </a:r>
            <a:r>
              <a:rPr lang="en-PK" sz="3800" dirty="0"/>
              <a:t> – Data Pre-Processing</a:t>
            </a:r>
            <a:endParaRPr sz="3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3844A-60CF-7B30-6801-6AE58CFDE65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bg1"/>
                </a:solidFill>
              </a:rPr>
              <a:t>26</a:t>
            </a:fld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ED2F70-A4E7-A36A-57F1-5F5880D44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" y="2107246"/>
            <a:ext cx="1773781" cy="14477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C42093-45F1-B1CB-89F2-FFBE37140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4964"/>
            <a:ext cx="1773781" cy="14477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CB892-3D82-3747-E78C-766348BD4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8822"/>
            <a:ext cx="1773781" cy="16367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9A6207-F2E7-3F0D-A3B8-F04C2CDB3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" y="5593121"/>
            <a:ext cx="578056" cy="434455"/>
          </a:xfrm>
          <a:prstGeom prst="rect">
            <a:avLst/>
          </a:prstGeom>
        </p:spPr>
      </p:pic>
      <p:sp>
        <p:nvSpPr>
          <p:cNvPr id="4" name="Google Shape;1885;p46">
            <a:extLst>
              <a:ext uri="{FF2B5EF4-FFF2-40B4-BE49-F238E27FC236}">
                <a16:creationId xmlns:a16="http://schemas.microsoft.com/office/drawing/2014/main" id="{E9C2BA0C-F586-DB1D-A2E3-E395DB5D1BD5}"/>
              </a:ext>
            </a:extLst>
          </p:cNvPr>
          <p:cNvSpPr/>
          <p:nvPr/>
        </p:nvSpPr>
        <p:spPr>
          <a:xfrm>
            <a:off x="2130554" y="3149292"/>
            <a:ext cx="991800" cy="572700"/>
          </a:xfrm>
          <a:prstGeom prst="rect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24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" name="Google Shape;1886;p46">
            <a:extLst>
              <a:ext uri="{FF2B5EF4-FFF2-40B4-BE49-F238E27FC236}">
                <a16:creationId xmlns:a16="http://schemas.microsoft.com/office/drawing/2014/main" id="{31A99454-D69B-3C6E-8F87-D6F868C0A3D4}"/>
              </a:ext>
            </a:extLst>
          </p:cNvPr>
          <p:cNvSpPr/>
          <p:nvPr/>
        </p:nvSpPr>
        <p:spPr>
          <a:xfrm>
            <a:off x="4915854" y="3149292"/>
            <a:ext cx="991800" cy="572700"/>
          </a:xfrm>
          <a:prstGeom prst="rect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 sz="24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" name="Google Shape;1894;p46">
            <a:extLst>
              <a:ext uri="{FF2B5EF4-FFF2-40B4-BE49-F238E27FC236}">
                <a16:creationId xmlns:a16="http://schemas.microsoft.com/office/drawing/2014/main" id="{99FFCE12-A9A6-02C6-8738-E4029E7B5949}"/>
              </a:ext>
            </a:extLst>
          </p:cNvPr>
          <p:cNvSpPr/>
          <p:nvPr/>
        </p:nvSpPr>
        <p:spPr>
          <a:xfrm>
            <a:off x="3523204" y="3149292"/>
            <a:ext cx="991800" cy="572700"/>
          </a:xfrm>
          <a:prstGeom prst="rect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24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" name="Google Shape;1895;p46">
            <a:extLst>
              <a:ext uri="{FF2B5EF4-FFF2-40B4-BE49-F238E27FC236}">
                <a16:creationId xmlns:a16="http://schemas.microsoft.com/office/drawing/2014/main" id="{5C9893E4-6EEA-A2D2-5BEB-D9978C109E33}"/>
              </a:ext>
            </a:extLst>
          </p:cNvPr>
          <p:cNvSpPr/>
          <p:nvPr/>
        </p:nvSpPr>
        <p:spPr>
          <a:xfrm>
            <a:off x="6308504" y="3149292"/>
            <a:ext cx="991800" cy="572700"/>
          </a:xfrm>
          <a:prstGeom prst="rect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  <a:endParaRPr sz="24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9" name="Google Shape;1900;p46">
            <a:extLst>
              <a:ext uri="{FF2B5EF4-FFF2-40B4-BE49-F238E27FC236}">
                <a16:creationId xmlns:a16="http://schemas.microsoft.com/office/drawing/2014/main" id="{FBA3C185-3E6F-F291-7F0A-272F9F6B33D0}"/>
              </a:ext>
            </a:extLst>
          </p:cNvPr>
          <p:cNvCxnSpPr>
            <a:endCxn id="4" idx="0"/>
          </p:cNvCxnSpPr>
          <p:nvPr/>
        </p:nvCxnSpPr>
        <p:spPr>
          <a:xfrm rot="-5400000" flipH="1">
            <a:off x="2412254" y="2934467"/>
            <a:ext cx="429000" cy="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4" name="Google Shape;1901;p46">
            <a:extLst>
              <a:ext uri="{FF2B5EF4-FFF2-40B4-BE49-F238E27FC236}">
                <a16:creationId xmlns:a16="http://schemas.microsoft.com/office/drawing/2014/main" id="{FDD7D434-6C79-7DC8-EC22-BE24526E522C}"/>
              </a:ext>
            </a:extLst>
          </p:cNvPr>
          <p:cNvCxnSpPr>
            <a:endCxn id="7" idx="2"/>
          </p:cNvCxnSpPr>
          <p:nvPr/>
        </p:nvCxnSpPr>
        <p:spPr>
          <a:xfrm rot="-5400000">
            <a:off x="3856954" y="3884292"/>
            <a:ext cx="324900" cy="600"/>
          </a:xfrm>
          <a:prstGeom prst="bentConnector3">
            <a:avLst>
              <a:gd name="adj1" fmla="val 50023"/>
            </a:avLst>
          </a:prstGeom>
          <a:noFill/>
          <a:ln w="19050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5" name="Google Shape;1902;p46">
            <a:extLst>
              <a:ext uri="{FF2B5EF4-FFF2-40B4-BE49-F238E27FC236}">
                <a16:creationId xmlns:a16="http://schemas.microsoft.com/office/drawing/2014/main" id="{C23D4521-9FE9-0686-7B60-11BFD4498D26}"/>
              </a:ext>
            </a:extLst>
          </p:cNvPr>
          <p:cNvCxnSpPr>
            <a:endCxn id="5" idx="0"/>
          </p:cNvCxnSpPr>
          <p:nvPr/>
        </p:nvCxnSpPr>
        <p:spPr>
          <a:xfrm rot="-5400000" flipH="1">
            <a:off x="5197554" y="2934467"/>
            <a:ext cx="429000" cy="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6" name="Google Shape;1903;p46">
            <a:extLst>
              <a:ext uri="{FF2B5EF4-FFF2-40B4-BE49-F238E27FC236}">
                <a16:creationId xmlns:a16="http://schemas.microsoft.com/office/drawing/2014/main" id="{B90D2D97-49C8-4550-6C37-96AD117D2E74}"/>
              </a:ext>
            </a:extLst>
          </p:cNvPr>
          <p:cNvCxnSpPr>
            <a:endCxn id="8" idx="2"/>
          </p:cNvCxnSpPr>
          <p:nvPr/>
        </p:nvCxnSpPr>
        <p:spPr>
          <a:xfrm rot="-5400000">
            <a:off x="6642254" y="3884292"/>
            <a:ext cx="324900" cy="600"/>
          </a:xfrm>
          <a:prstGeom prst="bentConnector3">
            <a:avLst>
              <a:gd name="adj1" fmla="val 50023"/>
            </a:avLst>
          </a:prstGeom>
          <a:noFill/>
          <a:ln w="19050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8" name="Google Shape;1905;p46">
            <a:extLst>
              <a:ext uri="{FF2B5EF4-FFF2-40B4-BE49-F238E27FC236}">
                <a16:creationId xmlns:a16="http://schemas.microsoft.com/office/drawing/2014/main" id="{BA373F57-6173-CCDF-29D4-6EE4253A13B4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122354" y="3435642"/>
            <a:ext cx="400800" cy="600"/>
          </a:xfrm>
          <a:prstGeom prst="bentConnector3">
            <a:avLst>
              <a:gd name="adj1" fmla="val 50006"/>
            </a:avLst>
          </a:prstGeom>
          <a:noFill/>
          <a:ln w="19050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06;p46">
            <a:extLst>
              <a:ext uri="{FF2B5EF4-FFF2-40B4-BE49-F238E27FC236}">
                <a16:creationId xmlns:a16="http://schemas.microsoft.com/office/drawing/2014/main" id="{E1075AE3-566B-B88B-3C9D-B862ED854AE4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4515004" y="3435642"/>
            <a:ext cx="400800" cy="600"/>
          </a:xfrm>
          <a:prstGeom prst="bentConnector3">
            <a:avLst>
              <a:gd name="adj1" fmla="val 50006"/>
            </a:avLst>
          </a:prstGeom>
          <a:noFill/>
          <a:ln w="19050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1907;p46">
            <a:extLst>
              <a:ext uri="{FF2B5EF4-FFF2-40B4-BE49-F238E27FC236}">
                <a16:creationId xmlns:a16="http://schemas.microsoft.com/office/drawing/2014/main" id="{D736B73F-BE6E-1A05-8A0E-B6D66E65B8EE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907654" y="3435642"/>
            <a:ext cx="400800" cy="600"/>
          </a:xfrm>
          <a:prstGeom prst="bentConnector3">
            <a:avLst>
              <a:gd name="adj1" fmla="val 50006"/>
            </a:avLst>
          </a:prstGeom>
          <a:noFill/>
          <a:ln w="19050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1889;p46">
            <a:extLst>
              <a:ext uri="{FF2B5EF4-FFF2-40B4-BE49-F238E27FC236}">
                <a16:creationId xmlns:a16="http://schemas.microsoft.com/office/drawing/2014/main" id="{20F0B9E3-B00F-F833-98A9-754C1BCF6183}"/>
              </a:ext>
            </a:extLst>
          </p:cNvPr>
          <p:cNvSpPr txBox="1"/>
          <p:nvPr/>
        </p:nvSpPr>
        <p:spPr>
          <a:xfrm flipH="1">
            <a:off x="1516728" y="2024515"/>
            <a:ext cx="21936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K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Nunito"/>
              </a:rPr>
              <a:t>Split video into frames</a:t>
            </a: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Nunito"/>
            </a:endParaRPr>
          </a:p>
        </p:txBody>
      </p:sp>
      <p:sp>
        <p:nvSpPr>
          <p:cNvPr id="23" name="Google Shape;1891;p46">
            <a:extLst>
              <a:ext uri="{FF2B5EF4-FFF2-40B4-BE49-F238E27FC236}">
                <a16:creationId xmlns:a16="http://schemas.microsoft.com/office/drawing/2014/main" id="{42230572-78C8-EA35-2ECE-9DD1CAAEC9AD}"/>
              </a:ext>
            </a:extLst>
          </p:cNvPr>
          <p:cNvSpPr txBox="1"/>
          <p:nvPr/>
        </p:nvSpPr>
        <p:spPr>
          <a:xfrm flipH="1">
            <a:off x="4240254" y="2278283"/>
            <a:ext cx="2343600" cy="31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K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Nunito"/>
              </a:rPr>
              <a:t>Face cropping</a:t>
            </a: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Nunito"/>
            </a:endParaRPr>
          </a:p>
        </p:txBody>
      </p:sp>
      <p:sp>
        <p:nvSpPr>
          <p:cNvPr id="25" name="Google Shape;1897;p46">
            <a:extLst>
              <a:ext uri="{FF2B5EF4-FFF2-40B4-BE49-F238E27FC236}">
                <a16:creationId xmlns:a16="http://schemas.microsoft.com/office/drawing/2014/main" id="{CB94945C-D817-6486-DC05-385057D5A0D7}"/>
              </a:ext>
            </a:extLst>
          </p:cNvPr>
          <p:cNvSpPr txBox="1"/>
          <p:nvPr/>
        </p:nvSpPr>
        <p:spPr>
          <a:xfrm flipH="1">
            <a:off x="5632604" y="3998476"/>
            <a:ext cx="234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PK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Nunito"/>
              </a:rPr>
              <a:t>Saving the face cropped images</a:t>
            </a: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Nunito"/>
            </a:endParaRPr>
          </a:p>
        </p:txBody>
      </p:sp>
      <p:sp>
        <p:nvSpPr>
          <p:cNvPr id="26" name="Google Shape;1899;p46">
            <a:extLst>
              <a:ext uri="{FF2B5EF4-FFF2-40B4-BE49-F238E27FC236}">
                <a16:creationId xmlns:a16="http://schemas.microsoft.com/office/drawing/2014/main" id="{EE2A01A9-38B1-C9C1-693F-3B5A7DE74A0A}"/>
              </a:ext>
            </a:extLst>
          </p:cNvPr>
          <p:cNvSpPr txBox="1"/>
          <p:nvPr/>
        </p:nvSpPr>
        <p:spPr>
          <a:xfrm flipH="1">
            <a:off x="2855624" y="3992389"/>
            <a:ext cx="234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Nunito"/>
              </a:rPr>
              <a:t>Face detection</a:t>
            </a:r>
          </a:p>
        </p:txBody>
      </p:sp>
    </p:spTree>
    <p:extLst>
      <p:ext uri="{BB962C8B-B14F-4D97-AF65-F5344CB8AC3E}">
        <p14:creationId xmlns:p14="http://schemas.microsoft.com/office/powerpoint/2010/main" val="2930874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7C7D68F4-C603-67C4-2035-B74B85483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>
            <a:extLst>
              <a:ext uri="{FF2B5EF4-FFF2-40B4-BE49-F238E27FC236}">
                <a16:creationId xmlns:a16="http://schemas.microsoft.com/office/drawing/2014/main" id="{16A43623-8BC7-E633-78A4-73251768C5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/>
              <a:t>Methodology</a:t>
            </a:r>
            <a:r>
              <a:rPr lang="en-PK" sz="3800" dirty="0"/>
              <a:t> – Training Workflow</a:t>
            </a:r>
            <a:endParaRPr sz="3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07249A-E294-A581-69D7-53C0D08AA85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bg1"/>
                </a:solidFill>
              </a:rPr>
              <a:t>27</a:t>
            </a:fld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2955C5-DA63-801F-4D6A-F0D291268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" y="2107246"/>
            <a:ext cx="1773781" cy="14477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C0BEDC-CC37-3FE1-C64C-BDF768D60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4964"/>
            <a:ext cx="1773781" cy="14477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CB0D4F-39E1-66BE-484E-A23C3CE05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8822"/>
            <a:ext cx="1773781" cy="16367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F7C262-3BD8-8880-793B-1951BB0A0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" y="5593121"/>
            <a:ext cx="578056" cy="43445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6F4A542-7578-DB0F-26D8-B6964CFCE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534" y="1369513"/>
            <a:ext cx="5138932" cy="430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79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4A5534DD-49E6-85CC-9168-687BB54BA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>
            <a:extLst>
              <a:ext uri="{FF2B5EF4-FFF2-40B4-BE49-F238E27FC236}">
                <a16:creationId xmlns:a16="http://schemas.microsoft.com/office/drawing/2014/main" id="{E4DAC998-3535-864A-32B1-55F82794D6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/>
              <a:t>Methodology</a:t>
            </a:r>
            <a:r>
              <a:rPr lang="en-PK" sz="3800" dirty="0"/>
              <a:t> – Prediction Workflow</a:t>
            </a:r>
            <a:endParaRPr sz="3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94A2CC-4310-9994-2608-3C2C30F46B2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bg1"/>
                </a:solidFill>
              </a:rPr>
              <a:t>28</a:t>
            </a:fld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A6FC12-79B5-400E-2EF6-13101246E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" y="2107246"/>
            <a:ext cx="1773781" cy="14477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C5DF47-0768-F792-DC09-ADB443A1A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4964"/>
            <a:ext cx="1773781" cy="14477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15CCFA-AD1C-6A76-42A0-F980B7BA7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8822"/>
            <a:ext cx="1773781" cy="16367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800192-1D21-F1A4-E71A-CED6CF333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" y="5593121"/>
            <a:ext cx="578056" cy="43445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258D9BD-1574-4C1B-800E-18D4CBC4A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666" y="1226506"/>
            <a:ext cx="4562668" cy="440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286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/>
              <a:t>Implementation Summary</a:t>
            </a:r>
            <a:endParaRPr sz="3800"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1735494" y="1257883"/>
            <a:ext cx="4683968" cy="4342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lnSpc>
                <a:spcPct val="150000"/>
              </a:lnSpc>
              <a:spcBef>
                <a:spcPts val="100"/>
              </a:spcBef>
              <a:buSzPct val="100000"/>
            </a:pPr>
            <a:r>
              <a:rPr lang="en-PK" sz="2300" dirty="0">
                <a:solidFill>
                  <a:schemeClr val="tx1"/>
                </a:solidFill>
              </a:rPr>
              <a:t>Requirement Analysis</a:t>
            </a:r>
            <a:endParaRPr lang="en-PK" sz="2300" b="1" dirty="0">
              <a:solidFill>
                <a:schemeClr val="tx1"/>
              </a:solidFill>
            </a:endParaRPr>
          </a:p>
          <a:p>
            <a:pPr marL="342900">
              <a:lnSpc>
                <a:spcPct val="150000"/>
              </a:lnSpc>
              <a:spcBef>
                <a:spcPts val="100"/>
              </a:spcBef>
              <a:buSzPct val="100000"/>
            </a:pPr>
            <a:r>
              <a:rPr lang="en-PK" sz="2300" dirty="0">
                <a:solidFill>
                  <a:schemeClr val="tx1"/>
                </a:solidFill>
              </a:rPr>
              <a:t>System Design</a:t>
            </a:r>
          </a:p>
          <a:p>
            <a:pPr marL="342900">
              <a:lnSpc>
                <a:spcPct val="150000"/>
              </a:lnSpc>
              <a:spcBef>
                <a:spcPts val="100"/>
              </a:spcBef>
              <a:buSzPct val="100000"/>
            </a:pPr>
            <a:r>
              <a:rPr lang="en-PK" sz="2300" dirty="0">
                <a:solidFill>
                  <a:schemeClr val="tx1"/>
                </a:solidFill>
              </a:rPr>
              <a:t>Development front and back-end</a:t>
            </a:r>
          </a:p>
          <a:p>
            <a:pPr marL="342900">
              <a:lnSpc>
                <a:spcPct val="150000"/>
              </a:lnSpc>
              <a:spcBef>
                <a:spcPts val="100"/>
              </a:spcBef>
              <a:buSzPct val="100000"/>
            </a:pPr>
            <a:r>
              <a:rPr lang="en-PK" sz="2300" dirty="0">
                <a:solidFill>
                  <a:schemeClr val="tx1"/>
                </a:solidFill>
              </a:rPr>
              <a:t>Integration front and back-end</a:t>
            </a:r>
          </a:p>
          <a:p>
            <a:pPr marL="342900">
              <a:lnSpc>
                <a:spcPct val="150000"/>
              </a:lnSpc>
              <a:spcBef>
                <a:spcPts val="100"/>
              </a:spcBef>
              <a:buSzPct val="100000"/>
            </a:pPr>
            <a:r>
              <a:rPr lang="en-PK" sz="2300" dirty="0">
                <a:solidFill>
                  <a:schemeClr val="tx1"/>
                </a:solidFill>
              </a:rPr>
              <a:t>Preparation of initial dataset</a:t>
            </a:r>
          </a:p>
          <a:p>
            <a:pPr marL="342900">
              <a:lnSpc>
                <a:spcPct val="150000"/>
              </a:lnSpc>
              <a:spcBef>
                <a:spcPts val="100"/>
              </a:spcBef>
              <a:buSzPct val="100000"/>
            </a:pPr>
            <a:r>
              <a:rPr lang="en-PK" sz="2300" dirty="0">
                <a:solidFill>
                  <a:schemeClr val="tx1"/>
                </a:solidFill>
              </a:rPr>
              <a:t>Pre-processing of dataset</a:t>
            </a:r>
          </a:p>
          <a:p>
            <a:pPr marL="342900">
              <a:lnSpc>
                <a:spcPct val="150000"/>
              </a:lnSpc>
              <a:spcBef>
                <a:spcPts val="100"/>
              </a:spcBef>
              <a:buSzPct val="100000"/>
            </a:pPr>
            <a:r>
              <a:rPr lang="en-PK" sz="2300" dirty="0">
                <a:solidFill>
                  <a:schemeClr val="tx1"/>
                </a:solidFill>
              </a:rPr>
              <a:t>Model training </a:t>
            </a:r>
          </a:p>
          <a:p>
            <a:pPr marL="342900">
              <a:lnSpc>
                <a:spcPct val="150000"/>
              </a:lnSpc>
              <a:spcBef>
                <a:spcPts val="100"/>
              </a:spcBef>
              <a:buSzPct val="100000"/>
            </a:pPr>
            <a:r>
              <a:rPr lang="en-PK" sz="2300" dirty="0">
                <a:solidFill>
                  <a:schemeClr val="tx1"/>
                </a:solidFill>
              </a:rPr>
              <a:t>Testing</a:t>
            </a:r>
          </a:p>
          <a:p>
            <a:pPr marL="546100">
              <a:lnSpc>
                <a:spcPct val="150000"/>
              </a:lnSpc>
              <a:spcBef>
                <a:spcPts val="100"/>
              </a:spcBef>
              <a:buSzPct val="100000"/>
            </a:pPr>
            <a:endParaRPr sz="23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1178B3-9BE0-F9D8-D8F8-59EA5F7113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bg1"/>
                </a:solidFill>
              </a:rPr>
              <a:t>29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Table of Content</a:t>
            </a:r>
            <a:endParaRPr dirty="0"/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1490472" y="1246450"/>
            <a:ext cx="4718304" cy="433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2400"/>
            </a:pPr>
            <a:r>
              <a:rPr lang="en-US" sz="2000" dirty="0"/>
              <a:t>Background and Introduction</a:t>
            </a:r>
            <a:endParaRPr sz="2800" dirty="0"/>
          </a:p>
          <a:p>
            <a:pPr marL="342900">
              <a:spcBef>
                <a:spcPts val="480"/>
              </a:spcBef>
              <a:buSzPts val="2400"/>
            </a:pPr>
            <a:r>
              <a:rPr lang="en-PK" sz="2000" dirty="0"/>
              <a:t>Market Survey</a:t>
            </a:r>
            <a:endParaRPr sz="2800" dirty="0"/>
          </a:p>
          <a:p>
            <a:pPr marL="342900">
              <a:spcBef>
                <a:spcPts val="480"/>
              </a:spcBef>
              <a:buSzPts val="2400"/>
            </a:pPr>
            <a:r>
              <a:rPr lang="en-US" sz="2000" dirty="0"/>
              <a:t>Problem Statement</a:t>
            </a:r>
            <a:endParaRPr lang="en-PK" sz="2000" dirty="0"/>
          </a:p>
          <a:p>
            <a:pPr marL="342900">
              <a:spcBef>
                <a:spcPts val="480"/>
              </a:spcBef>
              <a:buSzPts val="2400"/>
            </a:pPr>
            <a:r>
              <a:rPr lang="en-PK" sz="2000" dirty="0"/>
              <a:t>Endeavour</a:t>
            </a:r>
            <a:endParaRPr lang="en-US" sz="2800" dirty="0"/>
          </a:p>
          <a:p>
            <a:pPr marL="342900">
              <a:spcBef>
                <a:spcPts val="480"/>
              </a:spcBef>
              <a:buSzPts val="2400"/>
            </a:pPr>
            <a:r>
              <a:rPr lang="en-US" sz="2000" dirty="0"/>
              <a:t>Project Scope</a:t>
            </a:r>
            <a:endParaRPr sz="2800" dirty="0"/>
          </a:p>
          <a:p>
            <a:pPr marL="342900">
              <a:spcBef>
                <a:spcPts val="480"/>
              </a:spcBef>
              <a:buSzPts val="2400"/>
            </a:pPr>
            <a:r>
              <a:rPr lang="en-US" sz="2000" dirty="0"/>
              <a:t>Proposed Solution</a:t>
            </a:r>
            <a:endParaRPr sz="2800" dirty="0"/>
          </a:p>
          <a:p>
            <a:pPr marL="742950" lvl="1" indent="-285750">
              <a:spcBef>
                <a:spcPts val="400"/>
              </a:spcBef>
              <a:buSzPts val="2000"/>
            </a:pPr>
            <a:r>
              <a:rPr lang="en-US" sz="1800" dirty="0"/>
              <a:t>Requirements Summary</a:t>
            </a:r>
          </a:p>
          <a:p>
            <a:pPr marL="742950" lvl="1" indent="-285750">
              <a:spcBef>
                <a:spcPts val="400"/>
              </a:spcBef>
              <a:buSzPts val="2000"/>
            </a:pPr>
            <a:r>
              <a:rPr lang="en-US" sz="1800" dirty="0"/>
              <a:t>Design Summary</a:t>
            </a:r>
            <a:endParaRPr sz="2400" dirty="0"/>
          </a:p>
          <a:p>
            <a:pPr marL="742950" lvl="1" indent="-285750">
              <a:spcBef>
                <a:spcPts val="400"/>
              </a:spcBef>
              <a:buSzPts val="2000"/>
            </a:pPr>
            <a:r>
              <a:rPr lang="en-US" sz="1800" dirty="0"/>
              <a:t>Methodology</a:t>
            </a:r>
          </a:p>
          <a:p>
            <a:pPr marL="742950" lvl="1" indent="-285750">
              <a:spcBef>
                <a:spcPts val="400"/>
              </a:spcBef>
              <a:buSzPts val="2000"/>
            </a:pPr>
            <a:r>
              <a:rPr lang="en-US" sz="1800" dirty="0"/>
              <a:t>Implementation Summary</a:t>
            </a:r>
          </a:p>
          <a:p>
            <a:pPr marL="742950" lvl="1" indent="-285750">
              <a:spcBef>
                <a:spcPts val="400"/>
              </a:spcBef>
              <a:buSzPts val="2000"/>
            </a:pPr>
            <a:r>
              <a:rPr lang="en-US" sz="1800" dirty="0"/>
              <a:t>Experiments and Results Summary</a:t>
            </a:r>
            <a:endParaRPr sz="2400" dirty="0"/>
          </a:p>
          <a:p>
            <a:pPr marL="742950" lvl="1" indent="-285750">
              <a:spcBef>
                <a:spcPts val="400"/>
              </a:spcBef>
              <a:buSzPts val="2000"/>
            </a:pPr>
            <a:r>
              <a:rPr lang="en-US" sz="1800" dirty="0"/>
              <a:t>Testing Summary</a:t>
            </a:r>
            <a:endParaRPr sz="2400" dirty="0"/>
          </a:p>
          <a:p>
            <a:pPr marL="342900">
              <a:spcBef>
                <a:spcPts val="480"/>
              </a:spcBef>
              <a:buSzPts val="2400"/>
            </a:pPr>
            <a:r>
              <a:rPr lang="en-US" sz="2000" dirty="0"/>
              <a:t>Conclusion and Outlook</a:t>
            </a:r>
            <a:endParaRPr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05E92B-B0F3-8F18-95BA-79C468E311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bg1"/>
                </a:solidFill>
              </a:rPr>
              <a:t>3</a:t>
            </a:fld>
            <a:endParaRPr lang="en-US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C233BE00-8733-C0F2-F725-8D0968E86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>
            <a:extLst>
              <a:ext uri="{FF2B5EF4-FFF2-40B4-BE49-F238E27FC236}">
                <a16:creationId xmlns:a16="http://schemas.microsoft.com/office/drawing/2014/main" id="{1A54AC57-418A-AAB6-7A1E-533ED0E7EA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/>
              <a:t>Experiments and Results Summary</a:t>
            </a:r>
            <a:endParaRPr sz="3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0BE119-B945-5490-14A3-3D805707009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bg1"/>
                </a:solidFill>
              </a:rPr>
              <a:t>30</a:t>
            </a:fld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4774B2-79D3-1441-74E8-D5C4117D3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" y="2107246"/>
            <a:ext cx="1773781" cy="14477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905D57-CB93-E756-C304-CD36258DC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4964"/>
            <a:ext cx="1773781" cy="14477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E442B8-E012-537B-72EE-E603C1673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8822"/>
            <a:ext cx="1773781" cy="16367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6B589F-E6CA-D405-2380-E61931B63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" y="5593121"/>
            <a:ext cx="578056" cy="434455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5E6892-C77D-6435-CE47-973F467B3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347421"/>
              </p:ext>
            </p:extLst>
          </p:nvPr>
        </p:nvGraphicFramePr>
        <p:xfrm>
          <a:off x="1083996" y="1958985"/>
          <a:ext cx="6976008" cy="2468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3405">
                  <a:extLst>
                    <a:ext uri="{9D8B030D-6E8A-4147-A177-3AD203B41FA5}">
                      <a16:colId xmlns:a16="http://schemas.microsoft.com/office/drawing/2014/main" val="3417288649"/>
                    </a:ext>
                  </a:extLst>
                </a:gridCol>
                <a:gridCol w="1352067">
                  <a:extLst>
                    <a:ext uri="{9D8B030D-6E8A-4147-A177-3AD203B41FA5}">
                      <a16:colId xmlns:a16="http://schemas.microsoft.com/office/drawing/2014/main" val="2048814412"/>
                    </a:ext>
                  </a:extLst>
                </a:gridCol>
                <a:gridCol w="827577">
                  <a:extLst>
                    <a:ext uri="{9D8B030D-6E8A-4147-A177-3AD203B41FA5}">
                      <a16:colId xmlns:a16="http://schemas.microsoft.com/office/drawing/2014/main" val="3115006837"/>
                    </a:ext>
                  </a:extLst>
                </a:gridCol>
                <a:gridCol w="983061">
                  <a:extLst>
                    <a:ext uri="{9D8B030D-6E8A-4147-A177-3AD203B41FA5}">
                      <a16:colId xmlns:a16="http://schemas.microsoft.com/office/drawing/2014/main" val="448456054"/>
                    </a:ext>
                  </a:extLst>
                </a:gridCol>
                <a:gridCol w="854088">
                  <a:extLst>
                    <a:ext uri="{9D8B030D-6E8A-4147-A177-3AD203B41FA5}">
                      <a16:colId xmlns:a16="http://schemas.microsoft.com/office/drawing/2014/main" val="975105945"/>
                    </a:ext>
                  </a:extLst>
                </a:gridCol>
                <a:gridCol w="836892">
                  <a:extLst>
                    <a:ext uri="{9D8B030D-6E8A-4147-A177-3AD203B41FA5}">
                      <a16:colId xmlns:a16="http://schemas.microsoft.com/office/drawing/2014/main" val="3863687362"/>
                    </a:ext>
                  </a:extLst>
                </a:gridCol>
                <a:gridCol w="1028918">
                  <a:extLst>
                    <a:ext uri="{9D8B030D-6E8A-4147-A177-3AD203B41FA5}">
                      <a16:colId xmlns:a16="http://schemas.microsoft.com/office/drawing/2014/main" val="3955907603"/>
                    </a:ext>
                  </a:extLst>
                </a:gridCol>
              </a:tblGrid>
              <a:tr h="6170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Models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Dataset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Precision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Recall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F1 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Specificity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0008372"/>
                  </a:ext>
                </a:extLst>
              </a:tr>
              <a:tr h="6170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40 Frames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New dataset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89.35%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6886945"/>
                  </a:ext>
                </a:extLst>
              </a:tr>
              <a:tr h="649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60 Frames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FaceForensics++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97.49%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5514191"/>
                  </a:ext>
                </a:extLst>
              </a:tr>
              <a:tr h="5846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100 Frames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New dataset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93.91%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0.89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0.93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0.97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2815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0219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/>
              <a:t>Testing Summary</a:t>
            </a:r>
            <a:endParaRPr sz="3800" dirty="0"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5DFBB7-4A40-DE41-2500-CC67957925E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365681"/>
            <a:ext cx="21336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bg1"/>
                </a:solidFill>
              </a:rPr>
              <a:t>31</a:t>
            </a:fld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B68BBF-40E0-6E25-4EC3-6C16AB032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444575"/>
              </p:ext>
            </p:extLst>
          </p:nvPr>
        </p:nvGraphicFramePr>
        <p:xfrm>
          <a:off x="1510467" y="1360682"/>
          <a:ext cx="6123065" cy="41154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6274">
                  <a:extLst>
                    <a:ext uri="{9D8B030D-6E8A-4147-A177-3AD203B41FA5}">
                      <a16:colId xmlns:a16="http://schemas.microsoft.com/office/drawing/2014/main" val="2105432187"/>
                    </a:ext>
                  </a:extLst>
                </a:gridCol>
                <a:gridCol w="1870472">
                  <a:extLst>
                    <a:ext uri="{9D8B030D-6E8A-4147-A177-3AD203B41FA5}">
                      <a16:colId xmlns:a16="http://schemas.microsoft.com/office/drawing/2014/main" val="3138894189"/>
                    </a:ext>
                  </a:extLst>
                </a:gridCol>
                <a:gridCol w="1375526">
                  <a:extLst>
                    <a:ext uri="{9D8B030D-6E8A-4147-A177-3AD203B41FA5}">
                      <a16:colId xmlns:a16="http://schemas.microsoft.com/office/drawing/2014/main" val="3326565498"/>
                    </a:ext>
                  </a:extLst>
                </a:gridCol>
                <a:gridCol w="1600226">
                  <a:extLst>
                    <a:ext uri="{9D8B030D-6E8A-4147-A177-3AD203B41FA5}">
                      <a16:colId xmlns:a16="http://schemas.microsoft.com/office/drawing/2014/main" val="1581972044"/>
                    </a:ext>
                  </a:extLst>
                </a:gridCol>
                <a:gridCol w="650567">
                  <a:extLst>
                    <a:ext uri="{9D8B030D-6E8A-4147-A177-3AD203B41FA5}">
                      <a16:colId xmlns:a16="http://schemas.microsoft.com/office/drawing/2014/main" val="3149788125"/>
                    </a:ext>
                  </a:extLst>
                </a:gridCol>
              </a:tblGrid>
              <a:tr h="5533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Sr. no.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Case Description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Expected outcome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Actual outcome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Status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6162392"/>
                  </a:ext>
                </a:extLst>
              </a:tr>
              <a:tr h="5622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Upload video</a:t>
                      </a: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of enlisted formats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Real/Fake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Real/Fake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Pass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2786537"/>
                  </a:ext>
                </a:extLst>
              </a:tr>
              <a:tr h="5695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Upload corrupt</a:t>
                      </a: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or invalid video files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Only video files allowed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Only video files allowed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Pass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3359503"/>
                  </a:ext>
                </a:extLst>
              </a:tr>
              <a:tr h="5662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Upload video size above 100 MB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Maximum file size 100 MB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Maximum file size 100 MB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Pass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1975838"/>
                  </a:ext>
                </a:extLst>
              </a:tr>
              <a:tr h="5141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Upload video</a:t>
                      </a: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with no faces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No faces detected.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No faces detected.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Pass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793036"/>
                  </a:ext>
                </a:extLst>
              </a:tr>
              <a:tr h="5678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Press upload without video selection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Please select a file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Please select a file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Pass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1834088"/>
                  </a:ext>
                </a:extLst>
              </a:tr>
              <a:tr h="7820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Upload video with insufficient frames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Video has less than required frames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>
                          <a:effectLst/>
                        </a:rPr>
                        <a:t>Video has less than required frames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Pass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247519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6601F77A-1975-24EC-0A2E-F339331EB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>
            <a:extLst>
              <a:ext uri="{FF2B5EF4-FFF2-40B4-BE49-F238E27FC236}">
                <a16:creationId xmlns:a16="http://schemas.microsoft.com/office/drawing/2014/main" id="{EAD991D4-B289-FCF5-0811-1C352918A3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K" sz="3800" dirty="0"/>
              <a:t>Test Case 1</a:t>
            </a:r>
            <a:endParaRPr sz="3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351A98-15DC-8AED-300E-B41B3BB3B4B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bg1"/>
                </a:solidFill>
              </a:rPr>
              <a:t>32</a:t>
            </a:fld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EBB944-C4BF-FFA4-83E0-3B8962CF8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" y="2107246"/>
            <a:ext cx="1773781" cy="14477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292128-3BEB-7EDB-C7AD-1435C46B2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4964"/>
            <a:ext cx="1773781" cy="14477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3DC85F-ED93-F946-C03D-24B66F4A5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8822"/>
            <a:ext cx="1773781" cy="16367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EAE4AB-A11F-3A05-5B2D-6A0E37A3E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" y="5593121"/>
            <a:ext cx="578056" cy="43445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25CA7A2-82BA-EE25-9FB6-65E5C4AEE69C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000" y="1641600"/>
            <a:ext cx="6444000" cy="3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68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F697184B-0503-C594-B1DA-6E45F8D6E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>
            <a:extLst>
              <a:ext uri="{FF2B5EF4-FFF2-40B4-BE49-F238E27FC236}">
                <a16:creationId xmlns:a16="http://schemas.microsoft.com/office/drawing/2014/main" id="{A3C6E5FE-B0D0-F505-45B0-9ECDB300C2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K" sz="3800" dirty="0"/>
              <a:t>Test Case 2</a:t>
            </a:r>
            <a:endParaRPr sz="3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3A8D40-A489-A618-C85C-C5283A8F935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bg1"/>
                </a:solidFill>
              </a:rPr>
              <a:t>33</a:t>
            </a:fld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843A8D-F350-DCA1-192A-DEC5DEE5F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" y="2107246"/>
            <a:ext cx="1773781" cy="14477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9EA1CA-513D-5F61-44D8-99FB786BC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4964"/>
            <a:ext cx="1773781" cy="14477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08971E-5D76-28B2-34E1-0B0A5B8AA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8822"/>
            <a:ext cx="1773781" cy="16367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EE083B-1EFF-9AEA-3593-D5D1B4EE0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" y="5593121"/>
            <a:ext cx="578056" cy="43445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E493611-0BC7-03E6-399E-07C435F57EE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350957" y="1641112"/>
            <a:ext cx="6442085" cy="35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23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399D7DFC-8D98-BBE4-1597-DD7F5B0E6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>
            <a:extLst>
              <a:ext uri="{FF2B5EF4-FFF2-40B4-BE49-F238E27FC236}">
                <a16:creationId xmlns:a16="http://schemas.microsoft.com/office/drawing/2014/main" id="{D6106159-47AB-4832-6433-68566CA537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K" sz="3800" dirty="0"/>
              <a:t>Test Case 3</a:t>
            </a:r>
            <a:endParaRPr sz="3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90FF89-CA09-8455-19B0-084169FE176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bg1"/>
                </a:solidFill>
              </a:rPr>
              <a:t>34</a:t>
            </a:fld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811C7E-807C-7D18-E19F-1E6B151D9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" y="2107246"/>
            <a:ext cx="1773781" cy="14477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078464-EEBE-15EB-8231-F468136CD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4964"/>
            <a:ext cx="1773781" cy="14477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A6B0D4-664C-5A3C-51F7-B9DF6BD33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8822"/>
            <a:ext cx="1773781" cy="16367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310885-E96A-503F-7714-5CE761990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" y="5593121"/>
            <a:ext cx="578056" cy="43445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E0A4F45-4ED8-5C2F-F8D3-C4877F1AB1CD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350000" y="1641600"/>
            <a:ext cx="6444000" cy="3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78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A8697281-3429-1903-F109-24D7964F8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>
            <a:extLst>
              <a:ext uri="{FF2B5EF4-FFF2-40B4-BE49-F238E27FC236}">
                <a16:creationId xmlns:a16="http://schemas.microsoft.com/office/drawing/2014/main" id="{B15C2C77-5AEB-616A-0935-25955AF779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K" sz="3800" dirty="0"/>
              <a:t>Test Case 4</a:t>
            </a:r>
            <a:endParaRPr sz="3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F84192-E659-9853-D5A6-1A5178E2044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bg1"/>
                </a:solidFill>
              </a:rPr>
              <a:t>35</a:t>
            </a:fld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E2B411-1759-529E-300E-D90A62DE0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" y="2107246"/>
            <a:ext cx="1773781" cy="14477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397194-A025-4F3E-BD46-A303C45D0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4964"/>
            <a:ext cx="1773781" cy="14477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B84B8D-D2DC-C3FF-4FC8-3BAC7A37F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8822"/>
            <a:ext cx="1773781" cy="16367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AE37A4-4461-6AF1-0E91-B32C68A80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" y="5593121"/>
            <a:ext cx="578056" cy="43445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F17CBEE-3CBB-9DB7-47ED-C24455271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000" y="2334855"/>
            <a:ext cx="6444000" cy="218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385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A3EA48BC-A442-BD35-E27D-F65F032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>
            <a:extLst>
              <a:ext uri="{FF2B5EF4-FFF2-40B4-BE49-F238E27FC236}">
                <a16:creationId xmlns:a16="http://schemas.microsoft.com/office/drawing/2014/main" id="{D61A3294-B6B1-14C0-56E1-05907EB8BC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K" sz="3800" dirty="0"/>
              <a:t>Test Case 5</a:t>
            </a:r>
            <a:endParaRPr sz="3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D93835-4284-B9F5-9AB4-DF6CB18E75A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bg1"/>
                </a:solidFill>
              </a:rPr>
              <a:t>36</a:t>
            </a:fld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F14A34-F18F-FFC2-A690-4C9E6EB98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" y="2107246"/>
            <a:ext cx="1773781" cy="14477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F5A7C6-4D4F-9BE2-4A73-3AAD3A4BB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4964"/>
            <a:ext cx="1773781" cy="14477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02ABF0-1AEE-6145-5C18-1ACF03DB7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8822"/>
            <a:ext cx="1773781" cy="16367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BD6290-BE16-8D60-6C17-BB7BABFC3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" y="5593121"/>
            <a:ext cx="578056" cy="43445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0E956D-06E0-931C-9B6B-35C9EA466CED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350000" y="1641600"/>
            <a:ext cx="6444000" cy="3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186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F738E11B-EA2E-9081-84AE-414389366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>
            <a:extLst>
              <a:ext uri="{FF2B5EF4-FFF2-40B4-BE49-F238E27FC236}">
                <a16:creationId xmlns:a16="http://schemas.microsoft.com/office/drawing/2014/main" id="{10B9128D-2D29-B1AD-C229-DD2386050E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K" sz="3800" dirty="0"/>
              <a:t>Test Case 6</a:t>
            </a:r>
            <a:endParaRPr sz="3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B5077-63AA-F548-E590-B0F68947924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bg1"/>
                </a:solidFill>
              </a:rPr>
              <a:t>37</a:t>
            </a:fld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B04FD6-B5D1-CEEB-84AA-E0CC5791E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" y="2107246"/>
            <a:ext cx="1773781" cy="14477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F0FB9B-1D1D-6941-2744-DCB0D81AD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4964"/>
            <a:ext cx="1773781" cy="14477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3E9EBE-8C99-6526-246F-E07C082F7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8822"/>
            <a:ext cx="1773781" cy="16367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95D981-4AAD-A949-7720-086DAD17B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" y="5593121"/>
            <a:ext cx="578056" cy="43445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DB40D72-2B7C-409E-70C7-069FD8AEE5B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350000" y="2334600"/>
            <a:ext cx="6444000" cy="218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985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3;p4">
            <a:extLst>
              <a:ext uri="{FF2B5EF4-FFF2-40B4-BE49-F238E27FC236}">
                <a16:creationId xmlns:a16="http://schemas.microsoft.com/office/drawing/2014/main" id="{44753412-9D62-E348-1018-D1B599211315}"/>
              </a:ext>
            </a:extLst>
          </p:cNvPr>
          <p:cNvSpPr txBox="1">
            <a:spLocks/>
          </p:cNvSpPr>
          <p:nvPr/>
        </p:nvSpPr>
        <p:spPr>
          <a:xfrm>
            <a:off x="1599010" y="3671608"/>
            <a:ext cx="7460149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PK" dirty="0"/>
              <a:t>CONCLUSION AND OUTLOOK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/>
              <a:t>Conclusion</a:t>
            </a:r>
            <a:endParaRPr sz="3800" dirty="0"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1"/>
          </p:nvPr>
        </p:nvSpPr>
        <p:spPr>
          <a:xfrm>
            <a:off x="1091681" y="1469259"/>
            <a:ext cx="6960638" cy="371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0" indent="-457200" algn="just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500" dirty="0"/>
              <a:t>Developed an effective DeepFake detection model combining ResNeXt CNN and LSTM RNN</a:t>
            </a:r>
            <a:endParaRPr lang="en-PK" sz="2500" dirty="0"/>
          </a:p>
          <a:p>
            <a:pPr marL="660400" indent="-457200" algn="just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500" dirty="0"/>
              <a:t>Demonstrated strong accuracy and reliability across multiple datasets </a:t>
            </a:r>
            <a:endParaRPr lang="en-PK" sz="2500" dirty="0"/>
          </a:p>
          <a:p>
            <a:pPr marL="660400" indent="-457200" algn="just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500" dirty="0"/>
              <a:t>Contributed to advancements in DeepFake detection, enhancing digital security</a:t>
            </a:r>
            <a:endParaRPr sz="25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235841-0103-E980-55B9-09830F036A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bg1"/>
                </a:solidFill>
              </a:rPr>
              <a:t>39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1FC9B8DC-32AC-6959-3FF5-85F4DFFE8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9EF61C-E944-8871-4228-5F97F42A57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bg1"/>
                </a:solidFill>
              </a:rPr>
              <a:t>4</a:t>
            </a:fld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F187D0-EC26-CEEE-DE7A-DEB896E00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314" y="1851996"/>
            <a:ext cx="6727371" cy="2345548"/>
          </a:xfrm>
        </p:spPr>
        <p:txBody>
          <a:bodyPr/>
          <a:lstStyle/>
          <a:p>
            <a:pPr marL="114300" indent="0" algn="ctr">
              <a:lnSpc>
                <a:spcPct val="150000"/>
              </a:lnSpc>
              <a:buNone/>
            </a:pPr>
            <a:r>
              <a:rPr lang="en-PK" b="1" i="0" dirty="0">
                <a:solidFill>
                  <a:srgbClr val="101010"/>
                </a:solidFill>
                <a:effectLst/>
                <a:latin typeface="Helvetica Neue"/>
              </a:rPr>
              <a:t>“</a:t>
            </a:r>
            <a:r>
              <a:rPr lang="en-US" b="1" i="0" dirty="0">
                <a:solidFill>
                  <a:srgbClr val="101010"/>
                </a:solidFill>
                <a:effectLst/>
                <a:latin typeface="Helvetica Neue"/>
              </a:rPr>
              <a:t>Humanity is acquiring all the right technology for all the wrong reasons.</a:t>
            </a:r>
            <a:r>
              <a:rPr lang="en-PK" b="1" i="0" dirty="0">
                <a:solidFill>
                  <a:srgbClr val="101010"/>
                </a:solidFill>
                <a:effectLst/>
                <a:latin typeface="Helvetica Neue"/>
              </a:rPr>
              <a:t>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0001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>
          <a:extLst>
            <a:ext uri="{FF2B5EF4-FFF2-40B4-BE49-F238E27FC236}">
              <a16:creationId xmlns:a16="http://schemas.microsoft.com/office/drawing/2014/main" id="{BF95421D-8289-1287-A2C2-363715ED5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>
            <a:extLst>
              <a:ext uri="{FF2B5EF4-FFF2-40B4-BE49-F238E27FC236}">
                <a16:creationId xmlns:a16="http://schemas.microsoft.com/office/drawing/2014/main" id="{FB94115B-AE3B-53AE-DA47-BB322D18D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/>
              <a:t>Outlook</a:t>
            </a:r>
            <a:endParaRPr sz="3800" dirty="0"/>
          </a:p>
        </p:txBody>
      </p:sp>
      <p:sp>
        <p:nvSpPr>
          <p:cNvPr id="188" name="Google Shape;188;p18">
            <a:extLst>
              <a:ext uri="{FF2B5EF4-FFF2-40B4-BE49-F238E27FC236}">
                <a16:creationId xmlns:a16="http://schemas.microsoft.com/office/drawing/2014/main" id="{EF745113-D29C-4825-F099-249282E81B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1681" y="1487921"/>
            <a:ext cx="6960638" cy="371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0" indent="-457200" algn="just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500" dirty="0"/>
              <a:t>Improve model scalability for </a:t>
            </a:r>
            <a:r>
              <a:rPr lang="en-PK" sz="2500" dirty="0"/>
              <a:t>enhanced </a:t>
            </a:r>
            <a:r>
              <a:rPr lang="en-US" sz="2500" dirty="0"/>
              <a:t>real-time performance</a:t>
            </a:r>
            <a:endParaRPr lang="en-PK" sz="2500" dirty="0"/>
          </a:p>
          <a:p>
            <a:pPr marL="660400" indent="-457200" algn="just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PK" sz="2500" dirty="0"/>
              <a:t>Improve the accuracy of the model by making use of large and diverse datasets</a:t>
            </a:r>
          </a:p>
          <a:p>
            <a:pPr marL="660400" indent="-457200" algn="just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500" dirty="0"/>
              <a:t>Explore integration with security systems for </a:t>
            </a:r>
            <a:r>
              <a:rPr lang="en-PK" sz="2500" dirty="0"/>
              <a:t>live</a:t>
            </a:r>
            <a:r>
              <a:rPr lang="en-US" sz="2500" dirty="0"/>
              <a:t> protection against synthetic media</a:t>
            </a:r>
            <a:endParaRPr sz="25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9AE710-E485-A3B1-C4B3-F283BADA4C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bg1"/>
                </a:solidFill>
              </a:rPr>
              <a:t>40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7042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>
          <a:extLst>
            <a:ext uri="{FF2B5EF4-FFF2-40B4-BE49-F238E27FC236}">
              <a16:creationId xmlns:a16="http://schemas.microsoft.com/office/drawing/2014/main" id="{9C0CCF8C-48B8-85A2-39C6-7FFFD29FE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31DD0-C120-9FDD-BADE-B0AA090C42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bg1"/>
                </a:solidFill>
              </a:rPr>
              <a:t>41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4B2F498-8667-F053-F4B5-4F3F4B31E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0342" y="1619970"/>
            <a:ext cx="6923315" cy="2191591"/>
          </a:xfrm>
        </p:spPr>
        <p:txBody>
          <a:bodyPr/>
          <a:lstStyle/>
          <a:p>
            <a:pPr marL="114300" indent="0" algn="ctr">
              <a:lnSpc>
                <a:spcPct val="150000"/>
              </a:lnSpc>
              <a:buNone/>
            </a:pPr>
            <a:r>
              <a:rPr lang="en-PK" b="1" i="0" dirty="0">
                <a:solidFill>
                  <a:srgbClr val="101010"/>
                </a:solidFill>
                <a:effectLst/>
                <a:latin typeface="Helvetica Neue"/>
              </a:rPr>
              <a:t>“</a:t>
            </a:r>
            <a:r>
              <a:rPr lang="en-US" b="1" i="0" dirty="0">
                <a:solidFill>
                  <a:srgbClr val="101010"/>
                </a:solidFill>
                <a:effectLst/>
                <a:latin typeface="Helvetica Neue"/>
              </a:rPr>
              <a:t>One machine can do the work of fifty ordinary men.</a:t>
            </a:r>
            <a:r>
              <a:rPr lang="en-PK" b="1" i="0" dirty="0">
                <a:solidFill>
                  <a:srgbClr val="101010"/>
                </a:solidFill>
                <a:effectLst/>
                <a:latin typeface="Helvetica Neue"/>
              </a:rPr>
              <a:t> </a:t>
            </a:r>
            <a:r>
              <a:rPr lang="en-US" b="1" i="0" dirty="0">
                <a:solidFill>
                  <a:srgbClr val="101010"/>
                </a:solidFill>
                <a:effectLst/>
                <a:latin typeface="Helvetica Neue"/>
              </a:rPr>
              <a:t>No machine can do the work of one extraordinary man.</a:t>
            </a:r>
            <a:r>
              <a:rPr lang="en-PK" b="1" i="0" dirty="0">
                <a:solidFill>
                  <a:srgbClr val="101010"/>
                </a:solidFill>
                <a:effectLst/>
                <a:latin typeface="Helvetica Neue"/>
              </a:rPr>
              <a:t>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63015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>
          <a:extLst>
            <a:ext uri="{FF2B5EF4-FFF2-40B4-BE49-F238E27FC236}">
              <a16:creationId xmlns:a16="http://schemas.microsoft.com/office/drawing/2014/main" id="{D6675655-543B-A3BA-EE8B-B3B639909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A0610A-B348-57AB-4B43-C8217C4C50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bg1"/>
                </a:solidFill>
              </a:rPr>
              <a:t>42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3545D1-B4C3-4D81-3D07-4996C8199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8859" y="2463282"/>
            <a:ext cx="3606281" cy="1161661"/>
          </a:xfrm>
        </p:spPr>
        <p:txBody>
          <a:bodyPr/>
          <a:lstStyle/>
          <a:p>
            <a:pPr marL="114300" indent="0" algn="ctr">
              <a:lnSpc>
                <a:spcPct val="150000"/>
              </a:lnSpc>
              <a:buNone/>
            </a:pPr>
            <a:r>
              <a:rPr lang="en-PK" sz="4000" b="1" dirty="0">
                <a:solidFill>
                  <a:srgbClr val="101010"/>
                </a:solidFill>
                <a:latin typeface="Helvetica Neue"/>
              </a:rPr>
              <a:t>THANK YOU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3164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1599010" y="3671608"/>
            <a:ext cx="7460149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 AND INTRODUCTION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/>
              <a:t>Introduction</a:t>
            </a:r>
            <a:endParaRPr sz="3800" dirty="0"/>
          </a:p>
        </p:txBody>
      </p:sp>
      <p:sp>
        <p:nvSpPr>
          <p:cNvPr id="110" name="Google Shape;110;p5"/>
          <p:cNvSpPr txBox="1">
            <a:spLocks noGrp="1"/>
          </p:cNvSpPr>
          <p:nvPr>
            <p:ph type="body" idx="1"/>
          </p:nvPr>
        </p:nvSpPr>
        <p:spPr>
          <a:xfrm>
            <a:off x="1184988" y="1833474"/>
            <a:ext cx="7501812" cy="3149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0" indent="-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800" dirty="0"/>
              <a:t>Derived from Deep Learning and Fake</a:t>
            </a:r>
          </a:p>
          <a:p>
            <a:pPr marL="660400" indent="-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800" dirty="0"/>
              <a:t>Synthetic media – generated by computers</a:t>
            </a:r>
          </a:p>
          <a:p>
            <a:pPr marL="660400" indent="-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800" dirty="0"/>
              <a:t>Replaces looks of one with another person</a:t>
            </a:r>
          </a:p>
          <a:p>
            <a:pPr marL="660400" indent="-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sz="2800" dirty="0"/>
              <a:t>For entertainment, revenge, misinformation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429019-494B-62C8-D62D-CADA14AB520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bg1"/>
                </a:solidFill>
              </a:rPr>
              <a:t>6</a:t>
            </a:fld>
            <a:endParaRPr lang="en-US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09DA1290-DDEA-70A6-4883-2268A3A6F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>
            <a:extLst>
              <a:ext uri="{FF2B5EF4-FFF2-40B4-BE49-F238E27FC236}">
                <a16:creationId xmlns:a16="http://schemas.microsoft.com/office/drawing/2014/main" id="{FB50EA31-C0F2-4BE3-BA33-818487D565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K" sz="3800" dirty="0"/>
              <a:t>Background</a:t>
            </a:r>
            <a:endParaRPr sz="3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C553BA-FC49-F6F6-3C65-5B451186F8E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bg1"/>
                </a:solidFill>
              </a:rPr>
              <a:t>7</a:t>
            </a:fld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F25C7C-6B02-6FFA-C575-5016F10C5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" y="2107246"/>
            <a:ext cx="1773781" cy="14477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52D5DA-9F72-2943-D534-AE95B1C10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4964"/>
            <a:ext cx="1773781" cy="14477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1DE100-BD2B-CD47-C90F-F813DAFAD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8822"/>
            <a:ext cx="1773781" cy="16367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6C540D-EAA3-A205-FED7-8FECED34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" y="5593121"/>
            <a:ext cx="578056" cy="43445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6FD3E2B-4F9A-2157-3C8D-BEB38DAC6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98" y="1531228"/>
            <a:ext cx="7977672" cy="3186415"/>
          </a:xfrm>
          <a:prstGeom prst="rect">
            <a:avLst/>
          </a:prstGeom>
        </p:spPr>
      </p:pic>
      <p:sp>
        <p:nvSpPr>
          <p:cNvPr id="5" name="Google Shape;110;p5">
            <a:extLst>
              <a:ext uri="{FF2B5EF4-FFF2-40B4-BE49-F238E27FC236}">
                <a16:creationId xmlns:a16="http://schemas.microsoft.com/office/drawing/2014/main" id="{547193F5-49A9-057C-04B7-FB08D28C54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8616" y="4896551"/>
            <a:ext cx="8593494" cy="87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3200" indent="0" algn="ctr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PK" sz="2150" dirty="0"/>
              <a:t>Social Media + Mobile Camera Technology + Deep Learning = DeepFakes</a:t>
            </a:r>
            <a:endParaRPr lang="en-US" sz="2150" dirty="0"/>
          </a:p>
        </p:txBody>
      </p:sp>
    </p:spTree>
    <p:extLst>
      <p:ext uri="{BB962C8B-B14F-4D97-AF65-F5344CB8AC3E}">
        <p14:creationId xmlns:p14="http://schemas.microsoft.com/office/powerpoint/2010/main" val="264313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477B1914-6B29-DD2D-0576-FE8C2BCB6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>
            <a:extLst>
              <a:ext uri="{FF2B5EF4-FFF2-40B4-BE49-F238E27FC236}">
                <a16:creationId xmlns:a16="http://schemas.microsoft.com/office/drawing/2014/main" id="{527E6957-0B7D-BC50-23C8-37DC587FF3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K" sz="3800" dirty="0"/>
              <a:t>Stakeholders</a:t>
            </a:r>
            <a:endParaRPr sz="3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F52F89-9F1B-9F7C-128E-F4DF91CD3E8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bg1"/>
                </a:solidFill>
              </a:rPr>
              <a:t>8</a:t>
            </a:fld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C301EB-129D-DFF4-8612-EC66B3A81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" y="2107246"/>
            <a:ext cx="1773781" cy="14477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FAF8F7-B4D1-D3C3-996C-02DAC0E03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4964"/>
            <a:ext cx="1773781" cy="14477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1A5ACA-FBE6-FF9A-6204-831189D5E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8822"/>
            <a:ext cx="1773781" cy="16367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C2A8D8-8634-E216-AD38-91B319221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" y="5593121"/>
            <a:ext cx="578056" cy="4344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7A5A0E-24F1-BAF3-C28C-18DCADB7AE0F}"/>
              </a:ext>
            </a:extLst>
          </p:cNvPr>
          <p:cNvSpPr txBox="1"/>
          <p:nvPr/>
        </p:nvSpPr>
        <p:spPr>
          <a:xfrm>
            <a:off x="1618861" y="1519421"/>
            <a:ext cx="5906277" cy="3483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K" sz="3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Politicians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K" sz="3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Celebrities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 public</a:t>
            </a:r>
            <a:endParaRPr lang="en-PK" sz="3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Corporate entities</a:t>
            </a:r>
            <a:endParaRPr lang="en-PK" sz="3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K" sz="3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overnment agencies</a:t>
            </a:r>
            <a:endParaRPr lang="en-PK" sz="3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77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68375F72-81C9-4EAA-7F5D-7AE09FE92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>
            <a:extLst>
              <a:ext uri="{FF2B5EF4-FFF2-40B4-BE49-F238E27FC236}">
                <a16:creationId xmlns:a16="http://schemas.microsoft.com/office/drawing/2014/main" id="{61514ACC-8069-3116-10F8-BE74ED99DA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K" sz="3800" dirty="0"/>
              <a:t>Surge over the past two years</a:t>
            </a:r>
            <a:endParaRPr sz="3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7F9A-E91A-2D92-2058-5E42AA4E251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smtClean="0">
                <a:solidFill>
                  <a:schemeClr val="bg1"/>
                </a:solidFill>
              </a:rPr>
              <a:t>9</a:t>
            </a:fld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90F77E-4DD5-17B6-8920-5CE0B931D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" y="2107246"/>
            <a:ext cx="1773781" cy="14477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B78B53-0239-2823-B137-B9FBCE044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4964"/>
            <a:ext cx="1773781" cy="14477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4F6484-140D-DBFB-9802-99D6577BA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8822"/>
            <a:ext cx="1773781" cy="16367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21AD55-DFDB-5F14-FAC6-C6814147571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68443" y="1733403"/>
            <a:ext cx="6607113" cy="33911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94E1DE-E7F6-D153-3198-B7DA9E7FA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" y="5593121"/>
            <a:ext cx="578056" cy="43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4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1014</Words>
  <Application>Microsoft Office PowerPoint</Application>
  <PresentationFormat>On-screen Show (4:3)</PresentationFormat>
  <Paragraphs>262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Helvetica Neue</vt:lpstr>
      <vt:lpstr>Oswald</vt:lpstr>
      <vt:lpstr>Times New Roman</vt:lpstr>
      <vt:lpstr>Office Theme</vt:lpstr>
      <vt:lpstr>Final Year Project</vt:lpstr>
      <vt:lpstr>Project Team</vt:lpstr>
      <vt:lpstr>Table of Content</vt:lpstr>
      <vt:lpstr>PowerPoint Presentation</vt:lpstr>
      <vt:lpstr>BACKGROUND AND INTRODUCTION</vt:lpstr>
      <vt:lpstr>Introduction</vt:lpstr>
      <vt:lpstr>Background</vt:lpstr>
      <vt:lpstr>Stakeholders</vt:lpstr>
      <vt:lpstr>Surge over the past two years</vt:lpstr>
      <vt:lpstr>Public concerns about AI problems</vt:lpstr>
      <vt:lpstr>PowerPoint Presentation</vt:lpstr>
      <vt:lpstr>Market Survey</vt:lpstr>
      <vt:lpstr>PowerPoint Presentation</vt:lpstr>
      <vt:lpstr>Problem Statement</vt:lpstr>
      <vt:lpstr>PowerPoint Presentation</vt:lpstr>
      <vt:lpstr>Work Breakdown Structure</vt:lpstr>
      <vt:lpstr>Responsibility Assignment Matrix</vt:lpstr>
      <vt:lpstr>PowerPoint Presentation</vt:lpstr>
      <vt:lpstr>Project Scope</vt:lpstr>
      <vt:lpstr>PowerPoint Presentation</vt:lpstr>
      <vt:lpstr>Proposed Solution</vt:lpstr>
      <vt:lpstr>Requirements Summary</vt:lpstr>
      <vt:lpstr>PowerPoint Presentation</vt:lpstr>
      <vt:lpstr>Design Summary</vt:lpstr>
      <vt:lpstr>Methodology – Data Collection</vt:lpstr>
      <vt:lpstr>Methodology – Data Pre-Processing</vt:lpstr>
      <vt:lpstr>Methodology – Training Workflow</vt:lpstr>
      <vt:lpstr>Methodology – Prediction Workflow</vt:lpstr>
      <vt:lpstr>Implementation Summary</vt:lpstr>
      <vt:lpstr>Experiments and Results Summary</vt:lpstr>
      <vt:lpstr>Testing Summary</vt:lpstr>
      <vt:lpstr>Test Case 1</vt:lpstr>
      <vt:lpstr>Test Case 2</vt:lpstr>
      <vt:lpstr>Test Case 3</vt:lpstr>
      <vt:lpstr>Test Case 4</vt:lpstr>
      <vt:lpstr>Test Case 5</vt:lpstr>
      <vt:lpstr>Test Case 6</vt:lpstr>
      <vt:lpstr>PowerPoint Presentation</vt:lpstr>
      <vt:lpstr>Conclusion</vt:lpstr>
      <vt:lpstr>Outlook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</dc:title>
  <dc:creator>Khan</dc:creator>
  <cp:lastModifiedBy>Omer Khan</cp:lastModifiedBy>
  <cp:revision>12</cp:revision>
  <dcterms:created xsi:type="dcterms:W3CDTF">2013-01-22T07:04:44Z</dcterms:created>
  <dcterms:modified xsi:type="dcterms:W3CDTF">2024-11-18T14:26:49Z</dcterms:modified>
</cp:coreProperties>
</file>