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2" r:id="rId5"/>
    <p:sldId id="281" r:id="rId6"/>
    <p:sldId id="262" r:id="rId7"/>
    <p:sldId id="277" r:id="rId8"/>
    <p:sldId id="274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9B23-235A-21CC-A97E-DAD964941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391F1-D1D7-6E10-8F6D-D073EA81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ACE5-05A9-C2FF-27E4-34CB7D8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AC03-1279-C302-DE0D-07449517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C42E-6B26-E1B6-5A1B-0553D4FF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93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DA6D-EA8D-C409-9734-2F03BE3F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38182-8E8F-DFBB-1D15-B324B4DE4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3242-C10B-4B89-2D96-E138CF05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8BED-3E3D-43D7-896A-CD20A436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13BC-FACE-4B9F-FC27-A828870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AF5A-DC15-A105-B0CF-55184ECD6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02FF2-97B0-0971-A133-5733B6F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63C0-6490-AFFB-9565-AF3DDACB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84FD-4174-25B5-8C94-AFDCFF3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0E3D-DF6C-C742-98D7-30CDF49C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39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8FB9-C9D0-81BA-D9EE-0CD215DA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D47B-7B77-F391-7FF2-06156AD6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5847-C00A-318E-9292-FAC4A27C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6E79-9D07-EF60-7101-94FD1D72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F731-75BB-EB7B-E92E-8AA97AF6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29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A0C3-AA0A-B7BC-508B-67396A1C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356AD-C770-6FF3-1E60-9C47AE114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2D4D-C625-B367-F620-65394687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9F7F-BCF7-754C-C54E-F8A23946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CEB1-0356-C875-BA00-3141DB33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078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74-E780-B465-1057-B657E62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3088-3978-5070-7015-C713F59E1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7411-C65E-F204-1172-623694D84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E48C-81F3-0A0C-3427-6EFEB419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86AB8-AD5B-FC2E-3EAF-E2052B2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7EA9-FE93-EEC9-27E1-4E5C5E3B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497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580-5BC5-B0AD-94AF-44A3C1BD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723E9-AF09-04ED-46FE-D6F3F0A7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AB917-11AF-498A-C4D2-13E4AE49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EF66C-D5FA-D4E2-AC05-761E39096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BD911-E573-9B45-F47D-64729D6E9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504BF-433D-40C7-E43F-2F13A514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BF445-01E5-D60F-C358-130B7787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6BD95-5E1B-F66D-EC63-C806720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97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E331-D5E9-0D88-D01D-1559720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BC7F-AFF4-4F3B-50F7-EF9D261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BB195-93C6-0173-518E-967ABB1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C7C70-E0B2-CAF3-F31C-E4789030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67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34063-9231-276C-C10E-CE716124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47EE5-85CD-FC2A-1D30-301C648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CBD7-E7CA-0F81-1163-0A3F4E51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525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ACD4-B0F2-AB78-3763-1CB66D61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30BB-C8AC-D8DF-ADE5-2B0FA1F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06BC3-F640-762B-70B8-FA815833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48AF4-7845-EE3E-2ED2-4DB3C006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AC2A5-2A0B-0F93-221D-25D63116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62DBF-006C-9AF0-C485-3CE0E445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559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7159-D308-76C3-5813-54EAAA6E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DBA5F-321C-AE4B-599B-DA165736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AB29F-EA4B-A023-2F78-2DF1C43F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5FDD-51F6-D63D-19E3-1D2530C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D95B-030E-EF85-6B4E-88B2C4D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7486-4123-203A-CE31-8A4E9E7E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343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96EC3-97BF-2F29-CC89-B5CFD72E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8EE4-DAE6-CBE2-A453-20CE34F6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A126-0CE5-E825-6B26-B7962EF5D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EACC-2E6A-49CD-9BF3-97FB455BAADA}" type="datetimeFigureOut">
              <a:rPr lang="en-PK" smtClean="0"/>
              <a:t>15/12/2023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5B65-ACC2-78B5-5187-75255FC4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B813-B630-AAF2-5656-F324B7A2E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D553-D056-4A71-B13B-67D511FCAE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60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8157-2400-adc5-108-6100-c955-2855-ca6f-d787.ngrok-free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57C-AEA2-2617-7A9B-F05CBCEA5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of Terrorist Activity Around The World</a:t>
            </a:r>
            <a:endParaRPr lang="en-P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4A9D-ECD3-F720-261B-100B2A92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CA23-50F0-DC25-E48D-957F946E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0" i="0" dirty="0">
                <a:effectLst/>
                <a:latin typeface="Söhne"/>
              </a:rPr>
              <a:t>Enhancing global counterterrorism efforts by identifying and analyzing recurrent behavioral patterns among terrorists across the globe.</a:t>
            </a:r>
            <a:endParaRPr lang="en-US" sz="2600" dirty="0"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2600" b="0" i="0" dirty="0">
                <a:effectLst/>
                <a:latin typeface="Söhne"/>
              </a:rPr>
              <a:t>Certain types of terrorist activities could be overrepresented or underrepresented due to political, cultural, or geographic factors. The sheer volume and complexity of data within to </a:t>
            </a:r>
            <a:r>
              <a:rPr lang="en-US" sz="2600" dirty="0">
                <a:latin typeface="Söhne"/>
              </a:rPr>
              <a:t>be analyzed </a:t>
            </a:r>
            <a:r>
              <a:rPr lang="en-US" sz="2600" b="0" i="0" dirty="0">
                <a:effectLst/>
                <a:latin typeface="Söhne"/>
              </a:rPr>
              <a:t>can be overwhelming.</a:t>
            </a:r>
            <a:endParaRPr lang="en-PK" sz="2600" dirty="0"/>
          </a:p>
        </p:txBody>
      </p:sp>
    </p:spTree>
    <p:extLst>
      <p:ext uri="{BB962C8B-B14F-4D97-AF65-F5344CB8AC3E}">
        <p14:creationId xmlns:p14="http://schemas.microsoft.com/office/powerpoint/2010/main" val="204737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099D-C547-35DE-48BB-DC0A1DBF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15A0-CE9C-F0D5-0087-06722AD52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3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Global Terrorism Dataset (GTD)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 An open-source database with information on international terrorist events around the world from 1970 – 2021.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Contains </a:t>
            </a:r>
            <a:r>
              <a:rPr lang="en-US" b="0" i="0" dirty="0">
                <a:effectLst/>
              </a:rPr>
              <a:t>information on over 200,000 terrorist attacks.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sz="2800" dirty="0"/>
              <a:t>GTD defines a terrorist attack as </a:t>
            </a:r>
            <a:r>
              <a:rPr lang="en-US" sz="2800" i="1" dirty="0"/>
              <a:t>the threatened or actual use of illegal force and violence by a nonstate actor to attain a political, economic, religious, or social goal through fear, coercion, or intimidation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6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E43-5360-7940-522D-E3AACBCB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A327B-085F-A738-5FF7-BD745E19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288425"/>
            <a:ext cx="7610934" cy="42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388B6-B247-90BA-A21F-923C065B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42" y="4743450"/>
            <a:ext cx="68199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A981-96C2-8E7E-7BC5-3CA3A88E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Analysis(Contd.)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1F62-1F5C-D685-E210-406E0968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2800" b="1" dirty="0"/>
              <a:t>The incident must be intentional </a:t>
            </a:r>
            <a:r>
              <a:rPr lang="en-US" sz="2800" dirty="0"/>
              <a:t>– the result of a conscious calculation on the part of a perpetrator.</a:t>
            </a:r>
          </a:p>
          <a:p>
            <a:pPr>
              <a:lnSpc>
                <a:spcPct val="170000"/>
              </a:lnSpc>
            </a:pPr>
            <a:r>
              <a:rPr lang="en-US" sz="2800" b="1" dirty="0"/>
              <a:t>The incident must entail some level of violence or immediate threat of violence </a:t>
            </a:r>
            <a:r>
              <a:rPr lang="en-US" sz="2800" dirty="0"/>
              <a:t>–</a:t>
            </a:r>
            <a:r>
              <a:rPr lang="en-US" sz="2800" b="1" dirty="0"/>
              <a:t> </a:t>
            </a:r>
            <a:r>
              <a:rPr lang="en-US" sz="2800" dirty="0"/>
              <a:t>including property violence, as well as violence against people. </a:t>
            </a:r>
          </a:p>
          <a:p>
            <a:pPr>
              <a:lnSpc>
                <a:spcPct val="170000"/>
              </a:lnSpc>
            </a:pPr>
            <a:r>
              <a:rPr lang="en-US" sz="2800" b="1" dirty="0"/>
              <a:t>The perpetrators of the incidents must be sub-national actors.</a:t>
            </a:r>
            <a:r>
              <a:rPr lang="en-US" sz="2800" dirty="0"/>
              <a:t> The database does not include acts of state terrorism. </a:t>
            </a:r>
          </a:p>
          <a:p>
            <a:pPr marL="0" indent="0">
              <a:lnSpc>
                <a:spcPct val="170000"/>
              </a:lnSpc>
              <a:buNone/>
            </a:pPr>
            <a:endParaRPr lang="en-PK" sz="2600" dirty="0"/>
          </a:p>
        </p:txBody>
      </p:sp>
    </p:spTree>
    <p:extLst>
      <p:ext uri="{BB962C8B-B14F-4D97-AF65-F5344CB8AC3E}">
        <p14:creationId xmlns:p14="http://schemas.microsoft.com/office/powerpoint/2010/main" val="369352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BA1B-AA59-0640-CF87-97A86E77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7268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PK" dirty="0"/>
          </a:p>
        </p:txBody>
      </p:sp>
      <p:pic>
        <p:nvPicPr>
          <p:cNvPr id="3" name="AttacksAndWarsWorldwide">
            <a:hlinkClick r:id="" action="ppaction://media"/>
            <a:extLst>
              <a:ext uri="{FF2B5EF4-FFF2-40B4-BE49-F238E27FC236}">
                <a16:creationId xmlns:a16="http://schemas.microsoft.com/office/drawing/2014/main" id="{987AF03A-E9BE-DFC9-C067-39E6FC5A22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1196" y="978225"/>
            <a:ext cx="10289607" cy="58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squares with black text&#10;&#10;Description automatically generated">
            <a:extLst>
              <a:ext uri="{FF2B5EF4-FFF2-40B4-BE49-F238E27FC236}">
                <a16:creationId xmlns:a16="http://schemas.microsoft.com/office/drawing/2014/main" id="{FE8E09A5-3354-32BD-4141-03918ACC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7" y="1693136"/>
            <a:ext cx="6171962" cy="3471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5BA1B-AA59-0640-CF87-97A86E77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642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Results(Contd.)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8B9B1-6247-B0FA-04AE-07B41A812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4" t="6194" r="1452" b="6629"/>
          <a:stretch/>
        </p:blipFill>
        <p:spPr>
          <a:xfrm>
            <a:off x="6877885" y="1328665"/>
            <a:ext cx="5050053" cy="48276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50F4EC-1C41-1ADB-07D3-A875B4B3F231}"/>
              </a:ext>
            </a:extLst>
          </p:cNvPr>
          <p:cNvCxnSpPr/>
          <p:nvPr/>
        </p:nvCxnSpPr>
        <p:spPr>
          <a:xfrm>
            <a:off x="6410144" y="1187701"/>
            <a:ext cx="0" cy="51095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4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142B-2E04-80A6-8EE9-C422DDAF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2982"/>
            <a:ext cx="10515600" cy="65279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Results(Contd.)</a:t>
            </a:r>
            <a:endParaRPr lang="en-PK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06FDC6A4-872D-8C60-5DD7-8740FDE649C7}"/>
              </a:ext>
            </a:extLst>
          </p:cNvPr>
          <p:cNvSpPr txBox="1"/>
          <p:nvPr/>
        </p:nvSpPr>
        <p:spPr>
          <a:xfrm>
            <a:off x="933089" y="5582751"/>
            <a:ext cx="1032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Additional insights </a:t>
            </a:r>
            <a:r>
              <a:rPr lang="en-US" sz="1600" dirty="0"/>
              <a:t>from Exploratory Data Analysis(EDA) and </a:t>
            </a:r>
            <a:r>
              <a:rPr lang="en-US" sz="1600" b="1" dirty="0"/>
              <a:t>Model Deployment</a:t>
            </a:r>
            <a:r>
              <a:rPr lang="en-US" sz="1600" dirty="0"/>
              <a:t> are available at: 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https://8157-2400-adc5-108-6100-c955-2855-ca6f-d787.ngrok-free.app/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3F74F6-EC4A-7459-D9ED-684DD1A0AB5B}"/>
              </a:ext>
            </a:extLst>
          </p:cNvPr>
          <p:cNvGrpSpPr/>
          <p:nvPr/>
        </p:nvGrpSpPr>
        <p:grpSpPr>
          <a:xfrm>
            <a:off x="838199" y="1533977"/>
            <a:ext cx="4022784" cy="3653418"/>
            <a:chOff x="7858663" y="1602290"/>
            <a:chExt cx="4022784" cy="36534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4F58C1-BE82-91BD-2EC9-7BE22D7F2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297" t="-1" r="42547" b="-352"/>
            <a:stretch/>
          </p:blipFill>
          <p:spPr>
            <a:xfrm>
              <a:off x="7858663" y="1602290"/>
              <a:ext cx="2579299" cy="36534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A587C6-9357-F2FF-D652-E832D0522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88" t="-1" b="62440"/>
            <a:stretch/>
          </p:blipFill>
          <p:spPr>
            <a:xfrm>
              <a:off x="10636369" y="1832982"/>
              <a:ext cx="1245078" cy="1367418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0577B9-2EFC-CB82-E552-163C34ABC17E}"/>
              </a:ext>
            </a:extLst>
          </p:cNvPr>
          <p:cNvCxnSpPr/>
          <p:nvPr/>
        </p:nvCxnSpPr>
        <p:spPr>
          <a:xfrm>
            <a:off x="4964041" y="1353907"/>
            <a:ext cx="0" cy="4009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E9084F7-D978-E019-B323-7E2F62E8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54"/>
          <a:stretch/>
        </p:blipFill>
        <p:spPr>
          <a:xfrm>
            <a:off x="4964041" y="1533977"/>
            <a:ext cx="7075047" cy="3970116"/>
          </a:xfrm>
        </p:spPr>
      </p:pic>
    </p:spTree>
    <p:extLst>
      <p:ext uri="{BB962C8B-B14F-4D97-AF65-F5344CB8AC3E}">
        <p14:creationId xmlns:p14="http://schemas.microsoft.com/office/powerpoint/2010/main" val="377437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240</Words>
  <Application>Microsoft Office PowerPoint</Application>
  <PresentationFormat>Widescreen</PresentationFormat>
  <Paragraphs>18</Paragraphs>
  <Slides>8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Study of Terrorist Activity Around The World</vt:lpstr>
      <vt:lpstr>Problem Statement and Challenges</vt:lpstr>
      <vt:lpstr>Dataset</vt:lpstr>
      <vt:lpstr>Architecture</vt:lpstr>
      <vt:lpstr>Exploratory Data Analysis(Contd.)</vt:lpstr>
      <vt:lpstr>Results</vt:lpstr>
      <vt:lpstr>Results(Contd.)</vt:lpstr>
      <vt:lpstr>Results(Contd.)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Ahmed</dc:creator>
  <cp:lastModifiedBy>Hamza Ahmed</cp:lastModifiedBy>
  <cp:revision>139</cp:revision>
  <dcterms:created xsi:type="dcterms:W3CDTF">2023-12-02T16:28:59Z</dcterms:created>
  <dcterms:modified xsi:type="dcterms:W3CDTF">2023-12-15T11:06:25Z</dcterms:modified>
</cp:coreProperties>
</file>