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8" r:id="rId1"/>
  </p:sldMasterIdLst>
  <p:notesMasterIdLst>
    <p:notesMasterId r:id="rId19"/>
  </p:notesMasterIdLst>
  <p:sldIdLst>
    <p:sldId id="257" r:id="rId2"/>
    <p:sldId id="258" r:id="rId3"/>
    <p:sldId id="270" r:id="rId4"/>
    <p:sldId id="271" r:id="rId5"/>
    <p:sldId id="261" r:id="rId6"/>
    <p:sldId id="262" r:id="rId7"/>
    <p:sldId id="263" r:id="rId8"/>
    <p:sldId id="278" r:id="rId9"/>
    <p:sldId id="279" r:id="rId10"/>
    <p:sldId id="273" r:id="rId11"/>
    <p:sldId id="274" r:id="rId12"/>
    <p:sldId id="277" r:id="rId13"/>
    <p:sldId id="280" r:id="rId14"/>
    <p:sldId id="267" r:id="rId15"/>
    <p:sldId id="276" r:id="rId16"/>
    <p:sldId id="275" r:id="rId17"/>
    <p:sldId id="269"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
      <p:font typeface="Pinyon Script" panose="020B0604020202020204" charset="0"/>
      <p:regular r:id="rId26"/>
    </p:embeddedFont>
    <p:embeddedFont>
      <p:font typeface="Segoe UI" panose="020B0502040204020203" pitchFamily="34" charset="0"/>
      <p:regular r:id="rId27"/>
      <p:bold r:id="rId28"/>
      <p:italic r:id="rId29"/>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50C738-F422-A71F-527B-86796931519E}" v="143" dt="2023-11-01T17:01:49.169"/>
    <p1510:client id="{9BFCD7C7-372A-FF36-1085-FC8633CF453E}" v="40" dt="2023-11-01T17:14:2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Arial"/>
                <a:ea typeface="Arial"/>
                <a:cs typeface="Arial"/>
                <a:sym typeface="Arial"/>
              </a:rPr>
              <a:t>1</a:t>
            </a:fld>
            <a:endParaRPr>
              <a:latin typeface="Arial"/>
              <a:ea typeface="Arial"/>
              <a:cs typeface="Arial"/>
              <a:sym typeface="Arial"/>
            </a:endParaRPr>
          </a:p>
        </p:txBody>
      </p:sp>
      <p:sp>
        <p:nvSpPr>
          <p:cNvPr id="93" name="Google Shape;93;p2:notes"/>
          <p:cNvSpPr txBox="1">
            <a:spLocks noGrp="1"/>
          </p:cNvSpPr>
          <p:nvPr>
            <p:ph type="body" idx="1"/>
          </p:nvPr>
        </p:nvSpPr>
        <p:spPr>
          <a:xfrm>
            <a:off x="914400" y="4346575"/>
            <a:ext cx="5029200" cy="3852863"/>
          </a:xfrm>
          <a:prstGeom prst="rect">
            <a:avLst/>
          </a:prstGeom>
          <a:noFill/>
          <a:ln>
            <a:noFill/>
          </a:ln>
        </p:spPr>
        <p:txBody>
          <a:bodyPr spcFirstLastPara="1" wrap="square" lIns="90475" tIns="44450" rIns="90475" bIns="44450" anchor="t" anchorCtr="0">
            <a:noAutofit/>
          </a:bodyPr>
          <a:lstStyle/>
          <a:p>
            <a:pPr marL="0" lvl="0" indent="0" algn="l" rtl="0">
              <a:lnSpc>
                <a:spcPct val="100000"/>
              </a:lnSpc>
              <a:spcBef>
                <a:spcPts val="0"/>
              </a:spcBef>
              <a:spcAft>
                <a:spcPts val="0"/>
              </a:spcAft>
              <a:buSzPts val="1400"/>
              <a:buNone/>
            </a:pPr>
            <a:endParaRPr>
              <a:latin typeface="Arial"/>
              <a:ea typeface="Arial"/>
              <a:cs typeface="Arial"/>
              <a:sym typeface="Arial"/>
            </a:endParaRPr>
          </a:p>
        </p:txBody>
      </p:sp>
      <p:sp>
        <p:nvSpPr>
          <p:cNvPr id="94" name="Google Shape;94;p2:notes"/>
          <p:cNvSpPr>
            <a:spLocks noGrp="1" noRot="1" noChangeAspect="1"/>
          </p:cNvSpPr>
          <p:nvPr>
            <p:ph type="sldImg" idx="2"/>
          </p:nvPr>
        </p:nvSpPr>
        <p:spPr>
          <a:xfrm>
            <a:off x="587375" y="800100"/>
            <a:ext cx="5684838" cy="31988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chemeClr val="dk1"/>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1079-DA04-47E1-B7E4-94A99B6FDE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5AC17C-F3AC-4306-A544-1010C91FA4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CE5F1E-F675-42DD-9ECE-27CDE00BE8B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1012E60-1685-4C74-9474-D6617FCC9F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EE2ACE-2040-42D0-9DCD-CD403F1D411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35085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F7B0-4166-4BB0-AE14-B489C11A07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8CECD1-D5B1-4D6B-B5A3-51DB6338DD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0F9963-FA59-4C8D-99C7-EECEB5DC199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F4D2D7D5-E006-49CA-BCC6-79E0B6D709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0DE025-B0E8-4604-8418-FA933CD15C9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0743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A81F17-1E8E-41B7-AF2E-AE5A161550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40314D-22A8-459E-B7B7-9188E869F8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CCE8C1-08E8-4695-AF51-3F0EFA7E220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E14BD74-08AE-45FB-95D6-D5D231036C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A24586-9F1F-4C33-A905-9AB887A163F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5020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04B5-D65B-4444-A5BA-F845F9A51F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4C0AD7-7183-42D9-B97F-1EAF190FA6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0CC598-2D43-49D0-B97B-77A82D8E733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0A119959-0985-41CC-8A13-377C9E6F49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39A127-6CEA-4A6C-83A9-F308E144BF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64511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EC01-46C0-4234-8908-2D775615C8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65CECB-5FD3-44C9-8955-13878893C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8CFFFD-2734-434B-9A03-48D0E22156D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044211D-F98E-4909-A717-61A6041B6E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3505BB-3135-4679-8EA4-FE320861C5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14650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3A35-B361-4538-A9B1-0E2A58B4FA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3DB906-C39B-4A06-B566-6A63329C8D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BC6916-9601-4D88-B991-4932783C14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93B1A7-B067-41FB-8016-587BAA874819}"/>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49950509-3B32-4562-8997-6BCD2997FC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BC87F8-439E-4102-878F-B2C07EB5579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7615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9FBD-AB05-47D3-8239-52F785A4B2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CD236A-7FE6-4556-8E22-50649E6579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640F835-E395-48BF-B759-DAD2939C06A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0DF12D-F377-4906-9B44-33DFFEF5E9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DA3F35-BA4B-42E3-86DB-7A04990ADB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33D975-9C45-4AD7-9058-50BB64D67A9D}"/>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9BC2E59B-FA6D-4A52-A0D0-69B0131F5C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2A5BF0-24AF-4E46-B6FF-D372712DF46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870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BB97-3054-496A-9110-F1EC33754D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A6EF1A-73CE-4B2E-BED0-E1701E973700}"/>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85C9F9C3-6378-4A39-8A5C-8A5BE45EB1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0872C6-1E6D-4326-83E1-AA4640FCBD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503281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5CE4B7-EA71-4CA7-9A0B-E9911D80406C}"/>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62073FC2-2B35-443D-9630-06331659E2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399415-6112-4384-A579-80F041C28C6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7432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C8E5-D555-4856-8C98-F94CFB1837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E3AA48-A862-4502-8CD5-ABD42347EE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AA95763-FE75-4020-A5F0-CA01BBB19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C27CD2-CA95-45BE-840B-E2737077284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7B5ACB7-19E9-4488-A3FA-BACBD4315B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06B0C2-98C7-4776-9EBF-E6B4CC5471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69840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EA45E-6B71-49A6-BF0C-F22347E5D9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028AC6-7A6C-4B83-B562-393424A2A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7DC01A-801A-44F9-A95C-ABDD3E394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8A8FD7-F285-42C9-9875-B47C8B7094C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E208DCE0-5E70-47EC-85D5-D46B0EAF53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7624A1-6A06-4C31-BE95-66DB82CB14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4719028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2842C-FE7F-4A95-8C63-984457B4C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4DC8F4-FB03-437A-A017-B5D25F988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737310-2853-481F-B6F4-4E4846C091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818A4B22-84EB-4C23-A1D9-EE2C59E6D8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AC04F9-AE70-47FA-AB4D-9B36DBB36E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972990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tart.umd.edu/research-projects/global-terrorism-database-gtd" TargetMode="External"/><Relationship Id="rId2" Type="http://schemas.openxmlformats.org/officeDocument/2006/relationships/hyperlink" Target="https://www.start.umd.edu/gtd" TargetMode="External"/><Relationship Id="rId1" Type="http://schemas.openxmlformats.org/officeDocument/2006/relationships/slideLayout" Target="../slideLayouts/slideLayout2.xml"/><Relationship Id="rId4" Type="http://schemas.openxmlformats.org/officeDocument/2006/relationships/hyperlink" Target="https://www.rand.org/nsrd/projects/terrorism-incidents.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1127400" y="1676400"/>
            <a:ext cx="9937200" cy="17526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2060"/>
              </a:buClr>
              <a:buSzPts val="4000"/>
              <a:buFont typeface="Times New Roman"/>
              <a:buNone/>
            </a:pPr>
            <a:r>
              <a:rPr lang="en-US" sz="4000" b="1" u="sng" dirty="0">
                <a:solidFill>
                  <a:srgbClr val="002060"/>
                </a:solidFill>
                <a:latin typeface="Times New Roman"/>
                <a:ea typeface="Times New Roman"/>
                <a:cs typeface="Times New Roman"/>
                <a:sym typeface="Times New Roman"/>
              </a:rPr>
              <a:t>Terrorist Activity Forecasting and Risk Assessment System</a:t>
            </a:r>
            <a:br>
              <a:rPr lang="en-US" sz="4000" b="1" u="sng" dirty="0">
                <a:solidFill>
                  <a:srgbClr val="002060"/>
                </a:solidFill>
                <a:latin typeface="Times New Roman"/>
                <a:ea typeface="Times New Roman"/>
                <a:cs typeface="Times New Roman"/>
                <a:sym typeface="Times New Roman"/>
              </a:rPr>
            </a:br>
            <a:endParaRPr sz="3200" b="1" u="sng" dirty="0">
              <a:solidFill>
                <a:srgbClr val="C00000"/>
              </a:solidFill>
              <a:latin typeface="Times New Roman"/>
              <a:ea typeface="Times New Roman"/>
              <a:cs typeface="Times New Roman"/>
              <a:sym typeface="Times New Roman"/>
            </a:endParaRPr>
          </a:p>
        </p:txBody>
      </p:sp>
      <p:sp>
        <p:nvSpPr>
          <p:cNvPr id="97" name="Google Shape;97;p14"/>
          <p:cNvSpPr txBox="1">
            <a:spLocks noGrp="1"/>
          </p:cNvSpPr>
          <p:nvPr>
            <p:ph type="subTitle" idx="1"/>
          </p:nvPr>
        </p:nvSpPr>
        <p:spPr>
          <a:xfrm>
            <a:off x="3048100" y="4948223"/>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0"/>
              </a:spcBef>
              <a:spcAft>
                <a:spcPts val="0"/>
              </a:spcAft>
              <a:buClr>
                <a:schemeClr val="dk1"/>
              </a:buClr>
              <a:buSzPts val="2220"/>
              <a:buNone/>
            </a:pPr>
            <a:r>
              <a:rPr lang="en-US" sz="2000" dirty="0">
                <a:solidFill>
                  <a:schemeClr val="dk1"/>
                </a:solidFill>
                <a:latin typeface="Times New Roman"/>
                <a:ea typeface="Times New Roman"/>
                <a:cs typeface="Times New Roman"/>
                <a:sym typeface="Times New Roman"/>
              </a:rPr>
              <a:t>Under the Guidance of</a:t>
            </a:r>
            <a:endParaRPr sz="2000" dirty="0"/>
          </a:p>
          <a:p>
            <a:pPr marL="0" lvl="0" indent="0" algn="ctr" rtl="0">
              <a:lnSpc>
                <a:spcPct val="80000"/>
              </a:lnSpc>
              <a:spcBef>
                <a:spcPts val="444"/>
              </a:spcBef>
              <a:spcAft>
                <a:spcPts val="0"/>
              </a:spcAft>
              <a:buClr>
                <a:srgbClr val="0F243E"/>
              </a:buClr>
              <a:buSzPts val="2220"/>
              <a:buNone/>
            </a:pPr>
            <a:r>
              <a:rPr lang="en-US" sz="2800" b="1" dirty="0">
                <a:solidFill>
                  <a:schemeClr val="dk1"/>
                </a:solidFill>
              </a:rPr>
              <a:t> Prof. M.M. Deshpande</a:t>
            </a:r>
          </a:p>
          <a:p>
            <a:pPr marL="0" lvl="0" indent="0" algn="ctr" rtl="0">
              <a:lnSpc>
                <a:spcPct val="80000"/>
              </a:lnSpc>
              <a:spcBef>
                <a:spcPts val="444"/>
              </a:spcBef>
              <a:spcAft>
                <a:spcPts val="0"/>
              </a:spcAft>
              <a:buClr>
                <a:srgbClr val="0F243E"/>
              </a:buClr>
              <a:buSzPts val="2220"/>
              <a:buNone/>
            </a:pPr>
            <a:endParaRPr sz="2800" b="1" dirty="0">
              <a:solidFill>
                <a:srgbClr val="0F243E"/>
              </a:solidFill>
              <a:latin typeface="Times New Roman"/>
              <a:ea typeface="Times New Roman"/>
              <a:cs typeface="Times New Roman"/>
              <a:sym typeface="Times New Roman"/>
            </a:endParaRPr>
          </a:p>
          <a:p>
            <a:pPr>
              <a:lnSpc>
                <a:spcPct val="80000"/>
              </a:lnSpc>
              <a:spcBef>
                <a:spcPts val="444"/>
              </a:spcBef>
              <a:buClr>
                <a:srgbClr val="0F243E"/>
              </a:buClr>
              <a:buSzPts val="2220"/>
            </a:pPr>
            <a:r>
              <a:rPr lang="en-US" sz="2200" dirty="0">
                <a:solidFill>
                  <a:srgbClr val="0F243E"/>
                </a:solidFill>
                <a:latin typeface="Times New Roman"/>
                <a:ea typeface="Times New Roman"/>
                <a:cs typeface="Times New Roman"/>
                <a:sym typeface="Times New Roman"/>
              </a:rPr>
              <a:t>Date:-2 /11/2023</a:t>
            </a:r>
            <a:endParaRPr sz="2220" dirty="0">
              <a:solidFill>
                <a:srgbClr val="0F243E"/>
              </a:solidFill>
              <a:latin typeface="Times New Roman"/>
              <a:ea typeface="Times New Roman"/>
              <a:cs typeface="Times New Roman"/>
              <a:sym typeface="Times New Roman"/>
            </a:endParaRPr>
          </a:p>
        </p:txBody>
      </p:sp>
      <p:sp>
        <p:nvSpPr>
          <p:cNvPr id="98" name="Google Shape;98;p14"/>
          <p:cNvSpPr/>
          <p:nvPr/>
        </p:nvSpPr>
        <p:spPr>
          <a:xfrm>
            <a:off x="0" y="0"/>
            <a:ext cx="12192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New Roman"/>
              <a:ea typeface="Times New Roman"/>
              <a:cs typeface="Times New Roman"/>
              <a:sym typeface="Times New Roman"/>
            </a:endParaRPr>
          </a:p>
        </p:txBody>
      </p:sp>
      <p:sp>
        <p:nvSpPr>
          <p:cNvPr id="99" name="Google Shape;99;p14"/>
          <p:cNvSpPr/>
          <p:nvPr/>
        </p:nvSpPr>
        <p:spPr>
          <a:xfrm>
            <a:off x="1219300" y="157177"/>
            <a:ext cx="10058400" cy="1323300"/>
          </a:xfrm>
          <a:prstGeom prst="rect">
            <a:avLst/>
          </a:prstGeom>
          <a:noFill/>
          <a:ln>
            <a:noFill/>
          </a:ln>
        </p:spPr>
        <p:txBody>
          <a:bodyPr spcFirstLastPara="1" wrap="square" lIns="91425" tIns="45700" rIns="91425" bIns="45700" anchor="ctr" anchorCtr="0">
            <a:noAutofit/>
          </a:bodyPr>
          <a:lstStyle/>
          <a:p>
            <a:pPr marL="0" marR="0" lvl="0" indent="457200" algn="ctr" rtl="0">
              <a:lnSpc>
                <a:spcPct val="100000"/>
              </a:lnSpc>
              <a:spcBef>
                <a:spcPts val="0"/>
              </a:spcBef>
              <a:spcAft>
                <a:spcPts val="0"/>
              </a:spcAft>
              <a:buClr>
                <a:schemeClr val="dk1"/>
              </a:buClr>
              <a:buSzPts val="2400"/>
              <a:buFont typeface="Times New Roman"/>
              <a:buNone/>
            </a:pPr>
            <a:r>
              <a:rPr lang="en-US" sz="2400" b="0" i="0" u="none" strike="noStrike" cap="none" dirty="0">
                <a:solidFill>
                  <a:schemeClr val="dk1"/>
                </a:solidFill>
                <a:latin typeface="Times New Roman"/>
                <a:ea typeface="Times New Roman"/>
                <a:cs typeface="Times New Roman"/>
                <a:sym typeface="Times New Roman"/>
              </a:rPr>
              <a:t>Jawahar Education Society’s</a:t>
            </a:r>
            <a:endParaRPr sz="1400" b="0" i="0" u="none" strike="noStrike" cap="none" dirty="0">
              <a:solidFill>
                <a:srgbClr val="000000"/>
              </a:solidFill>
              <a:latin typeface="Arial"/>
              <a:ea typeface="Arial"/>
              <a:cs typeface="Arial"/>
              <a:sym typeface="Arial"/>
            </a:endParaRPr>
          </a:p>
          <a:p>
            <a:pPr marL="0" marR="0" lvl="0" indent="457200" algn="ctr" rtl="0">
              <a:lnSpc>
                <a:spcPct val="100000"/>
              </a:lnSpc>
              <a:spcBef>
                <a:spcPts val="0"/>
              </a:spcBef>
              <a:spcAft>
                <a:spcPts val="0"/>
              </a:spcAft>
              <a:buClr>
                <a:schemeClr val="dk1"/>
              </a:buClr>
              <a:buSzPts val="2800"/>
              <a:buFont typeface="Times New Roman"/>
              <a:buNone/>
            </a:pPr>
            <a:r>
              <a:rPr lang="en-US" sz="2800" b="1" i="0" u="none" strike="noStrike" cap="none" dirty="0">
                <a:solidFill>
                  <a:schemeClr val="dk1"/>
                </a:solidFill>
                <a:latin typeface="Times New Roman"/>
                <a:ea typeface="Times New Roman"/>
                <a:cs typeface="Times New Roman"/>
                <a:sym typeface="Times New Roman"/>
              </a:rPr>
              <a:t>	A. </a:t>
            </a:r>
            <a:r>
              <a:rPr lang="en-US" sz="2800" b="1" i="0" u="none" strike="noStrike" cap="none" dirty="0" err="1">
                <a:solidFill>
                  <a:schemeClr val="dk1"/>
                </a:solidFill>
                <a:latin typeface="Times New Roman"/>
                <a:ea typeface="Times New Roman"/>
                <a:cs typeface="Times New Roman"/>
                <a:sym typeface="Times New Roman"/>
              </a:rPr>
              <a:t>C.Patil</a:t>
            </a:r>
            <a:r>
              <a:rPr lang="en-US" sz="2800" b="1" i="0" u="none" strike="noStrike" cap="none" dirty="0">
                <a:solidFill>
                  <a:schemeClr val="dk1"/>
                </a:solidFill>
                <a:latin typeface="Times New Roman"/>
                <a:ea typeface="Times New Roman"/>
                <a:cs typeface="Times New Roman"/>
                <a:sym typeface="Times New Roman"/>
              </a:rPr>
              <a:t> College of Engineering, Kharghar</a:t>
            </a:r>
            <a:endParaRPr sz="2800" b="1" i="0" u="none" strike="noStrike" cap="none" dirty="0">
              <a:solidFill>
                <a:schemeClr val="dk1"/>
              </a:solidFill>
              <a:latin typeface="Times New Roman"/>
              <a:ea typeface="Times New Roman"/>
              <a:cs typeface="Times New Roman"/>
              <a:sym typeface="Times New Roman"/>
            </a:endParaRPr>
          </a:p>
          <a:p>
            <a:pPr marL="0" marR="0" lvl="0" indent="457200" algn="ctr" rtl="0">
              <a:lnSpc>
                <a:spcPct val="100000"/>
              </a:lnSpc>
              <a:spcBef>
                <a:spcPts val="0"/>
              </a:spcBef>
              <a:spcAft>
                <a:spcPts val="0"/>
              </a:spcAft>
              <a:buClr>
                <a:schemeClr val="dk1"/>
              </a:buClr>
              <a:buSzPts val="2800"/>
              <a:buFont typeface="Times New Roman"/>
              <a:buNone/>
            </a:pPr>
            <a:r>
              <a:rPr lang="en-US" sz="2800" b="0" i="0" u="none" strike="noStrike" cap="none" dirty="0">
                <a:solidFill>
                  <a:schemeClr val="dk1"/>
                </a:solidFill>
                <a:latin typeface="Times New Roman"/>
                <a:ea typeface="Times New Roman"/>
                <a:cs typeface="Times New Roman"/>
                <a:sym typeface="Times New Roman"/>
              </a:rPr>
              <a:t>	</a:t>
            </a:r>
            <a:r>
              <a:rPr lang="en-US" sz="2400" b="0" i="0" u="none" strike="noStrike" cap="none" dirty="0">
                <a:solidFill>
                  <a:schemeClr val="dk1"/>
                </a:solidFill>
                <a:latin typeface="Times New Roman"/>
                <a:ea typeface="Times New Roman"/>
                <a:cs typeface="Times New Roman"/>
                <a:sym typeface="Times New Roman"/>
              </a:rPr>
              <a:t>Department of Artificial Intelligence &amp; Data Science</a:t>
            </a:r>
            <a:endParaRPr sz="1400" b="0" i="0" u="none" strike="noStrike" cap="none" dirty="0">
              <a:solidFill>
                <a:srgbClr val="000000"/>
              </a:solidFill>
              <a:latin typeface="Arial"/>
              <a:ea typeface="Arial"/>
              <a:cs typeface="Arial"/>
              <a:sym typeface="Arial"/>
            </a:endParaRPr>
          </a:p>
        </p:txBody>
      </p:sp>
      <p:pic>
        <p:nvPicPr>
          <p:cNvPr id="100" name="Google Shape;100;p14"/>
          <p:cNvPicPr preferRelativeResize="0"/>
          <p:nvPr/>
        </p:nvPicPr>
        <p:blipFill rotWithShape="1">
          <a:blip r:embed="rId3">
            <a:alphaModFix/>
          </a:blip>
          <a:srcRect/>
          <a:stretch/>
        </p:blipFill>
        <p:spPr>
          <a:xfrm>
            <a:off x="473862" y="184334"/>
            <a:ext cx="1733275" cy="1385000"/>
          </a:xfrm>
          <a:prstGeom prst="rect">
            <a:avLst/>
          </a:prstGeom>
          <a:noFill/>
          <a:ln>
            <a:noFill/>
          </a:ln>
        </p:spPr>
      </p:pic>
      <p:sp>
        <p:nvSpPr>
          <p:cNvPr id="2" name="TextBox 1">
            <a:extLst>
              <a:ext uri="{FF2B5EF4-FFF2-40B4-BE49-F238E27FC236}">
                <a16:creationId xmlns:a16="http://schemas.microsoft.com/office/drawing/2014/main" id="{52023F85-CE2C-4B94-B9A8-B41318536ECE}"/>
              </a:ext>
            </a:extLst>
          </p:cNvPr>
          <p:cNvSpPr txBox="1"/>
          <p:nvPr/>
        </p:nvSpPr>
        <p:spPr>
          <a:xfrm>
            <a:off x="2007385" y="3063712"/>
            <a:ext cx="8482230" cy="1785104"/>
          </a:xfrm>
          <a:prstGeom prst="rect">
            <a:avLst/>
          </a:prstGeom>
          <a:noFill/>
        </p:spPr>
        <p:txBody>
          <a:bodyPr wrap="square" lIns="91440" tIns="45720" rIns="91440" bIns="45720" rtlCol="0" anchor="t">
            <a:spAutoFit/>
          </a:bodyPr>
          <a:lstStyle/>
          <a:p>
            <a:pPr algn="ctr"/>
            <a:r>
              <a:rPr lang="en-US" sz="2200" dirty="0">
                <a:solidFill>
                  <a:srgbClr val="C00000"/>
                </a:solidFill>
                <a:latin typeface="Times New Roman"/>
                <a:ea typeface="Times New Roman"/>
                <a:cs typeface="Times New Roman"/>
                <a:sym typeface="Times New Roman"/>
              </a:rPr>
              <a:t>Name of Students</a:t>
            </a:r>
            <a:br>
              <a:rPr lang="en-US" sz="2200" b="1" dirty="0">
                <a:solidFill>
                  <a:schemeClr val="tx1"/>
                </a:solidFill>
                <a:latin typeface="Times New Roman"/>
                <a:ea typeface="Times New Roman"/>
                <a:cs typeface="Times New Roman"/>
                <a:sym typeface="Times New Roman"/>
              </a:rPr>
            </a:br>
            <a:r>
              <a:rPr lang="en-US" sz="2200" dirty="0">
                <a:latin typeface="Times New Roman"/>
                <a:ea typeface="Times New Roman"/>
                <a:cs typeface="Times New Roman"/>
                <a:sym typeface="Times New Roman"/>
              </a:rPr>
              <a:t>Vedant  Bhosale – 07</a:t>
            </a:r>
            <a:br>
              <a:rPr lang="en-US" sz="2200" dirty="0">
                <a:solidFill>
                  <a:schemeClr val="tx1"/>
                </a:solidFill>
                <a:latin typeface="Times New Roman"/>
                <a:ea typeface="Times New Roman"/>
                <a:cs typeface="Times New Roman"/>
                <a:sym typeface="Times New Roman"/>
              </a:rPr>
            </a:br>
            <a:r>
              <a:rPr lang="en-US" sz="2200" dirty="0">
                <a:latin typeface="Times New Roman"/>
                <a:ea typeface="Times New Roman"/>
                <a:cs typeface="Times New Roman"/>
                <a:sym typeface="Times New Roman"/>
              </a:rPr>
              <a:t>Ganesh Karli –32</a:t>
            </a:r>
            <a:br>
              <a:rPr lang="en-US" sz="2200" dirty="0">
                <a:solidFill>
                  <a:schemeClr val="tx1"/>
                </a:solidFill>
                <a:latin typeface="Times New Roman"/>
                <a:ea typeface="Times New Roman"/>
                <a:cs typeface="Times New Roman"/>
                <a:sym typeface="Times New Roman"/>
              </a:rPr>
            </a:br>
            <a:r>
              <a:rPr lang="en-US" sz="2200" dirty="0">
                <a:latin typeface="Times New Roman"/>
                <a:ea typeface="Times New Roman"/>
                <a:cs typeface="Times New Roman"/>
                <a:sym typeface="Times New Roman"/>
              </a:rPr>
              <a:t>Shraddha </a:t>
            </a:r>
            <a:r>
              <a:rPr lang="en-US" sz="2200" dirty="0" err="1">
                <a:latin typeface="Times New Roman"/>
                <a:ea typeface="Times New Roman"/>
                <a:cs typeface="Times New Roman"/>
                <a:sym typeface="Times New Roman"/>
              </a:rPr>
              <a:t>Ratambe</a:t>
            </a:r>
            <a:r>
              <a:rPr lang="en-US" sz="2200" dirty="0">
                <a:latin typeface="Times New Roman"/>
                <a:ea typeface="Times New Roman"/>
                <a:cs typeface="Times New Roman"/>
                <a:sym typeface="Times New Roman"/>
              </a:rPr>
              <a:t> - 54</a:t>
            </a:r>
            <a:br>
              <a:rPr lang="en-US" sz="2200" dirty="0">
                <a:solidFill>
                  <a:schemeClr val="tx1"/>
                </a:solidFill>
                <a:latin typeface="Times New Roman"/>
                <a:ea typeface="Times New Roman"/>
                <a:cs typeface="Times New Roman"/>
                <a:sym typeface="Times New Roman"/>
              </a:rPr>
            </a:br>
            <a:r>
              <a:rPr lang="en-US" sz="2200" dirty="0">
                <a:latin typeface="Times New Roman"/>
                <a:ea typeface="Times New Roman"/>
                <a:cs typeface="Times New Roman"/>
                <a:sym typeface="Times New Roman"/>
              </a:rPr>
              <a:t>Yash </a:t>
            </a:r>
            <a:r>
              <a:rPr lang="en-US" sz="2200" dirty="0" err="1">
                <a:latin typeface="Times New Roman"/>
                <a:ea typeface="Times New Roman"/>
                <a:cs typeface="Times New Roman"/>
                <a:sym typeface="Times New Roman"/>
              </a:rPr>
              <a:t>Shirsath</a:t>
            </a:r>
            <a:r>
              <a:rPr lang="en-US" sz="2200" dirty="0">
                <a:latin typeface="Times New Roman"/>
                <a:ea typeface="Times New Roman"/>
                <a:cs typeface="Times New Roman"/>
                <a:sym typeface="Times New Roman"/>
              </a:rPr>
              <a:t> - 74</a:t>
            </a:r>
            <a:endParaRPr lang="en-IN"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6904-5612-4AD7-88F5-E873E1AE54BA}"/>
              </a:ext>
            </a:extLst>
          </p:cNvPr>
          <p:cNvSpPr>
            <a:spLocks noGrp="1"/>
          </p:cNvSpPr>
          <p:nvPr>
            <p:ph type="title"/>
          </p:nvPr>
        </p:nvSpPr>
        <p:spPr/>
        <p:txBody>
          <a:bodyPr/>
          <a:lstStyle/>
          <a:p>
            <a:pPr algn="l"/>
            <a:r>
              <a:rPr lang="en-US" sz="4900" dirty="0">
                <a:solidFill>
                  <a:srgbClr val="FF0000"/>
                </a:solidFill>
              </a:rPr>
              <a:t>SCOPE</a:t>
            </a:r>
            <a:endParaRPr lang="en-IN" sz="4900" dirty="0">
              <a:solidFill>
                <a:srgbClr val="FF0000"/>
              </a:solidFill>
            </a:endParaRPr>
          </a:p>
        </p:txBody>
      </p:sp>
      <p:sp>
        <p:nvSpPr>
          <p:cNvPr id="3" name="Text Placeholder 2">
            <a:extLst>
              <a:ext uri="{FF2B5EF4-FFF2-40B4-BE49-F238E27FC236}">
                <a16:creationId xmlns:a16="http://schemas.microsoft.com/office/drawing/2014/main" id="{49475748-8D17-44D0-AE92-3676011E36F0}"/>
              </a:ext>
            </a:extLst>
          </p:cNvPr>
          <p:cNvSpPr>
            <a:spLocks noGrp="1"/>
          </p:cNvSpPr>
          <p:nvPr>
            <p:ph idx="1"/>
          </p:nvPr>
        </p:nvSpPr>
        <p:spPr/>
        <p:txBody>
          <a:bodyPr vert="horz" lIns="91440" tIns="45720" rIns="91440" bIns="45720" rtlCol="0" anchor="t">
            <a:normAutofit/>
          </a:bodyPr>
          <a:lstStyle/>
          <a:p>
            <a:pPr algn="just"/>
            <a:r>
              <a:rPr lang="en-US" sz="2800" dirty="0"/>
              <a:t>TAFRAS involves the collection of data from various sources, such as open-source information, classified intelligence, social media, financial transactions, travel records, and geospatial data. The scope includes defining which data sources are relevant and how they are obtained.</a:t>
            </a:r>
            <a:endParaRPr lang="en-US"/>
          </a:p>
          <a:p>
            <a:pPr algn="just"/>
            <a:r>
              <a:rPr lang="en-US" sz="2800" dirty="0"/>
              <a:t>TAFRAS employs predictive modeling and machine learning techniques to analyze historical data, identify patterns, and make forecasts regarding potential terrorist activities. The scope includes selecting appropriate algorithms and model development.</a:t>
            </a:r>
            <a:endParaRPr lang="en-IN" sz="2800" dirty="0">
              <a:ea typeface="Calibri" panose="020F0502020204030204"/>
              <a:cs typeface="Calibri" panose="020F0502020204030204"/>
            </a:endParaRPr>
          </a:p>
        </p:txBody>
      </p:sp>
    </p:spTree>
    <p:extLst>
      <p:ext uri="{BB962C8B-B14F-4D97-AF65-F5344CB8AC3E}">
        <p14:creationId xmlns:p14="http://schemas.microsoft.com/office/powerpoint/2010/main" val="196590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12EB1-9137-4B3E-B14B-482EAB4BA8A6}"/>
              </a:ext>
            </a:extLst>
          </p:cNvPr>
          <p:cNvSpPr>
            <a:spLocks noGrp="1"/>
          </p:cNvSpPr>
          <p:nvPr>
            <p:ph type="title"/>
          </p:nvPr>
        </p:nvSpPr>
        <p:spPr>
          <a:xfrm>
            <a:off x="609600" y="274638"/>
            <a:ext cx="5486400" cy="1143000"/>
          </a:xfrm>
        </p:spPr>
        <p:txBody>
          <a:bodyPr/>
          <a:lstStyle/>
          <a:p>
            <a:pPr algn="l"/>
            <a:r>
              <a:rPr lang="en-US" sz="4900" b="1" dirty="0">
                <a:solidFill>
                  <a:srgbClr val="FF0000"/>
                </a:solidFill>
              </a:rPr>
              <a:t>Problem Statement</a:t>
            </a:r>
            <a:endParaRPr lang="en-IN" sz="4900" dirty="0">
              <a:solidFill>
                <a:srgbClr val="FF0000"/>
              </a:solidFill>
            </a:endParaRPr>
          </a:p>
        </p:txBody>
      </p:sp>
      <p:sp>
        <p:nvSpPr>
          <p:cNvPr id="3" name="Text Placeholder 2">
            <a:extLst>
              <a:ext uri="{FF2B5EF4-FFF2-40B4-BE49-F238E27FC236}">
                <a16:creationId xmlns:a16="http://schemas.microsoft.com/office/drawing/2014/main" id="{6DD91AD9-1971-487C-BD28-A2B9C0A60603}"/>
              </a:ext>
              <a:ext uri="{C183D7F6-B498-43B3-948B-1728B52AA6E4}">
                <adec:decorative xmlns:adec="http://schemas.microsoft.com/office/drawing/2017/decorative" val="0"/>
              </a:ext>
            </a:extLst>
          </p:cNvPr>
          <p:cNvSpPr>
            <a:spLocks noGrp="1"/>
          </p:cNvSpPr>
          <p:nvPr>
            <p:ph idx="1"/>
          </p:nvPr>
        </p:nvSpPr>
        <p:spPr>
          <a:xfrm>
            <a:off x="609600" y="1600201"/>
            <a:ext cx="10906259" cy="4450837"/>
          </a:xfrm>
        </p:spPr>
        <p:txBody>
          <a:bodyPr vert="horz" lIns="91440" tIns="45720" rIns="91440" bIns="45720" rtlCol="0" anchor="t">
            <a:noAutofit/>
          </a:bodyPr>
          <a:lstStyle/>
          <a:p>
            <a:pPr marL="285750" indent="-514350" algn="just" eaLnBrk="0" fontAlgn="base" hangingPunct="0">
              <a:spcBef>
                <a:spcPct val="0"/>
              </a:spcBef>
              <a:spcAft>
                <a:spcPct val="0"/>
              </a:spcAft>
              <a:buAutoNum type="arabicPeriod"/>
            </a:pPr>
            <a:r>
              <a:rPr lang="en-US" dirty="0">
                <a:latin typeface="Calibri"/>
                <a:ea typeface="Calibri"/>
                <a:cs typeface="Arial"/>
              </a:rPr>
              <a:t>The contemporary world faces an ever-escalating threat from terrorism. Acts of terrorism have disrupted societies, caused loss of life, and inflicted economic and emotional damage on a global scale. One of the central challenges is the unpredictability and complexity of these incidents, which often hampers the ability to prevent and mitigate such acts effectively. Traditional approaches to security often fall short when dealing with the dynamic and evolving nature of terrorist activities. There is an urgent need for an advanced system that can anticipate and assess potential terrorist threats with a high degree of accuracy, providing valuable insights to aid security and law enforcement</a:t>
            </a:r>
            <a:endParaRPr lang="en-US" altLang="en-US" dirty="0">
              <a:latin typeface="Calibri"/>
              <a:ea typeface="Calibri"/>
              <a:cs typeface="Times New Roman" panose="02020603050405020304" pitchFamily="18" charset="0"/>
            </a:endParaRPr>
          </a:p>
          <a:p>
            <a:pPr marL="0" indent="0" eaLnBrk="0" fontAlgn="base" hangingPunct="0">
              <a:spcBef>
                <a:spcPct val="0"/>
              </a:spcBef>
              <a:spcAft>
                <a:spcPct val="0"/>
              </a:spcAft>
              <a:buClrTx/>
              <a:buSzTx/>
              <a:buNone/>
            </a:pPr>
            <a:endParaRPr lang="en-IN" dirty="0"/>
          </a:p>
        </p:txBody>
      </p:sp>
    </p:spTree>
    <p:extLst>
      <p:ext uri="{BB962C8B-B14F-4D97-AF65-F5344CB8AC3E}">
        <p14:creationId xmlns:p14="http://schemas.microsoft.com/office/powerpoint/2010/main" val="242163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C3F51-FC7E-4EF2-966A-DD461FAF2ECD}"/>
              </a:ext>
            </a:extLst>
          </p:cNvPr>
          <p:cNvSpPr>
            <a:spLocks noGrp="1"/>
          </p:cNvSpPr>
          <p:nvPr>
            <p:ph type="title"/>
          </p:nvPr>
        </p:nvSpPr>
        <p:spPr>
          <a:xfrm>
            <a:off x="838200" y="182675"/>
            <a:ext cx="8487178" cy="1025055"/>
          </a:xfrm>
        </p:spPr>
        <p:txBody>
          <a:bodyPr/>
          <a:lstStyle/>
          <a:p>
            <a:pPr algn="l"/>
            <a:r>
              <a:rPr lang="en-US" sz="4900" b="1" dirty="0">
                <a:solidFill>
                  <a:srgbClr val="FF0000"/>
                </a:solidFill>
              </a:rPr>
              <a:t>Proposed System</a:t>
            </a:r>
            <a:endParaRPr lang="en-IN" sz="4900" b="1" dirty="0">
              <a:solidFill>
                <a:srgbClr val="FF0000"/>
              </a:solidFill>
            </a:endParaRPr>
          </a:p>
        </p:txBody>
      </p:sp>
      <p:pic>
        <p:nvPicPr>
          <p:cNvPr id="5" name="Picture 4">
            <a:extLst>
              <a:ext uri="{FF2B5EF4-FFF2-40B4-BE49-F238E27FC236}">
                <a16:creationId xmlns:a16="http://schemas.microsoft.com/office/drawing/2014/main" id="{AFA30EC8-C041-4BF5-B63A-361D5AAC14F1}"/>
              </a:ext>
            </a:extLst>
          </p:cNvPr>
          <p:cNvPicPr>
            <a:picLocks noChangeAspect="1"/>
          </p:cNvPicPr>
          <p:nvPr/>
        </p:nvPicPr>
        <p:blipFill>
          <a:blip r:embed="rId2"/>
          <a:stretch>
            <a:fillRect/>
          </a:stretch>
        </p:blipFill>
        <p:spPr>
          <a:xfrm>
            <a:off x="621383" y="1092180"/>
            <a:ext cx="10515600" cy="5025062"/>
          </a:xfrm>
          <a:prstGeom prst="rect">
            <a:avLst/>
          </a:prstGeom>
        </p:spPr>
      </p:pic>
    </p:spTree>
    <p:extLst>
      <p:ext uri="{BB962C8B-B14F-4D97-AF65-F5344CB8AC3E}">
        <p14:creationId xmlns:p14="http://schemas.microsoft.com/office/powerpoint/2010/main" val="1009938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D4C214-18A4-AC18-2169-04059E84A98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Picture 4" descr="Analysis of Terrorist Attack Scenarios and Measures for Countering Terrorist  Threats | IntechOpen">
            <a:extLst>
              <a:ext uri="{FF2B5EF4-FFF2-40B4-BE49-F238E27FC236}">
                <a16:creationId xmlns:a16="http://schemas.microsoft.com/office/drawing/2014/main" id="{C50D19A4-BEBB-0B2D-64FB-69A7E2A23001}"/>
              </a:ext>
            </a:extLst>
          </p:cNvPr>
          <p:cNvPicPr>
            <a:picLocks noChangeAspect="1"/>
          </p:cNvPicPr>
          <p:nvPr/>
        </p:nvPicPr>
        <p:blipFill>
          <a:blip r:embed="rId2"/>
          <a:stretch>
            <a:fillRect/>
          </a:stretch>
        </p:blipFill>
        <p:spPr>
          <a:xfrm>
            <a:off x="549499" y="618913"/>
            <a:ext cx="10610044" cy="5029894"/>
          </a:xfrm>
          <a:prstGeom prst="rect">
            <a:avLst/>
          </a:prstGeom>
        </p:spPr>
      </p:pic>
      <p:sp>
        <p:nvSpPr>
          <p:cNvPr id="7" name="Content Placeholder 6">
            <a:extLst>
              <a:ext uri="{FF2B5EF4-FFF2-40B4-BE49-F238E27FC236}">
                <a16:creationId xmlns:a16="http://schemas.microsoft.com/office/drawing/2014/main" id="{C07406D6-85B3-BCEB-6C7A-A797EA62C523}"/>
              </a:ext>
            </a:extLst>
          </p:cNvPr>
          <p:cNvSpPr>
            <a:spLocks noGrp="1"/>
          </p:cNvSpPr>
          <p:nvPr>
            <p:ph idx="1"/>
          </p:nvPr>
        </p:nvSpPr>
        <p:spPr>
          <a:xfrm>
            <a:off x="505496" y="6075652"/>
            <a:ext cx="10515600" cy="369620"/>
          </a:xfrm>
        </p:spPr>
        <p:txBody>
          <a:bodyPr vert="horz" lIns="91440" tIns="45720" rIns="91440" bIns="45720" rtlCol="0" anchor="t">
            <a:normAutofit/>
          </a:bodyPr>
          <a:lstStyle/>
          <a:p>
            <a:r>
              <a:rPr lang="en-US" sz="1300" b="1" dirty="0">
                <a:solidFill>
                  <a:srgbClr val="343541"/>
                </a:solidFill>
                <a:latin typeface="Arial"/>
                <a:cs typeface="Arial"/>
              </a:rPr>
              <a:t>                                                                       </a:t>
            </a:r>
            <a:r>
              <a:rPr lang="en-US" sz="1600" b="1" dirty="0">
                <a:solidFill>
                  <a:srgbClr val="343541"/>
                </a:solidFill>
                <a:latin typeface="Calibri"/>
                <a:ea typeface="Calibri"/>
                <a:cs typeface="Arial"/>
              </a:rPr>
              <a:t> Fig - Algorithm and Process Design</a:t>
            </a:r>
            <a:endParaRPr lang="en-US" sz="1600" dirty="0">
              <a:latin typeface="Calibri"/>
              <a:ea typeface="Calibri"/>
            </a:endParaRPr>
          </a:p>
        </p:txBody>
      </p:sp>
    </p:spTree>
    <p:extLst>
      <p:ext uri="{BB962C8B-B14F-4D97-AF65-F5344CB8AC3E}">
        <p14:creationId xmlns:p14="http://schemas.microsoft.com/office/powerpoint/2010/main" val="1764283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4"/>
          <p:cNvSpPr txBox="1"/>
          <p:nvPr/>
        </p:nvSpPr>
        <p:spPr>
          <a:xfrm>
            <a:off x="421063" y="368416"/>
            <a:ext cx="6102286" cy="1143000"/>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FC7876"/>
              </a:buClr>
              <a:buSzPts val="4800"/>
              <a:buFont typeface="Times New Roman"/>
              <a:buNone/>
            </a:pPr>
            <a:r>
              <a:rPr lang="en-US" sz="4900" b="1" i="0" u="none" strike="noStrike" cap="none" dirty="0">
                <a:solidFill>
                  <a:srgbClr val="FF0000"/>
                </a:solidFill>
                <a:latin typeface="Times New Roman"/>
                <a:ea typeface="Times New Roman"/>
                <a:cs typeface="Times New Roman"/>
                <a:sym typeface="Times New Roman"/>
              </a:rPr>
              <a:t>Observations</a:t>
            </a:r>
            <a:endParaRPr sz="4900" b="1" i="0" u="none" strike="noStrike" cap="none" dirty="0">
              <a:solidFill>
                <a:srgbClr val="FF0000"/>
              </a:solidFill>
              <a:latin typeface="Times New Roman"/>
              <a:ea typeface="Times New Roman"/>
              <a:cs typeface="Times New Roman"/>
              <a:sym typeface="Times New Roman"/>
            </a:endParaRPr>
          </a:p>
        </p:txBody>
      </p:sp>
      <p:sp>
        <p:nvSpPr>
          <p:cNvPr id="177" name="Google Shape;177;p24"/>
          <p:cNvSpPr txBox="1">
            <a:spLocks noGrp="1"/>
          </p:cNvSpPr>
          <p:nvPr>
            <p:ph idx="1"/>
          </p:nvPr>
        </p:nvSpPr>
        <p:spPr>
          <a:xfrm>
            <a:off x="421063" y="1794146"/>
            <a:ext cx="5390728" cy="4555253"/>
          </a:xfrm>
          <a:prstGeom prst="rect">
            <a:avLst/>
          </a:prstGeom>
          <a:noFill/>
          <a:ln>
            <a:noFill/>
          </a:ln>
        </p:spPr>
        <p:txBody>
          <a:bodyPr spcFirstLastPara="1" wrap="square" lIns="91425" tIns="45700" rIns="91425" bIns="45700" anchor="t" anchorCtr="0">
            <a:noAutofit/>
          </a:bodyPr>
          <a:lstStyle/>
          <a:p>
            <a:pPr marL="660400" indent="-457200">
              <a:spcBef>
                <a:spcPts val="0"/>
              </a:spcBef>
              <a:buSzPts val="3200"/>
            </a:pPr>
            <a:r>
              <a:rPr lang="en-US" dirty="0"/>
              <a:t>TAFRAS, the Terrorist Activity Forecasting and Risk Assessment System, represents a critical response to the dynamic threat of terrorism, integrating advanced technology and data analysis to enable proactive, data-driven decision-making while addressing significant ethical and international cooperation challenges</a:t>
            </a:r>
            <a:endParaRPr lang="en-US" dirty="0">
              <a:ea typeface="Calibri" panose="020F0502020204030204"/>
              <a:cs typeface="Calibri" panose="020F0502020204030204"/>
            </a:endParaRPr>
          </a:p>
        </p:txBody>
      </p:sp>
      <p:sp>
        <p:nvSpPr>
          <p:cNvPr id="176" name="Google Shape;176;p2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pic>
        <p:nvPicPr>
          <p:cNvPr id="3" name="Picture 2">
            <a:extLst>
              <a:ext uri="{FF2B5EF4-FFF2-40B4-BE49-F238E27FC236}">
                <a16:creationId xmlns:a16="http://schemas.microsoft.com/office/drawing/2014/main" id="{64ABFF2B-DFA6-4E2F-B3F1-12CCE6E2F64F}"/>
              </a:ext>
            </a:extLst>
          </p:cNvPr>
          <p:cNvPicPr>
            <a:picLocks noChangeAspect="1"/>
          </p:cNvPicPr>
          <p:nvPr/>
        </p:nvPicPr>
        <p:blipFill>
          <a:blip r:embed="rId3"/>
          <a:stretch>
            <a:fillRect/>
          </a:stretch>
        </p:blipFill>
        <p:spPr>
          <a:xfrm>
            <a:off x="6539268" y="1187778"/>
            <a:ext cx="5391562" cy="50527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4245-C622-4AC5-B7EA-D9C2A6ED4A86}"/>
              </a:ext>
            </a:extLst>
          </p:cNvPr>
          <p:cNvSpPr>
            <a:spLocks noGrp="1"/>
          </p:cNvSpPr>
          <p:nvPr>
            <p:ph type="title"/>
          </p:nvPr>
        </p:nvSpPr>
        <p:spPr/>
        <p:txBody>
          <a:bodyPr/>
          <a:lstStyle/>
          <a:p>
            <a:pPr algn="l"/>
            <a:r>
              <a:rPr lang="en-US" sz="4900" dirty="0">
                <a:solidFill>
                  <a:srgbClr val="FF0000"/>
                </a:solidFill>
              </a:rPr>
              <a:t>Conclusion</a:t>
            </a:r>
            <a:endParaRPr lang="en-IN" sz="4900" dirty="0">
              <a:solidFill>
                <a:srgbClr val="FF0000"/>
              </a:solidFill>
            </a:endParaRPr>
          </a:p>
        </p:txBody>
      </p:sp>
      <p:sp>
        <p:nvSpPr>
          <p:cNvPr id="3" name="Text Placeholder 2">
            <a:extLst>
              <a:ext uri="{FF2B5EF4-FFF2-40B4-BE49-F238E27FC236}">
                <a16:creationId xmlns:a16="http://schemas.microsoft.com/office/drawing/2014/main" id="{55687AE7-312E-40C9-8E85-37B8BCA00DAF}"/>
              </a:ext>
            </a:extLst>
          </p:cNvPr>
          <p:cNvSpPr>
            <a:spLocks noGrp="1"/>
          </p:cNvSpPr>
          <p:nvPr>
            <p:ph idx="1"/>
          </p:nvPr>
        </p:nvSpPr>
        <p:spPr/>
        <p:txBody>
          <a:bodyPr vert="horz" lIns="91440" tIns="45720" rIns="91440" bIns="45720" rtlCol="0" anchor="t">
            <a:normAutofit lnSpcReduction="10000"/>
          </a:bodyPr>
          <a:lstStyle/>
          <a:p>
            <a:pPr algn="just"/>
            <a:r>
              <a:rPr lang="en-US" sz="2800" dirty="0"/>
              <a:t>In conclusion, the development and implementation of a TAFRAS represent a critical response to the dynamic and adaptive nature of terrorist threats in the modern world.</a:t>
            </a:r>
            <a:endParaRPr lang="en-US"/>
          </a:p>
          <a:p>
            <a:pPr algn="just"/>
            <a:r>
              <a:rPr lang="en-US" sz="2800" dirty="0"/>
              <a:t> TAFRAS integrates advanced technologies, data analytics, and predictive modeling to enable proactive, data-driven decision-making in the field of counterterrorism. The system's scope includes addressing complex challenges, such as ethical considerations, resource allocation, and international collaboration.</a:t>
            </a:r>
            <a:endParaRPr lang="en-US" sz="2800" dirty="0">
              <a:ea typeface="Calibri" panose="020F0502020204030204"/>
              <a:cs typeface="Calibri" panose="020F0502020204030204"/>
            </a:endParaRPr>
          </a:p>
          <a:p>
            <a:pPr algn="just"/>
            <a:r>
              <a:rPr lang="en-US" sz="2800" dirty="0"/>
              <a:t>The successful development and utilization of TAFRAS are critical for staying ahead of emerging threats, preventing terrorist incidents, and minimizing their impact. </a:t>
            </a:r>
            <a:endParaRPr lang="en-IN" sz="2800" dirty="0">
              <a:ea typeface="Calibri" panose="020F0502020204030204"/>
              <a:cs typeface="Calibri" panose="020F0502020204030204"/>
            </a:endParaRPr>
          </a:p>
        </p:txBody>
      </p:sp>
    </p:spTree>
    <p:extLst>
      <p:ext uri="{BB962C8B-B14F-4D97-AF65-F5344CB8AC3E}">
        <p14:creationId xmlns:p14="http://schemas.microsoft.com/office/powerpoint/2010/main" val="2986130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57182-E71E-4FA0-A669-E168B85993AF}"/>
              </a:ext>
            </a:extLst>
          </p:cNvPr>
          <p:cNvSpPr>
            <a:spLocks noGrp="1"/>
          </p:cNvSpPr>
          <p:nvPr>
            <p:ph type="title"/>
          </p:nvPr>
        </p:nvSpPr>
        <p:spPr/>
        <p:txBody>
          <a:bodyPr/>
          <a:lstStyle/>
          <a:p>
            <a:pPr algn="l"/>
            <a:r>
              <a:rPr lang="en-US" sz="4900" b="1" dirty="0">
                <a:solidFill>
                  <a:srgbClr val="FF0000"/>
                </a:solidFill>
              </a:rPr>
              <a:t>References</a:t>
            </a:r>
            <a:endParaRPr lang="en-IN" sz="4900" dirty="0">
              <a:solidFill>
                <a:srgbClr val="FF0000"/>
              </a:solidFill>
            </a:endParaRPr>
          </a:p>
        </p:txBody>
      </p:sp>
      <p:sp>
        <p:nvSpPr>
          <p:cNvPr id="3" name="Text Placeholder 2">
            <a:extLst>
              <a:ext uri="{FF2B5EF4-FFF2-40B4-BE49-F238E27FC236}">
                <a16:creationId xmlns:a16="http://schemas.microsoft.com/office/drawing/2014/main" id="{290BAB77-C2AA-4E65-AE45-313BA44C8AA5}"/>
              </a:ext>
            </a:extLst>
          </p:cNvPr>
          <p:cNvSpPr>
            <a:spLocks noGrp="1"/>
          </p:cNvSpPr>
          <p:nvPr>
            <p:ph idx="1"/>
          </p:nvPr>
        </p:nvSpPr>
        <p:spPr/>
        <p:txBody>
          <a:bodyPr/>
          <a:lstStyle/>
          <a:p>
            <a:r>
              <a:rPr lang="en-US" dirty="0">
                <a:hlinkClick r:id="rId2"/>
              </a:rPr>
              <a:t>https://www.start.umd.edu/gtd</a:t>
            </a:r>
            <a:r>
              <a:rPr lang="en-US" dirty="0"/>
              <a:t> </a:t>
            </a:r>
          </a:p>
          <a:p>
            <a:r>
              <a:rPr lang="en-US" dirty="0">
                <a:hlinkClick r:id="rId3"/>
              </a:rPr>
              <a:t>https://www.start.umd.edu/research-projects/global-terrorism-database-gtd</a:t>
            </a:r>
            <a:endParaRPr lang="en-US" dirty="0"/>
          </a:p>
          <a:p>
            <a:r>
              <a:rPr lang="en-IN" dirty="0">
                <a:hlinkClick r:id="rId4"/>
              </a:rPr>
              <a:t>https://www.rand.org/nsrd/projects/terrorism-incidents.html</a:t>
            </a:r>
            <a:endParaRPr lang="en-IN" dirty="0"/>
          </a:p>
          <a:p>
            <a:endParaRPr lang="en-IN" dirty="0"/>
          </a:p>
        </p:txBody>
      </p:sp>
    </p:spTree>
    <p:extLst>
      <p:ext uri="{BB962C8B-B14F-4D97-AF65-F5344CB8AC3E}">
        <p14:creationId xmlns:p14="http://schemas.microsoft.com/office/powerpoint/2010/main" val="3702043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lvl="0" indent="-342900" algn="ctr" rtl="0">
              <a:lnSpc>
                <a:spcPct val="100000"/>
              </a:lnSpc>
              <a:spcBef>
                <a:spcPts val="0"/>
              </a:spcBef>
              <a:spcAft>
                <a:spcPts val="0"/>
              </a:spcAft>
              <a:buClr>
                <a:srgbClr val="FC7876"/>
              </a:buClr>
              <a:buSzPts val="16600"/>
              <a:buNone/>
            </a:pPr>
            <a:r>
              <a:rPr lang="en-US" sz="16600" b="1" dirty="0">
                <a:solidFill>
                  <a:srgbClr val="FF0000"/>
                </a:solidFill>
                <a:latin typeface="Pinyon Script"/>
                <a:ea typeface="Pinyon Script"/>
                <a:cs typeface="Pinyon Script"/>
                <a:sym typeface="Pinyon Script"/>
              </a:rPr>
              <a:t>Thank You</a:t>
            </a:r>
            <a:endParaRPr sz="16600" b="1" dirty="0">
              <a:solidFill>
                <a:srgbClr val="FF0000"/>
              </a:solidFill>
              <a:latin typeface="Pinyon Script"/>
              <a:ea typeface="Pinyon Script"/>
              <a:cs typeface="Pinyon Script"/>
              <a:sym typeface="Pinyon Script"/>
            </a:endParaRPr>
          </a:p>
        </p:txBody>
      </p:sp>
      <p:sp>
        <p:nvSpPr>
          <p:cNvPr id="189" name="Google Shape;189;p2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911400" y="275900"/>
            <a:ext cx="10369200" cy="70609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C7876"/>
              </a:buClr>
              <a:buSzPts val="4860"/>
              <a:buFont typeface="Times New Roman"/>
              <a:buNone/>
            </a:pPr>
            <a:r>
              <a:rPr lang="en-US" sz="4900" b="1" dirty="0">
                <a:solidFill>
                  <a:srgbClr val="FF0000"/>
                </a:solidFill>
                <a:latin typeface="Times New Roman"/>
                <a:ea typeface="Times New Roman"/>
                <a:cs typeface="Times New Roman"/>
                <a:sym typeface="Times New Roman"/>
              </a:rPr>
              <a:t>Contents</a:t>
            </a:r>
            <a:endParaRPr sz="4900" b="1" dirty="0">
              <a:solidFill>
                <a:srgbClr val="FF0000"/>
              </a:solidFill>
              <a:latin typeface="Times New Roman"/>
              <a:ea typeface="Times New Roman"/>
              <a:cs typeface="Times New Roman"/>
              <a:sym typeface="Times New Roman"/>
            </a:endParaRPr>
          </a:p>
        </p:txBody>
      </p:sp>
      <p:sp>
        <p:nvSpPr>
          <p:cNvPr id="107" name="Google Shape;107;p15"/>
          <p:cNvSpPr txBox="1">
            <a:spLocks noGrp="1"/>
          </p:cNvSpPr>
          <p:nvPr>
            <p:ph idx="1"/>
          </p:nvPr>
        </p:nvSpPr>
        <p:spPr>
          <a:xfrm>
            <a:off x="911400" y="1066359"/>
            <a:ext cx="10369200" cy="6162900"/>
          </a:xfrm>
          <a:prstGeom prst="rect">
            <a:avLst/>
          </a:prstGeom>
          <a:noFill/>
          <a:ln>
            <a:noFill/>
          </a:ln>
        </p:spPr>
        <p:txBody>
          <a:bodyPr spcFirstLastPara="1" wrap="square" lIns="91425" tIns="45700" rIns="91425" bIns="45700" anchor="t" anchorCtr="0">
            <a:noAutofit/>
          </a:bodyPr>
          <a:lstStyle/>
          <a:p>
            <a:pPr marL="342900" lvl="0" indent="-292100" algn="l" rtl="0">
              <a:lnSpc>
                <a:spcPct val="100000"/>
              </a:lnSpc>
              <a:spcBef>
                <a:spcPts val="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Introduction</a:t>
            </a:r>
          </a:p>
          <a:p>
            <a:pPr marL="342900" lvl="0" indent="-292100" algn="l" rtl="0">
              <a:lnSpc>
                <a:spcPct val="100000"/>
              </a:lnSpc>
              <a:spcBef>
                <a:spcPts val="56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Motivation</a:t>
            </a:r>
          </a:p>
          <a:p>
            <a:pPr marL="342900" lvl="0" indent="-292100" algn="l" rtl="0">
              <a:lnSpc>
                <a:spcPct val="100000"/>
              </a:lnSpc>
              <a:spcBef>
                <a:spcPts val="56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Literature review</a:t>
            </a:r>
          </a:p>
          <a:p>
            <a:pPr marL="342900" lvl="0" indent="-292100" algn="l" rtl="0">
              <a:lnSpc>
                <a:spcPct val="100000"/>
              </a:lnSpc>
              <a:spcBef>
                <a:spcPts val="56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Analysis of Review</a:t>
            </a:r>
          </a:p>
          <a:p>
            <a:pPr marL="342900" lvl="0" indent="-292100" algn="l" rtl="0">
              <a:lnSpc>
                <a:spcPct val="100000"/>
              </a:lnSpc>
              <a:spcBef>
                <a:spcPts val="56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Objectives</a:t>
            </a:r>
          </a:p>
          <a:p>
            <a:pPr marL="342900" lvl="0" indent="-292100" algn="l" rtl="0">
              <a:lnSpc>
                <a:spcPct val="100000"/>
              </a:lnSpc>
              <a:spcBef>
                <a:spcPts val="56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Scope</a:t>
            </a:r>
          </a:p>
          <a:p>
            <a:pPr marL="342900" lvl="0" indent="-292100" algn="l" rtl="0">
              <a:lnSpc>
                <a:spcPct val="100000"/>
              </a:lnSpc>
              <a:spcBef>
                <a:spcPts val="56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Problem Statement</a:t>
            </a:r>
          </a:p>
          <a:p>
            <a:pPr marL="342900" lvl="0" indent="-292100" algn="l" rtl="0">
              <a:lnSpc>
                <a:spcPct val="100000"/>
              </a:lnSpc>
              <a:spcBef>
                <a:spcPts val="56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Proposed System</a:t>
            </a:r>
          </a:p>
          <a:p>
            <a:pPr marL="342900" lvl="0" indent="-292100" algn="l" rtl="0">
              <a:lnSpc>
                <a:spcPct val="100000"/>
              </a:lnSpc>
              <a:spcBef>
                <a:spcPts val="560"/>
              </a:spcBef>
              <a:spcAft>
                <a:spcPts val="0"/>
              </a:spcAft>
              <a:buSzPts val="2000"/>
              <a:buChar char="•"/>
            </a:pPr>
            <a:r>
              <a:rPr lang="en-US" sz="2200" dirty="0">
                <a:latin typeface="Times New Roman" panose="02020603050405020304" pitchFamily="18" charset="0"/>
                <a:cs typeface="Times New Roman" panose="02020603050405020304" pitchFamily="18" charset="0"/>
              </a:rPr>
              <a:t>Detail Design</a:t>
            </a:r>
          </a:p>
          <a:p>
            <a:pPr marL="342900" lvl="0" indent="-292100" algn="l" rtl="0">
              <a:lnSpc>
                <a:spcPct val="100000"/>
              </a:lnSpc>
              <a:spcBef>
                <a:spcPts val="56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Algorithm</a:t>
            </a:r>
          </a:p>
          <a:p>
            <a:pPr marL="342900" lvl="0" indent="-292100" algn="l" rtl="0">
              <a:lnSpc>
                <a:spcPct val="100000"/>
              </a:lnSpc>
              <a:spcBef>
                <a:spcPts val="56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Observations</a:t>
            </a:r>
          </a:p>
          <a:p>
            <a:pPr marL="342900" lvl="0" indent="-292100" algn="l" rtl="0">
              <a:lnSpc>
                <a:spcPct val="100000"/>
              </a:lnSpc>
              <a:spcBef>
                <a:spcPts val="56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Conclusion</a:t>
            </a:r>
          </a:p>
          <a:p>
            <a:pPr marL="342900" lvl="0" indent="-292100" algn="l" rtl="0">
              <a:lnSpc>
                <a:spcPct val="100000"/>
              </a:lnSpc>
              <a:spcBef>
                <a:spcPts val="56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References</a:t>
            </a:r>
          </a:p>
        </p:txBody>
      </p:sp>
      <p:sp>
        <p:nvSpPr>
          <p:cNvPr id="108" name="Google Shape;108;p15"/>
          <p:cNvSpPr txBox="1">
            <a:spLocks noGrp="1"/>
          </p:cNvSpPr>
          <p:nvPr>
            <p:ph type="sldNum" sz="quarter" idx="12"/>
          </p:nvPr>
        </p:nvSpPr>
        <p:spPr>
          <a:xfrm>
            <a:off x="8041130" y="6321142"/>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C331-58DB-4314-B068-7A5450EC0C66}"/>
              </a:ext>
            </a:extLst>
          </p:cNvPr>
          <p:cNvSpPr>
            <a:spLocks noGrp="1"/>
          </p:cNvSpPr>
          <p:nvPr>
            <p:ph type="title"/>
          </p:nvPr>
        </p:nvSpPr>
        <p:spPr>
          <a:xfrm>
            <a:off x="722722" y="424207"/>
            <a:ext cx="10972800" cy="810705"/>
          </a:xfrm>
        </p:spPr>
        <p:txBody>
          <a:bodyPr anchor="t">
            <a:normAutofit fontScale="90000"/>
          </a:bodyPr>
          <a:lstStyle/>
          <a:p>
            <a:pPr algn="l"/>
            <a:r>
              <a:rPr lang="en-US" sz="4900" b="1" dirty="0">
                <a:solidFill>
                  <a:srgbClr val="FF0000"/>
                </a:solidFill>
              </a:rPr>
              <a:t>Introduction</a:t>
            </a:r>
            <a:br>
              <a:rPr lang="en-US" sz="4900" dirty="0">
                <a:solidFill>
                  <a:srgbClr val="FF0000"/>
                </a:solidFill>
                <a:sym typeface="Arial"/>
              </a:rPr>
            </a:br>
            <a:endParaRPr lang="en-IN" sz="4900" dirty="0"/>
          </a:p>
        </p:txBody>
      </p:sp>
      <p:sp>
        <p:nvSpPr>
          <p:cNvPr id="3" name="Text Placeholder 2">
            <a:extLst>
              <a:ext uri="{FF2B5EF4-FFF2-40B4-BE49-F238E27FC236}">
                <a16:creationId xmlns:a16="http://schemas.microsoft.com/office/drawing/2014/main" id="{E768EB95-942A-4577-96A7-931059661964}"/>
              </a:ext>
            </a:extLst>
          </p:cNvPr>
          <p:cNvSpPr>
            <a:spLocks noGrp="1"/>
          </p:cNvSpPr>
          <p:nvPr>
            <p:ph idx="1"/>
          </p:nvPr>
        </p:nvSpPr>
        <p:spPr>
          <a:xfrm>
            <a:off x="432083" y="1152116"/>
            <a:ext cx="11213205" cy="6691000"/>
          </a:xfrm>
        </p:spPr>
        <p:txBody>
          <a:bodyPr vert="horz" lIns="91440" tIns="45720" rIns="91440" bIns="45720" rtlCol="0" anchor="t">
            <a:noAutofit/>
          </a:bodyPr>
          <a:lstStyle/>
          <a:p>
            <a:pPr algn="just"/>
            <a:r>
              <a:rPr lang="en-US" dirty="0">
                <a:latin typeface="Calibri"/>
                <a:ea typeface="Calibri"/>
                <a:cs typeface="Arial"/>
              </a:rPr>
              <a:t>The global landscape in the 21st century is marked by complex and evolving security challenges, none more pressing than the threat of terrorism. Acts of terror have left a profound impact on societies, economies, and governments worldwide, underscoring the critical importance of effective counter-terrorism strategies.  The "Terrorist Activity Forecasting and Risk Assessment System (TAFRAS)" represents a significant stride in addressing this ever-pressing challenge.</a:t>
            </a:r>
          </a:p>
          <a:p>
            <a:pPr algn="just"/>
            <a:r>
              <a:rPr lang="en-US" dirty="0">
                <a:latin typeface="Calibri"/>
                <a:ea typeface="Calibri"/>
                <a:cs typeface="Arial"/>
              </a:rPr>
              <a:t>A Terrorist Activity Forecasting and Risk Assessment System (TAFRAS) is a system that uses a variety of data sources and analytical methods to forecast terrorist activity and assess the risk of terrorist attacks. TAFRAS systems can be used by law enforcement, intelligence agencies, and other stakeholders to prevent terrorist attacks, mitigate their impact, and respond to them more effectively.</a:t>
            </a:r>
          </a:p>
          <a:p>
            <a:endParaRPr lang="en-US" sz="2800" dirty="0">
              <a:ea typeface="Calibri"/>
              <a:cs typeface="Calibri"/>
            </a:endParaRPr>
          </a:p>
        </p:txBody>
      </p:sp>
    </p:spTree>
    <p:extLst>
      <p:ext uri="{BB962C8B-B14F-4D97-AF65-F5344CB8AC3E}">
        <p14:creationId xmlns:p14="http://schemas.microsoft.com/office/powerpoint/2010/main" val="1588038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F3528-33A8-409E-A96C-BF0D2DD4A77B}"/>
              </a:ext>
            </a:extLst>
          </p:cNvPr>
          <p:cNvSpPr>
            <a:spLocks noGrp="1"/>
          </p:cNvSpPr>
          <p:nvPr>
            <p:ph type="title"/>
          </p:nvPr>
        </p:nvSpPr>
        <p:spPr/>
        <p:txBody>
          <a:bodyPr/>
          <a:lstStyle/>
          <a:p>
            <a:pPr algn="l"/>
            <a:r>
              <a:rPr lang="en-US" sz="4900" b="1" dirty="0">
                <a:solidFill>
                  <a:srgbClr val="FF0000"/>
                </a:solidFill>
              </a:rPr>
              <a:t>Motivation</a:t>
            </a:r>
            <a:endParaRPr lang="en-IN" sz="4900" dirty="0">
              <a:solidFill>
                <a:srgbClr val="FF0000"/>
              </a:solidFill>
            </a:endParaRPr>
          </a:p>
        </p:txBody>
      </p:sp>
      <p:sp>
        <p:nvSpPr>
          <p:cNvPr id="3" name="Text Placeholder 2">
            <a:extLst>
              <a:ext uri="{FF2B5EF4-FFF2-40B4-BE49-F238E27FC236}">
                <a16:creationId xmlns:a16="http://schemas.microsoft.com/office/drawing/2014/main" id="{F4BDDAB8-6B93-4961-96DB-D31E7EA30827}"/>
              </a:ext>
            </a:extLst>
          </p:cNvPr>
          <p:cNvSpPr>
            <a:spLocks noGrp="1"/>
          </p:cNvSpPr>
          <p:nvPr>
            <p:ph idx="1"/>
          </p:nvPr>
        </p:nvSpPr>
        <p:spPr>
          <a:xfrm>
            <a:off x="555939" y="1436502"/>
            <a:ext cx="11026461" cy="5146860"/>
          </a:xfrm>
        </p:spPr>
        <p:txBody>
          <a:bodyPr vert="horz" lIns="91440" tIns="45720" rIns="91440" bIns="45720" rtlCol="0" anchor="t">
            <a:normAutofit/>
          </a:bodyPr>
          <a:lstStyle/>
          <a:p>
            <a:pPr algn="just"/>
            <a:r>
              <a:rPr lang="en-US" dirty="0">
                <a:latin typeface="Calibri"/>
                <a:ea typeface="Calibri"/>
                <a:cs typeface="Arial"/>
              </a:rPr>
              <a:t>The motivation behind the TAFRAS project stems from the profound need to confront the relentless specter of terrorism. The indiscriminate violence inflicted by terrorist organizations has cost countless lives, disrupted global economies, and generated an atmosphere of fear. TAFRAS is a proactive response to these threats, designed to forecast potential terrorist activities and provide risk assessments to guide security and law enforcement agencies in making informed decisions. In a world where the line between security and vulnerability is often thin, TAFRAS seeks to strengthen security measures and mitigate the risks associated with terrorist acts.</a:t>
            </a:r>
            <a:endParaRPr lang="en-US"/>
          </a:p>
        </p:txBody>
      </p:sp>
    </p:spTree>
    <p:extLst>
      <p:ext uri="{BB962C8B-B14F-4D97-AF65-F5344CB8AC3E}">
        <p14:creationId xmlns:p14="http://schemas.microsoft.com/office/powerpoint/2010/main" val="4087086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8"/>
          <p:cNvSpPr txBox="1">
            <a:spLocks noGrp="1"/>
          </p:cNvSpPr>
          <p:nvPr>
            <p:ph type="title"/>
          </p:nvPr>
        </p:nvSpPr>
        <p:spPr>
          <a:xfrm>
            <a:off x="725079" y="0"/>
            <a:ext cx="10515600" cy="1325563"/>
          </a:xfrm>
          <a:prstGeom prst="rect">
            <a:avLst/>
          </a:prstGeom>
          <a:noFill/>
          <a:ln>
            <a:noFill/>
          </a:ln>
        </p:spPr>
        <p:txBody>
          <a:bodyPr spcFirstLastPara="1" wrap="square" lIns="91425" tIns="45700" rIns="91425" bIns="45700" anchor="b" anchorCtr="0">
            <a:noAutofit/>
          </a:bodyPr>
          <a:lstStyle/>
          <a:p>
            <a:pPr lvl="0" algn="l">
              <a:buClr>
                <a:srgbClr val="FC7876"/>
              </a:buClr>
              <a:buSzPts val="4800"/>
            </a:pPr>
            <a:br>
              <a:rPr lang="en-IN" sz="4900" b="1" dirty="0">
                <a:solidFill>
                  <a:srgbClr val="FF0000"/>
                </a:solidFill>
              </a:rPr>
            </a:br>
            <a:r>
              <a:rPr lang="en-IN" sz="4900" b="1" dirty="0">
                <a:solidFill>
                  <a:srgbClr val="FF0000"/>
                </a:solidFill>
              </a:rPr>
              <a:t>Literature review</a:t>
            </a:r>
            <a:endParaRPr sz="4900" b="1" dirty="0">
              <a:solidFill>
                <a:srgbClr val="FF0000"/>
              </a:solidFill>
            </a:endParaRPr>
          </a:p>
        </p:txBody>
      </p:sp>
      <p:sp>
        <p:nvSpPr>
          <p:cNvPr id="136" name="Google Shape;136;p18"/>
          <p:cNvSpPr txBox="1">
            <a:spLocks noGrp="1"/>
          </p:cNvSpPr>
          <p:nvPr>
            <p:ph idx="1"/>
          </p:nvPr>
        </p:nvSpPr>
        <p:spPr>
          <a:xfrm>
            <a:off x="609600" y="1326906"/>
            <a:ext cx="10972800" cy="4983161"/>
          </a:xfrm>
          <a:prstGeom prst="rect">
            <a:avLst/>
          </a:prstGeom>
          <a:noFill/>
          <a:ln>
            <a:noFill/>
          </a:ln>
        </p:spPr>
        <p:txBody>
          <a:bodyPr spcFirstLastPara="1" wrap="square" lIns="91425" tIns="45700" rIns="91425" bIns="45700" anchor="t" anchorCtr="0">
            <a:noAutofit/>
          </a:bodyPr>
          <a:lstStyle/>
          <a:p>
            <a:pPr marL="660400" indent="-457200" algn="just">
              <a:spcBef>
                <a:spcPts val="0"/>
              </a:spcBef>
              <a:buSzPts val="3200"/>
            </a:pPr>
            <a:r>
              <a:rPr lang="en-US" sz="2800" dirty="0"/>
              <a:t>Predictive Modeling and Machine Learning: Many studies emphasize the use of predictive modeling and machine learning techniques in TAFRAS.</a:t>
            </a:r>
            <a:endParaRPr lang="en-US"/>
          </a:p>
          <a:p>
            <a:pPr marL="660400" indent="-457200" algn="just">
              <a:spcBef>
                <a:spcPts val="0"/>
              </a:spcBef>
              <a:buSzPts val="3200"/>
            </a:pPr>
            <a:r>
              <a:rPr lang="en-US" sz="2800" dirty="0"/>
              <a:t>Geospatial analysis is instrumental in identifying geographic patterns of terrorist activities. Studies have used geographic information systems (GIS) to detect hotspots, vulnerable areas, and potential targets. </a:t>
            </a:r>
            <a:endParaRPr lang="en-US" sz="2800" dirty="0">
              <a:ea typeface="Calibri" panose="020F0502020204030204"/>
              <a:cs typeface="Calibri" panose="020F0502020204030204"/>
            </a:endParaRPr>
          </a:p>
          <a:p>
            <a:pPr marL="660400" indent="-457200" algn="just">
              <a:spcBef>
                <a:spcPts val="0"/>
              </a:spcBef>
              <a:buSzPts val="3200"/>
            </a:pPr>
            <a:r>
              <a:rPr lang="en-US" sz="2800" dirty="0"/>
              <a:t>Network analysis techniques are applied to understand the structure of terrorist organizations and their communication patterns. Social network theory helps in identifying key figures and potential connections within terrorist groups. This information is crucial for risk assessment and targeting high-value individuals.</a:t>
            </a:r>
            <a:endParaRPr sz="2800" dirty="0">
              <a:ea typeface="Calibri" panose="020F0502020204030204"/>
              <a:cs typeface="Calibri" panose="020F0502020204030204"/>
            </a:endParaRPr>
          </a:p>
        </p:txBody>
      </p:sp>
      <p:sp>
        <p:nvSpPr>
          <p:cNvPr id="135" name="Google Shape;135;p18"/>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9"/>
          <p:cNvSpPr txBox="1">
            <a:spLocks noGrp="1"/>
          </p:cNvSpPr>
          <p:nvPr>
            <p:ph type="title"/>
          </p:nvPr>
        </p:nvSpPr>
        <p:spPr>
          <a:xfrm>
            <a:off x="609600" y="380494"/>
            <a:ext cx="10972800" cy="778098"/>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C7876"/>
              </a:buClr>
              <a:buSzPts val="4400"/>
              <a:buFont typeface="Times New Roman"/>
              <a:buNone/>
            </a:pPr>
            <a:r>
              <a:rPr lang="en-US" sz="4900" b="1" dirty="0">
                <a:solidFill>
                  <a:srgbClr val="FF0000"/>
                </a:solidFill>
                <a:sym typeface="Times New Roman"/>
              </a:rPr>
              <a:t>Analysis of Review</a:t>
            </a:r>
            <a:endParaRPr sz="4900" dirty="0">
              <a:solidFill>
                <a:srgbClr val="FF0000"/>
              </a:solidFill>
            </a:endParaRPr>
          </a:p>
        </p:txBody>
      </p:sp>
      <p:sp>
        <p:nvSpPr>
          <p:cNvPr id="143" name="Google Shape;143;p19"/>
          <p:cNvSpPr txBox="1">
            <a:spLocks noGrp="1"/>
          </p:cNvSpPr>
          <p:nvPr>
            <p:ph idx="1"/>
          </p:nvPr>
        </p:nvSpPr>
        <p:spPr>
          <a:xfrm>
            <a:off x="609600" y="1166018"/>
            <a:ext cx="10972800" cy="5555458"/>
          </a:xfrm>
          <a:prstGeom prst="rect">
            <a:avLst/>
          </a:prstGeom>
          <a:noFill/>
          <a:ln>
            <a:noFill/>
          </a:ln>
        </p:spPr>
        <p:txBody>
          <a:bodyPr spcFirstLastPara="1" wrap="square" lIns="91425" tIns="45700" rIns="91425" bIns="45700" anchor="t" anchorCtr="0">
            <a:noAutofit/>
          </a:bodyPr>
          <a:lstStyle/>
          <a:p>
            <a:pPr marL="660400" indent="-457200" algn="just">
              <a:spcBef>
                <a:spcPts val="0"/>
              </a:spcBef>
              <a:buSzPts val="3200"/>
            </a:pPr>
            <a:r>
              <a:rPr lang="en-US" sz="2800" dirty="0"/>
              <a:t>The review highlights the wide range of methodologies used in TAFRAS, from machine learning and data fusion to geospatial analysis and social network theory. This diversity reflects the complexity of the task at hand.</a:t>
            </a:r>
            <a:endParaRPr lang="en-US"/>
          </a:p>
          <a:p>
            <a:pPr marL="660400" indent="-457200" algn="just">
              <a:spcBef>
                <a:spcPts val="0"/>
              </a:spcBef>
              <a:buSzPts val="3200"/>
            </a:pPr>
            <a:r>
              <a:rPr lang="en-US" sz="2800" dirty="0"/>
              <a:t>Geospatial analysis is a crucial component for identifying geographic patterns of terrorist activities. It aids in hotspot identification and informs decision-makers about potential target areas. </a:t>
            </a:r>
            <a:endParaRPr lang="en-US" sz="2800" dirty="0">
              <a:ea typeface="Calibri" panose="020F0502020204030204"/>
              <a:cs typeface="Calibri" panose="020F0502020204030204"/>
            </a:endParaRPr>
          </a:p>
          <a:p>
            <a:pPr marL="660400" indent="-457200" algn="just">
              <a:spcBef>
                <a:spcPts val="0"/>
              </a:spcBef>
              <a:buSzPts val="3200"/>
            </a:pPr>
            <a:r>
              <a:rPr lang="en-US" sz="2800" dirty="0"/>
              <a:t>The development of early warning systems is a goal shared by many TAFRAS initiatives. These systems aim to provide timely alerts to authorities, enabling them to take preventive action. This proactive approach is seen as an effective means of mitigating the impact of terrorist incidents.</a:t>
            </a:r>
            <a:endParaRPr sz="2800" dirty="0">
              <a:ea typeface="Calibri" panose="020F0502020204030204"/>
              <a:cs typeface="Calibri" panose="020F0502020204030204"/>
            </a:endParaRPr>
          </a:p>
        </p:txBody>
      </p:sp>
      <p:sp>
        <p:nvSpPr>
          <p:cNvPr id="142" name="Google Shape;142;p1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0"/>
          <p:cNvSpPr txBox="1">
            <a:spLocks noGrp="1"/>
          </p:cNvSpPr>
          <p:nvPr>
            <p:ph type="title"/>
          </p:nvPr>
        </p:nvSpPr>
        <p:spPr>
          <a:xfrm>
            <a:off x="1919536" y="476672"/>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959"/>
              <a:buFont typeface="Times New Roman"/>
              <a:buNone/>
            </a:pPr>
            <a:br>
              <a:rPr lang="en-US" sz="3959">
                <a:latin typeface="Times New Roman"/>
                <a:ea typeface="Times New Roman"/>
                <a:cs typeface="Times New Roman"/>
                <a:sym typeface="Times New Roman"/>
              </a:rPr>
            </a:br>
            <a:br>
              <a:rPr lang="en-US" sz="3959">
                <a:latin typeface="Times New Roman"/>
                <a:ea typeface="Times New Roman"/>
                <a:cs typeface="Times New Roman"/>
                <a:sym typeface="Times New Roman"/>
              </a:rPr>
            </a:br>
            <a:endParaRPr sz="3959">
              <a:latin typeface="Times New Roman"/>
              <a:ea typeface="Times New Roman"/>
              <a:cs typeface="Times New Roman"/>
              <a:sym typeface="Times New Roman"/>
            </a:endParaRPr>
          </a:p>
        </p:txBody>
      </p:sp>
      <p:sp>
        <p:nvSpPr>
          <p:cNvPr id="151" name="Google Shape;151;p20"/>
          <p:cNvSpPr txBox="1">
            <a:spLocks noGrp="1"/>
          </p:cNvSpPr>
          <p:nvPr>
            <p:ph idx="1"/>
          </p:nvPr>
        </p:nvSpPr>
        <p:spPr>
          <a:xfrm>
            <a:off x="480811" y="796345"/>
            <a:ext cx="10929870" cy="5738723"/>
          </a:xfrm>
          <a:prstGeom prst="rect">
            <a:avLst/>
          </a:prstGeom>
          <a:noFill/>
          <a:ln>
            <a:noFill/>
          </a:ln>
        </p:spPr>
        <p:txBody>
          <a:bodyPr spcFirstLastPara="1" wrap="square" lIns="91425" tIns="45700" rIns="91425" bIns="45700" anchor="t" anchorCtr="0">
            <a:noAutofit/>
          </a:bodyPr>
          <a:lstStyle/>
          <a:p>
            <a:pPr algn="just">
              <a:buSzPts val="3200"/>
            </a:pPr>
            <a:endParaRPr lang="en-US" sz="2800" dirty="0">
              <a:ea typeface="Calibri"/>
              <a:cs typeface="Calibri"/>
            </a:endParaRPr>
          </a:p>
          <a:p>
            <a:pPr algn="just">
              <a:buSzPts val="3200"/>
            </a:pPr>
            <a:r>
              <a:rPr lang="en-US" dirty="0">
                <a:latin typeface="Calibri"/>
                <a:ea typeface="Calibri"/>
                <a:cs typeface="Arial"/>
              </a:rPr>
              <a:t>The "Terrorist Activity Forecasting and Risk Assessment System (TAFRAS)" project sets out to address these complex challenges and achieve several objectives:</a:t>
            </a:r>
          </a:p>
          <a:p>
            <a:pPr algn="just">
              <a:buSzPts val="3200"/>
            </a:pPr>
            <a:endParaRPr lang="en-US" dirty="0">
              <a:latin typeface="Calibri"/>
              <a:ea typeface="Calibri"/>
              <a:cs typeface="Arial"/>
            </a:endParaRPr>
          </a:p>
          <a:p>
            <a:pPr algn="just">
              <a:buSzPts val="3200"/>
            </a:pPr>
            <a:r>
              <a:rPr lang="en-US" b="1" dirty="0">
                <a:latin typeface="Calibri"/>
                <a:ea typeface="Calibri"/>
                <a:cs typeface="Arial"/>
              </a:rPr>
              <a:t>1. Advanced Data Analysis</a:t>
            </a:r>
            <a:r>
              <a:rPr lang="en-US" dirty="0">
                <a:latin typeface="Calibri"/>
                <a:ea typeface="Calibri"/>
                <a:cs typeface="Arial"/>
              </a:rPr>
              <a:t>: - Develop a sophisticated system capable of collecting, processing, and analyzing vast amounts of historical data on terrorist activities, including geographical, temporal, and modus operandi information.</a:t>
            </a:r>
          </a:p>
          <a:p>
            <a:pPr algn="just">
              <a:buSzPts val="3200"/>
            </a:pPr>
            <a:endParaRPr lang="en-US" dirty="0">
              <a:latin typeface="Calibri"/>
              <a:ea typeface="Calibri"/>
              <a:cs typeface="Arial"/>
            </a:endParaRPr>
          </a:p>
          <a:p>
            <a:pPr algn="just">
              <a:buSzPts val="3200"/>
            </a:pPr>
            <a:r>
              <a:rPr lang="en-US" b="1" dirty="0">
                <a:latin typeface="Calibri"/>
                <a:ea typeface="Calibri"/>
                <a:cs typeface="Arial"/>
              </a:rPr>
              <a:t>2. Pattern Recognition</a:t>
            </a:r>
            <a:r>
              <a:rPr lang="en-US" dirty="0">
                <a:latin typeface="Calibri"/>
                <a:ea typeface="Calibri"/>
                <a:cs typeface="Arial"/>
              </a:rPr>
              <a:t>: - Employ cutting-edge machine learning algorithms to recognize patterns and trends within historical data. These patterns can be indicative of potential future attacks.</a:t>
            </a:r>
          </a:p>
          <a:p>
            <a:pPr algn="just">
              <a:buSzPts val="3200"/>
            </a:pPr>
            <a:endParaRPr lang="en-US" dirty="0">
              <a:latin typeface="Calibri"/>
              <a:ea typeface="Calibri"/>
              <a:cs typeface="Arial"/>
            </a:endParaRPr>
          </a:p>
          <a:p>
            <a:pPr algn="just">
              <a:buSzPts val="3200"/>
            </a:pPr>
            <a:endParaRPr lang="en-US" dirty="0">
              <a:latin typeface="Calibri"/>
              <a:ea typeface="Calibri"/>
              <a:cs typeface="Arial"/>
            </a:endParaRPr>
          </a:p>
          <a:p>
            <a:pPr marL="660400" indent="-457200">
              <a:spcBef>
                <a:spcPts val="0"/>
              </a:spcBef>
              <a:buSzPts val="3200"/>
            </a:pPr>
            <a:endParaRPr lang="en-US" dirty="0">
              <a:ea typeface="Calibri"/>
              <a:cs typeface="Calibri"/>
            </a:endParaRPr>
          </a:p>
        </p:txBody>
      </p:sp>
      <p:sp>
        <p:nvSpPr>
          <p:cNvPr id="150" name="Google Shape;150;p20"/>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49" name="Google Shape;149;p20"/>
          <p:cNvSpPr txBox="1"/>
          <p:nvPr/>
        </p:nvSpPr>
        <p:spPr>
          <a:xfrm>
            <a:off x="266165" y="327618"/>
            <a:ext cx="11083359" cy="1175196"/>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4800"/>
              <a:buFont typeface="Arial"/>
              <a:buNone/>
            </a:pPr>
            <a:r>
              <a:rPr lang="en-US" sz="4900" b="1" i="0" u="none" strike="noStrike" cap="none" dirty="0">
                <a:solidFill>
                  <a:srgbClr val="FF0000"/>
                </a:solidFill>
                <a:latin typeface="Times New Roman"/>
                <a:ea typeface="Times New Roman"/>
                <a:cs typeface="Times New Roman"/>
                <a:sym typeface="Times New Roman"/>
              </a:rPr>
              <a:t>Objectives</a:t>
            </a:r>
            <a:endParaRPr sz="4900" b="0" i="0" u="none" strike="noStrike" cap="none" dirty="0">
              <a:solidFill>
                <a:srgbClr val="FF0000"/>
              </a:solidFil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741D8-4480-90B2-8F63-BAAD3BBF625B}"/>
              </a:ext>
            </a:extLst>
          </p:cNvPr>
          <p:cNvSpPr>
            <a:spLocks noGrp="1"/>
          </p:cNvSpPr>
          <p:nvPr>
            <p:ph idx="1"/>
          </p:nvPr>
        </p:nvSpPr>
        <p:spPr>
          <a:xfrm>
            <a:off x="612820" y="441146"/>
            <a:ext cx="10515600" cy="5735817"/>
          </a:xfrm>
        </p:spPr>
        <p:txBody>
          <a:bodyPr vert="horz" lIns="91440" tIns="45720" rIns="91440" bIns="45720" rtlCol="0" anchor="t">
            <a:noAutofit/>
          </a:bodyPr>
          <a:lstStyle/>
          <a:p>
            <a:pPr algn="just"/>
            <a:r>
              <a:rPr lang="en-US" b="1" dirty="0">
                <a:latin typeface="Calibri"/>
                <a:ea typeface="Calibri"/>
                <a:cs typeface="Arial"/>
              </a:rPr>
              <a:t>3. Predictive Modeling</a:t>
            </a:r>
            <a:r>
              <a:rPr lang="en-US" dirty="0">
                <a:latin typeface="Calibri"/>
                <a:ea typeface="Calibri"/>
                <a:cs typeface="Arial"/>
              </a:rPr>
              <a:t>: - Build predictive models that can anticipate future terrorist activities based on the identified patterns. These models will enable the system to forecast the likelihood of attacks within specific regions and timeframes.</a:t>
            </a:r>
          </a:p>
          <a:p>
            <a:pPr algn="just"/>
            <a:endParaRPr lang="en-US" dirty="0">
              <a:latin typeface="Calibri"/>
              <a:ea typeface="Calibri"/>
              <a:cs typeface="Arial"/>
            </a:endParaRPr>
          </a:p>
          <a:p>
            <a:pPr algn="just"/>
            <a:r>
              <a:rPr lang="en-US" b="1" dirty="0">
                <a:latin typeface="Calibri"/>
                <a:ea typeface="Calibri"/>
                <a:cs typeface="Arial"/>
              </a:rPr>
              <a:t>4. Risk Assessment</a:t>
            </a:r>
            <a:r>
              <a:rPr lang="en-US" dirty="0">
                <a:latin typeface="Calibri"/>
                <a:ea typeface="Calibri"/>
                <a:cs typeface="Arial"/>
              </a:rPr>
              <a:t>: - Develop a risk assessment component that assigns risk scores to different geographic areas, allowing security agencies to allocate resources more efficiently and implement targeted security measures.</a:t>
            </a:r>
          </a:p>
          <a:p>
            <a:pPr algn="just"/>
            <a:endParaRPr lang="en-US" dirty="0">
              <a:latin typeface="Calibri"/>
              <a:ea typeface="Calibri"/>
              <a:cs typeface="Arial"/>
            </a:endParaRPr>
          </a:p>
          <a:p>
            <a:pPr algn="just"/>
            <a:r>
              <a:rPr lang="en-US" b="1" dirty="0">
                <a:latin typeface="Calibri"/>
                <a:ea typeface="Calibri"/>
                <a:cs typeface="Arial"/>
              </a:rPr>
              <a:t>5. Enhanced Security Preparedness:</a:t>
            </a:r>
            <a:r>
              <a:rPr lang="en-US" dirty="0">
                <a:latin typeface="Calibri"/>
                <a:ea typeface="Calibri"/>
                <a:cs typeface="Arial"/>
              </a:rPr>
              <a:t> - Provide decision-makers with actionable insights derived from data analysis, enabling them to make informed decisions and improve security preparedness.</a:t>
            </a:r>
          </a:p>
          <a:p>
            <a:pPr algn="just"/>
            <a:endParaRPr lang="en-US" dirty="0">
              <a:latin typeface="Calibri"/>
              <a:ea typeface="Calibri"/>
              <a:cs typeface="Arial"/>
            </a:endParaRPr>
          </a:p>
          <a:p>
            <a:pPr algn="just"/>
            <a:endParaRPr lang="en-US" dirty="0">
              <a:latin typeface="Calibri"/>
              <a:ea typeface="Calibri"/>
              <a:cs typeface="Arial"/>
            </a:endParaRPr>
          </a:p>
          <a:p>
            <a:pPr algn="just"/>
            <a:endParaRPr lang="en-US" dirty="0">
              <a:ea typeface="Calibri"/>
              <a:cs typeface="Calibri"/>
            </a:endParaRPr>
          </a:p>
        </p:txBody>
      </p:sp>
      <p:sp>
        <p:nvSpPr>
          <p:cNvPr id="4" name="Slide Number Placeholder 3">
            <a:extLst>
              <a:ext uri="{FF2B5EF4-FFF2-40B4-BE49-F238E27FC236}">
                <a16:creationId xmlns:a16="http://schemas.microsoft.com/office/drawing/2014/main" id="{FB0391A4-BEA5-E2F6-E174-AB45F5C213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76026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A881D-A0EA-3AD1-A175-FBCCC42216DB}"/>
              </a:ext>
            </a:extLst>
          </p:cNvPr>
          <p:cNvSpPr>
            <a:spLocks noGrp="1"/>
          </p:cNvSpPr>
          <p:nvPr>
            <p:ph idx="1"/>
          </p:nvPr>
        </p:nvSpPr>
        <p:spPr>
          <a:xfrm>
            <a:off x="602087" y="484075"/>
            <a:ext cx="10107769" cy="5778746"/>
          </a:xfrm>
        </p:spPr>
        <p:txBody>
          <a:bodyPr vert="horz" lIns="91440" tIns="45720" rIns="91440" bIns="45720" rtlCol="0" anchor="t">
            <a:noAutofit/>
          </a:bodyPr>
          <a:lstStyle/>
          <a:p>
            <a:pPr algn="just"/>
            <a:r>
              <a:rPr lang="en-US" b="1" dirty="0">
                <a:latin typeface="Calibri"/>
                <a:ea typeface="Calibri" panose="020F0502020204030204"/>
                <a:cs typeface="Arial"/>
              </a:rPr>
              <a:t>6. Integration of Diverse Data Sources:</a:t>
            </a:r>
            <a:r>
              <a:rPr lang="en-US" dirty="0">
                <a:latin typeface="Calibri"/>
                <a:ea typeface="Calibri" panose="020F0502020204030204"/>
                <a:cs typeface="Arial"/>
              </a:rPr>
              <a:t> - Aggregate data from various sources, including open-source intelligence, social media, and government databases, to provide a comprehensive view of the threat landscape.</a:t>
            </a:r>
          </a:p>
          <a:p>
            <a:pPr algn="just"/>
            <a:endParaRPr lang="en-US" dirty="0">
              <a:latin typeface="Calibri"/>
              <a:ea typeface="Calibri" panose="020F0502020204030204"/>
              <a:cs typeface="Arial"/>
            </a:endParaRPr>
          </a:p>
          <a:p>
            <a:pPr algn="just"/>
            <a:r>
              <a:rPr lang="en-US" b="1" dirty="0">
                <a:latin typeface="Calibri"/>
                <a:ea typeface="Calibri" panose="020F0502020204030204"/>
                <a:cs typeface="Arial"/>
              </a:rPr>
              <a:t>7. Evaluation and Validation: -</a:t>
            </a:r>
            <a:r>
              <a:rPr lang="en-US" dirty="0">
                <a:latin typeface="Calibri"/>
                <a:ea typeface="Calibri" panose="020F0502020204030204"/>
                <a:cs typeface="Arial"/>
              </a:rPr>
              <a:t> Rigorously evaluate the accuracy and effectiveness of the TAFRAS system through extensive testing and validation processes.</a:t>
            </a:r>
          </a:p>
          <a:p>
            <a:pPr algn="just"/>
            <a:endParaRPr lang="en-US" dirty="0">
              <a:latin typeface="Calibri"/>
              <a:ea typeface="Calibri" panose="020F0502020204030204"/>
              <a:cs typeface="Arial"/>
            </a:endParaRPr>
          </a:p>
          <a:p>
            <a:pPr algn="just"/>
            <a:r>
              <a:rPr lang="en-US" b="1" dirty="0">
                <a:latin typeface="Calibri"/>
                <a:ea typeface="Calibri" panose="020F0502020204030204"/>
                <a:cs typeface="Arial"/>
              </a:rPr>
              <a:t>8. Future Expansion:</a:t>
            </a:r>
            <a:r>
              <a:rPr lang="en-US" dirty="0">
                <a:latin typeface="Calibri"/>
                <a:ea typeface="Calibri" panose="020F0502020204030204"/>
                <a:cs typeface="Arial"/>
              </a:rPr>
              <a:t> - Lay the foundation for future expansion and development of the TAFRAS system, including the integration of more advanced machine learning techniques and emerging data sources.</a:t>
            </a:r>
          </a:p>
          <a:p>
            <a:endParaRPr lang="en-US" sz="1400" dirty="0">
              <a:latin typeface="Segoe UI"/>
              <a:ea typeface="Calibri" panose="020F0502020204030204"/>
              <a:cs typeface="Segoe UI"/>
            </a:endParaRPr>
          </a:p>
          <a:p>
            <a:pPr algn="just"/>
            <a:endParaRPr lang="en-US" dirty="0">
              <a:ea typeface="Calibri" panose="020F0502020204030204"/>
              <a:cs typeface="Calibri" panose="020F0502020204030204"/>
            </a:endParaRPr>
          </a:p>
          <a:p>
            <a:pPr algn="just"/>
            <a:endParaRPr lang="en-US">
              <a:latin typeface="Calibri"/>
              <a:ea typeface="Calibri"/>
              <a:cs typeface="Arial"/>
            </a:endParaRPr>
          </a:p>
          <a:p>
            <a:endParaRPr lang="en-US" sz="1400" dirty="0">
              <a:latin typeface="Segoe UI"/>
              <a:cs typeface="Segoe UI"/>
            </a:endParaRPr>
          </a:p>
          <a:p>
            <a:endParaRPr lang="en-US" dirty="0">
              <a:ea typeface="Calibri"/>
              <a:cs typeface="Calibri"/>
            </a:endParaRPr>
          </a:p>
        </p:txBody>
      </p:sp>
      <p:sp>
        <p:nvSpPr>
          <p:cNvPr id="4" name="Slide Number Placeholder 3">
            <a:extLst>
              <a:ext uri="{FF2B5EF4-FFF2-40B4-BE49-F238E27FC236}">
                <a16:creationId xmlns:a16="http://schemas.microsoft.com/office/drawing/2014/main" id="{67D107C1-286A-891A-D2DC-6CCE5833CD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665326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218</TotalTime>
  <Words>912</Words>
  <Application>Microsoft Office PowerPoint</Application>
  <PresentationFormat>Widescreen</PresentationFormat>
  <Paragraphs>69</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Terrorist Activity Forecasting and Risk Assessment System </vt:lpstr>
      <vt:lpstr>Contents</vt:lpstr>
      <vt:lpstr>Introduction </vt:lpstr>
      <vt:lpstr>Motivation</vt:lpstr>
      <vt:lpstr> Literature review</vt:lpstr>
      <vt:lpstr>Analysis of Review</vt:lpstr>
      <vt:lpstr>  </vt:lpstr>
      <vt:lpstr>PowerPoint Presentation</vt:lpstr>
      <vt:lpstr>PowerPoint Presentation</vt:lpstr>
      <vt:lpstr>SCOPE</vt:lpstr>
      <vt:lpstr>Problem Statement</vt:lpstr>
      <vt:lpstr>Proposed System</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Guidelines</dc:title>
  <dc:creator>Vedant Bhosale</dc:creator>
  <cp:lastModifiedBy>Vedant Bhosale</cp:lastModifiedBy>
  <cp:revision>147</cp:revision>
  <dcterms:modified xsi:type="dcterms:W3CDTF">2023-11-01T17:14:38Z</dcterms:modified>
</cp:coreProperties>
</file>