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notesSlides/notesSlide19.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3.xml" ContentType="application/vnd.openxmlformats-officedocument.presentationml.notesSlide+xml"/>
  <Override PartName="/ppt/tags/tag30.xml" ContentType="application/vnd.openxmlformats-officedocument.presentationml.tags+xml"/>
  <Override PartName="/ppt/notesSlides/notesSlide24.xml" ContentType="application/vnd.openxmlformats-officedocument.presentationml.notesSlide+xml"/>
  <Override PartName="/ppt/tags/tag31.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1" r:id="rId6"/>
    <p:sldId id="263" r:id="rId7"/>
    <p:sldId id="264" r:id="rId8"/>
    <p:sldId id="265" r:id="rId9"/>
    <p:sldId id="267" r:id="rId10"/>
    <p:sldId id="270" r:id="rId11"/>
    <p:sldId id="271" r:id="rId12"/>
    <p:sldId id="272"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Lst>
  <p:sldSz cx="9144000" cy="5143500" type="screen16x9"/>
  <p:notesSz cx="6858000" cy="9144000"/>
  <p:embeddedFontLst>
    <p:embeddedFont>
      <p:font typeface="Cambria Math" panose="02040503050406030204" pitchFamily="18" charset="0"/>
      <p:regular r:id="rId30"/>
    </p:embeddedFont>
    <p:embeddedFont>
      <p:font typeface="Georgia" panose="02040502050405020303" pitchFamily="18" charset="0"/>
      <p:regular r:id="rId31"/>
      <p:bold r:id="rId32"/>
      <p:italic r:id="rId33"/>
      <p:boldItalic r:id="rId34"/>
    </p:embeddedFont>
    <p:embeddedFont>
      <p:font typeface="Lato" panose="020F0502020204030203" pitchFamily="34" charset="0"/>
      <p:regular r:id="rId35"/>
      <p:bold r:id="rId36"/>
      <p:italic r:id="rId37"/>
      <p:boldItalic r:id="rId38"/>
    </p:embeddedFont>
    <p:embeddedFont>
      <p:font typeface="Raleway" pitchFamily="2" charset="0"/>
      <p:regular r:id="rId39"/>
      <p:bold r:id="rId40"/>
      <p:italic r:id="rId41"/>
      <p:boldItalic r:id="rId42"/>
    </p:embeddedFont>
    <p:embeddedFont>
      <p:font typeface="Roboto"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7267" autoAdjust="0"/>
  </p:normalViewPr>
  <p:slideViewPr>
    <p:cSldViewPr snapToGrid="0">
      <p:cViewPr varScale="1">
        <p:scale>
          <a:sx n="116" d="100"/>
          <a:sy n="116" d="100"/>
        </p:scale>
        <p:origin x="1500"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mzabouhelal bouhelal" userId="732858875a08133f" providerId="LiveId" clId="{494BC964-3D3D-4555-AA38-F0B735773444}"/>
    <pc:docChg chg="custSel modSld">
      <pc:chgData name="hamzabouhelal bouhelal" userId="732858875a08133f" providerId="LiveId" clId="{494BC964-3D3D-4555-AA38-F0B735773444}" dt="2022-05-11T00:32:44.293" v="760" actId="20577"/>
      <pc:docMkLst>
        <pc:docMk/>
      </pc:docMkLst>
      <pc:sldChg chg="modSp mod">
        <pc:chgData name="hamzabouhelal bouhelal" userId="732858875a08133f" providerId="LiveId" clId="{494BC964-3D3D-4555-AA38-F0B735773444}" dt="2022-05-11T00:32:44.293" v="760" actId="20577"/>
        <pc:sldMkLst>
          <pc:docMk/>
          <pc:sldMk cId="0" sldId="287"/>
        </pc:sldMkLst>
        <pc:spChg chg="mod">
          <ac:chgData name="hamzabouhelal bouhelal" userId="732858875a08133f" providerId="LiveId" clId="{494BC964-3D3D-4555-AA38-F0B735773444}" dt="2022-05-11T00:32:44.293" v="760" actId="20577"/>
          <ac:spMkLst>
            <pc:docMk/>
            <pc:sldMk cId="0" sldId="287"/>
            <ac:spMk id="30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t>The goal of this study is to implement a robust  Data Driven Reachability analysis toolbox that relies on simulations of a system  with unknown dynamics to over-approximate the reachable set  of multiple types of systems when starting from a defined set of initial states.</a:t>
            </a: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1ba40212b9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1ba40212b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1ba40212b9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1ba40212b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1b94724133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1b94724133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highlight>
                  <a:schemeClr val="lt1"/>
                </a:highlight>
              </a:rPr>
              <a:t>We can then say that since the set </a:t>
            </a:r>
            <a:r>
              <a:rPr lang="en-US" sz="1100" dirty="0">
                <a:highlight>
                  <a:schemeClr val="lt1"/>
                </a:highlight>
                <a:latin typeface="Cambria Math"/>
                <a:ea typeface="Cambria Math"/>
                <a:cs typeface="Cambria Math"/>
                <a:sym typeface="Cambria Math"/>
              </a:rPr>
              <a:t>M</a:t>
            </a:r>
            <a:r>
              <a:rPr lang="en-US" sz="800" dirty="0">
                <a:highlight>
                  <a:schemeClr val="lt1"/>
                </a:highlight>
                <a:latin typeface="Cambria Math"/>
                <a:ea typeface="Cambria Math"/>
                <a:cs typeface="Cambria Math"/>
                <a:sym typeface="Cambria Math"/>
              </a:rPr>
              <a:t>A,B </a:t>
            </a:r>
            <a:r>
              <a:rPr lang="en-US" sz="1100" dirty="0">
                <a:highlight>
                  <a:schemeClr val="lt1"/>
                </a:highlight>
              </a:rPr>
              <a:t>over-approximates the set </a:t>
            </a:r>
            <a:r>
              <a:rPr lang="en-US" sz="1100" dirty="0">
                <a:latin typeface="Cambria Math"/>
                <a:ea typeface="Cambria Math"/>
                <a:cs typeface="Cambria Math"/>
                <a:sym typeface="Cambria Math"/>
              </a:rPr>
              <a:t>N</a:t>
            </a:r>
            <a:r>
              <a:rPr lang="en-US" sz="800" dirty="0">
                <a:latin typeface="Cambria Math"/>
                <a:ea typeface="Cambria Math"/>
                <a:cs typeface="Cambria Math"/>
                <a:sym typeface="Cambria Math"/>
              </a:rPr>
              <a:t>Σ</a:t>
            </a:r>
            <a:r>
              <a:rPr lang="en-US" sz="1100" dirty="0"/>
              <a:t>, then a reachable set computed using </a:t>
            </a:r>
            <a:r>
              <a:rPr lang="en-US" sz="1100" dirty="0">
                <a:highlight>
                  <a:schemeClr val="lt1"/>
                </a:highlight>
                <a:latin typeface="Cambria Math"/>
                <a:ea typeface="Cambria Math"/>
                <a:cs typeface="Cambria Math"/>
                <a:sym typeface="Cambria Math"/>
              </a:rPr>
              <a:t>M</a:t>
            </a:r>
            <a:r>
              <a:rPr lang="en-US" sz="800" dirty="0">
                <a:highlight>
                  <a:schemeClr val="lt1"/>
                </a:highlight>
                <a:latin typeface="Cambria Math"/>
                <a:ea typeface="Cambria Math"/>
                <a:cs typeface="Cambria Math"/>
                <a:sym typeface="Cambria Math"/>
              </a:rPr>
              <a:t>A,B </a:t>
            </a:r>
            <a:r>
              <a:rPr lang="en-US" sz="1100" dirty="0">
                <a:highlight>
                  <a:schemeClr val="lt1"/>
                </a:highlight>
              </a:rPr>
              <a:t>would over-approximate the exact reachable set </a:t>
            </a:r>
            <a:r>
              <a:rPr lang="en-US" sz="1100" dirty="0"/>
              <a:t>Rₙ</a:t>
            </a:r>
            <a:r>
              <a:rPr lang="en-US" sz="1100" dirty="0">
                <a:highlight>
                  <a:schemeClr val="lt1"/>
                </a:highlight>
              </a:rPr>
              <a:t>.</a:t>
            </a:r>
          </a:p>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ba40212b9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1ba40212b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ba40212b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ba40212b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1ba40212b9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1ba40212b9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1ba40212b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1ba40212b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1ba40212b9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1ba40212b9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A linearization of the system can performed</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1ba40212b9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1ba40212b9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1- Least-square approach: 	</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1ba40212b9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1ba40212b9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b94724133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1b94724133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1ba40212b9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1ba40212b9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1ba40212b9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1ba40212b9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1ba40212b9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1ba40212b9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chemeClr val="accent1"/>
                </a:solidFill>
                <a:latin typeface="Lato"/>
                <a:ea typeface="Lato"/>
                <a:cs typeface="Lato"/>
                <a:sym typeface="Lato"/>
              </a:rPr>
              <a:t>Let </a:t>
            </a:r>
            <a:r>
              <a:rPr lang="en-US" sz="1100" b="1" dirty="0">
                <a:solidFill>
                  <a:schemeClr val="accent1"/>
                </a:solidFill>
                <a:latin typeface="Cambria Math"/>
                <a:ea typeface="Cambria Math"/>
                <a:cs typeface="Cambria Math"/>
                <a:sym typeface="Cambria Math"/>
              </a:rPr>
              <a:t>z(k) = [x(k)ᵀ u(k)ᵀ]ᵀ</a:t>
            </a:r>
            <a:r>
              <a:rPr lang="en-US" sz="1100" dirty="0">
                <a:solidFill>
                  <a:schemeClr val="accent1"/>
                </a:solidFill>
                <a:latin typeface="Lato"/>
                <a:ea typeface="Lato"/>
                <a:cs typeface="Lato"/>
                <a:sym typeface="Lato"/>
              </a:rPr>
              <a:t>, we can say that </a:t>
            </a:r>
            <a:r>
              <a:rPr lang="en-US" sz="1100" b="1" dirty="0">
                <a:solidFill>
                  <a:schemeClr val="accent1"/>
                </a:solidFill>
                <a:latin typeface="Cambria Math"/>
                <a:ea typeface="Cambria Math"/>
                <a:cs typeface="Cambria Math"/>
                <a:sym typeface="Cambria Math"/>
              </a:rPr>
              <a:t> fₚ(z(k)) = C h(z(k)) + w(k) </a:t>
            </a:r>
            <a:r>
              <a:rPr lang="en-US" sz="1100" dirty="0">
                <a:solidFill>
                  <a:schemeClr val="accent1"/>
                </a:solidFill>
                <a:latin typeface="Lato"/>
                <a:ea typeface="Lato"/>
                <a:cs typeface="Lato"/>
                <a:sym typeface="Lato"/>
              </a:rPr>
              <a:t>with h containing at least all the monomials present in fₚ and C contains the unknown coefficients of the monomials in h.</a:t>
            </a:r>
            <a:endParaRPr lang="en-US" dirty="0">
              <a:latin typeface="Lato"/>
              <a:ea typeface="Lato"/>
              <a:cs typeface="Lato"/>
              <a:sym typeface="Lato"/>
            </a:endParaRPr>
          </a:p>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1ba40212b9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1ba40212b9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1ba40212b9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1ba40212b9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1ba40212b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1ba40212b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1ba40212b9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1ba40212b9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1b947241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1b947241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22c19f360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22c19f360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1b94724133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1b9472413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t>robotics. When designing a robotic system, engineers need to consider the reachability of the robot's arm in order to ensure that the robot can perform the tasks it is designed to do.</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202123"/>
                </a:solidFill>
                <a:effectLst/>
                <a:latin typeface="ColfaxAI"/>
              </a:rPr>
              <a:t>. In astrophysics, to study the dynamics of celestial bodies such as stars and planets,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i="0" dirty="0">
              <a:solidFill>
                <a:srgbClr val="202123"/>
              </a:solidFill>
              <a:effectLst/>
              <a:latin typeface="ColfaxAI"/>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202123"/>
                </a:solidFill>
                <a:effectLst/>
                <a:latin typeface="ColfaxAI"/>
              </a:rPr>
              <a:t>In nanotechnology, to design and control the behavior of nanoscale devices</a:t>
            </a:r>
            <a:endParaRPr lang="en-US" sz="1100" dirty="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1b94724133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1b9472413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rgbClr val="666666"/>
                </a:solidFill>
                <a:latin typeface="Lato"/>
                <a:ea typeface="Lato"/>
                <a:cs typeface="Lato"/>
                <a:sym typeface="Lato"/>
              </a:rPr>
              <a:t>The most common approaches used in reachability analysis rely on the knowledge of the system dynamics. The advantage of these approaches is the high accuracy of the results, however, it can be difficult to obtain the necessary information about the system. In many cases, the system dynamics are not known, or are too complex to be </a:t>
            </a:r>
            <a:r>
              <a:rPr lang="en-US" sz="1100" dirty="0" err="1">
                <a:solidFill>
                  <a:srgbClr val="666666"/>
                </a:solidFill>
                <a:latin typeface="Lato"/>
                <a:ea typeface="Lato"/>
                <a:cs typeface="Lato"/>
                <a:sym typeface="Lato"/>
              </a:rPr>
              <a:t>analysed</a:t>
            </a:r>
            <a:r>
              <a:rPr lang="en-US" sz="1100" dirty="0">
                <a:solidFill>
                  <a:srgbClr val="666666"/>
                </a:solidFill>
                <a:latin typeface="Lato"/>
                <a:ea typeface="Lato"/>
                <a:cs typeface="Lato"/>
                <a:sym typeface="Lato"/>
              </a:rPr>
              <a:t>.</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2806851f4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2806851f4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a geometric object that is the Minkowski sum of a finite number of line segments in n-dimensional space.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1b94724133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1b94724133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1b94724133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1b94724133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27b0e3582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27b0e3582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sz="1100" dirty="0">
                <a:solidFill>
                  <a:schemeClr val="accent1"/>
                </a:solidFill>
                <a:latin typeface="Lato"/>
                <a:ea typeface="Lato"/>
                <a:cs typeface="Lato"/>
                <a:sym typeface="Lato"/>
              </a:rPr>
              <a:t>Where u(t) </a:t>
            </a:r>
            <a:r>
              <a:rPr lang="en" sz="1100" dirty="0">
                <a:solidFill>
                  <a:schemeClr val="accent1"/>
                </a:solidFill>
                <a:highlight>
                  <a:schemeClr val="lt1"/>
                </a:highlight>
                <a:latin typeface="Lato"/>
                <a:ea typeface="Lato"/>
                <a:cs typeface="Lato"/>
                <a:sym typeface="Lato"/>
              </a:rPr>
              <a:t>∈ Uₖ the input bounded by the input Zonotope  Uₖ, w(t) ∈ Zw the noise bounded by the noise Zonotope Zw, x(t) the state of the system at time 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sz="1400" b="1" dirty="0">
                <a:solidFill>
                  <a:schemeClr val="accent1"/>
                </a:solidFill>
                <a:latin typeface="Cambria Math"/>
                <a:ea typeface="Cambria Math"/>
                <a:cs typeface="Cambria Math"/>
                <a:sym typeface="Cambria Math"/>
              </a:rPr>
              <a:t>| </a:t>
            </a:r>
            <a:r>
              <a:rPr lang="en" dirty="0">
                <a:solidFill>
                  <a:schemeClr val="accent1"/>
                </a:solidFill>
                <a:latin typeface="Cambria Math"/>
                <a:ea typeface="Cambria Math"/>
                <a:cs typeface="Cambria Math"/>
                <a:sym typeface="Cambria Math"/>
              </a:rPr>
              <a:t>X</a:t>
            </a:r>
            <a:r>
              <a:rPr lang="en" sz="800" dirty="0">
                <a:solidFill>
                  <a:schemeClr val="accent1"/>
                </a:solidFill>
                <a:latin typeface="Cambria Math"/>
                <a:ea typeface="Cambria Math"/>
                <a:cs typeface="Cambria Math"/>
                <a:sym typeface="Cambria Math"/>
              </a:rPr>
              <a:t>0</a:t>
            </a:r>
            <a:r>
              <a:rPr lang="en" dirty="0">
                <a:solidFill>
                  <a:schemeClr val="accent1"/>
                </a:solidFill>
                <a:latin typeface="Cambria Math"/>
                <a:ea typeface="Cambria Math"/>
                <a:cs typeface="Cambria Math"/>
                <a:sym typeface="Cambria Math"/>
              </a:rPr>
              <a:t> the initial state</a:t>
            </a:r>
            <a:endParaRPr lang="en" sz="1100" dirty="0">
              <a:solidFill>
                <a:schemeClr val="accent1"/>
              </a:solidFill>
              <a:highlight>
                <a:schemeClr val="lt1"/>
              </a:highlight>
              <a:latin typeface="Lato"/>
              <a:ea typeface="Lato"/>
              <a:cs typeface="Lato"/>
              <a:sym typeface="Lato"/>
            </a:endParaRPr>
          </a:p>
          <a:p>
            <a:pPr marL="0" lvl="0" indent="0" algn="l" rtl="0">
              <a:spcBef>
                <a:spcPts val="0"/>
              </a:spcBef>
              <a:spcAft>
                <a:spcPts val="0"/>
              </a:spcAft>
              <a:buNone/>
            </a:pPr>
            <a:endParaRPr lang="en" sz="1100" dirty="0">
              <a:solidFill>
                <a:schemeClr val="accent1"/>
              </a:solidFill>
              <a:latin typeface="Lato"/>
              <a:ea typeface="Lato"/>
              <a:cs typeface="Lato"/>
              <a:sym typeface="Lato"/>
            </a:endParaRPr>
          </a:p>
          <a:p>
            <a:pPr marL="0" lvl="0" indent="0" algn="l" rtl="0">
              <a:spcBef>
                <a:spcPts val="0"/>
              </a:spcBef>
              <a:spcAft>
                <a:spcPts val="0"/>
              </a:spcAft>
              <a:buNone/>
            </a:pPr>
            <a:r>
              <a:rPr lang="en" sz="1100" dirty="0">
                <a:solidFill>
                  <a:schemeClr val="accent1"/>
                </a:solidFill>
                <a:latin typeface="Lato"/>
                <a:ea typeface="Lato"/>
                <a:cs typeface="Lato"/>
                <a:sym typeface="Lato"/>
              </a:rPr>
              <a:t>This study aims to compute using data from the simulated system a set </a:t>
            </a:r>
            <a:r>
              <a:rPr lang="en" sz="1100" dirty="0">
                <a:solidFill>
                  <a:schemeClr val="accent1"/>
                </a:solidFill>
                <a:latin typeface="Georgia"/>
                <a:ea typeface="Georgia"/>
                <a:cs typeface="Georgia"/>
                <a:sym typeface="Georgia"/>
              </a:rPr>
              <a:t>Ř </a:t>
            </a:r>
            <a:r>
              <a:rPr lang="en" sz="1100" dirty="0">
                <a:solidFill>
                  <a:schemeClr val="accent1"/>
                </a:solidFill>
                <a:latin typeface="Lato"/>
                <a:ea typeface="Lato"/>
                <a:cs typeface="Lato"/>
                <a:sym typeface="Lato"/>
              </a:rPr>
              <a:t>that verifies the exact reachable set Rₙ  </a:t>
            </a:r>
            <a:r>
              <a:rPr lang="en" sz="1100" dirty="0">
                <a:solidFill>
                  <a:schemeClr val="accent1"/>
                </a:solidFill>
                <a:highlight>
                  <a:srgbClr val="FFFFFF"/>
                </a:highlight>
              </a:rPr>
              <a:t>⊆ </a:t>
            </a:r>
            <a:r>
              <a:rPr lang="en" sz="1100" dirty="0">
                <a:solidFill>
                  <a:schemeClr val="accent1"/>
                </a:solidFill>
                <a:latin typeface="Georgia"/>
                <a:ea typeface="Georgia"/>
                <a:cs typeface="Georgia"/>
                <a:sym typeface="Georgia"/>
              </a:rPr>
              <a:t>Ř</a:t>
            </a:r>
            <a:r>
              <a:rPr lang="en" sz="1100" dirty="0">
                <a:solidFill>
                  <a:schemeClr val="accent1"/>
                </a:solidFill>
                <a:latin typeface="Lato"/>
                <a:ea typeface="Lato"/>
                <a:cs typeface="Lato"/>
                <a:sym typeface="Lato"/>
              </a:rPr>
              <a:t>, we would therefore conclude that since </a:t>
            </a:r>
            <a:r>
              <a:rPr lang="en" sz="1100" dirty="0">
                <a:solidFill>
                  <a:schemeClr val="accent1"/>
                </a:solidFill>
                <a:highlight>
                  <a:srgbClr val="FFFFFF"/>
                </a:highlight>
              </a:rPr>
              <a:t> </a:t>
            </a:r>
            <a:r>
              <a:rPr lang="en" sz="1100" dirty="0">
                <a:solidFill>
                  <a:schemeClr val="accent1"/>
                </a:solidFill>
                <a:latin typeface="Georgia"/>
                <a:ea typeface="Georgia"/>
                <a:cs typeface="Georgia"/>
                <a:sym typeface="Georgia"/>
              </a:rPr>
              <a:t>Ř </a:t>
            </a:r>
            <a:r>
              <a:rPr lang="en" sz="1100" dirty="0">
                <a:solidFill>
                  <a:schemeClr val="accent1"/>
                </a:solidFill>
                <a:latin typeface="Lato"/>
                <a:ea typeface="Lato"/>
                <a:cs typeface="Lato"/>
                <a:sym typeface="Lato"/>
              </a:rPr>
              <a:t>never reaches an unsafe state so won’t Rₙ</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20.png"/><Relationship Id="rId5" Type="http://schemas.openxmlformats.org/officeDocument/2006/relationships/image" Target="../media/image15.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5.xml"/><Relationship Id="rId5" Type="http://schemas.openxmlformats.org/officeDocument/2006/relationships/image" Target="../media/image15.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5.png"/><Relationship Id="rId2" Type="http://schemas.openxmlformats.org/officeDocument/2006/relationships/slideLayout" Target="../slideLayouts/slideLayout3.xml"/><Relationship Id="rId1" Type="http://schemas.openxmlformats.org/officeDocument/2006/relationships/tags" Target="../tags/tag1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hyperlink" Target="http://www.dii.unimo.it/~zanasi/didattica/Teoria_dei_Sistemi/Luc_TDS_ING_2016_Reachability_and_Controllability.pdf"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7.xml"/><Relationship Id="rId5" Type="http://schemas.openxmlformats.org/officeDocument/2006/relationships/image" Target="../media/image1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8.xml"/><Relationship Id="rId6" Type="http://schemas.openxmlformats.org/officeDocument/2006/relationships/image" Target="../media/image15.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8.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16.png"/><Relationship Id="rId5" Type="http://schemas.openxmlformats.org/officeDocument/2006/relationships/image" Target="../media/image27.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0.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16.png"/><Relationship Id="rId5" Type="http://schemas.openxmlformats.org/officeDocument/2006/relationships/image" Target="../media/image29.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23.xml"/><Relationship Id="rId5" Type="http://schemas.openxmlformats.org/officeDocument/2006/relationships/image" Target="../media/image16.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24.xml"/><Relationship Id="rId5" Type="http://schemas.openxmlformats.org/officeDocument/2006/relationships/image" Target="../media/image16.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25.xml"/><Relationship Id="rId5" Type="http://schemas.openxmlformats.org/officeDocument/2006/relationships/image" Target="../media/image16.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26.xml"/><Relationship Id="rId5" Type="http://schemas.openxmlformats.org/officeDocument/2006/relationships/image" Target="../media/image17.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tags" Target="../tags/tag29.xml"/><Relationship Id="rId7" Type="http://schemas.openxmlformats.org/officeDocument/2006/relationships/image" Target="../media/image36.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35.png"/><Relationship Id="rId5" Type="http://schemas.openxmlformats.org/officeDocument/2006/relationships/notesSlide" Target="../notesSlides/notesSlide23.xml"/><Relationship Id="rId4"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30.xml"/><Relationship Id="rId5" Type="http://schemas.openxmlformats.org/officeDocument/2006/relationships/image" Target="../media/image17.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31.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hyperlink" Target="http://www.dii.unimo.it/~zanasi/didattica/Teoria_dei_Sistemi/Luc_TDS_ING_2016_Reachability_and_Controllability.pdf" TargetMode="External"/><Relationship Id="rId3" Type="http://schemas.openxmlformats.org/officeDocument/2006/relationships/hyperlink" Target="https://mediatum.ub.tum.de/doc/1287219/172487.pdf" TargetMode="External"/><Relationship Id="rId7" Type="http://schemas.openxmlformats.org/officeDocument/2006/relationships/hyperlink" Target="https://arxiv.org/pdf/2105.07229.pdf"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hyperlink" Target="https://arxiv.org/pdf/2004.07270.pdf" TargetMode="External"/><Relationship Id="rId11" Type="http://schemas.openxmlformats.org/officeDocument/2006/relationships/hyperlink" Target="https://www.academia.edu/25743242/Robust_MPC_of_constrained_discrete-time_nonlinear_systems_based_on_approximated_reachable_sets" TargetMode="External"/><Relationship Id="rId5" Type="http://schemas.openxmlformats.org/officeDocument/2006/relationships/hyperlink" Target="https://arxiv.org/pdf/2011.08472.pdf" TargetMode="External"/><Relationship Id="rId10" Type="http://schemas.openxmlformats.org/officeDocument/2006/relationships/hyperlink" Target="https://www.sciencedirect.com/science/article/abs/pii/S0005109813000034" TargetMode="External"/><Relationship Id="rId4" Type="http://schemas.openxmlformats.org/officeDocument/2006/relationships/hyperlink" Target="http://assets.press.princeton.edu/chapters/s9012.pdf" TargetMode="External"/><Relationship Id="rId9" Type="http://schemas.openxmlformats.org/officeDocument/2006/relationships/hyperlink" Target="https://ieeexplore.ieee.org/document/7799273"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4.xml"/><Relationship Id="rId7" Type="http://schemas.openxmlformats.org/officeDocument/2006/relationships/image" Target="../media/image9.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8.png"/><Relationship Id="rId5" Type="http://schemas.openxmlformats.org/officeDocument/2006/relationships/notesSlide" Target="../notesSlides/notesSlide7.xml"/><Relationship Id="rId10" Type="http://schemas.openxmlformats.org/officeDocument/2006/relationships/image" Target="../media/image12.png"/><Relationship Id="rId4" Type="http://schemas.openxmlformats.org/officeDocument/2006/relationships/slideLayout" Target="../slideLayouts/slideLayout3.xml"/><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8.xml"/><Relationship Id="rId7" Type="http://schemas.openxmlformats.org/officeDocument/2006/relationships/notesSlide" Target="../notesSlides/notesSlide9.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3.xml"/><Relationship Id="rId11" Type="http://schemas.openxmlformats.org/officeDocument/2006/relationships/image" Target="../media/image17.png"/><Relationship Id="rId5" Type="http://schemas.openxmlformats.org/officeDocument/2006/relationships/tags" Target="../tags/tag10.xml"/><Relationship Id="rId10" Type="http://schemas.openxmlformats.org/officeDocument/2006/relationships/image" Target="../media/image16.png"/><Relationship Id="rId4" Type="http://schemas.openxmlformats.org/officeDocument/2006/relationships/tags" Target="../tags/tag9.xml"/><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Driven reachability analysis toolbox using Python</a:t>
            </a:r>
            <a:endParaRPr/>
          </a:p>
        </p:txBody>
      </p:sp>
      <p:sp>
        <p:nvSpPr>
          <p:cNvPr id="87" name="Google Shape;87;p13"/>
          <p:cNvSpPr txBox="1">
            <a:spLocks noGrp="1"/>
          </p:cNvSpPr>
          <p:nvPr>
            <p:ph type="subTitle" idx="1"/>
          </p:nvPr>
        </p:nvSpPr>
        <p:spPr>
          <a:xfrm>
            <a:off x="1038877" y="2622175"/>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Hamza Bouhelal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Notation</a:t>
            </a:r>
            <a:endParaRPr/>
          </a:p>
        </p:txBody>
      </p:sp>
      <p:sp>
        <p:nvSpPr>
          <p:cNvPr id="181" name="Google Shape;181;p27"/>
          <p:cNvSpPr txBox="1">
            <a:spLocks noGrp="1"/>
          </p:cNvSpPr>
          <p:nvPr>
            <p:ph type="body" idx="1"/>
          </p:nvPr>
        </p:nvSpPr>
        <p:spPr>
          <a:xfrm>
            <a:off x="604399" y="1963850"/>
            <a:ext cx="8118495" cy="3053318"/>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700" dirty="0"/>
              <a:t>Let K input-state trajectories of length T simulated from a system. </a:t>
            </a:r>
            <a:r>
              <a:rPr lang="en" sz="1700" dirty="0">
                <a:highlight>
                  <a:schemeClr val="lt1"/>
                </a:highlight>
              </a:rPr>
              <a:t>we denote              </a:t>
            </a:r>
            <a:r>
              <a:rPr lang="en" sz="1700" dirty="0">
                <a:highlight>
                  <a:schemeClr val="lt1"/>
                </a:highlight>
                <a:latin typeface="Cambria Math"/>
                <a:ea typeface="Cambria Math"/>
                <a:cs typeface="Cambria Math"/>
                <a:sym typeface="Cambria Math"/>
              </a:rPr>
              <a:t>D =</a:t>
            </a:r>
            <a:r>
              <a:rPr lang="en" sz="1700" dirty="0">
                <a:latin typeface="Cambria Math"/>
                <a:ea typeface="Cambria Math"/>
                <a:cs typeface="Cambria Math"/>
                <a:sym typeface="Cambria Math"/>
              </a:rPr>
              <a:t> {</a:t>
            </a:r>
            <a:r>
              <a:rPr lang="en" sz="1700" dirty="0">
                <a:highlight>
                  <a:schemeClr val="lt1"/>
                </a:highlight>
                <a:latin typeface="Cambria Math"/>
                <a:ea typeface="Cambria Math"/>
                <a:cs typeface="Cambria Math"/>
                <a:sym typeface="Cambria Math"/>
              </a:rPr>
              <a:t>U₋, X}</a:t>
            </a:r>
            <a:r>
              <a:rPr lang="en" sz="1700" dirty="0">
                <a:highlight>
                  <a:schemeClr val="lt1"/>
                </a:highlight>
              </a:rPr>
              <a:t> the collection of all the data  from the simulated  trajectories with bounded noise W</a:t>
            </a:r>
            <a:r>
              <a:rPr lang="en" sz="1700" dirty="0">
                <a:highlight>
                  <a:schemeClr val="lt1"/>
                </a:highlight>
                <a:latin typeface="Cambria Math"/>
                <a:ea typeface="Cambria Math"/>
                <a:cs typeface="Cambria Math"/>
                <a:sym typeface="Cambria Math"/>
              </a:rPr>
              <a:t>₋.</a:t>
            </a:r>
          </a:p>
          <a:p>
            <a:pPr marL="0" lvl="0" indent="0" algn="l" rtl="0">
              <a:lnSpc>
                <a:spcPct val="100000"/>
              </a:lnSpc>
              <a:spcBef>
                <a:spcPts val="0"/>
              </a:spcBef>
              <a:spcAft>
                <a:spcPts val="0"/>
              </a:spcAft>
              <a:buNone/>
            </a:pPr>
            <a:endParaRPr lang="en" sz="1700" dirty="0">
              <a:highlight>
                <a:schemeClr val="lt1"/>
              </a:highlight>
              <a:latin typeface="Cambria Math"/>
              <a:ea typeface="Cambria Math"/>
              <a:sym typeface="Cambria Math"/>
            </a:endParaRPr>
          </a:p>
          <a:p>
            <a:pPr marL="0" lvl="0" indent="0" algn="l" rtl="0">
              <a:lnSpc>
                <a:spcPct val="100000"/>
              </a:lnSpc>
              <a:spcBef>
                <a:spcPts val="0"/>
              </a:spcBef>
              <a:spcAft>
                <a:spcPts val="0"/>
              </a:spcAft>
              <a:buNone/>
            </a:pPr>
            <a:endParaRPr lang="en" sz="1700" dirty="0">
              <a:highlight>
                <a:schemeClr val="lt1"/>
              </a:highlight>
              <a:latin typeface="Cambria Math"/>
              <a:ea typeface="Cambria Math"/>
              <a:sym typeface="Cambria Math"/>
            </a:endParaRPr>
          </a:p>
          <a:p>
            <a:pPr marL="0" lvl="0" indent="0" algn="l" rtl="0">
              <a:lnSpc>
                <a:spcPct val="100000"/>
              </a:lnSpc>
              <a:spcBef>
                <a:spcPts val="0"/>
              </a:spcBef>
              <a:spcAft>
                <a:spcPts val="0"/>
              </a:spcAft>
              <a:buNone/>
            </a:pPr>
            <a:endParaRPr lang="en" sz="1700" dirty="0">
              <a:highlight>
                <a:schemeClr val="lt1"/>
              </a:highlight>
              <a:latin typeface="Cambria Math"/>
              <a:ea typeface="Cambria Math"/>
              <a:sym typeface="Cambria Math"/>
            </a:endParaRPr>
          </a:p>
          <a:p>
            <a:pPr marL="0" lvl="0" indent="0" algn="l" rtl="0">
              <a:lnSpc>
                <a:spcPct val="100000"/>
              </a:lnSpc>
              <a:spcBef>
                <a:spcPts val="0"/>
              </a:spcBef>
              <a:spcAft>
                <a:spcPts val="0"/>
              </a:spcAft>
              <a:buNone/>
            </a:pPr>
            <a:endParaRPr lang="fr-FR" sz="1700" dirty="0">
              <a:highlight>
                <a:schemeClr val="lt1"/>
              </a:highlight>
            </a:endParaRPr>
          </a:p>
          <a:p>
            <a:pPr marL="0" lvl="0" indent="0" algn="l" rtl="0">
              <a:lnSpc>
                <a:spcPct val="100000"/>
              </a:lnSpc>
              <a:spcBef>
                <a:spcPts val="0"/>
              </a:spcBef>
              <a:spcAft>
                <a:spcPts val="0"/>
              </a:spcAft>
              <a:buNone/>
            </a:pPr>
            <a:endParaRPr sz="1700" dirty="0">
              <a:highlight>
                <a:schemeClr val="lt1"/>
              </a:highlight>
            </a:endParaRPr>
          </a:p>
          <a:p>
            <a:pPr marL="0" lvl="0" indent="0" algn="l" rtl="0">
              <a:lnSpc>
                <a:spcPct val="100000"/>
              </a:lnSpc>
              <a:spcBef>
                <a:spcPts val="0"/>
              </a:spcBef>
              <a:spcAft>
                <a:spcPts val="0"/>
              </a:spcAft>
              <a:buNone/>
            </a:pPr>
            <a:r>
              <a:rPr lang="en" sz="1700" dirty="0">
                <a:highlight>
                  <a:schemeClr val="lt1"/>
                </a:highlight>
              </a:rPr>
              <a:t>Finally, we define all matrices [A B] that are consistent with the data D by:</a:t>
            </a:r>
            <a:endParaRPr sz="1700" dirty="0">
              <a:highlight>
                <a:schemeClr val="lt1"/>
              </a:highlight>
            </a:endParaRPr>
          </a:p>
        </p:txBody>
      </p:sp>
      <p:pic>
        <p:nvPicPr>
          <p:cNvPr id="11" name="Picture 10" descr="\documentclass{article}&#10;\usepackage{amsmath}&#10;\pagestyle{empty}&#10;\begin{document}&#10;&#10;$$&#10;X = [x^{1}(0) ... x^{1}(T) ... x^{K}(0) ... x^{K}(T)]$$$$&#10;U_{-} = [u^{1}(0) ... u^{1}(T-1) ... u^{K}(0) ... x^{K}(T-1)]$$$$&#10;W_{-} = [w^{1}(0) ... w^{1}(T-1) ... w^{K}(0) ... w^{K}(T-1)]$$&#10;&#10;&#10;&#10;\end{document}" title="IguanaTex Bitmap Display">
            <a:extLst>
              <a:ext uri="{FF2B5EF4-FFF2-40B4-BE49-F238E27FC236}">
                <a16:creationId xmlns:a16="http://schemas.microsoft.com/office/drawing/2014/main" id="{CFF6A5F6-8B00-DCB0-04B9-F51E2AE489ED}"/>
              </a:ext>
            </a:extLst>
          </p:cNvPr>
          <p:cNvPicPr>
            <a:picLocks noChangeAspect="1"/>
          </p:cNvPicPr>
          <p:nvPr>
            <p:custDataLst>
              <p:tags r:id="rId1"/>
            </p:custDataLst>
          </p:nvPr>
        </p:nvPicPr>
        <p:blipFill>
          <a:blip r:embed="rId5"/>
          <a:stretch>
            <a:fillRect/>
          </a:stretch>
        </p:blipFill>
        <p:spPr>
          <a:xfrm>
            <a:off x="2034675" y="2877523"/>
            <a:ext cx="4354590" cy="1020648"/>
          </a:xfrm>
          <a:prstGeom prst="rect">
            <a:avLst/>
          </a:prstGeom>
        </p:spPr>
      </p:pic>
      <p:pic>
        <p:nvPicPr>
          <p:cNvPr id="15" name="Picture 14" descr="\documentclass{article}&#10;\usepackage{amsmath}&#10;\pagestyle{empty}&#10;\begin{document}&#10;$$&#10;M_{_{\sum}} = \{ [A B] | X_{+} = AX_{-} + BU_{-} + W_{-} \}&#10;$$&#10;&#10;\end{document}" title="IguanaTex Bitmap Display">
            <a:extLst>
              <a:ext uri="{FF2B5EF4-FFF2-40B4-BE49-F238E27FC236}">
                <a16:creationId xmlns:a16="http://schemas.microsoft.com/office/drawing/2014/main" id="{D3951791-ABA5-DBB1-92DE-63F7B3D48D2F}"/>
              </a:ext>
            </a:extLst>
          </p:cNvPr>
          <p:cNvPicPr>
            <a:picLocks noChangeAspect="1"/>
          </p:cNvPicPr>
          <p:nvPr>
            <p:custDataLst>
              <p:tags r:id="rId2"/>
            </p:custDataLst>
          </p:nvPr>
        </p:nvPicPr>
        <p:blipFill>
          <a:blip r:embed="rId6"/>
          <a:stretch>
            <a:fillRect/>
          </a:stretch>
        </p:blipFill>
        <p:spPr>
          <a:xfrm>
            <a:off x="2432080" y="4692682"/>
            <a:ext cx="3784199" cy="25177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Approach / Application</a:t>
            </a:r>
            <a:endParaRPr/>
          </a:p>
          <a:p>
            <a:pPr marL="0" lvl="0" indent="0" algn="l" rtl="0">
              <a:spcBef>
                <a:spcPts val="0"/>
              </a:spcBef>
              <a:spcAft>
                <a:spcPts val="0"/>
              </a:spcAft>
              <a:buNone/>
            </a:pPr>
            <a:endParaRPr/>
          </a:p>
        </p:txBody>
      </p:sp>
      <p:sp>
        <p:nvSpPr>
          <p:cNvPr id="187" name="Google Shape;187;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700"/>
              <a:t>For this analysis, we consider the Ideas from  </a:t>
            </a:r>
            <a:r>
              <a:rPr lang="en" sz="1700" u="sng">
                <a:solidFill>
                  <a:schemeClr val="hlink"/>
                </a:solidFill>
                <a:hlinkClick r:id="" action="ppaction://hlinkshowjump?jump=lastslide"/>
              </a:rPr>
              <a:t>[4] Verifying dissipativity properties from noise-corrupted input-state data</a:t>
            </a:r>
            <a:r>
              <a:rPr lang="en" sz="1700"/>
              <a:t>  that were applied in</a:t>
            </a:r>
            <a:r>
              <a:rPr lang="en" sz="1700" u="sng">
                <a:solidFill>
                  <a:schemeClr val="hlink"/>
                </a:solidFill>
                <a:hlinkClick r:id="" action="ppaction://hlinkshowjump?jump=lastslide"/>
              </a:rPr>
              <a:t> [3] Data-Driven Reachability Analysis Using Matrix Zonotopes</a:t>
            </a:r>
            <a:r>
              <a:rPr lang="en" sz="1700"/>
              <a:t> and </a:t>
            </a:r>
            <a:r>
              <a:rPr lang="en" sz="1700" u="sng">
                <a:solidFill>
                  <a:schemeClr val="hlink"/>
                </a:solidFill>
                <a:hlinkClick r:id="" action="ppaction://hlinkshowjump?jump=lastslide"/>
              </a:rPr>
              <a:t>[5] Data-Driven Reachability Analysis from Noisy Data </a:t>
            </a:r>
            <a:r>
              <a:rPr lang="en" sz="1700"/>
              <a:t>to perform the reachability analysis.</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Approach / Application</a:t>
            </a:r>
            <a:endParaRPr/>
          </a:p>
        </p:txBody>
      </p:sp>
      <p:sp>
        <p:nvSpPr>
          <p:cNvPr id="193" name="Google Shape;193;p29"/>
          <p:cNvSpPr txBox="1">
            <a:spLocks noGrp="1"/>
          </p:cNvSpPr>
          <p:nvPr>
            <p:ph type="body" idx="1"/>
          </p:nvPr>
        </p:nvSpPr>
        <p:spPr>
          <a:xfrm>
            <a:off x="729450" y="1853850"/>
            <a:ext cx="7688700" cy="248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	</a:t>
            </a:r>
            <a:r>
              <a:rPr lang="en" sz="1700" b="1" dirty="0"/>
              <a:t>Linear time-Invariant system:</a:t>
            </a:r>
            <a:endParaRPr sz="1700" b="1" dirty="0">
              <a:latin typeface="Cambria Math"/>
              <a:ea typeface="Cambria Math"/>
              <a:cs typeface="Cambria Math"/>
              <a:sym typeface="Cambria Math"/>
            </a:endParaRPr>
          </a:p>
          <a:p>
            <a:pPr marL="0" lvl="0" indent="0" algn="l" rtl="0">
              <a:spcBef>
                <a:spcPts val="1200"/>
              </a:spcBef>
              <a:spcAft>
                <a:spcPts val="0"/>
              </a:spcAft>
              <a:buNone/>
            </a:pPr>
            <a:r>
              <a:rPr lang="en" sz="1700" dirty="0"/>
              <a:t>Given that the true system is within the set of models  </a:t>
            </a:r>
            <a:r>
              <a:rPr lang="en" sz="1700" dirty="0">
                <a:latin typeface="Cambria Math"/>
                <a:ea typeface="Cambria Math"/>
                <a:cs typeface="Cambria Math"/>
                <a:sym typeface="Cambria Math"/>
              </a:rPr>
              <a:t>N</a:t>
            </a:r>
            <a:r>
              <a:rPr lang="en" sz="1100" dirty="0">
                <a:latin typeface="Cambria Math"/>
                <a:ea typeface="Cambria Math"/>
                <a:cs typeface="Cambria Math"/>
                <a:sym typeface="Cambria Math"/>
              </a:rPr>
              <a:t>Σ</a:t>
            </a:r>
            <a:r>
              <a:rPr lang="en" sz="1700" dirty="0"/>
              <a:t>, we have </a:t>
            </a:r>
            <a:r>
              <a:rPr lang="en" sz="1700" b="1" dirty="0">
                <a:latin typeface="Cambria Math"/>
                <a:ea typeface="Cambria Math"/>
                <a:cs typeface="Cambria Math"/>
                <a:sym typeface="Cambria Math"/>
              </a:rPr>
              <a:t>[A B] ∈ N</a:t>
            </a:r>
            <a:r>
              <a:rPr lang="en" sz="1100" b="1" dirty="0">
                <a:latin typeface="Cambria Math"/>
                <a:ea typeface="Cambria Math"/>
                <a:cs typeface="Cambria Math"/>
                <a:sym typeface="Cambria Math"/>
              </a:rPr>
              <a:t>Σ</a:t>
            </a:r>
            <a:r>
              <a:rPr lang="en" sz="1700" dirty="0">
                <a:latin typeface="Cambria Math"/>
                <a:ea typeface="Cambria Math"/>
                <a:cs typeface="Cambria Math"/>
                <a:sym typeface="Cambria Math"/>
              </a:rPr>
              <a:t>.</a:t>
            </a:r>
            <a:endParaRPr sz="1700" dirty="0">
              <a:latin typeface="Cambria Math"/>
              <a:ea typeface="Cambria Math"/>
              <a:cs typeface="Cambria Math"/>
              <a:sym typeface="Cambria Math"/>
            </a:endParaRPr>
          </a:p>
          <a:p>
            <a:pPr marL="0" lvl="0" indent="0" algn="l" rtl="0">
              <a:spcBef>
                <a:spcPts val="1200"/>
              </a:spcBef>
              <a:spcAft>
                <a:spcPts val="0"/>
              </a:spcAft>
              <a:buNone/>
            </a:pPr>
            <a:r>
              <a:rPr lang="en" sz="1700" dirty="0"/>
              <a:t>We have by definition that:  </a:t>
            </a:r>
            <a:r>
              <a:rPr lang="en" sz="1700" b="1" dirty="0">
                <a:latin typeface="Cambria Math"/>
                <a:ea typeface="Cambria Math"/>
                <a:cs typeface="Cambria Math"/>
                <a:sym typeface="Cambria Math"/>
              </a:rPr>
              <a:t>N</a:t>
            </a:r>
            <a:r>
              <a:rPr lang="en" sz="1100" b="1" dirty="0">
                <a:latin typeface="Cambria Math"/>
                <a:ea typeface="Cambria Math"/>
                <a:cs typeface="Cambria Math"/>
                <a:sym typeface="Cambria Math"/>
              </a:rPr>
              <a:t>Σ  </a:t>
            </a:r>
            <a:r>
              <a:rPr lang="en" sz="1700" dirty="0">
                <a:highlight>
                  <a:schemeClr val="lt1"/>
                </a:highlight>
                <a:latin typeface="Cambria Math"/>
                <a:ea typeface="Cambria Math"/>
                <a:cs typeface="Cambria Math"/>
                <a:sym typeface="Cambria Math"/>
              </a:rPr>
              <a:t>⊆ </a:t>
            </a:r>
            <a:r>
              <a:rPr lang="en" sz="1700" b="1" dirty="0">
                <a:highlight>
                  <a:schemeClr val="lt1"/>
                </a:highlight>
                <a:latin typeface="Cambria Math"/>
                <a:ea typeface="Cambria Math"/>
                <a:cs typeface="Cambria Math"/>
                <a:sym typeface="Cambria Math"/>
              </a:rPr>
              <a:t>M</a:t>
            </a:r>
            <a:r>
              <a:rPr lang="en" sz="1100" b="1" dirty="0">
                <a:latin typeface="Cambria Math"/>
                <a:ea typeface="Cambria Math"/>
                <a:cs typeface="Cambria Math"/>
                <a:sym typeface="Cambria Math"/>
              </a:rPr>
              <a:t>Σ</a:t>
            </a:r>
            <a:r>
              <a:rPr lang="en" sz="1700" b="1" dirty="0">
                <a:highlight>
                  <a:schemeClr val="lt1"/>
                </a:highlight>
              </a:rPr>
              <a:t>.</a:t>
            </a:r>
          </a:p>
          <a:p>
            <a:pPr marL="0" lvl="0" indent="0" algn="ctr" rtl="0">
              <a:spcBef>
                <a:spcPts val="1200"/>
              </a:spcBef>
              <a:spcAft>
                <a:spcPts val="0"/>
              </a:spcAft>
              <a:buNone/>
            </a:pPr>
            <a:r>
              <a:rPr lang="en" sz="1700" b="1" dirty="0">
                <a:highlight>
                  <a:schemeClr val="lt1"/>
                </a:highlight>
              </a:rPr>
              <a:t>Solve </a:t>
            </a:r>
            <a:r>
              <a:rPr lang="en" sz="1700" b="1" dirty="0">
                <a:highlight>
                  <a:schemeClr val="lt1"/>
                </a:highlight>
                <a:latin typeface="Cambria Math"/>
                <a:ea typeface="Cambria Math"/>
                <a:cs typeface="Cambria Math"/>
                <a:sym typeface="Cambria Math"/>
              </a:rPr>
              <a:t>M</a:t>
            </a:r>
            <a:r>
              <a:rPr lang="en" sz="1100" b="1" dirty="0">
                <a:latin typeface="Cambria Math"/>
                <a:ea typeface="Cambria Math"/>
                <a:cs typeface="Cambria Math"/>
                <a:sym typeface="Cambria Math"/>
              </a:rPr>
              <a:t>Σ</a:t>
            </a:r>
            <a:r>
              <a:rPr lang="en" sz="1700" b="1" dirty="0">
                <a:highlight>
                  <a:schemeClr val="lt1"/>
                </a:highlight>
                <a:latin typeface="Cambria Math"/>
                <a:ea typeface="Cambria Math"/>
                <a:cs typeface="Cambria Math"/>
                <a:sym typeface="Cambria Math"/>
              </a:rPr>
              <a:t> </a:t>
            </a:r>
            <a:r>
              <a:rPr lang="en" sz="1700" b="1" dirty="0">
                <a:highlight>
                  <a:schemeClr val="lt1"/>
                </a:highlight>
              </a:rPr>
              <a:t>= ?</a:t>
            </a:r>
            <a:endParaRPr sz="1700" dirty="0">
              <a:highlight>
                <a:schemeClr val="lt1"/>
              </a:highlight>
            </a:endParaRPr>
          </a:p>
        </p:txBody>
      </p:sp>
      <p:pic>
        <p:nvPicPr>
          <p:cNvPr id="4" name="Picture 3" descr="\documentclass{article}&#10;\usepackage{amsmath}&#10;\pagestyle{empty}&#10;\begin{document}&#10;&#10;&#10;$$x(k+1) = Ax(k) + Bu(k) + w(k) $$&#10;&#10;\end{document}" title="IguanaTex Bitmap Display">
            <a:extLst>
              <a:ext uri="{FF2B5EF4-FFF2-40B4-BE49-F238E27FC236}">
                <a16:creationId xmlns:a16="http://schemas.microsoft.com/office/drawing/2014/main" id="{F0D91C44-0779-3D7E-90F3-A872BD1FAFB5}"/>
              </a:ext>
            </a:extLst>
          </p:cNvPr>
          <p:cNvPicPr>
            <a:picLocks noChangeAspect="1"/>
          </p:cNvPicPr>
          <p:nvPr>
            <p:custDataLst>
              <p:tags r:id="rId1"/>
            </p:custDataLst>
          </p:nvPr>
        </p:nvPicPr>
        <p:blipFill>
          <a:blip r:embed="rId5"/>
          <a:stretch>
            <a:fillRect/>
          </a:stretch>
        </p:blipFill>
        <p:spPr>
          <a:xfrm>
            <a:off x="4752474" y="1995324"/>
            <a:ext cx="3164266" cy="216305"/>
          </a:xfrm>
          <a:prstGeom prst="rect">
            <a:avLst/>
          </a:prstGeom>
        </p:spPr>
      </p:pic>
      <p:pic>
        <p:nvPicPr>
          <p:cNvPr id="3" name="Picture 2" descr="\documentclass{article}&#10;\usepackage{amsmath}&#10;\pagestyle{empty}&#10;\begin{document}&#10;&#10;$$&#10;X_{+} = M_{_{\sum}} &#10;\begin{pmatrix}&#10;X_{-}\\&#10;U_{-}&#10;\end{pmatrix}&#10; + W_{-} \Rightarrow  M_{_{\sum}}  = (X_{+} - M_{W}) &#10;\begin{pmatrix}&#10;X_{-}\\&#10;U_{-}&#10;\end{pmatrix}^{-1}&#10;$$&#10;\end{document}" title="IguanaTex Bitmap Display">
            <a:extLst>
              <a:ext uri="{FF2B5EF4-FFF2-40B4-BE49-F238E27FC236}">
                <a16:creationId xmlns:a16="http://schemas.microsoft.com/office/drawing/2014/main" id="{B4DEE8BA-DC82-C67E-6AF0-0260980DEDEF}"/>
              </a:ext>
            </a:extLst>
          </p:cNvPr>
          <p:cNvPicPr>
            <a:picLocks noChangeAspect="1"/>
          </p:cNvPicPr>
          <p:nvPr>
            <p:custDataLst>
              <p:tags r:id="rId2"/>
            </p:custDataLst>
          </p:nvPr>
        </p:nvPicPr>
        <p:blipFill>
          <a:blip r:embed="rId6"/>
          <a:stretch>
            <a:fillRect/>
          </a:stretch>
        </p:blipFill>
        <p:spPr>
          <a:xfrm>
            <a:off x="1656093" y="3677093"/>
            <a:ext cx="6192762" cy="66285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Approach / Application</a:t>
            </a:r>
            <a:endParaRPr/>
          </a:p>
        </p:txBody>
      </p:sp>
      <p:sp>
        <p:nvSpPr>
          <p:cNvPr id="205" name="Google Shape;205;p31"/>
          <p:cNvSpPr txBox="1">
            <a:spLocks noGrp="1"/>
          </p:cNvSpPr>
          <p:nvPr>
            <p:ph type="body" idx="1"/>
          </p:nvPr>
        </p:nvSpPr>
        <p:spPr>
          <a:xfrm>
            <a:off x="729450" y="1767600"/>
            <a:ext cx="7688700" cy="2486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r>
              <a:rPr lang="en" sz="1700" b="1"/>
              <a:t>Linear time-Invariant system: </a:t>
            </a:r>
            <a:endParaRPr sz="1700" b="1"/>
          </a:p>
        </p:txBody>
      </p:sp>
      <p:pic>
        <p:nvPicPr>
          <p:cNvPr id="206" name="Google Shape;206;p31"/>
          <p:cNvPicPr preferRelativeResize="0"/>
          <p:nvPr/>
        </p:nvPicPr>
        <p:blipFill>
          <a:blip r:embed="rId4">
            <a:alphaModFix/>
          </a:blip>
          <a:stretch>
            <a:fillRect/>
          </a:stretch>
        </p:blipFill>
        <p:spPr>
          <a:xfrm>
            <a:off x="2141775" y="2216200"/>
            <a:ext cx="3580400" cy="2841025"/>
          </a:xfrm>
          <a:prstGeom prst="rect">
            <a:avLst/>
          </a:prstGeom>
          <a:noFill/>
          <a:ln>
            <a:noFill/>
          </a:ln>
        </p:spPr>
      </p:pic>
      <p:pic>
        <p:nvPicPr>
          <p:cNvPr id="5" name="Picture 4" descr="\documentclass{article}&#10;\usepackage{amsmath}&#10;\pagestyle{empty}&#10;\begin{document}&#10;&#10;&#10;$$x(k+1) = Ax(k) + Bu(k) + w(k) $$&#10;&#10;\end{document}" title="IguanaTex Bitmap Display">
            <a:extLst>
              <a:ext uri="{FF2B5EF4-FFF2-40B4-BE49-F238E27FC236}">
                <a16:creationId xmlns:a16="http://schemas.microsoft.com/office/drawing/2014/main" id="{F155F465-2A68-1D8C-B38C-F6D6CA6371E9}"/>
              </a:ext>
            </a:extLst>
          </p:cNvPr>
          <p:cNvPicPr>
            <a:picLocks noChangeAspect="1"/>
          </p:cNvPicPr>
          <p:nvPr>
            <p:custDataLst>
              <p:tags r:id="rId1"/>
            </p:custDataLst>
          </p:nvPr>
        </p:nvPicPr>
        <p:blipFill>
          <a:blip r:embed="rId5"/>
          <a:stretch>
            <a:fillRect/>
          </a:stretch>
        </p:blipFill>
        <p:spPr>
          <a:xfrm>
            <a:off x="4792028" y="1926872"/>
            <a:ext cx="3164266" cy="2163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Approach / Application</a:t>
            </a:r>
            <a:endParaRPr/>
          </a:p>
        </p:txBody>
      </p:sp>
      <p:sp>
        <p:nvSpPr>
          <p:cNvPr id="212" name="Google Shape;212;p32"/>
          <p:cNvSpPr txBox="1">
            <a:spLocks noGrp="1"/>
          </p:cNvSpPr>
          <p:nvPr>
            <p:ph type="body" idx="1"/>
          </p:nvPr>
        </p:nvSpPr>
        <p:spPr>
          <a:xfrm>
            <a:off x="729450" y="1853850"/>
            <a:ext cx="8213400" cy="26463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	</a:t>
            </a:r>
            <a:r>
              <a:rPr lang="en" sz="1700" b="1" dirty="0"/>
              <a:t>Linear time-Invariant system: </a:t>
            </a:r>
          </a:p>
          <a:p>
            <a:pPr marL="0" lvl="0" indent="0" algn="l" rtl="0">
              <a:spcBef>
                <a:spcPts val="0"/>
              </a:spcBef>
              <a:spcAft>
                <a:spcPts val="0"/>
              </a:spcAft>
              <a:buNone/>
            </a:pPr>
            <a:endParaRPr lang="en" sz="1700" b="1" dirty="0"/>
          </a:p>
          <a:p>
            <a:pPr marL="0" lvl="0" indent="0" algn="l" rtl="0">
              <a:spcBef>
                <a:spcPts val="0"/>
              </a:spcBef>
              <a:spcAft>
                <a:spcPts val="0"/>
              </a:spcAft>
              <a:buNone/>
            </a:pPr>
            <a:r>
              <a:rPr lang="en" sz="1700" dirty="0"/>
              <a:t>We consider the data driven reachability of the discrete version (sampling time 0.05sec) of the system from</a:t>
            </a:r>
            <a:r>
              <a:rPr lang="en" sz="1700" u="sng" dirty="0">
                <a:solidFill>
                  <a:schemeClr val="hlink"/>
                </a:solidFill>
                <a:hlinkClick r:id="rId4"/>
              </a:rPr>
              <a:t> [6] Zanasi Roberto “System Theory”</a:t>
            </a:r>
            <a:r>
              <a:rPr lang="en" sz="1700" dirty="0"/>
              <a:t>:</a:t>
            </a:r>
            <a:endParaRPr sz="1700" dirty="0"/>
          </a:p>
          <a:p>
            <a:pPr marL="0" lvl="0" indent="0" algn="l" rtl="0">
              <a:spcBef>
                <a:spcPts val="1200"/>
              </a:spcBef>
              <a:spcAft>
                <a:spcPts val="0"/>
              </a:spcAft>
              <a:buNone/>
            </a:pPr>
            <a:endParaRPr sz="1400" dirty="0"/>
          </a:p>
          <a:p>
            <a:pPr marL="0" lvl="0" indent="0" algn="l" rtl="0">
              <a:spcBef>
                <a:spcPts val="1200"/>
              </a:spcBef>
              <a:spcAft>
                <a:spcPts val="0"/>
              </a:spcAft>
              <a:buNone/>
            </a:pPr>
            <a:endParaRPr sz="300" b="1" dirty="0">
              <a:latin typeface="Cambria Math"/>
              <a:ea typeface="Cambria Math"/>
              <a:cs typeface="Cambria Math"/>
              <a:sym typeface="Cambria Math"/>
            </a:endParaRPr>
          </a:p>
          <a:p>
            <a:pPr marL="0" lvl="0" indent="0" algn="l" rtl="0">
              <a:spcBef>
                <a:spcPts val="1200"/>
              </a:spcBef>
              <a:spcAft>
                <a:spcPts val="0"/>
              </a:spcAft>
              <a:buNone/>
            </a:pPr>
            <a:endParaRPr sz="300" b="1" dirty="0">
              <a:latin typeface="Cambria Math"/>
              <a:ea typeface="Cambria Math"/>
              <a:cs typeface="Cambria Math"/>
              <a:sym typeface="Cambria Math"/>
            </a:endParaRPr>
          </a:p>
          <a:p>
            <a:pPr marL="0" lvl="0" indent="0" algn="l" rtl="0">
              <a:spcBef>
                <a:spcPts val="1200"/>
              </a:spcBef>
              <a:spcAft>
                <a:spcPts val="1200"/>
              </a:spcAft>
              <a:buNone/>
            </a:pPr>
            <a:r>
              <a:rPr lang="en" sz="1700" dirty="0"/>
              <a:t>After discretization of the system, we get:	 </a:t>
            </a:r>
            <a:endParaRPr sz="1700" dirty="0"/>
          </a:p>
        </p:txBody>
      </p:sp>
      <p:pic>
        <p:nvPicPr>
          <p:cNvPr id="213" name="Google Shape;213;p32"/>
          <p:cNvPicPr preferRelativeResize="0"/>
          <p:nvPr/>
        </p:nvPicPr>
        <p:blipFill>
          <a:blip r:embed="rId5">
            <a:alphaModFix/>
          </a:blip>
          <a:stretch>
            <a:fillRect/>
          </a:stretch>
        </p:blipFill>
        <p:spPr>
          <a:xfrm>
            <a:off x="2553325" y="3024100"/>
            <a:ext cx="4037350" cy="925900"/>
          </a:xfrm>
          <a:prstGeom prst="rect">
            <a:avLst/>
          </a:prstGeom>
          <a:noFill/>
          <a:ln>
            <a:noFill/>
          </a:ln>
        </p:spPr>
      </p:pic>
      <p:pic>
        <p:nvPicPr>
          <p:cNvPr id="214" name="Google Shape;214;p32"/>
          <p:cNvPicPr preferRelativeResize="0"/>
          <p:nvPr/>
        </p:nvPicPr>
        <p:blipFill>
          <a:blip r:embed="rId6">
            <a:alphaModFix/>
          </a:blip>
          <a:stretch>
            <a:fillRect/>
          </a:stretch>
        </p:blipFill>
        <p:spPr>
          <a:xfrm>
            <a:off x="1832050" y="4217600"/>
            <a:ext cx="6198099" cy="925900"/>
          </a:xfrm>
          <a:prstGeom prst="rect">
            <a:avLst/>
          </a:prstGeom>
          <a:noFill/>
          <a:ln>
            <a:noFill/>
          </a:ln>
        </p:spPr>
      </p:pic>
      <p:pic>
        <p:nvPicPr>
          <p:cNvPr id="6" name="Picture 5" descr="\documentclass{article}&#10;\usepackage{amsmath}&#10;\pagestyle{empty}&#10;\begin{document}&#10;&#10;&#10;$$x(k+1) = Ax(k) + Bu(k) + w(k) $$&#10;&#10;\end{document}" title="IguanaTex Bitmap Display">
            <a:extLst>
              <a:ext uri="{FF2B5EF4-FFF2-40B4-BE49-F238E27FC236}">
                <a16:creationId xmlns:a16="http://schemas.microsoft.com/office/drawing/2014/main" id="{E5096C3F-85B6-E94A-B057-A0E72529063E}"/>
              </a:ext>
            </a:extLst>
          </p:cNvPr>
          <p:cNvPicPr>
            <a:picLocks noChangeAspect="1"/>
          </p:cNvPicPr>
          <p:nvPr>
            <p:custDataLst>
              <p:tags r:id="rId1"/>
            </p:custDataLst>
          </p:nvPr>
        </p:nvPicPr>
        <p:blipFill>
          <a:blip r:embed="rId7"/>
          <a:stretch>
            <a:fillRect/>
          </a:stretch>
        </p:blipFill>
        <p:spPr>
          <a:xfrm>
            <a:off x="4879242" y="1971220"/>
            <a:ext cx="3164266" cy="2163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Approach / Application</a:t>
            </a:r>
            <a:endParaRPr dirty="0"/>
          </a:p>
        </p:txBody>
      </p:sp>
      <p:sp>
        <p:nvSpPr>
          <p:cNvPr id="220" name="Google Shape;220;p33"/>
          <p:cNvSpPr txBox="1">
            <a:spLocks noGrp="1"/>
          </p:cNvSpPr>
          <p:nvPr>
            <p:ph type="body" idx="1"/>
          </p:nvPr>
        </p:nvSpPr>
        <p:spPr>
          <a:xfrm>
            <a:off x="849765" y="1853850"/>
            <a:ext cx="7896900" cy="44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700" dirty="0"/>
              <a:t>	</a:t>
            </a:r>
            <a:r>
              <a:rPr lang="en" sz="1700" b="1" dirty="0"/>
              <a:t>Linear time-Invariant system: </a:t>
            </a:r>
            <a:r>
              <a:rPr lang="en" sz="1700" b="1" dirty="0">
                <a:latin typeface="Cambria Math"/>
                <a:ea typeface="Cambria Math"/>
                <a:cs typeface="Cambria Math"/>
                <a:sym typeface="Cambria Math"/>
              </a:rPr>
              <a:t> </a:t>
            </a:r>
            <a:endParaRPr sz="1700" dirty="0"/>
          </a:p>
        </p:txBody>
      </p:sp>
      <p:pic>
        <p:nvPicPr>
          <p:cNvPr id="221" name="Google Shape;221;p33"/>
          <p:cNvPicPr preferRelativeResize="0"/>
          <p:nvPr/>
        </p:nvPicPr>
        <p:blipFill>
          <a:blip r:embed="rId4">
            <a:alphaModFix/>
          </a:blip>
          <a:stretch>
            <a:fillRect/>
          </a:stretch>
        </p:blipFill>
        <p:spPr>
          <a:xfrm>
            <a:off x="1544977" y="2571750"/>
            <a:ext cx="6506475" cy="2263125"/>
          </a:xfrm>
          <a:prstGeom prst="rect">
            <a:avLst/>
          </a:prstGeom>
          <a:noFill/>
          <a:ln>
            <a:noFill/>
          </a:ln>
        </p:spPr>
      </p:pic>
      <p:pic>
        <p:nvPicPr>
          <p:cNvPr id="6" name="Picture 5" descr="\documentclass{article}&#10;\usepackage{amsmath}&#10;\pagestyle{empty}&#10;\begin{document}&#10;&#10;&#10;$$x(k+1) = Ax(k) + Bu(k) + w(k) $$&#10;&#10;\end{document}" title="IguanaTex Bitmap Display">
            <a:extLst>
              <a:ext uri="{FF2B5EF4-FFF2-40B4-BE49-F238E27FC236}">
                <a16:creationId xmlns:a16="http://schemas.microsoft.com/office/drawing/2014/main" id="{2622EC55-3332-D735-9EA4-C7F229737D8B}"/>
              </a:ext>
            </a:extLst>
          </p:cNvPr>
          <p:cNvPicPr>
            <a:picLocks noChangeAspect="1"/>
          </p:cNvPicPr>
          <p:nvPr>
            <p:custDataLst>
              <p:tags r:id="rId1"/>
            </p:custDataLst>
          </p:nvPr>
        </p:nvPicPr>
        <p:blipFill>
          <a:blip r:embed="rId5"/>
          <a:stretch>
            <a:fillRect/>
          </a:stretch>
        </p:blipFill>
        <p:spPr>
          <a:xfrm>
            <a:off x="4887186" y="2017197"/>
            <a:ext cx="3164266" cy="2163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Approach / Application</a:t>
            </a:r>
            <a:endParaRPr/>
          </a:p>
        </p:txBody>
      </p:sp>
      <p:sp>
        <p:nvSpPr>
          <p:cNvPr id="227" name="Google Shape;227;p34"/>
          <p:cNvSpPr txBox="1">
            <a:spLocks noGrp="1"/>
          </p:cNvSpPr>
          <p:nvPr>
            <p:ph type="body" idx="1"/>
          </p:nvPr>
        </p:nvSpPr>
        <p:spPr>
          <a:xfrm>
            <a:off x="729450" y="1853849"/>
            <a:ext cx="8027372" cy="535199"/>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dirty="0"/>
              <a:t>	</a:t>
            </a:r>
            <a:r>
              <a:rPr lang="en" sz="6800" b="1" dirty="0"/>
              <a:t>Linear time-Invariant system:</a:t>
            </a:r>
            <a:endParaRPr sz="6800" dirty="0"/>
          </a:p>
        </p:txBody>
      </p:sp>
      <p:pic>
        <p:nvPicPr>
          <p:cNvPr id="228" name="Google Shape;228;p34"/>
          <p:cNvPicPr preferRelativeResize="0"/>
          <p:nvPr/>
        </p:nvPicPr>
        <p:blipFill>
          <a:blip r:embed="rId4">
            <a:alphaModFix/>
          </a:blip>
          <a:stretch>
            <a:fillRect/>
          </a:stretch>
        </p:blipFill>
        <p:spPr>
          <a:xfrm>
            <a:off x="557950" y="2300250"/>
            <a:ext cx="3539096" cy="2690850"/>
          </a:xfrm>
          <a:prstGeom prst="rect">
            <a:avLst/>
          </a:prstGeom>
          <a:noFill/>
          <a:ln>
            <a:noFill/>
          </a:ln>
        </p:spPr>
      </p:pic>
      <p:pic>
        <p:nvPicPr>
          <p:cNvPr id="229" name="Google Shape;229;p34"/>
          <p:cNvPicPr preferRelativeResize="0"/>
          <p:nvPr/>
        </p:nvPicPr>
        <p:blipFill>
          <a:blip r:embed="rId5">
            <a:alphaModFix/>
          </a:blip>
          <a:stretch>
            <a:fillRect/>
          </a:stretch>
        </p:blipFill>
        <p:spPr>
          <a:xfrm>
            <a:off x="4722278" y="2300250"/>
            <a:ext cx="3539096" cy="2690850"/>
          </a:xfrm>
          <a:prstGeom prst="rect">
            <a:avLst/>
          </a:prstGeom>
          <a:noFill/>
          <a:ln>
            <a:noFill/>
          </a:ln>
        </p:spPr>
      </p:pic>
      <p:pic>
        <p:nvPicPr>
          <p:cNvPr id="6" name="Picture 5" descr="\documentclass{article}&#10;\usepackage{amsmath}&#10;\pagestyle{empty}&#10;\begin{document}&#10;&#10;&#10;$$x(k+1) = Ax(k) + Bu(k) + w(k) $$&#10;&#10;\end{document}" title="IguanaTex Bitmap Display">
            <a:extLst>
              <a:ext uri="{FF2B5EF4-FFF2-40B4-BE49-F238E27FC236}">
                <a16:creationId xmlns:a16="http://schemas.microsoft.com/office/drawing/2014/main" id="{1F3B5336-CBAC-A3F2-2FE9-A36F3250A7E0}"/>
              </a:ext>
            </a:extLst>
          </p:cNvPr>
          <p:cNvPicPr>
            <a:picLocks noChangeAspect="1"/>
          </p:cNvPicPr>
          <p:nvPr>
            <p:custDataLst>
              <p:tags r:id="rId1"/>
            </p:custDataLst>
          </p:nvPr>
        </p:nvPicPr>
        <p:blipFill>
          <a:blip r:embed="rId6"/>
          <a:stretch>
            <a:fillRect/>
          </a:stretch>
        </p:blipFill>
        <p:spPr>
          <a:xfrm>
            <a:off x="4909693" y="1968897"/>
            <a:ext cx="3164266" cy="2163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Approach / Application</a:t>
            </a:r>
            <a:endParaRPr/>
          </a:p>
        </p:txBody>
      </p:sp>
      <p:sp>
        <p:nvSpPr>
          <p:cNvPr id="235" name="Google Shape;235;p35"/>
          <p:cNvSpPr txBox="1">
            <a:spLocks noGrp="1"/>
          </p:cNvSpPr>
          <p:nvPr>
            <p:ph type="body" idx="1"/>
          </p:nvPr>
        </p:nvSpPr>
        <p:spPr>
          <a:xfrm>
            <a:off x="787115" y="1853850"/>
            <a:ext cx="8414700" cy="2631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	</a:t>
            </a:r>
            <a:r>
              <a:rPr lang="en" sz="1700" b="1" dirty="0"/>
              <a:t>Lipschitz nonlinear systems: 	 </a:t>
            </a:r>
          </a:p>
          <a:p>
            <a:pPr marL="0" lvl="0" indent="0" algn="l" rtl="0">
              <a:spcBef>
                <a:spcPts val="0"/>
              </a:spcBef>
              <a:spcAft>
                <a:spcPts val="0"/>
              </a:spcAft>
              <a:buNone/>
            </a:pPr>
            <a:endParaRPr lang="en" sz="1700" b="1" dirty="0"/>
          </a:p>
          <a:p>
            <a:pPr marL="0" lvl="0" indent="0" algn="ctr" rtl="0">
              <a:spcBef>
                <a:spcPts val="0"/>
              </a:spcBef>
              <a:spcAft>
                <a:spcPts val="0"/>
              </a:spcAft>
              <a:buNone/>
            </a:pPr>
            <a:r>
              <a:rPr lang="en-US" sz="1800" dirty="0"/>
              <a:t>Taylor series expansion at the linearization point                       , </a:t>
            </a:r>
          </a:p>
          <a:p>
            <a:pPr marL="0" lvl="0" indent="0" algn="ctr" rtl="0">
              <a:spcBef>
                <a:spcPts val="0"/>
              </a:spcBef>
              <a:spcAft>
                <a:spcPts val="0"/>
              </a:spcAft>
              <a:buNone/>
            </a:pPr>
            <a:endParaRPr lang="en-US" sz="1800" dirty="0"/>
          </a:p>
          <a:p>
            <a:pPr marL="0" lvl="0" indent="0" algn="ctr" rtl="0">
              <a:spcBef>
                <a:spcPts val="0"/>
              </a:spcBef>
              <a:spcAft>
                <a:spcPts val="0"/>
              </a:spcAft>
              <a:buNone/>
            </a:pPr>
            <a:r>
              <a:rPr lang="en" sz="1700" dirty="0"/>
              <a:t>The result of the expansion is an infinite Taylor series that can be over-approximated by a first-order Taylor series and a remained</a:t>
            </a:r>
            <a:r>
              <a:rPr lang="en" sz="1700" dirty="0">
                <a:latin typeface="Cambria Math"/>
                <a:ea typeface="Cambria Math"/>
                <a:cs typeface="Cambria Math"/>
                <a:sym typeface="Cambria Math"/>
              </a:rPr>
              <a:t> L(z)</a:t>
            </a:r>
            <a:r>
              <a:rPr lang="en" sz="1700" dirty="0"/>
              <a:t>:</a:t>
            </a:r>
            <a:endParaRPr sz="1700" dirty="0"/>
          </a:p>
        </p:txBody>
      </p:sp>
      <p:pic>
        <p:nvPicPr>
          <p:cNvPr id="236" name="Google Shape;236;p35"/>
          <p:cNvPicPr preferRelativeResize="0"/>
          <p:nvPr/>
        </p:nvPicPr>
        <p:blipFill>
          <a:blip r:embed="rId5">
            <a:alphaModFix/>
          </a:blip>
          <a:stretch>
            <a:fillRect/>
          </a:stretch>
        </p:blipFill>
        <p:spPr>
          <a:xfrm>
            <a:off x="2603437" y="3804975"/>
            <a:ext cx="3937125" cy="680775"/>
          </a:xfrm>
          <a:prstGeom prst="rect">
            <a:avLst/>
          </a:prstGeom>
          <a:noFill/>
          <a:ln>
            <a:noFill/>
          </a:ln>
        </p:spPr>
      </p:pic>
      <p:pic>
        <p:nvPicPr>
          <p:cNvPr id="5" name="Picture 4" descr="\documentclass{article}&#10;\usepackage{amsmath}&#10;\pagestyle{empty}&#10;\begin{document}&#10;&#10;$$x(k+1) = f(x(k), u(k)) + w(k)&#10;$$&#10;&#10;&#10;\end{document}" title="IguanaTex Bitmap Display">
            <a:extLst>
              <a:ext uri="{FF2B5EF4-FFF2-40B4-BE49-F238E27FC236}">
                <a16:creationId xmlns:a16="http://schemas.microsoft.com/office/drawing/2014/main" id="{6240A396-4E5D-56E6-EFE8-1AB8F2293927}"/>
              </a:ext>
            </a:extLst>
          </p:cNvPr>
          <p:cNvPicPr>
            <a:picLocks noChangeAspect="1"/>
          </p:cNvPicPr>
          <p:nvPr>
            <p:custDataLst>
              <p:tags r:id="rId1"/>
            </p:custDataLst>
          </p:nvPr>
        </p:nvPicPr>
        <p:blipFill>
          <a:blip r:embed="rId6"/>
          <a:stretch>
            <a:fillRect/>
          </a:stretch>
        </p:blipFill>
        <p:spPr>
          <a:xfrm>
            <a:off x="5062048" y="1998070"/>
            <a:ext cx="2957028" cy="216305"/>
          </a:xfrm>
          <a:prstGeom prst="rect">
            <a:avLst/>
          </a:prstGeom>
        </p:spPr>
      </p:pic>
      <p:pic>
        <p:nvPicPr>
          <p:cNvPr id="3" name="Picture 2" descr="\documentclass{article}&#10;\usepackage{amsmath}&#10;\pagestyle{empty}&#10;\begin{document}&#10;&#10;$$&#10;z^{*} = \begin{pmatrix}&#10;x^{*}\\&#10;u^{*}&#10;\end{pmatrix}&#10;$$&#10;&#10;&#10;\end{document}" title="IguanaTex Bitmap Display">
            <a:extLst>
              <a:ext uri="{FF2B5EF4-FFF2-40B4-BE49-F238E27FC236}">
                <a16:creationId xmlns:a16="http://schemas.microsoft.com/office/drawing/2014/main" id="{0B547B07-A9AF-44C2-9103-E12BAB6EF4D0}"/>
              </a:ext>
            </a:extLst>
          </p:cNvPr>
          <p:cNvPicPr>
            <a:picLocks noChangeAspect="1"/>
          </p:cNvPicPr>
          <p:nvPr>
            <p:custDataLst>
              <p:tags r:id="rId2"/>
            </p:custDataLst>
          </p:nvPr>
        </p:nvPicPr>
        <p:blipFill>
          <a:blip r:embed="rId7"/>
          <a:stretch>
            <a:fillRect/>
          </a:stretch>
        </p:blipFill>
        <p:spPr>
          <a:xfrm>
            <a:off x="6867076" y="2401675"/>
            <a:ext cx="1152000" cy="608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Approach / Application</a:t>
            </a:r>
            <a:endParaRPr/>
          </a:p>
        </p:txBody>
      </p:sp>
      <p:sp>
        <p:nvSpPr>
          <p:cNvPr id="243" name="Google Shape;243;p36"/>
          <p:cNvSpPr txBox="1">
            <a:spLocks noGrp="1"/>
          </p:cNvSpPr>
          <p:nvPr>
            <p:ph type="body" idx="1"/>
          </p:nvPr>
        </p:nvSpPr>
        <p:spPr>
          <a:xfrm>
            <a:off x="499425" y="1853850"/>
            <a:ext cx="8644500" cy="337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	</a:t>
            </a:r>
            <a:r>
              <a:rPr lang="en" sz="1700" b="1" dirty="0"/>
              <a:t>Lipschitz nonlinear systems: 	 </a:t>
            </a:r>
            <a:endParaRPr sz="1700" b="1" dirty="0">
              <a:latin typeface="Cambria Math"/>
              <a:ea typeface="Cambria Math"/>
              <a:cs typeface="Cambria Math"/>
              <a:sym typeface="Cambria Math"/>
            </a:endParaRPr>
          </a:p>
          <a:p>
            <a:pPr marL="457200" lvl="0" indent="-336550" algn="l" rtl="0">
              <a:spcBef>
                <a:spcPts val="1200"/>
              </a:spcBef>
              <a:spcAft>
                <a:spcPts val="0"/>
              </a:spcAft>
              <a:buSzPts val="1700"/>
              <a:buAutoNum type="romanUcPeriod"/>
            </a:pPr>
            <a:r>
              <a:rPr lang="en" sz="1700" b="1" dirty="0"/>
              <a:t>Obtain an approximate linearized model from the noisy data.</a:t>
            </a:r>
          </a:p>
          <a:p>
            <a:pPr marL="457200" lvl="0" indent="-336550" algn="l" rtl="0">
              <a:spcBef>
                <a:spcPts val="1200"/>
              </a:spcBef>
              <a:spcAft>
                <a:spcPts val="0"/>
              </a:spcAft>
              <a:buSzPts val="1700"/>
              <a:buAutoNum type="romanUcPeriod"/>
            </a:pPr>
            <a:endParaRPr lang="en" sz="1700" dirty="0"/>
          </a:p>
          <a:p>
            <a:pPr indent="-336550">
              <a:spcBef>
                <a:spcPts val="1200"/>
              </a:spcBef>
              <a:buSzPts val="1700"/>
              <a:buFont typeface="Lato"/>
              <a:buAutoNum type="romanUcPeriod"/>
            </a:pPr>
            <a:r>
              <a:rPr lang="en-US" sz="1700" b="1" dirty="0"/>
              <a:t>Obtain a zonotope that over-approximates the modeling mismatch together with the Lagrange remainder </a:t>
            </a:r>
            <a:r>
              <a:rPr lang="en-US" sz="1700" b="1" dirty="0">
                <a:latin typeface="Cambria Math"/>
                <a:ea typeface="Cambria Math"/>
                <a:cs typeface="Cambria Math"/>
                <a:sym typeface="Cambria Math"/>
              </a:rPr>
              <a:t>L(z)</a:t>
            </a:r>
            <a:r>
              <a:rPr lang="en-US" sz="1700" b="1" dirty="0"/>
              <a:t> for the chosen system</a:t>
            </a:r>
            <a:r>
              <a:rPr lang="en" sz="1700" dirty="0"/>
              <a:t>	</a:t>
            </a:r>
            <a:endParaRPr sz="100" dirty="0"/>
          </a:p>
          <a:p>
            <a:pPr marL="457200" lvl="0" indent="0" algn="l" rtl="0">
              <a:spcBef>
                <a:spcPts val="1200"/>
              </a:spcBef>
              <a:spcAft>
                <a:spcPts val="0"/>
              </a:spcAft>
              <a:buNone/>
            </a:pPr>
            <a:r>
              <a:rPr lang="en" sz="1700" dirty="0"/>
              <a:t>We assume f Lipschitz continuous ( [</a:t>
            </a:r>
            <a:r>
              <a:rPr lang="en" sz="1700" u="sng" dirty="0">
                <a:solidFill>
                  <a:schemeClr val="hlink"/>
                </a:solidFill>
                <a:hlinkClick r:id="" action="ppaction://hlinkshowjump?jump=lastslide"/>
              </a:rPr>
              <a:t>7</a:t>
            </a:r>
            <a:r>
              <a:rPr lang="en" sz="1700" dirty="0"/>
              <a:t>] and [</a:t>
            </a:r>
            <a:r>
              <a:rPr lang="en" sz="1700" u="sng" dirty="0">
                <a:solidFill>
                  <a:schemeClr val="hlink"/>
                </a:solidFill>
                <a:hlinkClick r:id="" action="ppaction://hlinkshowjump?jump=lastslide"/>
              </a:rPr>
              <a:t>8</a:t>
            </a:r>
            <a:r>
              <a:rPr lang="en" sz="1700" dirty="0"/>
              <a:t>] ), We can use the approximation: </a:t>
            </a:r>
            <a:endParaRPr sz="1700" dirty="0"/>
          </a:p>
        </p:txBody>
      </p:sp>
      <p:pic>
        <p:nvPicPr>
          <p:cNvPr id="246" name="Google Shape;246;p36"/>
          <p:cNvPicPr preferRelativeResize="0"/>
          <p:nvPr/>
        </p:nvPicPr>
        <p:blipFill>
          <a:blip r:embed="rId5">
            <a:alphaModFix/>
          </a:blip>
          <a:stretch>
            <a:fillRect/>
          </a:stretch>
        </p:blipFill>
        <p:spPr>
          <a:xfrm>
            <a:off x="2031525" y="4470991"/>
            <a:ext cx="5080950" cy="469164"/>
          </a:xfrm>
          <a:prstGeom prst="rect">
            <a:avLst/>
          </a:prstGeom>
          <a:noFill/>
          <a:ln>
            <a:noFill/>
          </a:ln>
        </p:spPr>
      </p:pic>
      <p:pic>
        <p:nvPicPr>
          <p:cNvPr id="7" name="Picture 6" descr="\documentclass{article}&#10;\usepackage{amsmath}&#10;\pagestyle{empty}&#10;\begin{document}&#10;&#10;$$x(k+1) = f(x(k), u(k)) + w(k)&#10;$$&#10;&#10;&#10;\end{document}" title="IguanaTex Bitmap Display">
            <a:extLst>
              <a:ext uri="{FF2B5EF4-FFF2-40B4-BE49-F238E27FC236}">
                <a16:creationId xmlns:a16="http://schemas.microsoft.com/office/drawing/2014/main" id="{83160050-2123-DC76-0CC6-5DD13741278A}"/>
              </a:ext>
            </a:extLst>
          </p:cNvPr>
          <p:cNvPicPr>
            <a:picLocks noChangeAspect="1"/>
          </p:cNvPicPr>
          <p:nvPr>
            <p:custDataLst>
              <p:tags r:id="rId1"/>
            </p:custDataLst>
          </p:nvPr>
        </p:nvPicPr>
        <p:blipFill>
          <a:blip r:embed="rId6"/>
          <a:stretch>
            <a:fillRect/>
          </a:stretch>
        </p:blipFill>
        <p:spPr>
          <a:xfrm>
            <a:off x="4821675" y="2017632"/>
            <a:ext cx="2957028" cy="216305"/>
          </a:xfrm>
          <a:prstGeom prst="rect">
            <a:avLst/>
          </a:prstGeom>
        </p:spPr>
      </p:pic>
      <p:pic>
        <p:nvPicPr>
          <p:cNvPr id="5" name="Picture 4" descr="\documentclass{article}&#10;\usepackage{amsmath}&#10;\pagestyle{empty}&#10;\begin{document}&#10;&#10;$$ &#10;\overline{\rm M} = (X_{+} - C_{M_{W}}) \begin{pmatrix}&#10;1_{1 \times T}\\&#10;X_{-} - 1 \times x^{*}\\&#10;U_{-} - 1 \times u^{*}&#10;\end{pmatrix}&#10;$$&#10;&#10;&#10;\end{document}" title="IguanaTex Bitmap Display">
            <a:extLst>
              <a:ext uri="{FF2B5EF4-FFF2-40B4-BE49-F238E27FC236}">
                <a16:creationId xmlns:a16="http://schemas.microsoft.com/office/drawing/2014/main" id="{2BC83244-3DE8-106F-079F-8087C80A8466}"/>
              </a:ext>
            </a:extLst>
          </p:cNvPr>
          <p:cNvPicPr>
            <a:picLocks noChangeAspect="1"/>
          </p:cNvPicPr>
          <p:nvPr>
            <p:custDataLst>
              <p:tags r:id="rId2"/>
            </p:custDataLst>
          </p:nvPr>
        </p:nvPicPr>
        <p:blipFill>
          <a:blip r:embed="rId7"/>
          <a:stretch>
            <a:fillRect/>
          </a:stretch>
        </p:blipFill>
        <p:spPr>
          <a:xfrm>
            <a:off x="5543864" y="2615623"/>
            <a:ext cx="2874286" cy="68342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Approach / Application</a:t>
            </a:r>
            <a:endParaRPr/>
          </a:p>
        </p:txBody>
      </p:sp>
      <p:sp>
        <p:nvSpPr>
          <p:cNvPr id="252" name="Google Shape;252;p37"/>
          <p:cNvSpPr txBox="1">
            <a:spLocks noGrp="1"/>
          </p:cNvSpPr>
          <p:nvPr>
            <p:ph type="body" idx="1"/>
          </p:nvPr>
        </p:nvSpPr>
        <p:spPr>
          <a:xfrm>
            <a:off x="499424" y="1853850"/>
            <a:ext cx="8644575" cy="717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	</a:t>
            </a:r>
            <a:r>
              <a:rPr lang="en" sz="1700" b="1" dirty="0"/>
              <a:t>Lipschitz nonlinear systems: 	</a:t>
            </a:r>
            <a:endParaRPr sz="1700" dirty="0"/>
          </a:p>
        </p:txBody>
      </p:sp>
      <p:pic>
        <p:nvPicPr>
          <p:cNvPr id="253" name="Google Shape;253;p37"/>
          <p:cNvPicPr preferRelativeResize="0"/>
          <p:nvPr/>
        </p:nvPicPr>
        <p:blipFill>
          <a:blip r:embed="rId4">
            <a:alphaModFix/>
          </a:blip>
          <a:stretch>
            <a:fillRect/>
          </a:stretch>
        </p:blipFill>
        <p:spPr>
          <a:xfrm>
            <a:off x="2208750" y="2358750"/>
            <a:ext cx="2566227" cy="2692950"/>
          </a:xfrm>
          <a:prstGeom prst="rect">
            <a:avLst/>
          </a:prstGeom>
          <a:noFill/>
          <a:ln>
            <a:noFill/>
          </a:ln>
        </p:spPr>
      </p:pic>
      <p:pic>
        <p:nvPicPr>
          <p:cNvPr id="5" name="Picture 4" descr="\documentclass{article}&#10;\usepackage{amsmath}&#10;\pagestyle{empty}&#10;\begin{document}&#10;&#10;$$x(k+1) = f(x(k), u(k)) + w(k)&#10;$$&#10;&#10;&#10;\end{document}" title="IguanaTex Bitmap Display">
            <a:extLst>
              <a:ext uri="{FF2B5EF4-FFF2-40B4-BE49-F238E27FC236}">
                <a16:creationId xmlns:a16="http://schemas.microsoft.com/office/drawing/2014/main" id="{53A3F954-02F0-B9BD-BD53-4D90E0E33EDB}"/>
              </a:ext>
            </a:extLst>
          </p:cNvPr>
          <p:cNvPicPr>
            <a:picLocks noChangeAspect="1"/>
          </p:cNvPicPr>
          <p:nvPr>
            <p:custDataLst>
              <p:tags r:id="rId1"/>
            </p:custDataLst>
          </p:nvPr>
        </p:nvPicPr>
        <p:blipFill>
          <a:blip r:embed="rId5"/>
          <a:stretch>
            <a:fillRect/>
          </a:stretch>
        </p:blipFill>
        <p:spPr>
          <a:xfrm>
            <a:off x="4774977" y="1998147"/>
            <a:ext cx="2957028" cy="2163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76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Contents</a:t>
            </a:r>
            <a:endParaRPr/>
          </a:p>
        </p:txBody>
      </p:sp>
      <p:sp>
        <p:nvSpPr>
          <p:cNvPr id="93" name="Google Shape;93;p14"/>
          <p:cNvSpPr txBox="1">
            <a:spLocks noGrp="1"/>
          </p:cNvSpPr>
          <p:nvPr>
            <p:ph type="body" idx="1"/>
          </p:nvPr>
        </p:nvSpPr>
        <p:spPr>
          <a:xfrm>
            <a:off x="945975" y="1770575"/>
            <a:ext cx="8074457" cy="3188603"/>
          </a:xfrm>
          <a:prstGeom prst="rect">
            <a:avLst/>
          </a:prstGeom>
        </p:spPr>
        <p:txBody>
          <a:bodyPr spcFirstLastPara="1" wrap="square" lIns="91425" tIns="91425" rIns="91425" bIns="91425" anchor="t" anchorCtr="0">
            <a:normAutofit fontScale="85000" lnSpcReduction="10000"/>
          </a:bodyPr>
          <a:lstStyle/>
          <a:p>
            <a:pPr marL="457200" lvl="0" indent="-328453" algn="l" rtl="0">
              <a:spcBef>
                <a:spcPts val="0"/>
              </a:spcBef>
              <a:spcAft>
                <a:spcPts val="0"/>
              </a:spcAft>
              <a:buSzPct val="100000"/>
              <a:buChar char="●"/>
            </a:pPr>
            <a:r>
              <a:rPr lang="en" sz="1700" dirty="0"/>
              <a:t>Introduction</a:t>
            </a:r>
            <a:endParaRPr sz="1700" dirty="0"/>
          </a:p>
          <a:p>
            <a:pPr marL="457200" lvl="0" indent="-328453" algn="l" rtl="0">
              <a:spcBef>
                <a:spcPts val="0"/>
              </a:spcBef>
              <a:spcAft>
                <a:spcPts val="0"/>
              </a:spcAft>
              <a:buSzPct val="100000"/>
              <a:buChar char="●"/>
            </a:pPr>
            <a:r>
              <a:rPr lang="en" sz="1700" dirty="0"/>
              <a:t>Motivation</a:t>
            </a:r>
          </a:p>
          <a:p>
            <a:pPr marL="457200" lvl="0" indent="-328453" algn="l" rtl="0">
              <a:spcBef>
                <a:spcPts val="0"/>
              </a:spcBef>
              <a:spcAft>
                <a:spcPts val="0"/>
              </a:spcAft>
              <a:buSzPct val="100000"/>
              <a:buChar char="●"/>
            </a:pPr>
            <a:r>
              <a:rPr lang="en" sz="1700" dirty="0"/>
              <a:t>Set Representation</a:t>
            </a:r>
            <a:endParaRPr sz="1700" dirty="0"/>
          </a:p>
          <a:p>
            <a:pPr marL="914400" lvl="1" indent="-328453" algn="l" rtl="0">
              <a:spcBef>
                <a:spcPts val="0"/>
              </a:spcBef>
              <a:spcAft>
                <a:spcPts val="0"/>
              </a:spcAft>
              <a:buSzPct val="100000"/>
              <a:buChar char="○"/>
            </a:pPr>
            <a:r>
              <a:rPr lang="en" sz="1700" dirty="0"/>
              <a:t>Zonotope</a:t>
            </a:r>
            <a:endParaRPr sz="1700" dirty="0"/>
          </a:p>
          <a:p>
            <a:pPr marL="914400" lvl="1" indent="-328453" algn="l" rtl="0">
              <a:spcBef>
                <a:spcPts val="0"/>
              </a:spcBef>
              <a:spcAft>
                <a:spcPts val="0"/>
              </a:spcAft>
              <a:buSzPct val="100000"/>
              <a:buChar char="○"/>
            </a:pPr>
            <a:r>
              <a:rPr lang="en" sz="1700" dirty="0"/>
              <a:t>Matrix Zonotope</a:t>
            </a:r>
            <a:endParaRPr sz="1700" dirty="0"/>
          </a:p>
          <a:p>
            <a:pPr marL="457200" lvl="0" indent="-328453" algn="l" rtl="0">
              <a:spcBef>
                <a:spcPts val="0"/>
              </a:spcBef>
              <a:spcAft>
                <a:spcPts val="0"/>
              </a:spcAft>
              <a:buSzPct val="100000"/>
              <a:buChar char="●"/>
            </a:pPr>
            <a:r>
              <a:rPr lang="en" sz="1700" dirty="0"/>
              <a:t>Problem statement </a:t>
            </a:r>
            <a:endParaRPr sz="1700" dirty="0"/>
          </a:p>
          <a:p>
            <a:pPr marL="457200" lvl="0" indent="-328453" algn="l" rtl="0">
              <a:spcBef>
                <a:spcPts val="0"/>
              </a:spcBef>
              <a:spcAft>
                <a:spcPts val="0"/>
              </a:spcAft>
              <a:buSzPct val="100000"/>
              <a:buChar char="●"/>
            </a:pPr>
            <a:r>
              <a:rPr lang="en" sz="1700" dirty="0"/>
              <a:t>Notation</a:t>
            </a:r>
            <a:endParaRPr sz="1700" dirty="0"/>
          </a:p>
          <a:p>
            <a:pPr marL="457200" lvl="0" indent="-328453" algn="l" rtl="0">
              <a:spcBef>
                <a:spcPts val="0"/>
              </a:spcBef>
              <a:spcAft>
                <a:spcPts val="0"/>
              </a:spcAft>
              <a:buSzPct val="100000"/>
              <a:buChar char="●"/>
            </a:pPr>
            <a:r>
              <a:rPr lang="en" sz="1700" dirty="0"/>
              <a:t>Approach / Application</a:t>
            </a:r>
            <a:endParaRPr sz="1700" dirty="0"/>
          </a:p>
          <a:p>
            <a:pPr marL="914400" lvl="1" indent="-328453" algn="l" rtl="0">
              <a:spcBef>
                <a:spcPts val="0"/>
              </a:spcBef>
              <a:spcAft>
                <a:spcPts val="0"/>
              </a:spcAft>
              <a:buSzPct val="100000"/>
              <a:buChar char="○"/>
            </a:pPr>
            <a:r>
              <a:rPr lang="en" sz="1700" dirty="0"/>
              <a:t>LTI systems</a:t>
            </a:r>
            <a:endParaRPr sz="1700" dirty="0"/>
          </a:p>
          <a:p>
            <a:pPr marL="914400" lvl="1" indent="-328453" algn="l" rtl="0">
              <a:spcBef>
                <a:spcPts val="0"/>
              </a:spcBef>
              <a:spcAft>
                <a:spcPts val="0"/>
              </a:spcAft>
              <a:buSzPct val="100000"/>
              <a:buChar char="○"/>
            </a:pPr>
            <a:r>
              <a:rPr lang="en" sz="1700" dirty="0"/>
              <a:t>Lipschitz nonlinear systems</a:t>
            </a:r>
            <a:endParaRPr sz="1700" dirty="0"/>
          </a:p>
          <a:p>
            <a:pPr marL="914400" lvl="1" indent="-328453" algn="l" rtl="0">
              <a:spcBef>
                <a:spcPts val="0"/>
              </a:spcBef>
              <a:spcAft>
                <a:spcPts val="0"/>
              </a:spcAft>
              <a:buSzPct val="100000"/>
              <a:buChar char="○"/>
            </a:pPr>
            <a:r>
              <a:rPr lang="en" sz="1700" dirty="0"/>
              <a:t>Polynomial systems</a:t>
            </a:r>
            <a:endParaRPr sz="1700" dirty="0"/>
          </a:p>
          <a:p>
            <a:pPr marL="457200" lvl="0" indent="-328453" algn="l" rtl="0">
              <a:spcBef>
                <a:spcPts val="0"/>
              </a:spcBef>
              <a:spcAft>
                <a:spcPts val="0"/>
              </a:spcAft>
              <a:buSzPct val="100000"/>
              <a:buChar char="●"/>
            </a:pPr>
            <a:r>
              <a:rPr lang="en" sz="1700" dirty="0"/>
              <a:t>Conclusion</a:t>
            </a:r>
            <a:endParaRPr sz="1700" dirty="0"/>
          </a:p>
          <a:p>
            <a:pPr marL="457200" lvl="0" indent="-328453" algn="l" rtl="0">
              <a:spcBef>
                <a:spcPts val="0"/>
              </a:spcBef>
              <a:spcAft>
                <a:spcPts val="0"/>
              </a:spcAft>
              <a:buSzPct val="100000"/>
              <a:buChar char="●"/>
            </a:pPr>
            <a:r>
              <a:rPr lang="en" sz="1700" dirty="0"/>
              <a:t>References</a:t>
            </a:r>
            <a:endParaRPr sz="17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Approach / Application</a:t>
            </a:r>
            <a:endParaRPr/>
          </a:p>
        </p:txBody>
      </p:sp>
      <p:sp>
        <p:nvSpPr>
          <p:cNvPr id="259" name="Google Shape;259;p38"/>
          <p:cNvSpPr txBox="1">
            <a:spLocks noGrp="1"/>
          </p:cNvSpPr>
          <p:nvPr>
            <p:ph type="body" idx="1"/>
          </p:nvPr>
        </p:nvSpPr>
        <p:spPr>
          <a:xfrm>
            <a:off x="499425" y="1853850"/>
            <a:ext cx="8644500" cy="1007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	</a:t>
            </a:r>
            <a:r>
              <a:rPr lang="en" sz="1700" b="1" dirty="0"/>
              <a:t>Lipschitz nonlinear systems: 	 </a:t>
            </a:r>
          </a:p>
          <a:p>
            <a:pPr marL="0" lvl="0" indent="0" algn="l" rtl="0">
              <a:spcBef>
                <a:spcPts val="0"/>
              </a:spcBef>
              <a:spcAft>
                <a:spcPts val="0"/>
              </a:spcAft>
              <a:buNone/>
            </a:pPr>
            <a:endParaRPr lang="en" sz="1700" b="1" dirty="0">
              <a:latin typeface="Cambria Math"/>
              <a:ea typeface="Cambria Math"/>
              <a:cs typeface="Cambria Math"/>
              <a:sym typeface="Cambria Math"/>
            </a:endParaRPr>
          </a:p>
          <a:p>
            <a:pPr marL="0" lvl="0" indent="0" algn="l" rtl="0">
              <a:spcBef>
                <a:spcPts val="0"/>
              </a:spcBef>
              <a:spcAft>
                <a:spcPts val="0"/>
              </a:spcAft>
              <a:buNone/>
            </a:pPr>
            <a:r>
              <a:rPr lang="en" sz="1700" b="1" dirty="0">
                <a:latin typeface="Cambria Math"/>
                <a:ea typeface="Cambria Math"/>
                <a:cs typeface="Cambria Math"/>
                <a:sym typeface="Cambria Math"/>
              </a:rPr>
              <a:t>We consider the discrete-time version of the stirred-tank reactor system in [</a:t>
            </a:r>
            <a:r>
              <a:rPr lang="en" sz="1700" b="1" u="sng" dirty="0">
                <a:solidFill>
                  <a:schemeClr val="hlink"/>
                </a:solidFill>
                <a:latin typeface="Cambria Math"/>
                <a:ea typeface="Cambria Math"/>
                <a:cs typeface="Cambria Math"/>
                <a:sym typeface="Cambria Math"/>
                <a:hlinkClick r:id="" action="ppaction://hlinkshowjump?jump=lastslide"/>
              </a:rPr>
              <a:t>9</a:t>
            </a:r>
            <a:r>
              <a:rPr lang="en" sz="1700" b="1" dirty="0">
                <a:latin typeface="Cambria Math"/>
                <a:ea typeface="Cambria Math"/>
                <a:cs typeface="Cambria Math"/>
                <a:sym typeface="Cambria Math"/>
              </a:rPr>
              <a:t>].</a:t>
            </a:r>
            <a:endParaRPr sz="1700" b="1" dirty="0">
              <a:latin typeface="Cambria Math"/>
              <a:ea typeface="Cambria Math"/>
              <a:cs typeface="Cambria Math"/>
              <a:sym typeface="Cambria Math"/>
            </a:endParaRPr>
          </a:p>
        </p:txBody>
      </p:sp>
      <p:pic>
        <p:nvPicPr>
          <p:cNvPr id="260" name="Google Shape;260;p38"/>
          <p:cNvPicPr preferRelativeResize="0"/>
          <p:nvPr/>
        </p:nvPicPr>
        <p:blipFill>
          <a:blip r:embed="rId4">
            <a:alphaModFix/>
          </a:blip>
          <a:stretch>
            <a:fillRect/>
          </a:stretch>
        </p:blipFill>
        <p:spPr>
          <a:xfrm>
            <a:off x="1072525" y="3060600"/>
            <a:ext cx="6496875" cy="1798975"/>
          </a:xfrm>
          <a:prstGeom prst="rect">
            <a:avLst/>
          </a:prstGeom>
          <a:noFill/>
          <a:ln>
            <a:noFill/>
          </a:ln>
        </p:spPr>
      </p:pic>
      <p:pic>
        <p:nvPicPr>
          <p:cNvPr id="5" name="Picture 4" descr="\documentclass{article}&#10;\usepackage{amsmath}&#10;\pagestyle{empty}&#10;\begin{document}&#10;&#10;$$x(k+1) = f(x(k), u(k)) + w(k)&#10;$$&#10;&#10;&#10;\end{document}" title="IguanaTex Bitmap Display">
            <a:extLst>
              <a:ext uri="{FF2B5EF4-FFF2-40B4-BE49-F238E27FC236}">
                <a16:creationId xmlns:a16="http://schemas.microsoft.com/office/drawing/2014/main" id="{AEA8F94E-376C-BAEF-4048-30569490BEDE}"/>
              </a:ext>
            </a:extLst>
          </p:cNvPr>
          <p:cNvPicPr>
            <a:picLocks noChangeAspect="1"/>
          </p:cNvPicPr>
          <p:nvPr>
            <p:custDataLst>
              <p:tags r:id="rId1"/>
            </p:custDataLst>
          </p:nvPr>
        </p:nvPicPr>
        <p:blipFill>
          <a:blip r:embed="rId5"/>
          <a:stretch>
            <a:fillRect/>
          </a:stretch>
        </p:blipFill>
        <p:spPr>
          <a:xfrm>
            <a:off x="4821675" y="1976811"/>
            <a:ext cx="2957028" cy="21630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Approach / Application</a:t>
            </a:r>
            <a:endParaRPr/>
          </a:p>
        </p:txBody>
      </p:sp>
      <p:sp>
        <p:nvSpPr>
          <p:cNvPr id="266" name="Google Shape;266;p39"/>
          <p:cNvSpPr txBox="1">
            <a:spLocks noGrp="1"/>
          </p:cNvSpPr>
          <p:nvPr>
            <p:ph type="body" idx="1"/>
          </p:nvPr>
        </p:nvSpPr>
        <p:spPr>
          <a:xfrm>
            <a:off x="499424" y="1853850"/>
            <a:ext cx="8644575" cy="717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	</a:t>
            </a:r>
            <a:r>
              <a:rPr lang="en" sz="1700" b="1" dirty="0"/>
              <a:t>Lipschitz nonlinear systems: 	 </a:t>
            </a:r>
            <a:endParaRPr sz="1700" dirty="0"/>
          </a:p>
        </p:txBody>
      </p:sp>
      <p:pic>
        <p:nvPicPr>
          <p:cNvPr id="267" name="Google Shape;267;p39"/>
          <p:cNvPicPr preferRelativeResize="0"/>
          <p:nvPr/>
        </p:nvPicPr>
        <p:blipFill>
          <a:blip r:embed="rId4">
            <a:alphaModFix/>
          </a:blip>
          <a:stretch>
            <a:fillRect/>
          </a:stretch>
        </p:blipFill>
        <p:spPr>
          <a:xfrm>
            <a:off x="2150875" y="2430625"/>
            <a:ext cx="3509800" cy="2632350"/>
          </a:xfrm>
          <a:prstGeom prst="rect">
            <a:avLst/>
          </a:prstGeom>
          <a:noFill/>
          <a:ln>
            <a:noFill/>
          </a:ln>
        </p:spPr>
      </p:pic>
      <p:pic>
        <p:nvPicPr>
          <p:cNvPr id="5" name="Picture 4" descr="\documentclass{article}&#10;\usepackage{amsmath}&#10;\pagestyle{empty}&#10;\begin{document}&#10;&#10;$$x(k+1) = f(x(k), u(k)) + w(k)&#10;$$&#10;&#10;&#10;\end{document}" title="IguanaTex Bitmap Display">
            <a:extLst>
              <a:ext uri="{FF2B5EF4-FFF2-40B4-BE49-F238E27FC236}">
                <a16:creationId xmlns:a16="http://schemas.microsoft.com/office/drawing/2014/main" id="{392450A3-7191-E566-94CA-B1182B84B176}"/>
              </a:ext>
            </a:extLst>
          </p:cNvPr>
          <p:cNvPicPr>
            <a:picLocks noChangeAspect="1"/>
          </p:cNvPicPr>
          <p:nvPr>
            <p:custDataLst>
              <p:tags r:id="rId1"/>
            </p:custDataLst>
          </p:nvPr>
        </p:nvPicPr>
        <p:blipFill>
          <a:blip r:embed="rId5"/>
          <a:stretch>
            <a:fillRect/>
          </a:stretch>
        </p:blipFill>
        <p:spPr>
          <a:xfrm>
            <a:off x="5036637" y="1996495"/>
            <a:ext cx="2957028" cy="21630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Approach / Application</a:t>
            </a:r>
            <a:endParaRPr/>
          </a:p>
        </p:txBody>
      </p:sp>
      <p:sp>
        <p:nvSpPr>
          <p:cNvPr id="273" name="Google Shape;273;p40"/>
          <p:cNvSpPr txBox="1">
            <a:spLocks noGrp="1"/>
          </p:cNvSpPr>
          <p:nvPr>
            <p:ph type="body" idx="1"/>
          </p:nvPr>
        </p:nvSpPr>
        <p:spPr>
          <a:xfrm>
            <a:off x="499425" y="1853850"/>
            <a:ext cx="8223470" cy="717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	</a:t>
            </a:r>
            <a:r>
              <a:rPr lang="en" sz="1700" b="1" dirty="0"/>
              <a:t>Polynomial systems: 	</a:t>
            </a:r>
            <a:endParaRPr sz="1700" dirty="0"/>
          </a:p>
        </p:txBody>
      </p:sp>
      <p:pic>
        <p:nvPicPr>
          <p:cNvPr id="274" name="Google Shape;274;p40"/>
          <p:cNvPicPr preferRelativeResize="0"/>
          <p:nvPr/>
        </p:nvPicPr>
        <p:blipFill>
          <a:blip r:embed="rId4">
            <a:alphaModFix/>
          </a:blip>
          <a:stretch>
            <a:fillRect/>
          </a:stretch>
        </p:blipFill>
        <p:spPr>
          <a:xfrm>
            <a:off x="2032000" y="2317591"/>
            <a:ext cx="4395850" cy="2825909"/>
          </a:xfrm>
          <a:prstGeom prst="rect">
            <a:avLst/>
          </a:prstGeom>
          <a:noFill/>
          <a:ln>
            <a:noFill/>
          </a:ln>
        </p:spPr>
      </p:pic>
      <p:pic>
        <p:nvPicPr>
          <p:cNvPr id="5" name="Picture 4" descr="\documentclass{article}&#10;\usepackage{amsmath}&#10;\pagestyle{empty}&#10;\begin{document}&#10;$$&#10;x(k+1) = f_{p}(x(k), u(k)) + w(k)&#10;$$&#10;&#10;\end{document}" title="IguanaTex Bitmap Display">
            <a:extLst>
              <a:ext uri="{FF2B5EF4-FFF2-40B4-BE49-F238E27FC236}">
                <a16:creationId xmlns:a16="http://schemas.microsoft.com/office/drawing/2014/main" id="{A2AA4A7C-18CA-A00C-70DA-0DE7A8D63129}"/>
              </a:ext>
            </a:extLst>
          </p:cNvPr>
          <p:cNvPicPr>
            <a:picLocks noChangeAspect="1"/>
          </p:cNvPicPr>
          <p:nvPr>
            <p:custDataLst>
              <p:tags r:id="rId1"/>
            </p:custDataLst>
          </p:nvPr>
        </p:nvPicPr>
        <p:blipFill>
          <a:blip r:embed="rId5"/>
          <a:stretch>
            <a:fillRect/>
          </a:stretch>
        </p:blipFill>
        <p:spPr>
          <a:xfrm>
            <a:off x="4572000" y="1973682"/>
            <a:ext cx="3032152" cy="22407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Approach / Application</a:t>
            </a:r>
            <a:endParaRPr/>
          </a:p>
        </p:txBody>
      </p:sp>
      <p:sp>
        <p:nvSpPr>
          <p:cNvPr id="281" name="Google Shape;281;p41"/>
          <p:cNvSpPr txBox="1">
            <a:spLocks noGrp="1"/>
          </p:cNvSpPr>
          <p:nvPr>
            <p:ph type="body" idx="1"/>
          </p:nvPr>
        </p:nvSpPr>
        <p:spPr>
          <a:xfrm>
            <a:off x="499425" y="1853850"/>
            <a:ext cx="8018934" cy="2890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	</a:t>
            </a:r>
            <a:r>
              <a:rPr lang="en" sz="1700" b="1" dirty="0"/>
              <a:t>Polynomial systems:</a:t>
            </a:r>
            <a:endParaRPr sz="1700" b="1" dirty="0">
              <a:latin typeface="Cambria Math"/>
              <a:ea typeface="Cambria Math"/>
              <a:cs typeface="Cambria Math"/>
              <a:sym typeface="Cambria Math"/>
            </a:endParaRPr>
          </a:p>
          <a:p>
            <a:pPr marL="457200" lvl="0" indent="-336550" algn="l" rtl="0">
              <a:spcBef>
                <a:spcPts val="1200"/>
              </a:spcBef>
              <a:spcAft>
                <a:spcPts val="0"/>
              </a:spcAft>
              <a:buSzPts val="1700"/>
              <a:buFont typeface="Cambria Math"/>
              <a:buAutoNum type="romanUcPeriod"/>
            </a:pPr>
            <a:r>
              <a:rPr lang="en" sz="1700" b="1" dirty="0">
                <a:latin typeface="Cambria Math"/>
                <a:ea typeface="Cambria Math"/>
                <a:cs typeface="Cambria Math"/>
                <a:sym typeface="Cambria Math"/>
              </a:rPr>
              <a:t>Construct</a:t>
            </a:r>
          </a:p>
          <a:p>
            <a:pPr marL="457200" lvl="0" indent="-336550" algn="l" rtl="0">
              <a:spcBef>
                <a:spcPts val="1200"/>
              </a:spcBef>
              <a:spcAft>
                <a:spcPts val="0"/>
              </a:spcAft>
              <a:buSzPts val="1700"/>
              <a:buFont typeface="Cambria Math"/>
              <a:buAutoNum type="romanUcPeriod"/>
            </a:pPr>
            <a:endParaRPr lang="en" sz="1700" b="1" dirty="0">
              <a:latin typeface="Cambria Math"/>
              <a:ea typeface="Cambria Math"/>
              <a:cs typeface="Cambria Math"/>
              <a:sym typeface="Cambria Math"/>
            </a:endParaRPr>
          </a:p>
          <a:p>
            <a:pPr indent="-336550">
              <a:spcBef>
                <a:spcPts val="1200"/>
              </a:spcBef>
              <a:buSzPts val="1700"/>
              <a:buFont typeface="Cambria Math"/>
              <a:buAutoNum type="romanUcPeriod"/>
            </a:pPr>
            <a:r>
              <a:rPr lang="en-US" sz="1700" b="1" dirty="0">
                <a:latin typeface="Cambria Math"/>
                <a:ea typeface="Cambria Math"/>
                <a:cs typeface="Cambria Math"/>
                <a:sym typeface="Cambria Math"/>
              </a:rPr>
              <a:t>Compute matrix Zonotope M</a:t>
            </a:r>
            <a:r>
              <a:rPr lang="en-US" sz="1200" b="1" dirty="0">
                <a:latin typeface="Cambria Math"/>
                <a:ea typeface="Cambria Math"/>
                <a:cs typeface="Cambria Math"/>
                <a:sym typeface="Cambria Math"/>
              </a:rPr>
              <a:t>Σ </a:t>
            </a:r>
            <a:r>
              <a:rPr lang="en-US" sz="1700" b="1" dirty="0">
                <a:latin typeface="Cambria Math"/>
                <a:ea typeface="Cambria Math"/>
                <a:cs typeface="Cambria Math"/>
                <a:sym typeface="Cambria Math"/>
              </a:rPr>
              <a:t>that contains all matrices C that are consistent with the data:		</a:t>
            </a:r>
          </a:p>
          <a:p>
            <a:pPr indent="-336550">
              <a:spcBef>
                <a:spcPts val="1200"/>
              </a:spcBef>
              <a:buSzPts val="1700"/>
              <a:buFont typeface="Cambria Math"/>
              <a:buAutoNum type="romanUcPeriod"/>
            </a:pPr>
            <a:endParaRPr lang="en-US" sz="1700" b="1" dirty="0">
              <a:latin typeface="Cambria Math"/>
              <a:ea typeface="Cambria Math"/>
              <a:cs typeface="Cambria Math"/>
              <a:sym typeface="Cambria Math"/>
            </a:endParaRPr>
          </a:p>
          <a:p>
            <a:pPr indent="-336550">
              <a:spcBef>
                <a:spcPts val="1200"/>
              </a:spcBef>
              <a:buSzPts val="1700"/>
              <a:buFont typeface="Cambria Math"/>
              <a:buAutoNum type="romanUcPeriod"/>
            </a:pPr>
            <a:r>
              <a:rPr lang="en-US" sz="1700" b="1" dirty="0">
                <a:latin typeface="Cambria Math"/>
                <a:ea typeface="Cambria Math"/>
                <a:cs typeface="Cambria Math"/>
                <a:sym typeface="Cambria Math"/>
              </a:rPr>
              <a:t>Propagate ahead using M</a:t>
            </a:r>
            <a:r>
              <a:rPr lang="el-GR" sz="1200" b="1" dirty="0">
                <a:latin typeface="Cambria Math"/>
                <a:ea typeface="Cambria Math"/>
                <a:cs typeface="Cambria Math"/>
                <a:sym typeface="Cambria Math"/>
              </a:rPr>
              <a:t>Σ</a:t>
            </a:r>
            <a:endParaRPr lang="fr-FR" sz="1200" b="1" dirty="0">
              <a:latin typeface="Cambria Math"/>
              <a:ea typeface="Cambria Math"/>
              <a:cs typeface="Cambria Math"/>
              <a:sym typeface="Cambria Math"/>
            </a:endParaRPr>
          </a:p>
          <a:p>
            <a:pPr indent="-336550">
              <a:spcBef>
                <a:spcPts val="1200"/>
              </a:spcBef>
              <a:buSzPts val="1700"/>
              <a:buFont typeface="Cambria Math"/>
              <a:buAutoNum type="romanUcPeriod"/>
            </a:pPr>
            <a:endParaRPr lang="el-GR" sz="1700" b="1" dirty="0">
              <a:latin typeface="Cambria Math"/>
              <a:ea typeface="Cambria Math"/>
              <a:cs typeface="Cambria Math"/>
              <a:sym typeface="Cambria Math"/>
            </a:endParaRPr>
          </a:p>
          <a:p>
            <a:pPr indent="-336550">
              <a:spcBef>
                <a:spcPts val="1200"/>
              </a:spcBef>
              <a:buSzPts val="1700"/>
              <a:buFont typeface="Cambria Math"/>
              <a:buAutoNum type="romanUcPeriod"/>
            </a:pPr>
            <a:endParaRPr lang="en-US" sz="1700" b="1" dirty="0">
              <a:latin typeface="Cambria Math"/>
              <a:ea typeface="Cambria Math"/>
              <a:cs typeface="Cambria Math"/>
              <a:sym typeface="Cambria Math"/>
            </a:endParaRPr>
          </a:p>
          <a:p>
            <a:pPr marL="457200" lvl="0" indent="-336550" algn="l" rtl="0">
              <a:spcBef>
                <a:spcPts val="1200"/>
              </a:spcBef>
              <a:spcAft>
                <a:spcPts val="0"/>
              </a:spcAft>
              <a:buSzPts val="1700"/>
              <a:buFont typeface="Cambria Math"/>
              <a:buAutoNum type="romanUcPeriod"/>
            </a:pPr>
            <a:endParaRPr sz="1700" b="1" dirty="0">
              <a:latin typeface="Cambria Math"/>
              <a:ea typeface="Cambria Math"/>
              <a:cs typeface="Cambria Math"/>
              <a:sym typeface="Cambria Math"/>
            </a:endParaRPr>
          </a:p>
          <a:p>
            <a:pPr marL="457200" lvl="0" indent="0" algn="l" rtl="0">
              <a:spcBef>
                <a:spcPts val="1200"/>
              </a:spcBef>
              <a:spcAft>
                <a:spcPts val="0"/>
              </a:spcAft>
              <a:buNone/>
            </a:pPr>
            <a:endParaRPr sz="1700" b="1" dirty="0">
              <a:latin typeface="Cambria Math"/>
              <a:ea typeface="Cambria Math"/>
              <a:cs typeface="Cambria Math"/>
              <a:sym typeface="Cambria Math"/>
            </a:endParaRPr>
          </a:p>
          <a:p>
            <a:pPr marL="457200" lvl="0" indent="0" algn="l" rtl="0">
              <a:spcBef>
                <a:spcPts val="1200"/>
              </a:spcBef>
              <a:spcAft>
                <a:spcPts val="0"/>
              </a:spcAft>
              <a:buNone/>
            </a:pPr>
            <a:endParaRPr sz="1700" b="1" dirty="0">
              <a:latin typeface="Cambria Math"/>
              <a:ea typeface="Cambria Math"/>
              <a:cs typeface="Cambria Math"/>
              <a:sym typeface="Cambria Math"/>
            </a:endParaRPr>
          </a:p>
        </p:txBody>
      </p:sp>
      <p:pic>
        <p:nvPicPr>
          <p:cNvPr id="3" name="Picture 2" descr="\documentclass{article}&#10;\usepackage{amsmath}&#10;\pagestyle{empty}&#10;\begin{document}&#10;$$&#10;x(k+1) = f_{p}(x(k), u(k)) + w(k) = C h(x(k), u(k)) + w(k)&#10;$$&#10;&#10;\end{document}" title="IguanaTex Bitmap Display">
            <a:extLst>
              <a:ext uri="{FF2B5EF4-FFF2-40B4-BE49-F238E27FC236}">
                <a16:creationId xmlns:a16="http://schemas.microsoft.com/office/drawing/2014/main" id="{BB3FAC48-561B-3BA3-0C26-ABA71DEB28B0}"/>
              </a:ext>
            </a:extLst>
          </p:cNvPr>
          <p:cNvPicPr>
            <a:picLocks noChangeAspect="1"/>
          </p:cNvPicPr>
          <p:nvPr>
            <p:custDataLst>
              <p:tags r:id="rId1"/>
            </p:custDataLst>
          </p:nvPr>
        </p:nvPicPr>
        <p:blipFill>
          <a:blip r:embed="rId6"/>
          <a:stretch>
            <a:fillRect/>
          </a:stretch>
        </p:blipFill>
        <p:spPr>
          <a:xfrm>
            <a:off x="3541567" y="1998616"/>
            <a:ext cx="5404070" cy="225351"/>
          </a:xfrm>
          <a:prstGeom prst="rect">
            <a:avLst/>
          </a:prstGeom>
        </p:spPr>
      </p:pic>
      <p:pic>
        <p:nvPicPr>
          <p:cNvPr id="6" name="Picture 5" descr="\documentclass{article}&#10;\usepackage{amsmath}&#10;\pagestyle{empty}&#10;\begin{document}&#10;&#10;$$&#10;H = [h(x_{0}, u_{0}) … h(x_{T-1}, u_{T-1})] &#10;$$&#10;&#10;&#10;\end{document}" title="IguanaTex Bitmap Display">
            <a:extLst>
              <a:ext uri="{FF2B5EF4-FFF2-40B4-BE49-F238E27FC236}">
                <a16:creationId xmlns:a16="http://schemas.microsoft.com/office/drawing/2014/main" id="{B490AC3E-36F8-67F9-C26F-CA019578548A}"/>
              </a:ext>
            </a:extLst>
          </p:cNvPr>
          <p:cNvPicPr>
            <a:picLocks noChangeAspect="1"/>
          </p:cNvPicPr>
          <p:nvPr>
            <p:custDataLst>
              <p:tags r:id="rId2"/>
            </p:custDataLst>
          </p:nvPr>
        </p:nvPicPr>
        <p:blipFill>
          <a:blip r:embed="rId7"/>
          <a:stretch>
            <a:fillRect/>
          </a:stretch>
        </p:blipFill>
        <p:spPr>
          <a:xfrm>
            <a:off x="2237426" y="2448191"/>
            <a:ext cx="3153550" cy="225350"/>
          </a:xfrm>
          <a:prstGeom prst="rect">
            <a:avLst/>
          </a:prstGeom>
        </p:spPr>
      </p:pic>
      <p:pic>
        <p:nvPicPr>
          <p:cNvPr id="10" name="Picture 9" descr="\documentclass{article}&#10;\usepackage{amsmath}&#10;\pagestyle{empty}&#10;\begin{document}&#10;&#10;&#10;$$&#10;M_{_{\sum}} = (X_{+} - M_{W}) H^{-1}&#10;$$&#10;&#10;\end{document}" title="IguanaTex Bitmap Display">
            <a:extLst>
              <a:ext uri="{FF2B5EF4-FFF2-40B4-BE49-F238E27FC236}">
                <a16:creationId xmlns:a16="http://schemas.microsoft.com/office/drawing/2014/main" id="{AA480F62-15E8-4DC3-2707-0EB9DBE83643}"/>
              </a:ext>
            </a:extLst>
          </p:cNvPr>
          <p:cNvPicPr>
            <a:picLocks noChangeAspect="1"/>
          </p:cNvPicPr>
          <p:nvPr>
            <p:custDataLst>
              <p:tags r:id="rId3"/>
            </p:custDataLst>
          </p:nvPr>
        </p:nvPicPr>
        <p:blipFill>
          <a:blip r:embed="rId8"/>
          <a:stretch>
            <a:fillRect/>
          </a:stretch>
        </p:blipFill>
        <p:spPr>
          <a:xfrm>
            <a:off x="2237426" y="3851443"/>
            <a:ext cx="2194707" cy="27850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Approach / Application</a:t>
            </a:r>
            <a:endParaRPr/>
          </a:p>
        </p:txBody>
      </p:sp>
      <p:sp>
        <p:nvSpPr>
          <p:cNvPr id="287" name="Google Shape;287;p42"/>
          <p:cNvSpPr txBox="1">
            <a:spLocks noGrp="1"/>
          </p:cNvSpPr>
          <p:nvPr>
            <p:ph type="body" idx="1"/>
          </p:nvPr>
        </p:nvSpPr>
        <p:spPr>
          <a:xfrm>
            <a:off x="499425" y="1853850"/>
            <a:ext cx="8055028" cy="717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	</a:t>
            </a:r>
            <a:r>
              <a:rPr lang="en" sz="1700" b="1" dirty="0"/>
              <a:t>Polynomial systems: 	</a:t>
            </a:r>
            <a:endParaRPr sz="1700" b="1" dirty="0">
              <a:latin typeface="Cambria Math"/>
              <a:ea typeface="Cambria Math"/>
              <a:cs typeface="Cambria Math"/>
              <a:sym typeface="Cambria Math"/>
            </a:endParaRPr>
          </a:p>
        </p:txBody>
      </p:sp>
      <p:pic>
        <p:nvPicPr>
          <p:cNvPr id="288" name="Google Shape;288;p42"/>
          <p:cNvPicPr preferRelativeResize="0"/>
          <p:nvPr/>
        </p:nvPicPr>
        <p:blipFill>
          <a:blip r:embed="rId4">
            <a:alphaModFix/>
          </a:blip>
          <a:stretch>
            <a:fillRect/>
          </a:stretch>
        </p:blipFill>
        <p:spPr>
          <a:xfrm>
            <a:off x="2093350" y="2389050"/>
            <a:ext cx="4528337" cy="2520700"/>
          </a:xfrm>
          <a:prstGeom prst="rect">
            <a:avLst/>
          </a:prstGeom>
          <a:noFill/>
          <a:ln>
            <a:noFill/>
          </a:ln>
        </p:spPr>
      </p:pic>
      <p:pic>
        <p:nvPicPr>
          <p:cNvPr id="5" name="Picture 4" descr="\documentclass{article}&#10;\usepackage{amsmath}&#10;\pagestyle{empty}&#10;\begin{document}&#10;$$&#10;x(k+1) = f_{p}(x(k), u(k)) + w(k)&#10;$$&#10;&#10;\end{document}" title="IguanaTex Bitmap Display">
            <a:extLst>
              <a:ext uri="{FF2B5EF4-FFF2-40B4-BE49-F238E27FC236}">
                <a16:creationId xmlns:a16="http://schemas.microsoft.com/office/drawing/2014/main" id="{DC4628B6-86AC-AA48-416B-06FD4EEDBF3A}"/>
              </a:ext>
            </a:extLst>
          </p:cNvPr>
          <p:cNvPicPr>
            <a:picLocks noChangeAspect="1"/>
          </p:cNvPicPr>
          <p:nvPr>
            <p:custDataLst>
              <p:tags r:id="rId1"/>
            </p:custDataLst>
          </p:nvPr>
        </p:nvPicPr>
        <p:blipFill>
          <a:blip r:embed="rId5"/>
          <a:stretch>
            <a:fillRect/>
          </a:stretch>
        </p:blipFill>
        <p:spPr>
          <a:xfrm>
            <a:off x="4239399" y="1988724"/>
            <a:ext cx="3032152" cy="22407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Approach / Application</a:t>
            </a:r>
            <a:endParaRPr/>
          </a:p>
        </p:txBody>
      </p:sp>
      <p:sp>
        <p:nvSpPr>
          <p:cNvPr id="294" name="Google Shape;294;p43"/>
          <p:cNvSpPr txBox="1">
            <a:spLocks noGrp="1"/>
          </p:cNvSpPr>
          <p:nvPr>
            <p:ph type="body" idx="1"/>
          </p:nvPr>
        </p:nvSpPr>
        <p:spPr>
          <a:xfrm>
            <a:off x="499425" y="1853850"/>
            <a:ext cx="7918800" cy="287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	</a:t>
            </a:r>
            <a:r>
              <a:rPr lang="en" sz="1700" b="1" dirty="0"/>
              <a:t>Polynomial systems: 	</a:t>
            </a:r>
          </a:p>
          <a:p>
            <a:pPr marL="0" lvl="0" indent="0" algn="l" rtl="0">
              <a:spcBef>
                <a:spcPts val="0"/>
              </a:spcBef>
              <a:spcAft>
                <a:spcPts val="0"/>
              </a:spcAft>
              <a:buNone/>
            </a:pPr>
            <a:endParaRPr sz="1700" b="1" dirty="0">
              <a:latin typeface="Cambria Math"/>
              <a:ea typeface="Cambria Math"/>
              <a:cs typeface="Cambria Math"/>
              <a:sym typeface="Cambria Math"/>
            </a:endParaRPr>
          </a:p>
          <a:p>
            <a:pPr marL="0" lvl="0" indent="0" algn="l" rtl="0">
              <a:spcBef>
                <a:spcPts val="1200"/>
              </a:spcBef>
              <a:spcAft>
                <a:spcPts val="0"/>
              </a:spcAft>
              <a:buNone/>
            </a:pPr>
            <a:r>
              <a:rPr lang="en" sz="1700" b="1" dirty="0">
                <a:latin typeface="Cambria Math"/>
                <a:ea typeface="Cambria Math"/>
                <a:cs typeface="Cambria Math"/>
                <a:sym typeface="Cambria Math"/>
              </a:rPr>
              <a:t>NOTE:</a:t>
            </a:r>
            <a:endParaRPr sz="1700" b="1" dirty="0">
              <a:latin typeface="Cambria Math"/>
              <a:ea typeface="Cambria Math"/>
              <a:cs typeface="Cambria Math"/>
              <a:sym typeface="Cambria Math"/>
            </a:endParaRPr>
          </a:p>
          <a:p>
            <a:pPr marL="0" lvl="0" indent="0" algn="ctr" rtl="0">
              <a:spcBef>
                <a:spcPts val="1200"/>
              </a:spcBef>
              <a:spcAft>
                <a:spcPts val="1200"/>
              </a:spcAft>
              <a:buNone/>
            </a:pPr>
            <a:r>
              <a:rPr lang="en" sz="1700" b="1" dirty="0"/>
              <a:t>The data driven reachability analysis of polynomial systems isn’t functional yet.</a:t>
            </a:r>
            <a:endParaRPr sz="1700" b="1" dirty="0"/>
          </a:p>
        </p:txBody>
      </p:sp>
      <p:pic>
        <p:nvPicPr>
          <p:cNvPr id="4" name="Picture 3" descr="\documentclass{article}&#10;\usepackage{amsmath}&#10;\pagestyle{empty}&#10;\begin{document}&#10;$$&#10;x(k+1) = f_{p}(x(k), u(k)) + w(k)&#10;$$&#10;&#10;\end{document}" title="IguanaTex Bitmap Display">
            <a:extLst>
              <a:ext uri="{FF2B5EF4-FFF2-40B4-BE49-F238E27FC236}">
                <a16:creationId xmlns:a16="http://schemas.microsoft.com/office/drawing/2014/main" id="{3ABCD73A-A08A-9BB2-373E-266CB347DB11}"/>
              </a:ext>
            </a:extLst>
          </p:cNvPr>
          <p:cNvPicPr>
            <a:picLocks noChangeAspect="1"/>
          </p:cNvPicPr>
          <p:nvPr>
            <p:custDataLst>
              <p:tags r:id="rId1"/>
            </p:custDataLst>
          </p:nvPr>
        </p:nvPicPr>
        <p:blipFill>
          <a:blip r:embed="rId4"/>
          <a:stretch>
            <a:fillRect/>
          </a:stretch>
        </p:blipFill>
        <p:spPr>
          <a:xfrm>
            <a:off x="4572000" y="2022680"/>
            <a:ext cx="3032152" cy="22407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300" name="Google Shape;300;p44"/>
          <p:cNvSpPr txBox="1">
            <a:spLocks noGrp="1"/>
          </p:cNvSpPr>
          <p:nvPr>
            <p:ph type="body" idx="1"/>
          </p:nvPr>
        </p:nvSpPr>
        <p:spPr>
          <a:xfrm>
            <a:off x="729450" y="2078875"/>
            <a:ext cx="7688700" cy="263316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In </a:t>
            </a:r>
            <a:r>
              <a:rPr lang="en-US"/>
              <a:t>this study, </a:t>
            </a:r>
            <a:r>
              <a:rPr lang="en-US" dirty="0"/>
              <a:t>I implemented algorithms to over-estimate a system's reachable set by over-estimating the reachable set of all systems consistent with the data and noise.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data-driven reachability results, as displayed in the application, appropriately over-estimate the exact reachable sets. Thus, theoretical guarantees are provided.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However, the method used produces conservative results. </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306" name="Google Shape;306;p45"/>
          <p:cNvSpPr txBox="1">
            <a:spLocks noGrp="1"/>
          </p:cNvSpPr>
          <p:nvPr>
            <p:ph type="body" idx="1"/>
          </p:nvPr>
        </p:nvSpPr>
        <p:spPr>
          <a:xfrm>
            <a:off x="512881" y="1853850"/>
            <a:ext cx="8498772" cy="328965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dirty="0"/>
              <a:t>[1] Matthias Althoff and Bruce H. Krogh "</a:t>
            </a:r>
            <a:r>
              <a:rPr lang="en" u="sng" dirty="0">
                <a:solidFill>
                  <a:schemeClr val="hlink"/>
                </a:solidFill>
                <a:hlinkClick r:id="rId3"/>
              </a:rPr>
              <a:t>Zonotope Bundles for the Efficient Computation of Reachable Sets</a:t>
            </a:r>
            <a:r>
              <a:rPr lang="en" dirty="0"/>
              <a:t>"</a:t>
            </a:r>
            <a:endParaRPr dirty="0"/>
          </a:p>
          <a:p>
            <a:pPr marL="0" lvl="0" indent="0" algn="l" rtl="0">
              <a:spcBef>
                <a:spcPts val="1200"/>
              </a:spcBef>
              <a:spcAft>
                <a:spcPts val="0"/>
              </a:spcAft>
              <a:buNone/>
            </a:pPr>
            <a:r>
              <a:rPr lang="en" dirty="0"/>
              <a:t>[2]  </a:t>
            </a:r>
            <a:r>
              <a:rPr lang="en" u="sng" dirty="0">
                <a:solidFill>
                  <a:schemeClr val="hlink"/>
                </a:solidFill>
                <a:hlinkClick r:id="rId4"/>
              </a:rPr>
              <a:t>State-Space Linear Systems</a:t>
            </a:r>
            <a:endParaRPr dirty="0"/>
          </a:p>
          <a:p>
            <a:pPr marL="0" lvl="0" indent="0" algn="l" rtl="0">
              <a:spcBef>
                <a:spcPts val="1200"/>
              </a:spcBef>
              <a:spcAft>
                <a:spcPts val="0"/>
              </a:spcAft>
              <a:buNone/>
            </a:pPr>
            <a:r>
              <a:rPr lang="en" dirty="0"/>
              <a:t>[3] Amr Alanwar , Anne Koch, Frank Allgöwer, and Karl Henrik Johansson “</a:t>
            </a:r>
            <a:r>
              <a:rPr lang="en" u="sng" dirty="0">
                <a:solidFill>
                  <a:schemeClr val="hlink"/>
                </a:solidFill>
                <a:hlinkClick r:id="rId5"/>
              </a:rPr>
              <a:t>Data-Driven Reachability Analysis Using Matrix Zonotopes</a:t>
            </a:r>
            <a:r>
              <a:rPr lang="en" dirty="0"/>
              <a:t>”</a:t>
            </a:r>
            <a:endParaRPr dirty="0"/>
          </a:p>
          <a:p>
            <a:pPr marL="0" lvl="0" indent="0" algn="l" rtl="0">
              <a:spcBef>
                <a:spcPts val="1200"/>
              </a:spcBef>
              <a:spcAft>
                <a:spcPts val="0"/>
              </a:spcAft>
              <a:buNone/>
            </a:pPr>
            <a:r>
              <a:rPr lang="en" dirty="0"/>
              <a:t>[4] Anne Koch, Julian Berberich, and Frank Allgöwer “</a:t>
            </a:r>
            <a:r>
              <a:rPr lang="en" u="sng" dirty="0">
                <a:solidFill>
                  <a:schemeClr val="hlink"/>
                </a:solidFill>
                <a:hlinkClick r:id="rId6"/>
              </a:rPr>
              <a:t>Verifying dissipativity properties from noise-corrupted input-state data</a:t>
            </a:r>
            <a:r>
              <a:rPr lang="en" dirty="0"/>
              <a:t>”</a:t>
            </a:r>
            <a:endParaRPr dirty="0"/>
          </a:p>
          <a:p>
            <a:pPr marL="0" lvl="0" indent="0" algn="l" rtl="0">
              <a:spcBef>
                <a:spcPts val="1200"/>
              </a:spcBef>
              <a:spcAft>
                <a:spcPts val="0"/>
              </a:spcAft>
              <a:buNone/>
            </a:pPr>
            <a:r>
              <a:rPr lang="en" dirty="0"/>
              <a:t>[5] Amr Alanwar , Anne Koch, Frank Allgöwer, and Karl Henrik Johansson “</a:t>
            </a:r>
            <a:r>
              <a:rPr lang="en" u="sng" dirty="0">
                <a:solidFill>
                  <a:schemeClr val="hlink"/>
                </a:solidFill>
                <a:hlinkClick r:id="rId7"/>
              </a:rPr>
              <a:t>Data-Driven Reachability Analysis from Noisy Data</a:t>
            </a:r>
            <a:r>
              <a:rPr lang="en" dirty="0"/>
              <a:t>”</a:t>
            </a:r>
            <a:endParaRPr dirty="0"/>
          </a:p>
          <a:p>
            <a:pPr marL="0" lvl="0" indent="0" algn="l" rtl="0">
              <a:spcBef>
                <a:spcPts val="1200"/>
              </a:spcBef>
              <a:spcAft>
                <a:spcPts val="0"/>
              </a:spcAft>
              <a:buNone/>
            </a:pPr>
            <a:r>
              <a:rPr lang="en" dirty="0"/>
              <a:t>[6] Zanasi Roberto “</a:t>
            </a:r>
            <a:r>
              <a:rPr lang="en" u="sng" dirty="0">
                <a:solidFill>
                  <a:schemeClr val="hlink"/>
                </a:solidFill>
                <a:hlinkClick r:id="rId8"/>
              </a:rPr>
              <a:t>System Theory</a:t>
            </a:r>
            <a:r>
              <a:rPr lang="en" dirty="0"/>
              <a:t>”</a:t>
            </a:r>
            <a:endParaRPr dirty="0"/>
          </a:p>
          <a:p>
            <a:pPr marL="0" lvl="0" indent="0" algn="l" rtl="0">
              <a:spcBef>
                <a:spcPts val="1200"/>
              </a:spcBef>
              <a:spcAft>
                <a:spcPts val="0"/>
              </a:spcAft>
              <a:buNone/>
            </a:pPr>
            <a:r>
              <a:rPr lang="en" dirty="0"/>
              <a:t>[7] Jan M Montenbruck and Frank Allgower “</a:t>
            </a:r>
            <a:r>
              <a:rPr lang="en" u="sng" dirty="0">
                <a:solidFill>
                  <a:schemeClr val="hlink"/>
                </a:solidFill>
                <a:hlinkClick r:id="rId9"/>
              </a:rPr>
              <a:t> Some problems arising in controller design from big data ¨ via input-output methods.</a:t>
            </a:r>
            <a:r>
              <a:rPr lang="en" dirty="0"/>
              <a:t>”</a:t>
            </a:r>
            <a:endParaRPr dirty="0"/>
          </a:p>
          <a:p>
            <a:pPr marL="0" lvl="0" indent="0" algn="l" rtl="0">
              <a:spcBef>
                <a:spcPts val="1200"/>
              </a:spcBef>
              <a:spcAft>
                <a:spcPts val="0"/>
              </a:spcAft>
              <a:buNone/>
            </a:pPr>
            <a:r>
              <a:rPr lang="en" dirty="0"/>
              <a:t>[8] Carlo Novara, Lorenzo Fagiano, and Mario Milanese “</a:t>
            </a:r>
            <a:r>
              <a:rPr lang="en" u="sng" dirty="0">
                <a:solidFill>
                  <a:schemeClr val="hlink"/>
                </a:solidFill>
                <a:hlinkClick r:id="rId10"/>
              </a:rPr>
              <a:t> Direct feedback control design for nonlinear systems</a:t>
            </a:r>
            <a:r>
              <a:rPr lang="en" dirty="0"/>
              <a:t>”</a:t>
            </a:r>
            <a:endParaRPr dirty="0"/>
          </a:p>
          <a:p>
            <a:pPr marL="0" lvl="0" indent="0" algn="l" rtl="0">
              <a:spcBef>
                <a:spcPts val="1200"/>
              </a:spcBef>
              <a:spcAft>
                <a:spcPts val="1200"/>
              </a:spcAft>
              <a:buNone/>
            </a:pPr>
            <a:r>
              <a:rPr lang="en" dirty="0"/>
              <a:t>[9] Jose Manuel Bravo, Teodoro Alamo, and Eduardo F Camacho “</a:t>
            </a:r>
            <a:r>
              <a:rPr lang="en" u="sng" dirty="0">
                <a:solidFill>
                  <a:schemeClr val="hlink"/>
                </a:solidFill>
                <a:hlinkClick r:id="rId11"/>
              </a:rPr>
              <a:t>Robust MPC of constrained discrete- ´ time nonlinear systems based on approximated reachable sets</a:t>
            </a:r>
            <a:r>
              <a:rPr lang="en" dirty="0"/>
              <a: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Introduction</a:t>
            </a:r>
            <a:endParaRPr dirty="0"/>
          </a:p>
        </p:txBody>
      </p:sp>
      <p:sp>
        <p:nvSpPr>
          <p:cNvPr id="99" name="Google Shape;99;p15"/>
          <p:cNvSpPr txBox="1">
            <a:spLocks noGrp="1"/>
          </p:cNvSpPr>
          <p:nvPr>
            <p:ph type="body" idx="1"/>
          </p:nvPr>
        </p:nvSpPr>
        <p:spPr>
          <a:xfrm>
            <a:off x="729450" y="1821025"/>
            <a:ext cx="8158500" cy="129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a:t>Reachability analysis is a formal verification technique for determining whether a system can or cannot reach a certain state. It is often used to verify the safety of systems, such as checking that a system will never reach an unsafe state.</a:t>
            </a:r>
            <a:endParaRPr sz="1700"/>
          </a:p>
          <a:p>
            <a:pPr marL="0" lvl="0" indent="0" algn="l" rtl="0">
              <a:spcBef>
                <a:spcPts val="1200"/>
              </a:spcBef>
              <a:spcAft>
                <a:spcPts val="1200"/>
              </a:spcAft>
              <a:buNone/>
            </a:pPr>
            <a:endParaRPr sz="1400"/>
          </a:p>
        </p:txBody>
      </p:sp>
      <p:pic>
        <p:nvPicPr>
          <p:cNvPr id="100" name="Google Shape;100;p15"/>
          <p:cNvPicPr preferRelativeResize="0"/>
          <p:nvPr/>
        </p:nvPicPr>
        <p:blipFill>
          <a:blip r:embed="rId3">
            <a:alphaModFix/>
          </a:blip>
          <a:stretch>
            <a:fillRect/>
          </a:stretch>
        </p:blipFill>
        <p:spPr>
          <a:xfrm>
            <a:off x="3265925" y="2810434"/>
            <a:ext cx="3356751" cy="224976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106" name="Google Shape;106;p16"/>
          <p:cNvSpPr txBox="1">
            <a:spLocks noGrp="1"/>
          </p:cNvSpPr>
          <p:nvPr>
            <p:ph type="body" idx="1"/>
          </p:nvPr>
        </p:nvSpPr>
        <p:spPr>
          <a:xfrm>
            <a:off x="1127603" y="2345400"/>
            <a:ext cx="5779500" cy="2798100"/>
          </a:xfrm>
          <a:prstGeom prst="rect">
            <a:avLst/>
          </a:prstGeom>
        </p:spPr>
        <p:txBody>
          <a:bodyPr spcFirstLastPara="1" wrap="square" lIns="91425" tIns="91425" rIns="91425" bIns="91425" anchor="t" anchorCtr="0">
            <a:noAutofit/>
          </a:bodyPr>
          <a:lstStyle/>
          <a:p>
            <a:pPr marL="285750" indent="-285750"/>
            <a:r>
              <a:rPr lang="fr-FR" sz="1700" dirty="0"/>
              <a:t>Robotics</a:t>
            </a:r>
          </a:p>
          <a:p>
            <a:pPr marL="285750" indent="-285750"/>
            <a:endParaRPr lang="fr-FR" sz="1700" dirty="0"/>
          </a:p>
          <a:p>
            <a:pPr marL="285750" indent="-285750"/>
            <a:r>
              <a:rPr lang="fr-FR" sz="1700" dirty="0"/>
              <a:t>Astrophysics</a:t>
            </a:r>
          </a:p>
          <a:p>
            <a:pPr marL="285750" indent="-285750"/>
            <a:endParaRPr lang="fr-FR" sz="1700" dirty="0"/>
          </a:p>
          <a:p>
            <a:pPr marL="285750" indent="-285750"/>
            <a:r>
              <a:rPr lang="fr-FR" sz="1700" dirty="0"/>
              <a:t>Nanotechnology</a:t>
            </a:r>
          </a:p>
          <a:p>
            <a:pPr marL="285750" indent="-285750"/>
            <a:endParaRPr lang="fr-FR" sz="1700" dirty="0"/>
          </a:p>
          <a:p>
            <a:pPr marL="285750" indent="-285750"/>
            <a:r>
              <a:rPr lang="fr-FR" sz="1700" dirty="0"/>
              <a:t>And so on …</a:t>
            </a:r>
            <a:endParaRPr lang="fr-FR" sz="1500" dirty="0"/>
          </a:p>
          <a:p>
            <a:pPr marL="285750" indent="-285750"/>
            <a:endParaRPr sz="1700" dirty="0"/>
          </a:p>
        </p:txBody>
      </p:sp>
      <p:pic>
        <p:nvPicPr>
          <p:cNvPr id="107" name="Google Shape;107;p16"/>
          <p:cNvPicPr preferRelativeResize="0"/>
          <p:nvPr/>
        </p:nvPicPr>
        <p:blipFill>
          <a:blip r:embed="rId3">
            <a:alphaModFix/>
          </a:blip>
          <a:stretch>
            <a:fillRect/>
          </a:stretch>
        </p:blipFill>
        <p:spPr>
          <a:xfrm>
            <a:off x="4572000" y="2387000"/>
            <a:ext cx="1382425" cy="1382425"/>
          </a:xfrm>
          <a:prstGeom prst="rect">
            <a:avLst/>
          </a:prstGeom>
          <a:noFill/>
          <a:ln>
            <a:noFill/>
          </a:ln>
        </p:spPr>
      </p:pic>
      <p:sp>
        <p:nvSpPr>
          <p:cNvPr id="109" name="Google Shape;109;p16"/>
          <p:cNvSpPr txBox="1"/>
          <p:nvPr/>
        </p:nvSpPr>
        <p:spPr>
          <a:xfrm>
            <a:off x="772950" y="1853850"/>
            <a:ext cx="7601700" cy="44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700" dirty="0">
                <a:solidFill>
                  <a:schemeClr val="accent1"/>
                </a:solidFill>
                <a:latin typeface="Lato"/>
                <a:ea typeface="Lato"/>
                <a:cs typeface="Lato"/>
                <a:sym typeface="Lato"/>
              </a:rPr>
              <a:t>There are many examples of where reachability analysis could be applied. </a:t>
            </a:r>
            <a:endParaRPr sz="1700" dirty="0">
              <a:latin typeface="Lato"/>
              <a:ea typeface="Lato"/>
              <a:cs typeface="Lato"/>
              <a:sym typeface="Lato"/>
            </a:endParaRPr>
          </a:p>
        </p:txBody>
      </p:sp>
      <p:pic>
        <p:nvPicPr>
          <p:cNvPr id="1028" name="Picture 4" descr="Astrophysics Icon - Download Astrophysics Icon 3412848 | Noun Project">
            <a:extLst>
              <a:ext uri="{FF2B5EF4-FFF2-40B4-BE49-F238E27FC236}">
                <a16:creationId xmlns:a16="http://schemas.microsoft.com/office/drawing/2014/main" id="{E9184D11-9F6D-EC5E-A3F1-C5B3B1860D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6903" y="2422917"/>
            <a:ext cx="1382425" cy="13824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anotechnology Icon | IconBros">
            <a:extLst>
              <a:ext uri="{FF2B5EF4-FFF2-40B4-BE49-F238E27FC236}">
                <a16:creationId xmlns:a16="http://schemas.microsoft.com/office/drawing/2014/main" id="{46F8B80F-7088-400F-EC44-9157251769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5510" y="3769424"/>
            <a:ext cx="1157507" cy="11575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a:t>
            </a:r>
            <a:endParaRPr/>
          </a:p>
          <a:p>
            <a:pPr marL="0" lvl="0" indent="0" algn="l" rtl="0">
              <a:spcBef>
                <a:spcPts val="0"/>
              </a:spcBef>
              <a:spcAft>
                <a:spcPts val="0"/>
              </a:spcAft>
              <a:buNone/>
            </a:pPr>
            <a:endParaRPr/>
          </a:p>
        </p:txBody>
      </p:sp>
      <p:sp>
        <p:nvSpPr>
          <p:cNvPr id="121" name="Google Shape;121;p18"/>
          <p:cNvSpPr txBox="1">
            <a:spLocks noGrp="1"/>
          </p:cNvSpPr>
          <p:nvPr>
            <p:ph type="body" idx="1"/>
          </p:nvPr>
        </p:nvSpPr>
        <p:spPr>
          <a:xfrm>
            <a:off x="729450" y="3963850"/>
            <a:ext cx="7688700" cy="767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 sz="1700"/>
              <a:t>How to Compute the reachable sets from simulated trajectories with noise having no prior information about the system dynamics?</a:t>
            </a:r>
            <a:endParaRPr sz="1700"/>
          </a:p>
        </p:txBody>
      </p:sp>
      <p:pic>
        <p:nvPicPr>
          <p:cNvPr id="122" name="Google Shape;122;p18"/>
          <p:cNvPicPr preferRelativeResize="0"/>
          <p:nvPr/>
        </p:nvPicPr>
        <p:blipFill>
          <a:blip r:embed="rId3">
            <a:alphaModFix/>
          </a:blip>
          <a:stretch>
            <a:fillRect/>
          </a:stretch>
        </p:blipFill>
        <p:spPr>
          <a:xfrm>
            <a:off x="2496963" y="2008368"/>
            <a:ext cx="4150073" cy="18009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Set Representation</a:t>
            </a:r>
            <a:endParaRPr/>
          </a:p>
        </p:txBody>
      </p:sp>
      <p:sp>
        <p:nvSpPr>
          <p:cNvPr id="134" name="Google Shape;134;p20"/>
          <p:cNvSpPr txBox="1">
            <a:spLocks noGrp="1"/>
          </p:cNvSpPr>
          <p:nvPr>
            <p:ph type="body" idx="1"/>
          </p:nvPr>
        </p:nvSpPr>
        <p:spPr>
          <a:xfrm>
            <a:off x="729450" y="1853850"/>
            <a:ext cx="8096700" cy="225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dirty="0"/>
              <a:t>Zonotope</a:t>
            </a:r>
            <a:r>
              <a:rPr lang="en" sz="1700" u="sng" dirty="0">
                <a:solidFill>
                  <a:schemeClr val="hlink"/>
                </a:solidFill>
                <a:hlinkClick r:id="" action="ppaction://hlinkshowjump?jump=lastslide"/>
              </a:rPr>
              <a:t>[1]</a:t>
            </a:r>
            <a:r>
              <a:rPr lang="en" sz="1700" dirty="0"/>
              <a:t> are used to represent sets in this toolbox</a:t>
            </a:r>
            <a:endParaRPr sz="1700" dirty="0"/>
          </a:p>
          <a:p>
            <a:pPr marL="0" lvl="0" indent="0" algn="l" rtl="0">
              <a:spcBef>
                <a:spcPts val="1200"/>
              </a:spcBef>
              <a:spcAft>
                <a:spcPts val="0"/>
              </a:spcAft>
              <a:buNone/>
            </a:pPr>
            <a:r>
              <a:rPr lang="en" sz="1700" dirty="0"/>
              <a:t>Given a center c</a:t>
            </a:r>
            <a:r>
              <a:rPr lang="en" sz="1700" dirty="0">
                <a:solidFill>
                  <a:srgbClr val="111111"/>
                </a:solidFill>
                <a:highlight>
                  <a:srgbClr val="FFFFFF"/>
                </a:highlight>
                <a:latin typeface="Roboto"/>
                <a:ea typeface="Roboto"/>
                <a:cs typeface="Roboto"/>
                <a:sym typeface="Roboto"/>
              </a:rPr>
              <a:t>ᶻ</a:t>
            </a:r>
            <a:r>
              <a:rPr lang="en" sz="1700" dirty="0"/>
              <a:t> </a:t>
            </a:r>
            <a:r>
              <a:rPr lang="en" sz="1700" dirty="0">
                <a:solidFill>
                  <a:srgbClr val="202124"/>
                </a:solidFill>
                <a:highlight>
                  <a:srgbClr val="FFFFFF"/>
                </a:highlight>
              </a:rPr>
              <a:t>∈ </a:t>
            </a:r>
            <a:r>
              <a:rPr lang="en" sz="1700" dirty="0">
                <a:solidFill>
                  <a:srgbClr val="000000"/>
                </a:solidFill>
              </a:rPr>
              <a:t>ℝ</a:t>
            </a:r>
            <a:r>
              <a:rPr lang="en" sz="1700" dirty="0"/>
              <a:t>ⁿ and a generator matrix </a:t>
            </a:r>
            <a:r>
              <a:rPr lang="en" sz="1700" dirty="0">
                <a:latin typeface="Cambria Math"/>
                <a:ea typeface="Cambria Math"/>
                <a:cs typeface="Cambria Math"/>
                <a:sym typeface="Cambria Math"/>
              </a:rPr>
              <a:t>G=[g⁽¹⁾₎, …, g⁽γ</a:t>
            </a:r>
            <a:r>
              <a:rPr lang="en" sz="1700" dirty="0">
                <a:solidFill>
                  <a:srgbClr val="111111"/>
                </a:solidFill>
                <a:highlight>
                  <a:srgbClr val="FFFFFF"/>
                </a:highlight>
                <a:latin typeface="Cambria Math"/>
                <a:ea typeface="Cambria Math"/>
                <a:cs typeface="Cambria Math"/>
                <a:sym typeface="Cambria Math"/>
              </a:rPr>
              <a:t>ᶻ</a:t>
            </a:r>
            <a:r>
              <a:rPr lang="en" sz="1700" dirty="0">
                <a:latin typeface="Cambria Math"/>
                <a:ea typeface="Cambria Math"/>
                <a:cs typeface="Cambria Math"/>
                <a:sym typeface="Cambria Math"/>
              </a:rPr>
              <a:t>⁾ ]</a:t>
            </a:r>
            <a:r>
              <a:rPr lang="en" sz="1700" dirty="0"/>
              <a:t> with g⁽ᵏ⁾ a generator vector, we define a zonotope by </a:t>
            </a:r>
            <a:r>
              <a:rPr lang="en" sz="1700" b="1" dirty="0">
                <a:latin typeface="Cambria Math"/>
                <a:ea typeface="Cambria Math"/>
                <a:cs typeface="Cambria Math"/>
                <a:sym typeface="Cambria Math"/>
              </a:rPr>
              <a:t>Z = &lt;c, G&gt;</a:t>
            </a:r>
            <a:r>
              <a:rPr lang="en" sz="1700" dirty="0"/>
              <a:t> and further define:</a:t>
            </a:r>
            <a:r>
              <a:rPr lang="en" sz="1700" b="1" dirty="0"/>
              <a:t> </a:t>
            </a:r>
            <a:endParaRPr sz="1700" b="1" dirty="0"/>
          </a:p>
          <a:p>
            <a:pPr marL="0" lvl="0" indent="0" algn="l" rtl="0">
              <a:spcBef>
                <a:spcPts val="1200"/>
              </a:spcBef>
              <a:spcAft>
                <a:spcPts val="1200"/>
              </a:spcAft>
              <a:buNone/>
            </a:pPr>
            <a:endParaRPr lang="en" sz="1700" b="1" dirty="0">
              <a:latin typeface="Cambria Math"/>
              <a:ea typeface="Cambria Math"/>
              <a:cs typeface="Cambria Math"/>
              <a:sym typeface="Cambria Math"/>
            </a:endParaRPr>
          </a:p>
        </p:txBody>
      </p:sp>
      <p:pic>
        <p:nvPicPr>
          <p:cNvPr id="135" name="Google Shape;135;p20"/>
          <p:cNvPicPr preferRelativeResize="0"/>
          <p:nvPr/>
        </p:nvPicPr>
        <p:blipFill>
          <a:blip r:embed="rId4">
            <a:alphaModFix/>
          </a:blip>
          <a:stretch>
            <a:fillRect/>
          </a:stretch>
        </p:blipFill>
        <p:spPr>
          <a:xfrm>
            <a:off x="6269022" y="3172760"/>
            <a:ext cx="2659110" cy="1693200"/>
          </a:xfrm>
          <a:prstGeom prst="rect">
            <a:avLst/>
          </a:prstGeom>
          <a:noFill/>
          <a:ln>
            <a:noFill/>
          </a:ln>
        </p:spPr>
      </p:pic>
      <p:pic>
        <p:nvPicPr>
          <p:cNvPr id="5" name="Picture 4" descr="\documentclass{article}&#10;\usepackage{amsmath}&#10;\pagestyle{empty}&#10;\begin{document}&#10;&#10;&#10;$$&#10;Z = \{ x \in R^{n} | x = c_{Z} + \sum _{i=1}^{ \gamma _{Z}} \beta^{(i)}g_{Z}^{(i)}, -1 \leq \beta^{(i)} \leq 1. \}&#10;$$&#10;\end{document}" title="IguanaTex Bitmap Display">
            <a:extLst>
              <a:ext uri="{FF2B5EF4-FFF2-40B4-BE49-F238E27FC236}">
                <a16:creationId xmlns:a16="http://schemas.microsoft.com/office/drawing/2014/main" id="{29243B2B-9D8E-B702-76E1-5BD89526607B}"/>
              </a:ext>
            </a:extLst>
          </p:cNvPr>
          <p:cNvPicPr>
            <a:picLocks noChangeAspect="1"/>
          </p:cNvPicPr>
          <p:nvPr>
            <p:custDataLst>
              <p:tags r:id="rId1"/>
            </p:custDataLst>
          </p:nvPr>
        </p:nvPicPr>
        <p:blipFill>
          <a:blip r:embed="rId5"/>
          <a:stretch>
            <a:fillRect/>
          </a:stretch>
        </p:blipFill>
        <p:spPr>
          <a:xfrm>
            <a:off x="729450" y="3504081"/>
            <a:ext cx="5239191" cy="66568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Set Representation</a:t>
            </a:r>
            <a:endParaRPr/>
          </a:p>
          <a:p>
            <a:pPr marL="0" lvl="0" indent="0" algn="l" rtl="0">
              <a:spcBef>
                <a:spcPts val="0"/>
              </a:spcBef>
              <a:spcAft>
                <a:spcPts val="0"/>
              </a:spcAft>
              <a:buNone/>
            </a:pPr>
            <a:endParaRPr/>
          </a:p>
        </p:txBody>
      </p:sp>
      <p:sp>
        <p:nvSpPr>
          <p:cNvPr id="141" name="Google Shape;141;p21"/>
          <p:cNvSpPr txBox="1"/>
          <p:nvPr/>
        </p:nvSpPr>
        <p:spPr>
          <a:xfrm>
            <a:off x="1221675" y="2415363"/>
            <a:ext cx="5911990" cy="2015906"/>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chemeClr val="accent1"/>
              </a:buClr>
              <a:buSzPts val="1700"/>
              <a:buFont typeface="Lato"/>
              <a:buChar char="●"/>
            </a:pPr>
            <a:r>
              <a:rPr lang="en" sz="1700" dirty="0">
                <a:solidFill>
                  <a:schemeClr val="accent1"/>
                </a:solidFill>
                <a:latin typeface="Lato"/>
                <a:ea typeface="Lato"/>
                <a:cs typeface="Lato"/>
                <a:sym typeface="Lato"/>
              </a:rPr>
              <a:t>Linear map: 		</a:t>
            </a:r>
            <a:endParaRPr sz="1700" b="1" dirty="0">
              <a:solidFill>
                <a:schemeClr val="accent1"/>
              </a:solidFill>
              <a:latin typeface="Lato"/>
              <a:ea typeface="Lato"/>
              <a:cs typeface="Lato"/>
              <a:sym typeface="Lato"/>
            </a:endParaRPr>
          </a:p>
          <a:p>
            <a:pPr marL="0" lvl="0" indent="0" algn="l" rtl="0">
              <a:spcBef>
                <a:spcPts val="0"/>
              </a:spcBef>
              <a:spcAft>
                <a:spcPts val="0"/>
              </a:spcAft>
              <a:buNone/>
            </a:pPr>
            <a:endParaRPr sz="1700" b="1" dirty="0">
              <a:solidFill>
                <a:schemeClr val="accent1"/>
              </a:solidFill>
              <a:latin typeface="Lato"/>
              <a:ea typeface="Lato"/>
              <a:cs typeface="Lato"/>
              <a:sym typeface="Lato"/>
            </a:endParaRPr>
          </a:p>
          <a:p>
            <a:pPr marL="457200" lvl="0" indent="0" algn="l" rtl="0">
              <a:spcBef>
                <a:spcPts val="0"/>
              </a:spcBef>
              <a:spcAft>
                <a:spcPts val="0"/>
              </a:spcAft>
              <a:buNone/>
            </a:pPr>
            <a:endParaRPr sz="1700" dirty="0">
              <a:solidFill>
                <a:schemeClr val="accent1"/>
              </a:solidFill>
              <a:latin typeface="Lato"/>
              <a:ea typeface="Lato"/>
              <a:cs typeface="Lato"/>
              <a:sym typeface="Lato"/>
            </a:endParaRPr>
          </a:p>
          <a:p>
            <a:pPr marL="457200" lvl="0" indent="-336550" algn="l" rtl="0">
              <a:spcBef>
                <a:spcPts val="0"/>
              </a:spcBef>
              <a:spcAft>
                <a:spcPts val="0"/>
              </a:spcAft>
              <a:buClr>
                <a:schemeClr val="accent1"/>
              </a:buClr>
              <a:buSzPts val="1700"/>
              <a:buFont typeface="Lato"/>
              <a:buChar char="●"/>
            </a:pPr>
            <a:r>
              <a:rPr lang="en" sz="1700" dirty="0">
                <a:solidFill>
                  <a:schemeClr val="accent1"/>
                </a:solidFill>
                <a:latin typeface="Lato"/>
                <a:ea typeface="Lato"/>
                <a:cs typeface="Lato"/>
                <a:sym typeface="Lato"/>
              </a:rPr>
              <a:t>Minkowski sum:	</a:t>
            </a:r>
            <a:endParaRPr sz="1700" b="1" dirty="0">
              <a:solidFill>
                <a:schemeClr val="accent1"/>
              </a:solidFill>
              <a:latin typeface="Lato"/>
              <a:ea typeface="Lato"/>
              <a:cs typeface="Lato"/>
              <a:sym typeface="Lato"/>
            </a:endParaRPr>
          </a:p>
          <a:p>
            <a:pPr marL="457200" lvl="0" indent="0" algn="l" rtl="0">
              <a:spcBef>
                <a:spcPts val="0"/>
              </a:spcBef>
              <a:spcAft>
                <a:spcPts val="0"/>
              </a:spcAft>
              <a:buNone/>
            </a:pPr>
            <a:endParaRPr sz="1700" dirty="0">
              <a:solidFill>
                <a:schemeClr val="accent1"/>
              </a:solidFill>
              <a:latin typeface="Lato"/>
              <a:ea typeface="Lato"/>
              <a:cs typeface="Lato"/>
              <a:sym typeface="Lato"/>
            </a:endParaRPr>
          </a:p>
          <a:p>
            <a:pPr marL="457200" lvl="0" indent="0" algn="l" rtl="0">
              <a:spcBef>
                <a:spcPts val="0"/>
              </a:spcBef>
              <a:spcAft>
                <a:spcPts val="0"/>
              </a:spcAft>
              <a:buNone/>
            </a:pPr>
            <a:endParaRPr sz="1700" dirty="0">
              <a:solidFill>
                <a:schemeClr val="accent1"/>
              </a:solidFill>
              <a:latin typeface="Lato"/>
              <a:ea typeface="Lato"/>
              <a:cs typeface="Lato"/>
              <a:sym typeface="Lato"/>
            </a:endParaRPr>
          </a:p>
          <a:p>
            <a:pPr marL="457200" lvl="0" indent="-336550" algn="l" rtl="0">
              <a:spcBef>
                <a:spcPts val="0"/>
              </a:spcBef>
              <a:spcAft>
                <a:spcPts val="0"/>
              </a:spcAft>
              <a:buClr>
                <a:schemeClr val="accent1"/>
              </a:buClr>
              <a:buSzPts val="1700"/>
              <a:buFont typeface="Lato"/>
              <a:buChar char="●"/>
            </a:pPr>
            <a:r>
              <a:rPr lang="en" sz="1700" dirty="0">
                <a:solidFill>
                  <a:schemeClr val="accent1"/>
                </a:solidFill>
                <a:latin typeface="Lato"/>
                <a:ea typeface="Lato"/>
                <a:cs typeface="Lato"/>
                <a:sym typeface="Lato"/>
              </a:rPr>
              <a:t>Cartesian product:	</a:t>
            </a:r>
            <a:endParaRPr sz="1700" b="1" dirty="0">
              <a:solidFill>
                <a:schemeClr val="accent1"/>
              </a:solidFill>
              <a:latin typeface="Cambria Math"/>
              <a:ea typeface="Cambria Math"/>
              <a:cs typeface="Cambria Math"/>
              <a:sym typeface="Cambria Math"/>
            </a:endParaRPr>
          </a:p>
        </p:txBody>
      </p:sp>
      <p:sp>
        <p:nvSpPr>
          <p:cNvPr id="142" name="Google Shape;142;p21"/>
          <p:cNvSpPr txBox="1"/>
          <p:nvPr/>
        </p:nvSpPr>
        <p:spPr>
          <a:xfrm>
            <a:off x="942875" y="1968975"/>
            <a:ext cx="2381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accent1"/>
                </a:solidFill>
                <a:latin typeface="Lato"/>
                <a:ea typeface="Lato"/>
                <a:cs typeface="Lato"/>
                <a:sym typeface="Lato"/>
              </a:rPr>
              <a:t>Zonotope Properties:</a:t>
            </a:r>
            <a:endParaRPr sz="1700">
              <a:latin typeface="Lato"/>
              <a:ea typeface="Lato"/>
              <a:cs typeface="Lato"/>
              <a:sym typeface="Lato"/>
            </a:endParaRPr>
          </a:p>
        </p:txBody>
      </p:sp>
      <p:pic>
        <p:nvPicPr>
          <p:cNvPr id="143" name="Google Shape;143;p21"/>
          <p:cNvPicPr preferRelativeResize="0"/>
          <p:nvPr/>
        </p:nvPicPr>
        <p:blipFill>
          <a:blip r:embed="rId6">
            <a:alphaModFix/>
          </a:blip>
          <a:stretch>
            <a:fillRect/>
          </a:stretch>
        </p:blipFill>
        <p:spPr>
          <a:xfrm>
            <a:off x="4572000" y="730003"/>
            <a:ext cx="2259675" cy="1652297"/>
          </a:xfrm>
          <a:prstGeom prst="rect">
            <a:avLst/>
          </a:prstGeom>
          <a:noFill/>
          <a:ln>
            <a:noFill/>
          </a:ln>
        </p:spPr>
      </p:pic>
      <p:pic>
        <p:nvPicPr>
          <p:cNvPr id="144" name="Google Shape;144;p21"/>
          <p:cNvPicPr preferRelativeResize="0"/>
          <p:nvPr/>
        </p:nvPicPr>
        <p:blipFill>
          <a:blip r:embed="rId7">
            <a:alphaModFix/>
          </a:blip>
          <a:stretch>
            <a:fillRect/>
          </a:stretch>
        </p:blipFill>
        <p:spPr>
          <a:xfrm>
            <a:off x="6721083" y="1968975"/>
            <a:ext cx="2259675" cy="1652297"/>
          </a:xfrm>
          <a:prstGeom prst="rect">
            <a:avLst/>
          </a:prstGeom>
          <a:noFill/>
          <a:ln>
            <a:noFill/>
          </a:ln>
        </p:spPr>
      </p:pic>
      <p:pic>
        <p:nvPicPr>
          <p:cNvPr id="11" name="Picture 10" descr="\documentclass{article}&#10;\usepackage{amsmath}&#10;\pagestyle{empty}&#10;\begin{document}&#10;&#10;$$&#10;LZ = &lt;Lc, LG&gt;&#10;$$&#10;&#10;&#10;\end{document}" title="IguanaTex Bitmap Display">
            <a:extLst>
              <a:ext uri="{FF2B5EF4-FFF2-40B4-BE49-F238E27FC236}">
                <a16:creationId xmlns:a16="http://schemas.microsoft.com/office/drawing/2014/main" id="{59BE03BF-F440-A282-B245-71D4BA890160}"/>
              </a:ext>
            </a:extLst>
          </p:cNvPr>
          <p:cNvPicPr>
            <a:picLocks noChangeAspect="1"/>
          </p:cNvPicPr>
          <p:nvPr>
            <p:custDataLst>
              <p:tags r:id="rId1"/>
            </p:custDataLst>
          </p:nvPr>
        </p:nvPicPr>
        <p:blipFill>
          <a:blip r:embed="rId8"/>
          <a:stretch>
            <a:fillRect/>
          </a:stretch>
        </p:blipFill>
        <p:spPr>
          <a:xfrm>
            <a:off x="3765066" y="2566561"/>
            <a:ext cx="1613867" cy="192991"/>
          </a:xfrm>
          <a:prstGeom prst="rect">
            <a:avLst/>
          </a:prstGeom>
        </p:spPr>
      </p:pic>
      <p:pic>
        <p:nvPicPr>
          <p:cNvPr id="9" name="Picture 8" descr="\documentclass{article}&#10;\usepackage{amsmath}&#10;\pagestyle{empty}&#10;\begin{document}&#10;&#10;$$&#10;Z_{1} + Z_{2} = &lt; c_{Z_{1}} + c_{Z_{2}}, [G_{Z_{1}} G_{Z_{2}}]&gt;&#10;$$&#10;&#10;&#10;\end{document}" title="IguanaTex Bitmap Display">
            <a:extLst>
              <a:ext uri="{FF2B5EF4-FFF2-40B4-BE49-F238E27FC236}">
                <a16:creationId xmlns:a16="http://schemas.microsoft.com/office/drawing/2014/main" id="{F82296B4-0340-B4A5-DCA1-F8C4C2D85183}"/>
              </a:ext>
            </a:extLst>
          </p:cNvPr>
          <p:cNvPicPr>
            <a:picLocks noChangeAspect="1"/>
          </p:cNvPicPr>
          <p:nvPr>
            <p:custDataLst>
              <p:tags r:id="rId2"/>
            </p:custDataLst>
          </p:nvPr>
        </p:nvPicPr>
        <p:blipFill>
          <a:blip r:embed="rId9"/>
          <a:stretch>
            <a:fillRect/>
          </a:stretch>
        </p:blipFill>
        <p:spPr>
          <a:xfrm>
            <a:off x="3446688" y="3342595"/>
            <a:ext cx="3249752" cy="227048"/>
          </a:xfrm>
          <a:prstGeom prst="rect">
            <a:avLst/>
          </a:prstGeom>
        </p:spPr>
      </p:pic>
      <p:pic>
        <p:nvPicPr>
          <p:cNvPr id="13" name="Picture 12" descr="\documentclass{article}&#10;\usepackage{amsmath}&#10;\pagestyle{empty}&#10;\begin{document}&#10;&#10;$$&#10;Z_{1} \times Z_{2} = &lt;[c_{Z_{1}}, c_{Z_{1}}], \begin{pmatrix}&#10;G_{Z_{1}} &amp; 0\\&#10;0 &amp; G_{Z_{2}}&#10;\end{pmatrix}&#10;$$&#10;\end{document}" title="IguanaTex Bitmap Display">
            <a:extLst>
              <a:ext uri="{FF2B5EF4-FFF2-40B4-BE49-F238E27FC236}">
                <a16:creationId xmlns:a16="http://schemas.microsoft.com/office/drawing/2014/main" id="{7FC84C6F-8F7D-938B-3675-811023960742}"/>
              </a:ext>
            </a:extLst>
          </p:cNvPr>
          <p:cNvPicPr>
            <a:picLocks noChangeAspect="1"/>
          </p:cNvPicPr>
          <p:nvPr>
            <p:custDataLst>
              <p:tags r:id="rId3"/>
            </p:custDataLst>
          </p:nvPr>
        </p:nvPicPr>
        <p:blipFill>
          <a:blip r:embed="rId10"/>
          <a:stretch>
            <a:fillRect/>
          </a:stretch>
        </p:blipFill>
        <p:spPr>
          <a:xfrm>
            <a:off x="3859445" y="3968948"/>
            <a:ext cx="3359847" cy="516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Set Representation</a:t>
            </a:r>
            <a:endParaRPr/>
          </a:p>
          <a:p>
            <a:pPr marL="0" lvl="0" indent="0" algn="l" rtl="0">
              <a:spcBef>
                <a:spcPts val="0"/>
              </a:spcBef>
              <a:spcAft>
                <a:spcPts val="0"/>
              </a:spcAft>
              <a:buNone/>
            </a:pPr>
            <a:endParaRPr/>
          </a:p>
        </p:txBody>
      </p:sp>
      <p:sp>
        <p:nvSpPr>
          <p:cNvPr id="150" name="Google Shape;150;p22"/>
          <p:cNvSpPr txBox="1">
            <a:spLocks noGrp="1"/>
          </p:cNvSpPr>
          <p:nvPr>
            <p:ph type="body" idx="1"/>
          </p:nvPr>
        </p:nvSpPr>
        <p:spPr>
          <a:xfrm>
            <a:off x="729450" y="2162150"/>
            <a:ext cx="8115000" cy="175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b="1" dirty="0"/>
              <a:t>Matrix Zonotope:</a:t>
            </a:r>
            <a:endParaRPr sz="1700" b="1" dirty="0"/>
          </a:p>
          <a:p>
            <a:pPr marL="0" lvl="0" indent="0" algn="l" rtl="0">
              <a:spcBef>
                <a:spcPts val="1200"/>
              </a:spcBef>
              <a:spcAft>
                <a:spcPts val="0"/>
              </a:spcAft>
              <a:buNone/>
            </a:pPr>
            <a:r>
              <a:rPr lang="en" sz="1700" dirty="0"/>
              <a:t>Given a center matrix Cᴹ </a:t>
            </a:r>
            <a:r>
              <a:rPr lang="en" sz="1700" dirty="0">
                <a:highlight>
                  <a:schemeClr val="lt1"/>
                </a:highlight>
              </a:rPr>
              <a:t>∈ </a:t>
            </a:r>
            <a:r>
              <a:rPr lang="en" sz="1700" dirty="0"/>
              <a:t>ℝⁿ and Ğ =[G⁽¹⁾₎, …, G⁽γ</a:t>
            </a:r>
            <a:r>
              <a:rPr lang="en" sz="1700" dirty="0">
                <a:highlight>
                  <a:schemeClr val="lt1"/>
                </a:highlight>
                <a:latin typeface="Roboto"/>
                <a:ea typeface="Roboto"/>
                <a:cs typeface="Roboto"/>
                <a:sym typeface="Roboto"/>
              </a:rPr>
              <a:t>ᶻ</a:t>
            </a:r>
            <a:r>
              <a:rPr lang="en" sz="1700" dirty="0"/>
              <a:t>⁾ ] with G⁽ᵏ⁾ a generator matrix , we define a matrix Zonotope as:</a:t>
            </a:r>
            <a:endParaRPr sz="1700" dirty="0"/>
          </a:p>
        </p:txBody>
      </p:sp>
      <p:pic>
        <p:nvPicPr>
          <p:cNvPr id="5" name="Picture 4" descr="\documentclass{article}&#10;\usepackage{amsmath}&#10;\pagestyle{empty}&#10;\begin{document}&#10;&#10;$$&#10;M = \{ X \in R^{n \times T} | X = C_{M} + \sum _{i=1}^{ \gamma _{Z}} \beta^{(i)}G_{M}^{(i)}, -1 \leq \beta^{(i)} \leq 1. \}&#10;$$&#10;&#10;&#10;\end{document}" title="IguanaTex Bitmap Display">
            <a:extLst>
              <a:ext uri="{FF2B5EF4-FFF2-40B4-BE49-F238E27FC236}">
                <a16:creationId xmlns:a16="http://schemas.microsoft.com/office/drawing/2014/main" id="{F179DD0F-B002-B6B0-4A76-24B22FF3C18D}"/>
              </a:ext>
            </a:extLst>
          </p:cNvPr>
          <p:cNvPicPr>
            <a:picLocks noChangeAspect="1"/>
          </p:cNvPicPr>
          <p:nvPr>
            <p:custDataLst>
              <p:tags r:id="rId1"/>
            </p:custDataLst>
          </p:nvPr>
        </p:nvPicPr>
        <p:blipFill>
          <a:blip r:embed="rId4"/>
          <a:stretch>
            <a:fillRect/>
          </a:stretch>
        </p:blipFill>
        <p:spPr>
          <a:xfrm>
            <a:off x="2102248" y="3623298"/>
            <a:ext cx="5369403" cy="60005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162" name="Google Shape;162;p24"/>
          <p:cNvSpPr txBox="1"/>
          <p:nvPr/>
        </p:nvSpPr>
        <p:spPr>
          <a:xfrm>
            <a:off x="729449" y="1940450"/>
            <a:ext cx="7856498" cy="306234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dirty="0">
                <a:solidFill>
                  <a:schemeClr val="accent1"/>
                </a:solidFill>
                <a:latin typeface="Lato"/>
                <a:ea typeface="Lato"/>
                <a:cs typeface="Lato"/>
                <a:sym typeface="Lato"/>
              </a:rPr>
              <a:t>Recall </a:t>
            </a:r>
            <a:r>
              <a:rPr lang="en" sz="1700" u="sng" dirty="0">
                <a:solidFill>
                  <a:schemeClr val="accent1"/>
                </a:solidFill>
                <a:latin typeface="Lato"/>
                <a:ea typeface="Lato"/>
                <a:cs typeface="Lato"/>
                <a:sym typeface="Lato"/>
                <a:hlinkClick r:id="" action="ppaction://hlinkshowjump?jump=lastslide">
                  <a:extLst>
                    <a:ext uri="{A12FA001-AC4F-418D-AE19-62706E023703}">
                      <ahyp:hlinkClr xmlns:ahyp="http://schemas.microsoft.com/office/drawing/2018/hyperlinkcolor" val="tx"/>
                    </a:ext>
                  </a:extLst>
                </a:hlinkClick>
              </a:rPr>
              <a:t>[2]</a:t>
            </a:r>
            <a:r>
              <a:rPr lang="en" sz="1700" dirty="0">
                <a:solidFill>
                  <a:schemeClr val="accent1"/>
                </a:solidFill>
                <a:latin typeface="Lato"/>
                <a:ea typeface="Lato"/>
                <a:cs typeface="Lato"/>
                <a:sym typeface="Lato"/>
              </a:rPr>
              <a:t> a discrete-time system is defined by:</a:t>
            </a:r>
            <a:endParaRPr sz="1700" dirty="0">
              <a:solidFill>
                <a:schemeClr val="accent1"/>
              </a:solidFill>
              <a:latin typeface="Lato"/>
              <a:ea typeface="Lato"/>
              <a:cs typeface="Lato"/>
              <a:sym typeface="Lato"/>
            </a:endParaRPr>
          </a:p>
          <a:p>
            <a:pPr marL="0" lvl="0" indent="0" algn="l" rtl="0">
              <a:spcBef>
                <a:spcPts val="0"/>
              </a:spcBef>
              <a:spcAft>
                <a:spcPts val="0"/>
              </a:spcAft>
              <a:buNone/>
            </a:pPr>
            <a:endParaRPr lang="en" sz="1700" b="1" dirty="0">
              <a:solidFill>
                <a:schemeClr val="accent1"/>
              </a:solidFill>
              <a:highlight>
                <a:schemeClr val="lt1"/>
              </a:highlight>
              <a:latin typeface="Lato"/>
              <a:ea typeface="Lato"/>
              <a:cs typeface="Lato"/>
              <a:sym typeface="Lato"/>
            </a:endParaRPr>
          </a:p>
          <a:p>
            <a:pPr marL="0" lvl="0" indent="0" algn="l" rtl="0">
              <a:spcBef>
                <a:spcPts val="0"/>
              </a:spcBef>
              <a:spcAft>
                <a:spcPts val="0"/>
              </a:spcAft>
              <a:buNone/>
            </a:pPr>
            <a:endParaRPr lang="en" sz="1700" b="1" dirty="0">
              <a:solidFill>
                <a:schemeClr val="accent1"/>
              </a:solidFill>
              <a:highlight>
                <a:schemeClr val="lt1"/>
              </a:highlight>
              <a:latin typeface="Lato"/>
              <a:ea typeface="Lato"/>
              <a:cs typeface="Lato"/>
              <a:sym typeface="Lato"/>
            </a:endParaRPr>
          </a:p>
          <a:p>
            <a:r>
              <a:rPr lang="en-US" sz="1700" dirty="0">
                <a:solidFill>
                  <a:schemeClr val="accent1"/>
                </a:solidFill>
              </a:rPr>
              <a:t>The </a:t>
            </a:r>
            <a:r>
              <a:rPr lang="en-US" sz="1700" b="1" dirty="0">
                <a:solidFill>
                  <a:schemeClr val="accent1"/>
                </a:solidFill>
              </a:rPr>
              <a:t>Exact Reachable Set </a:t>
            </a:r>
            <a:r>
              <a:rPr lang="en-US" sz="1700" b="1" u="sng" dirty="0">
                <a:solidFill>
                  <a:schemeClr val="accent1"/>
                </a:solidFill>
                <a:hlinkClick r:id="" action="ppaction://hlinkshowjump?jump=lastslide">
                  <a:extLst>
                    <a:ext uri="{A12FA001-AC4F-418D-AE19-62706E023703}">
                      <ahyp:hlinkClr xmlns:ahyp="http://schemas.microsoft.com/office/drawing/2018/hyperlinkcolor" val="tx"/>
                    </a:ext>
                  </a:extLst>
                </a:hlinkClick>
              </a:rPr>
              <a:t>[3]</a:t>
            </a:r>
            <a:r>
              <a:rPr lang="en-US" sz="1700" dirty="0">
                <a:solidFill>
                  <a:schemeClr val="accent1"/>
                </a:solidFill>
              </a:rPr>
              <a:t> Rₙ of the system for N time steps is:</a:t>
            </a:r>
          </a:p>
          <a:p>
            <a:endParaRPr lang="en-US" sz="1700" dirty="0">
              <a:solidFill>
                <a:schemeClr val="accent1"/>
              </a:solidFill>
            </a:endParaRPr>
          </a:p>
          <a:p>
            <a:endParaRPr lang="en" sz="1700" b="1" dirty="0">
              <a:solidFill>
                <a:schemeClr val="accent1"/>
              </a:solidFill>
              <a:latin typeface="Cambria Math"/>
              <a:ea typeface="Cambria Math"/>
              <a:cs typeface="Cambria Math"/>
              <a:sym typeface="Cambria Math"/>
            </a:endParaRPr>
          </a:p>
          <a:p>
            <a:r>
              <a:rPr lang="en" sz="1700" dirty="0">
                <a:solidFill>
                  <a:schemeClr val="accent1"/>
                </a:solidFill>
                <a:latin typeface="Cambria Math"/>
                <a:ea typeface="Cambria Math"/>
                <a:cs typeface="Lato"/>
                <a:sym typeface="Cambria Math"/>
              </a:rPr>
              <a:t>How to compute an over-approximation of the exact reachable set R</a:t>
            </a:r>
            <a:r>
              <a:rPr lang="en-US" sz="1700" dirty="0">
                <a:solidFill>
                  <a:schemeClr val="accent1"/>
                </a:solidFill>
              </a:rPr>
              <a:t>ₙ ?</a:t>
            </a:r>
          </a:p>
          <a:p>
            <a:endParaRPr lang="en-US" sz="1700" dirty="0">
              <a:solidFill>
                <a:schemeClr val="accent1"/>
              </a:solidFill>
              <a:latin typeface="Lato"/>
              <a:ea typeface="Lato"/>
              <a:cs typeface="Lato"/>
              <a:sym typeface="Lato"/>
            </a:endParaRPr>
          </a:p>
          <a:p>
            <a:pPr marL="457200" lvl="0" indent="-336550" algn="l" rtl="0">
              <a:spcBef>
                <a:spcPts val="0"/>
              </a:spcBef>
              <a:spcAft>
                <a:spcPts val="0"/>
              </a:spcAft>
              <a:buClr>
                <a:schemeClr val="accent1"/>
              </a:buClr>
              <a:buSzPts val="1700"/>
              <a:buFont typeface="Lato"/>
              <a:buChar char="●"/>
            </a:pPr>
            <a:r>
              <a:rPr lang="en-US" sz="1700" dirty="0">
                <a:solidFill>
                  <a:schemeClr val="accent1"/>
                </a:solidFill>
                <a:latin typeface="Lato"/>
                <a:ea typeface="Lato"/>
                <a:cs typeface="Lato"/>
                <a:sym typeface="Lato"/>
              </a:rPr>
              <a:t>Linear time invariant systems: 		</a:t>
            </a:r>
            <a:endParaRPr lang="en-US" sz="1700" b="1" dirty="0">
              <a:solidFill>
                <a:schemeClr val="accent1"/>
              </a:solidFill>
              <a:latin typeface="Cambria Math"/>
              <a:ea typeface="Cambria Math"/>
              <a:cs typeface="Cambria Math"/>
              <a:sym typeface="Cambria Math"/>
            </a:endParaRPr>
          </a:p>
          <a:p>
            <a:pPr marL="457200" lvl="0" indent="-336550" algn="l" rtl="0">
              <a:spcBef>
                <a:spcPts val="0"/>
              </a:spcBef>
              <a:spcAft>
                <a:spcPts val="0"/>
              </a:spcAft>
              <a:buClr>
                <a:schemeClr val="accent1"/>
              </a:buClr>
              <a:buSzPts val="1700"/>
              <a:buFont typeface="Lato"/>
              <a:buChar char="●"/>
            </a:pPr>
            <a:r>
              <a:rPr lang="en-US" sz="1700" dirty="0">
                <a:solidFill>
                  <a:schemeClr val="accent1"/>
                </a:solidFill>
                <a:latin typeface="Lato"/>
                <a:ea typeface="Lato"/>
                <a:cs typeface="Lato"/>
                <a:sym typeface="Lato"/>
              </a:rPr>
              <a:t>Lipschitz nonlinear systems: 		</a:t>
            </a:r>
          </a:p>
          <a:p>
            <a:pPr marL="457200" lvl="0" indent="-336550" algn="l" rtl="0">
              <a:spcBef>
                <a:spcPts val="0"/>
              </a:spcBef>
              <a:spcAft>
                <a:spcPts val="0"/>
              </a:spcAft>
              <a:buClr>
                <a:schemeClr val="accent1"/>
              </a:buClr>
              <a:buSzPts val="1700"/>
              <a:buFont typeface="Lato"/>
              <a:buChar char="●"/>
            </a:pPr>
            <a:r>
              <a:rPr lang="en-US" sz="1700" dirty="0">
                <a:solidFill>
                  <a:schemeClr val="accent1"/>
                </a:solidFill>
                <a:latin typeface="Lato"/>
                <a:ea typeface="Lato"/>
                <a:cs typeface="Lato"/>
                <a:sym typeface="Lato"/>
              </a:rPr>
              <a:t>Polynomial systems: 			</a:t>
            </a:r>
            <a:endParaRPr lang="en-US" sz="1700" b="1" dirty="0">
              <a:solidFill>
                <a:schemeClr val="accent1"/>
              </a:solidFill>
              <a:latin typeface="Cambria Math"/>
              <a:ea typeface="Cambria Math"/>
              <a:cs typeface="Cambria Math"/>
              <a:sym typeface="Cambria Math"/>
            </a:endParaRPr>
          </a:p>
        </p:txBody>
      </p:sp>
      <p:pic>
        <p:nvPicPr>
          <p:cNvPr id="9" name="Picture 8" descr="\documentclass{article}&#10;\usepackage{amsmath}&#10;\pagestyle{empty}&#10;\begin{document}&#10;$$&#10;R_{n} = \{ x(n) \in  R^{n}, x(k+1) = Ax(k) + Bu(k) + w(k), x(0) \in X_{0} \} &#10;$$&#10;&#10;&#10;&#10;\end{document}" title="IguanaTex Bitmap Display">
            <a:extLst>
              <a:ext uri="{FF2B5EF4-FFF2-40B4-BE49-F238E27FC236}">
                <a16:creationId xmlns:a16="http://schemas.microsoft.com/office/drawing/2014/main" id="{9BECB104-7527-304F-8128-ABCA1253BF5C}"/>
              </a:ext>
            </a:extLst>
          </p:cNvPr>
          <p:cNvPicPr>
            <a:picLocks noChangeAspect="1"/>
          </p:cNvPicPr>
          <p:nvPr>
            <p:custDataLst>
              <p:tags r:id="rId1"/>
            </p:custDataLst>
          </p:nvPr>
        </p:nvPicPr>
        <p:blipFill>
          <a:blip r:embed="rId8"/>
          <a:stretch>
            <a:fillRect/>
          </a:stretch>
        </p:blipFill>
        <p:spPr>
          <a:xfrm>
            <a:off x="1456857" y="3215428"/>
            <a:ext cx="6401682" cy="230319"/>
          </a:xfrm>
          <a:prstGeom prst="rect">
            <a:avLst/>
          </a:prstGeom>
        </p:spPr>
      </p:pic>
      <p:pic>
        <p:nvPicPr>
          <p:cNvPr id="11" name="Picture 10" descr="\documentclass{article}&#10;\usepackage{amsmath}&#10;\pagestyle{empty}&#10;\begin{document}&#10;&#10;&#10;$$x(k+1) = Ax(k) + Bu(k) + w(k) $$&#10;&#10;\end{document}" title="IguanaTex Bitmap Display">
            <a:extLst>
              <a:ext uri="{FF2B5EF4-FFF2-40B4-BE49-F238E27FC236}">
                <a16:creationId xmlns:a16="http://schemas.microsoft.com/office/drawing/2014/main" id="{4423898A-12BD-CE0D-FCF1-076D94EB7CE1}"/>
              </a:ext>
            </a:extLst>
          </p:cNvPr>
          <p:cNvPicPr>
            <a:picLocks noChangeAspect="1"/>
          </p:cNvPicPr>
          <p:nvPr>
            <p:custDataLst>
              <p:tags r:id="rId2"/>
            </p:custDataLst>
          </p:nvPr>
        </p:nvPicPr>
        <p:blipFill>
          <a:blip r:embed="rId9"/>
          <a:stretch>
            <a:fillRect/>
          </a:stretch>
        </p:blipFill>
        <p:spPr>
          <a:xfrm>
            <a:off x="5421681" y="4116119"/>
            <a:ext cx="3164266" cy="216305"/>
          </a:xfrm>
          <a:prstGeom prst="rect">
            <a:avLst/>
          </a:prstGeom>
        </p:spPr>
      </p:pic>
      <p:pic>
        <p:nvPicPr>
          <p:cNvPr id="13" name="Picture 12" descr="\documentclass{article}&#10;\usepackage{amsmath}&#10;\pagestyle{empty}&#10;\begin{document}&#10;&#10;$$x(k+1) = f(x(k), u(k)) + w(k)&#10;$$&#10;&#10;&#10;\end{document}" title="IguanaTex Bitmap Display">
            <a:extLst>
              <a:ext uri="{FF2B5EF4-FFF2-40B4-BE49-F238E27FC236}">
                <a16:creationId xmlns:a16="http://schemas.microsoft.com/office/drawing/2014/main" id="{1814CD99-719E-0390-630A-BF66161B5B67}"/>
              </a:ext>
            </a:extLst>
          </p:cNvPr>
          <p:cNvPicPr>
            <a:picLocks noChangeAspect="1"/>
          </p:cNvPicPr>
          <p:nvPr>
            <p:custDataLst>
              <p:tags r:id="rId3"/>
            </p:custDataLst>
          </p:nvPr>
        </p:nvPicPr>
        <p:blipFill>
          <a:blip r:embed="rId10"/>
          <a:stretch>
            <a:fillRect/>
          </a:stretch>
        </p:blipFill>
        <p:spPr>
          <a:xfrm>
            <a:off x="5409616" y="4392354"/>
            <a:ext cx="2957028" cy="216305"/>
          </a:xfrm>
          <a:prstGeom prst="rect">
            <a:avLst/>
          </a:prstGeom>
        </p:spPr>
      </p:pic>
      <p:pic>
        <p:nvPicPr>
          <p:cNvPr id="15" name="Picture 14" descr="\documentclass{article}&#10;\usepackage{amsmath}&#10;\pagestyle{empty}&#10;\begin{document}&#10;$$&#10;x(k+1) = f_{p}(x(k), u(k)) + w(k)&#10;$$&#10;&#10;\end{document}" title="IguanaTex Bitmap Display">
            <a:extLst>
              <a:ext uri="{FF2B5EF4-FFF2-40B4-BE49-F238E27FC236}">
                <a16:creationId xmlns:a16="http://schemas.microsoft.com/office/drawing/2014/main" id="{831D3181-01E3-FB50-4C23-BBDA692D1870}"/>
              </a:ext>
            </a:extLst>
          </p:cNvPr>
          <p:cNvPicPr>
            <a:picLocks noChangeAspect="1"/>
          </p:cNvPicPr>
          <p:nvPr>
            <p:custDataLst>
              <p:tags r:id="rId4"/>
            </p:custDataLst>
          </p:nvPr>
        </p:nvPicPr>
        <p:blipFill>
          <a:blip r:embed="rId11"/>
          <a:stretch>
            <a:fillRect/>
          </a:stretch>
        </p:blipFill>
        <p:spPr>
          <a:xfrm>
            <a:off x="5382399" y="4693690"/>
            <a:ext cx="3032152" cy="224076"/>
          </a:xfrm>
          <a:prstGeom prst="rect">
            <a:avLst/>
          </a:prstGeom>
        </p:spPr>
      </p:pic>
      <p:pic>
        <p:nvPicPr>
          <p:cNvPr id="18" name="Picture 17" descr="\documentclass{article}&#10;\usepackage{amsmath}&#10;\pagestyle{empty}&#10;\begin{document}&#10;&#10;&#10;$$x(k+1) = Ax(k) + Bu(k) + w(k) $$&#10;&#10;\end{document}" title="IguanaTex Bitmap Display">
            <a:extLst>
              <a:ext uri="{FF2B5EF4-FFF2-40B4-BE49-F238E27FC236}">
                <a16:creationId xmlns:a16="http://schemas.microsoft.com/office/drawing/2014/main" id="{6B7AF29D-B228-6CFE-C146-E09C98DE58E6}"/>
              </a:ext>
            </a:extLst>
          </p:cNvPr>
          <p:cNvPicPr>
            <a:picLocks noChangeAspect="1"/>
          </p:cNvPicPr>
          <p:nvPr>
            <p:custDataLst>
              <p:tags r:id="rId5"/>
            </p:custDataLst>
          </p:nvPr>
        </p:nvPicPr>
        <p:blipFill>
          <a:blip r:embed="rId9"/>
          <a:stretch>
            <a:fillRect/>
          </a:stretch>
        </p:blipFill>
        <p:spPr>
          <a:xfrm>
            <a:off x="3312144" y="2436902"/>
            <a:ext cx="3164266" cy="21630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347,2066"/>
  <p:tag name="ORIGINALWIDTH" val="2732,658"/>
  <p:tag name="OUTPUTTYPE" val="PNG"/>
  <p:tag name="IGUANATEXVERSION" val="159"/>
  <p:tag name="LATEXADDIN" val="\documentclass{article}&#10;\usepackage{amsmath}&#10;\pagestyle{empty}&#10;\begin{document}&#10;&#10;&#10;$$&#10;Z = \{ x \in R^{n} | x = c_{Z} + \sum _{i=1}^{ \gamma _{Z}} \beta^{(i)}g_{Z}^{(i)}, -1 \leq \beta^{(i)} \leq 1. \}&#10;$$&#10;\end{document}"/>
  <p:tag name="IGUANATEXSIZE" val="20"/>
  <p:tag name="IGUANATEXCURSOR" val="170"/>
  <p:tag name="TRANSPARENCY" val="True"/>
  <p:tag name="LATEXENGINEID" val="0"/>
  <p:tag name="TEMPFOLDER" val="C:\Temp\"/>
  <p:tag name="LATEXFORMHEIGHT" val="320"/>
  <p:tag name="LATEXFORMWIDTH" val="385"/>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832,021"/>
  <p:tag name="OUTPUTTYPE" val="PNG"/>
  <p:tag name="IGUANATEXVERSION" val="159"/>
  <p:tag name="LATEXADDIN" val="\documentclass{article}&#10;\usepackage{amsmath}&#10;\pagestyle{empty}&#10;\begin{document}&#10;&#10;&#10;$$x(k+1) = Ax(k) + Bu(k) + w(k) $$&#10;&#10;\end{document}"/>
  <p:tag name="IGUANATEXSIZE" val="17"/>
  <p:tag name="IGUANATEXCURSOR" val="116"/>
  <p:tag name="TRANSPARENCY" val="True"/>
  <p:tag name="LATEXENGINEID" val="0"/>
  <p:tag name="TEMPFOLDER" val="C:\Temp\"/>
  <p:tag name="LATEXFORMHEIGHT" val="320"/>
  <p:tag name="LATEXFORMWIDTH" val="385"/>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590,9261"/>
  <p:tag name="ORIGINALWIDTH" val="2521,185"/>
  <p:tag name="OUTPUTTYPE" val="PNG"/>
  <p:tag name="IGUANATEXVERSION" val="159"/>
  <p:tag name="LATEXADDIN" val="\documentclass{article}&#10;\usepackage{amsmath}&#10;\pagestyle{empty}&#10;\begin{document}&#10;&#10;$$&#10;X = [x^{1}(0) ... x^{1}(T) ... x^{K}(0) ... x^{K}(T)]$$$$&#10;U_{-} = [u^{1}(0) ... u^{1}(T-1) ... u^{K}(0) ... x^{K}(T-1)]$$$$&#10;W_{-} = [w^{1}(0) ... w^{1}(T-1) ... w^{K}(0) ... w^{K}(T-1)]$$&#10;&#10;&#10;&#10;\end{document}"/>
  <p:tag name="IGUANATEXSIZE" val="17"/>
  <p:tag name="IGUANATEXCURSOR" val="205"/>
  <p:tag name="TRANSPARENCY" val="True"/>
  <p:tag name="LATEXENGINEID" val="0"/>
  <p:tag name="TEMPFOLDER" val="C:\Temp\"/>
  <p:tag name="LATEXFORMHEIGHT" val="320"/>
  <p:tag name="LATEXFORMWIDTH" val="385"/>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44,7319"/>
  <p:tag name="ORIGINALWIDTH" val="2190,476"/>
  <p:tag name="OUTPUTTYPE" val="PNG"/>
  <p:tag name="IGUANATEXVERSION" val="159"/>
  <p:tag name="LATEXADDIN" val="\documentclass{article}&#10;\usepackage{amsmath}&#10;\pagestyle{empty}&#10;\begin{document}&#10;$$&#10;M_{_{\sum}} = \{ [A B] | X_{+} = AX_{-} + BU_{-} + W_{-} \}&#10;$$&#10;&#10;\end{document}"/>
  <p:tag name="IGUANATEXSIZE" val="17"/>
  <p:tag name="IGUANATEXCURSOR" val="93"/>
  <p:tag name="TRANSPARENCY" val="True"/>
  <p:tag name="LATEXENGINEID" val="0"/>
  <p:tag name="TEMPFOLDER" val="C:\Temp\"/>
  <p:tag name="LATEXFORMHEIGHT" val="320"/>
  <p:tag name="LATEXFORMWIDTH" val="385"/>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832,021"/>
  <p:tag name="OUTPUTTYPE" val="PNG"/>
  <p:tag name="IGUANATEXVERSION" val="159"/>
  <p:tag name="LATEXADDIN" val="\documentclass{article}&#10;\usepackage{amsmath}&#10;\pagestyle{empty}&#10;\begin{document}&#10;&#10;&#10;$$x(k+1) = Ax(k) + Bu(k) + w(k) $$&#10;&#10;\end{document}"/>
  <p:tag name="IGUANATEXSIZE" val="17"/>
  <p:tag name="IGUANATEXCURSOR" val="116"/>
  <p:tag name="TRANSPARENCY" val="True"/>
  <p:tag name="LATEXENGINEID" val="0"/>
  <p:tag name="TEMPFOLDER" val="C:\Temp\"/>
  <p:tag name="LATEXFORMHEIGHT" val="320"/>
  <p:tag name="LATEXFORMWIDTH" val="385"/>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326,2092"/>
  <p:tag name="ORIGINALWIDTH" val="3047,619"/>
  <p:tag name="OUTPUTTYPE" val="PNG"/>
  <p:tag name="IGUANATEXVERSION" val="159"/>
  <p:tag name="LATEXADDIN" val="\documentclass{article}&#10;\usepackage{amsmath}&#10;\pagestyle{empty}&#10;\begin{document}&#10;&#10;$$&#10;X_{+} = M_{_{\sum}} &#10;\begin{pmatrix}&#10;X_{-}\\&#10;U_{-}&#10;\end{pmatrix}&#10; + W_{-} \Rightarrow  M_{_{\sum}}  = (X_{+} - M_{W}) &#10;\begin{pmatrix}&#10;X_{-}\\&#10;U_{-}&#10;\end{pmatrix}^{-1}&#10;$$&#10;\end{document}"/>
  <p:tag name="IGUANATEXSIZE" val="20"/>
  <p:tag name="IGUANATEXCURSOR" val="254"/>
  <p:tag name="TRANSPARENCY" val="True"/>
  <p:tag name="LATEXENGINEID" val="0"/>
  <p:tag name="TEMPFOLDER" val="C:\Temp\"/>
  <p:tag name="LATEXFORMHEIGHT" val="320"/>
  <p:tag name="LATEXFORMWIDTH" val="385"/>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832,021"/>
  <p:tag name="OUTPUTTYPE" val="PNG"/>
  <p:tag name="IGUANATEXVERSION" val="159"/>
  <p:tag name="LATEXADDIN" val="\documentclass{article}&#10;\usepackage{amsmath}&#10;\pagestyle{empty}&#10;\begin{document}&#10;&#10;&#10;$$x(k+1) = Ax(k) + Bu(k) + w(k) $$&#10;&#10;\end{document}"/>
  <p:tag name="IGUANATEXSIZE" val="17"/>
  <p:tag name="IGUANATEXCURSOR" val="116"/>
  <p:tag name="TRANSPARENCY" val="True"/>
  <p:tag name="LATEXENGINEID" val="0"/>
  <p:tag name="TEMPFOLDER" val="C:\Temp\"/>
  <p:tag name="LATEXFORMHEIGHT" val="320"/>
  <p:tag name="LATEXFORMWIDTH" val="385"/>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832,021"/>
  <p:tag name="OUTPUTTYPE" val="PNG"/>
  <p:tag name="IGUANATEXVERSION" val="159"/>
  <p:tag name="LATEXADDIN" val="\documentclass{article}&#10;\usepackage{amsmath}&#10;\pagestyle{empty}&#10;\begin{document}&#10;&#10;&#10;$$x(k+1) = Ax(k) + Bu(k) + w(k) $$&#10;&#10;\end{document}"/>
  <p:tag name="IGUANATEXSIZE" val="17"/>
  <p:tag name="IGUANATEXCURSOR" val="116"/>
  <p:tag name="TRANSPARENCY" val="True"/>
  <p:tag name="LATEXENGINEID" val="0"/>
  <p:tag name="TEMPFOLDER" val="C:\Temp\"/>
  <p:tag name="LATEXFORMHEIGHT" val="320"/>
  <p:tag name="LATEXFORMWIDTH" val="385"/>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832,021"/>
  <p:tag name="OUTPUTTYPE" val="PNG"/>
  <p:tag name="IGUANATEXVERSION" val="159"/>
  <p:tag name="LATEXADDIN" val="\documentclass{article}&#10;\usepackage{amsmath}&#10;\pagestyle{empty}&#10;\begin{document}&#10;&#10;&#10;$$x(k+1) = Ax(k) + Bu(k) + w(k) $$&#10;&#10;\end{document}"/>
  <p:tag name="IGUANATEXSIZE" val="17"/>
  <p:tag name="IGUANATEXCURSOR" val="116"/>
  <p:tag name="TRANSPARENCY" val="True"/>
  <p:tag name="LATEXENGINEID" val="0"/>
  <p:tag name="TEMPFOLDER" val="C:\Temp\"/>
  <p:tag name="LATEXFORMHEIGHT" val="320"/>
  <p:tag name="LATEXFORMWIDTH" val="385"/>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832,021"/>
  <p:tag name="OUTPUTTYPE" val="PNG"/>
  <p:tag name="IGUANATEXVERSION" val="159"/>
  <p:tag name="LATEXADDIN" val="\documentclass{article}&#10;\usepackage{amsmath}&#10;\pagestyle{empty}&#10;\begin{document}&#10;&#10;&#10;$$x(k+1) = Ax(k) + Bu(k) + w(k) $$&#10;&#10;\end{document}"/>
  <p:tag name="IGUANATEXSIZE" val="17"/>
  <p:tag name="IGUANATEXCURSOR" val="116"/>
  <p:tag name="TRANSPARENCY" val="True"/>
  <p:tag name="LATEXENGINEID" val="0"/>
  <p:tag name="TEMPFOLDER" val="C:\Temp\"/>
  <p:tag name="LATEXFORMHEIGHT" val="320"/>
  <p:tag name="LATEXFORMWIDTH" val="385"/>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712,036"/>
  <p:tag name="OUTPUTTYPE" val="PNG"/>
  <p:tag name="IGUANATEXVERSION" val="159"/>
  <p:tag name="LATEXADDIN" val="\documentclass{article}&#10;\usepackage{amsmath}&#10;\pagestyle{empty}&#10;\begin{document}&#10;&#10;$$x(k+1) = f(x(k), u(k)) + w(k)&#10;$$&#10;&#10;&#10;\end{document}"/>
  <p:tag name="IGUANATEXSIZE" val="17"/>
  <p:tag name="IGUANATEXCURSOR" val="115"/>
  <p:tag name="TRANSPARENCY" val="True"/>
  <p:tag name="LATEXENGINEID" val="0"/>
  <p:tag name="TEMPFOLDER" val="C:\Temp\"/>
  <p:tag name="LATEXFORMHEIGHT" val="320"/>
  <p:tag name="LATEXFORMWIDTH" val="38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11,7361"/>
  <p:tag name="ORIGINALWIDTH" val="934,3832"/>
  <p:tag name="OUTPUTTYPE" val="PNG"/>
  <p:tag name="IGUANATEXVERSION" val="159"/>
  <p:tag name="LATEXADDIN" val="\documentclass{article}&#10;\usepackage{amsmath}&#10;\pagestyle{empty}&#10;\begin{document}&#10;&#10;$$&#10;LZ = &lt;Lc, LG&gt;&#10;$$&#10;&#10;&#10;\end{document}"/>
  <p:tag name="IGUANATEXSIZE" val="17"/>
  <p:tag name="IGUANATEXCURSOR" val="90"/>
  <p:tag name="TRANSPARENCY" val="True"/>
  <p:tag name="LATEXENGINEID" val="0"/>
  <p:tag name="TEMPFOLDER" val="C:\Temp\"/>
  <p:tag name="LATEXFORMHEIGHT" val="320"/>
  <p:tag name="LATEXFORMWIDTH" val="385"/>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566,9291"/>
  <p:tag name="OUTPUTTYPE" val="PNG"/>
  <p:tag name="IGUANATEXVERSION" val="159"/>
  <p:tag name="LATEXADDIN" val="\documentclass{article}&#10;\usepackage{amsmath}&#10;\pagestyle{empty}&#10;\begin{document}&#10;&#10;$$&#10;z^{*} = \begin{pmatrix}&#10;x^{*}\\&#10;u^{*}&#10;\end{pmatrix}&#10;$$&#10;&#10;&#10;\end{document}"/>
  <p:tag name="IGUANATEXSIZE" val="20"/>
  <p:tag name="IGUANATEXCURSOR" val="121"/>
  <p:tag name="TRANSPARENCY" val="True"/>
  <p:tag name="LATEXENGINEID" val="0"/>
  <p:tag name="TEMPFOLDER" val="C:\Temp\"/>
  <p:tag name="LATEXFORMHEIGHT" val="320"/>
  <p:tag name="LATEXFORMWIDTH" val="385"/>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712,036"/>
  <p:tag name="OUTPUTTYPE" val="PNG"/>
  <p:tag name="IGUANATEXVERSION" val="159"/>
  <p:tag name="LATEXADDIN" val="\documentclass{article}&#10;\usepackage{amsmath}&#10;\pagestyle{empty}&#10;\begin{document}&#10;&#10;$$x(k+1) = f(x(k), u(k)) + w(k)&#10;$$&#10;&#10;&#10;\end{document}"/>
  <p:tag name="IGUANATEXSIZE" val="17"/>
  <p:tag name="IGUANATEXCURSOR" val="115"/>
  <p:tag name="TRANSPARENCY" val="True"/>
  <p:tag name="LATEXENGINEID" val="0"/>
  <p:tag name="TEMPFOLDER" val="C:\Temp\"/>
  <p:tag name="LATEXFORMHEIGHT" val="320"/>
  <p:tag name="LATEXFORMWIDTH" val="385"/>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448,4439"/>
  <p:tag name="ORIGINALWIDTH" val="1886,014"/>
  <p:tag name="OUTPUTTYPE" val="PNG"/>
  <p:tag name="IGUANATEXVERSION" val="159"/>
  <p:tag name="LATEXADDIN" val="\documentclass{article}&#10;\usepackage{amsmath}&#10;\pagestyle{empty}&#10;\begin{document}&#10;&#10;$$ &#10;\overline{\rm M} = (X_{+} - C_{M_{W}}) \begin{pmatrix}&#10;1_{1 \times T}\\&#10;X_{-} - 1 \times x^{*}\\&#10;U_{-} - 1 \times u^{*}&#10;\end{pmatrix}&#10;$$&#10;&#10;&#10;\end{document}"/>
  <p:tag name="IGUANATEXSIZE" val="15"/>
  <p:tag name="IGUANATEXCURSOR" val="200"/>
  <p:tag name="TRANSPARENCY" val="True"/>
  <p:tag name="LATEXENGINEID" val="0"/>
  <p:tag name="TEMPFOLDER" val="C:\Temp\"/>
  <p:tag name="LATEXFORMHEIGHT" val="320"/>
  <p:tag name="LATEXFORMWIDTH" val="385"/>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712,036"/>
  <p:tag name="OUTPUTTYPE" val="PNG"/>
  <p:tag name="IGUANATEXVERSION" val="159"/>
  <p:tag name="LATEXADDIN" val="\documentclass{article}&#10;\usepackage{amsmath}&#10;\pagestyle{empty}&#10;\begin{document}&#10;&#10;$$x(k+1) = f(x(k), u(k)) + w(k)&#10;$$&#10;&#10;&#10;\end{document}"/>
  <p:tag name="IGUANATEXSIZE" val="17"/>
  <p:tag name="IGUANATEXCURSOR" val="115"/>
  <p:tag name="TRANSPARENCY" val="True"/>
  <p:tag name="LATEXENGINEID" val="0"/>
  <p:tag name="TEMPFOLDER" val="C:\Temp\"/>
  <p:tag name="LATEXFORMHEIGHT" val="320"/>
  <p:tag name="LATEXFORMWIDTH" val="385"/>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712,036"/>
  <p:tag name="OUTPUTTYPE" val="PNG"/>
  <p:tag name="IGUANATEXVERSION" val="159"/>
  <p:tag name="LATEXADDIN" val="\documentclass{article}&#10;\usepackage{amsmath}&#10;\pagestyle{empty}&#10;\begin{document}&#10;&#10;$$x(k+1) = f(x(k), u(k)) + w(k)&#10;$$&#10;&#10;&#10;\end{document}"/>
  <p:tag name="IGUANATEXSIZE" val="17"/>
  <p:tag name="IGUANATEXCURSOR" val="115"/>
  <p:tag name="TRANSPARENCY" val="True"/>
  <p:tag name="LATEXENGINEID" val="0"/>
  <p:tag name="TEMPFOLDER" val="C:\Temp\"/>
  <p:tag name="LATEXFORMHEIGHT" val="320"/>
  <p:tag name="LATEXFORMWIDTH" val="385"/>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712,036"/>
  <p:tag name="OUTPUTTYPE" val="PNG"/>
  <p:tag name="IGUANATEXVERSION" val="159"/>
  <p:tag name="LATEXADDIN" val="\documentclass{article}&#10;\usepackage{amsmath}&#10;\pagestyle{empty}&#10;\begin{document}&#10;&#10;$$x(k+1) = f(x(k), u(k)) + w(k)&#10;$$&#10;&#10;&#10;\end{document}"/>
  <p:tag name="IGUANATEXSIZE" val="17"/>
  <p:tag name="IGUANATEXCURSOR" val="115"/>
  <p:tag name="TRANSPARENCY" val="True"/>
  <p:tag name="LATEXENGINEID" val="0"/>
  <p:tag name="TEMPFOLDER" val="C:\Temp\"/>
  <p:tag name="LATEXFORMHEIGHT" val="320"/>
  <p:tag name="LATEXFORMWIDTH" val="385"/>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129,7338"/>
  <p:tag name="ORIGINALWIDTH" val="1755,531"/>
  <p:tag name="OUTPUTTYPE" val="PNG"/>
  <p:tag name="IGUANATEXVERSION" val="159"/>
  <p:tag name="LATEXADDIN" val="\documentclass{article}&#10;\usepackage{amsmath}&#10;\pagestyle{empty}&#10;\begin{document}&#10;$$&#10;x(k+1) = f_{p}(x(k), u(k)) + w(k)&#10;$$&#10;&#10;\end{document}"/>
  <p:tag name="IGUANATEXSIZE" val="17"/>
  <p:tag name="IGUANATEXCURSOR" val="119"/>
  <p:tag name="TRANSPARENCY" val="True"/>
  <p:tag name="LATEXENGINEID" val="0"/>
  <p:tag name="TEMPFOLDER" val="C:\Temp\"/>
  <p:tag name="LATEXFORMHEIGHT" val="320"/>
  <p:tag name="LATEXFORMWIDTH" val="385"/>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129,7338"/>
  <p:tag name="ORIGINALWIDTH" val="3127,859"/>
  <p:tag name="OUTPUTTYPE" val="PNG"/>
  <p:tag name="IGUANATEXVERSION" val="159"/>
  <p:tag name="LATEXADDIN" val="\documentclass{article}&#10;\usepackage{amsmath}&#10;\pagestyle{empty}&#10;\begin{document}&#10;$$&#10;x(k+1) = f_{p}(x(k), u(k)) + w(k) = C h(x(k), u(k)) + w(k)&#10;$$&#10;&#10;\end{document}"/>
  <p:tag name="IGUANATEXSIZE" val="17"/>
  <p:tag name="IGUANATEXCURSOR" val="141"/>
  <p:tag name="TRANSPARENCY" val="True"/>
  <p:tag name="LATEXENGINEID" val="0"/>
  <p:tag name="TEMPFOLDER" val="C:\Temp\"/>
  <p:tag name="LATEXFORMHEIGHT" val="320"/>
  <p:tag name="LATEXFORMWIDTH" val="385"/>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752,531"/>
  <p:tag name="OUTPUTTYPE" val="PNG"/>
  <p:tag name="IGUANATEXVERSION" val="159"/>
  <p:tag name="LATEXADDIN" val="\documentclass{article}&#10;\usepackage{amsmath}&#10;\pagestyle{empty}&#10;\begin{document}&#10;&#10;$$&#10;H = [h(x_{0}, u_{0}) … h(x_{T-1}, u_{T-1})] &#10;$$&#10;&#10;&#10;\end{document}"/>
  <p:tag name="IGUANATEXSIZE" val="16"/>
  <p:tag name="IGUANATEXCURSOR" val="125"/>
  <p:tag name="TRANSPARENCY" val="True"/>
  <p:tag name="LATEXENGINEID" val="0"/>
  <p:tag name="TEMPFOLDER" val="C:\Temp\"/>
  <p:tag name="LATEXFORMHEIGHT" val="320"/>
  <p:tag name="LATEXFORMWIDTH" val="385"/>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160,4799"/>
  <p:tag name="ORIGINALWIDTH" val="1270,341"/>
  <p:tag name="OUTPUTTYPE" val="PNG"/>
  <p:tag name="IGUANATEXVERSION" val="159"/>
  <p:tag name="LATEXADDIN" val="\documentclass{article}&#10;\usepackage{amsmath}&#10;\pagestyle{empty}&#10;\begin{document}&#10;&#10;&#10;$$&#10;M_{_{\sum}} = (X_{+} - M_{W}) H^{-1}&#10;$$&#10;&#10;\end{document}"/>
  <p:tag name="IGUANATEXSIZE" val="17"/>
  <p:tag name="IGUANATEXCURSOR" val="95"/>
  <p:tag name="TRANSPARENCY" val="True"/>
  <p:tag name="LATEXENGINEID" val="0"/>
  <p:tag name="TEMPFOLDER" val="C:\Temp\"/>
  <p:tag name="LATEXFORMHEIGHT" val="320"/>
  <p:tag name="LATEXFORMWIDTH" val="38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881,515"/>
  <p:tag name="OUTPUTTYPE" val="PNG"/>
  <p:tag name="IGUANATEXVERSION" val="159"/>
  <p:tag name="LATEXADDIN" val="\documentclass{article}&#10;\usepackage{amsmath}&#10;\pagestyle{empty}&#10;\begin{document}&#10;&#10;$$&#10;Z_{1} + Z_{2} = &lt; c_{Z_{1}} + c_{Z_{2}}, [G_{Z_{1}} G_{Z_{2}}]&gt;&#10;$$&#10;&#10;&#10;\end{document}"/>
  <p:tag name="IGUANATEXSIZE" val="17"/>
  <p:tag name="IGUANATEXCURSOR" val="147"/>
  <p:tag name="TRANSPARENCY" val="True"/>
  <p:tag name="LATEXENGINEID" val="0"/>
  <p:tag name="TEMPFOLDER" val="C:\Temp\"/>
  <p:tag name="LATEXFORMHEIGHT" val="320"/>
  <p:tag name="LATEXFORMWIDTH" val="385"/>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129,7338"/>
  <p:tag name="ORIGINALWIDTH" val="1755,531"/>
  <p:tag name="OUTPUTTYPE" val="PNG"/>
  <p:tag name="IGUANATEXVERSION" val="159"/>
  <p:tag name="LATEXADDIN" val="\documentclass{article}&#10;\usepackage{amsmath}&#10;\pagestyle{empty}&#10;\begin{document}&#10;$$&#10;x(k+1) = f_{p}(x(k), u(k)) + w(k)&#10;$$&#10;&#10;\end{document}"/>
  <p:tag name="IGUANATEXSIZE" val="17"/>
  <p:tag name="IGUANATEXCURSOR" val="119"/>
  <p:tag name="TRANSPARENCY" val="True"/>
  <p:tag name="LATEXENGINEID" val="0"/>
  <p:tag name="TEMPFOLDER" val="C:\Temp\"/>
  <p:tag name="LATEXFORMHEIGHT" val="320"/>
  <p:tag name="LATEXFORMWIDTH" val="385"/>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129,7338"/>
  <p:tag name="ORIGINALWIDTH" val="1755,531"/>
  <p:tag name="OUTPUTTYPE" val="PNG"/>
  <p:tag name="IGUANATEXVERSION" val="159"/>
  <p:tag name="LATEXADDIN" val="\documentclass{article}&#10;\usepackage{amsmath}&#10;\pagestyle{empty}&#10;\begin{document}&#10;$$&#10;x(k+1) = f_{p}(x(k), u(k)) + w(k)&#10;$$&#10;&#10;\end{document}"/>
  <p:tag name="IGUANATEXSIZE" val="17"/>
  <p:tag name="IGUANATEXCURSOR" val="119"/>
  <p:tag name="TRANSPARENCY" val="True"/>
  <p:tag name="LATEXENGINEID" val="0"/>
  <p:tag name="TEMPFOLDER" val="C:\Temp\"/>
  <p:tag name="LATEXFORMHEIGHT" val="320"/>
  <p:tag name="LATEXFORMWIDTH" val="38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1945,257"/>
  <p:tag name="OUTPUTTYPE" val="PNG"/>
  <p:tag name="IGUANATEXVERSION" val="159"/>
  <p:tag name="LATEXADDIN" val="\documentclass{article}&#10;\usepackage{amsmath}&#10;\pagestyle{empty}&#10;\begin{document}&#10;&#10;$$&#10;Z_{1} \times Z_{2} = &lt;[c_{Z_{1}}, c_{Z_{1}}], \begin{pmatrix}&#10;G_{Z_{1}} &amp; 0\\&#10;0 &amp; G_{Z_{2}}&#10;\end{pmatrix}&#10;$$&#10;\end{document}"/>
  <p:tag name="IGUANATEXSIZE" val="17"/>
  <p:tag name="IGUANATEXCURSOR" val="192"/>
  <p:tag name="TRANSPARENCY" val="True"/>
  <p:tag name="LATEXENGINEID" val="0"/>
  <p:tag name="TEMPFOLDER" val="C:\Temp\"/>
  <p:tag name="LATEXFORMHEIGHT" val="320"/>
  <p:tag name="LATEXFORMWIDTH" val="385"/>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347,2066"/>
  <p:tag name="ORIGINALWIDTH" val="3108,362"/>
  <p:tag name="OUTPUTTYPE" val="PNG"/>
  <p:tag name="IGUANATEXVERSION" val="159"/>
  <p:tag name="LATEXADDIN" val="\documentclass{article}&#10;\usepackage{amsmath}&#10;\pagestyle{empty}&#10;\begin{document}&#10;&#10;$$&#10;M = \{ X \in R^{n \times T} | X = C_{M} + \sum _{i=1}^{ \gamma _{Z}} \beta^{(i)}G_{M}^{(i)}, -1 \leq \beta^{(i)} \leq 1. \}&#10;$$&#10;&#10;&#10;\end{document}"/>
  <p:tag name="IGUANATEXSIZE" val="17"/>
  <p:tag name="IGUANATEXCURSOR" val="115"/>
  <p:tag name="TRANSPARENCY" val="True"/>
  <p:tag name="LATEXENGINEID" val="0"/>
  <p:tag name="TEMPFOLDER" val="C:\Temp\"/>
  <p:tag name="LATEXFORMHEIGHT" val="320"/>
  <p:tag name="LATEXFORMWIDTH" val="385"/>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3496,063"/>
  <p:tag name="OUTPUTTYPE" val="PNG"/>
  <p:tag name="IGUANATEXVERSION" val="159"/>
  <p:tag name="LATEXADDIN" val="\documentclass{article}&#10;\usepackage{amsmath}&#10;\pagestyle{empty}&#10;\begin{document}&#10;$$&#10;R_{n} = \{ x(n) \in  R^{n}, x(k+1) = Ax(k) + Bu(k) + w(k), x(0) \in X_{0} \} &#10;$$&#10;&#10;&#10;&#10;\end{document}"/>
  <p:tag name="IGUANATEXSIZE" val="18"/>
  <p:tag name="IGUANATEXCURSOR" val="105"/>
  <p:tag name="TRANSPARENCY" val="True"/>
  <p:tag name="LATEXENGINEID" val="0"/>
  <p:tag name="TEMPFOLDER" val="C:\Temp\"/>
  <p:tag name="LATEXFORMHEIGHT" val="320"/>
  <p:tag name="LATEXFORMWIDTH" val="385"/>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832,021"/>
  <p:tag name="OUTPUTTYPE" val="PNG"/>
  <p:tag name="IGUANATEXVERSION" val="159"/>
  <p:tag name="LATEXADDIN" val="\documentclass{article}&#10;\usepackage{amsmath}&#10;\pagestyle{empty}&#10;\begin{document}&#10;&#10;&#10;$$x(k+1) = Ax(k) + Bu(k) + w(k) $$&#10;&#10;\end{document}"/>
  <p:tag name="IGUANATEXSIZE" val="17"/>
  <p:tag name="IGUANATEXCURSOR" val="116"/>
  <p:tag name="TRANSPARENCY" val="True"/>
  <p:tag name="LATEXENGINEID" val="0"/>
  <p:tag name="TEMPFOLDER" val="C:\Temp\"/>
  <p:tag name="LATEXFORMHEIGHT" val="320"/>
  <p:tag name="LATEXFORMWIDTH" val="385"/>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712,036"/>
  <p:tag name="OUTPUTTYPE" val="PNG"/>
  <p:tag name="IGUANATEXVERSION" val="159"/>
  <p:tag name="LATEXADDIN" val="\documentclass{article}&#10;\usepackage{amsmath}&#10;\pagestyle{empty}&#10;\begin{document}&#10;&#10;$$x(k+1) = f(x(k), u(k)) + w(k)&#10;$$&#10;&#10;&#10;\end{document}"/>
  <p:tag name="IGUANATEXSIZE" val="17"/>
  <p:tag name="IGUANATEXCURSOR" val="115"/>
  <p:tag name="TRANSPARENCY" val="True"/>
  <p:tag name="LATEXENGINEID" val="0"/>
  <p:tag name="TEMPFOLDER" val="C:\Temp\"/>
  <p:tag name="LATEXFORMHEIGHT" val="320"/>
  <p:tag name="LATEXFORMWIDTH" val="385"/>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29,7338"/>
  <p:tag name="ORIGINALWIDTH" val="1755,531"/>
  <p:tag name="OUTPUTTYPE" val="PNG"/>
  <p:tag name="IGUANATEXVERSION" val="159"/>
  <p:tag name="LATEXADDIN" val="\documentclass{article}&#10;\usepackage{amsmath}&#10;\pagestyle{empty}&#10;\begin{document}&#10;$$&#10;x(k+1) = f_{p}(x(k), u(k)) + w(k)&#10;$$&#10;&#10;\end{document}"/>
  <p:tag name="IGUANATEXSIZE" val="17"/>
  <p:tag name="IGUANATEXCURSOR" val="119"/>
  <p:tag name="TRANSPARENCY" val="True"/>
  <p:tag name="LATEXENGINEID" val="0"/>
  <p:tag name="TEMPFOLDER" val="C:\Temp\"/>
  <p:tag name="LATEXFORMHEIGHT" val="320"/>
  <p:tag name="LATEXFORMWIDTH" val="385"/>
  <p:tag name="LATEXFORMWRAP" val="True"/>
  <p:tag name="BITMAPVECTOR" val="0"/>
</p:tagLst>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1385</Words>
  <Application>Microsoft Office PowerPoint</Application>
  <PresentationFormat>On-screen Show (16:9)</PresentationFormat>
  <Paragraphs>156</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Roboto</vt:lpstr>
      <vt:lpstr>Raleway</vt:lpstr>
      <vt:lpstr>Cambria Math</vt:lpstr>
      <vt:lpstr>Lato</vt:lpstr>
      <vt:lpstr>Georgia</vt:lpstr>
      <vt:lpstr>ColfaxAI</vt:lpstr>
      <vt:lpstr>Streamline</vt:lpstr>
      <vt:lpstr>Data Driven reachability analysis toolbox using Python</vt:lpstr>
      <vt:lpstr>Contents</vt:lpstr>
      <vt:lpstr>Introduction</vt:lpstr>
      <vt:lpstr>Introduction</vt:lpstr>
      <vt:lpstr>Motivation </vt:lpstr>
      <vt:lpstr>Set Representation</vt:lpstr>
      <vt:lpstr>Set Representation </vt:lpstr>
      <vt:lpstr>Set Representation </vt:lpstr>
      <vt:lpstr>Problem statement</vt:lpstr>
      <vt:lpstr>Notation</vt:lpstr>
      <vt:lpstr>Approach / Application </vt:lpstr>
      <vt:lpstr>Approach / Application</vt:lpstr>
      <vt:lpstr>Approach / Application</vt:lpstr>
      <vt:lpstr>Approach / Application</vt:lpstr>
      <vt:lpstr>Approach / Application</vt:lpstr>
      <vt:lpstr>Approach / Application</vt:lpstr>
      <vt:lpstr>Approach / Application</vt:lpstr>
      <vt:lpstr>Approach / Application</vt:lpstr>
      <vt:lpstr>Approach / Application</vt:lpstr>
      <vt:lpstr>Approach / Application</vt:lpstr>
      <vt:lpstr>Approach / Application</vt:lpstr>
      <vt:lpstr>Approach / Application</vt:lpstr>
      <vt:lpstr>Approach / Application</vt:lpstr>
      <vt:lpstr>Approach / Application</vt:lpstr>
      <vt:lpstr>Approach / Application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Driven reachability analysis toolbox using Python</dc:title>
  <dc:creator>Hamza</dc:creator>
  <cp:lastModifiedBy>hamzabouhelal bouhelal</cp:lastModifiedBy>
  <cp:revision>5</cp:revision>
  <dcterms:modified xsi:type="dcterms:W3CDTF">2022-05-11T00:32:49Z</dcterms:modified>
</cp:coreProperties>
</file>