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1857" r:id="rId5"/>
    <p:sldId id="1881" r:id="rId6"/>
    <p:sldId id="1660" r:id="rId7"/>
    <p:sldId id="1869" r:id="rId8"/>
    <p:sldId id="1871" r:id="rId9"/>
    <p:sldId id="1870" r:id="rId10"/>
    <p:sldId id="1874" r:id="rId11"/>
    <p:sldId id="1875" r:id="rId12"/>
    <p:sldId id="1876" r:id="rId13"/>
    <p:sldId id="1877" r:id="rId14"/>
    <p:sldId id="1878" r:id="rId15"/>
    <p:sldId id="1882" r:id="rId16"/>
    <p:sldId id="1884" r:id="rId17"/>
    <p:sldId id="18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E7C5E-E074-2E1E-9761-6E38FD505DD1}" v="306" dt="2024-03-25T21:37:43.309"/>
    <p1510:client id="{9374988F-6C18-4FD3-B6B9-7CE6BECFFE48}" v="132" dt="2024-03-26T02:38:09.867"/>
    <p1510:client id="{DA3BBA8D-58BE-95E0-489B-426C98C8367D}" v="164" dt="2024-03-25T02:50:2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13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57DFF-2ACC-4BC4-901C-56694845841B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A4794-F62C-4886-A592-4D4C182A7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31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3/24/2024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9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3/25/2024 3:28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3/25/2024 3:31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3/25/2024 3:29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3/25/2024 3:25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3/24/2024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3/24/2024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3/24/2024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3/24/2024 10:50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3/24/2024 10:51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8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3/24/2024 10:59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3/24/2024 11:47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3A5F-1E6F-8090-9B1C-98884733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0011-1979-87AF-CF93-6F9DF9547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9A3E-7E8F-B491-E4A1-1BCCE813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310A-5FC3-902B-125D-359B8E32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FE17-AC3A-2BC3-4F15-99974654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26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845D-CDF3-EB84-18A6-C6269AB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1C1FD-0648-6B5E-8D7E-856FDBAE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C843-986F-6700-DFD3-77C40E8F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DD48-AA9D-AC4F-2945-89E8FA32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978A-C7B4-215C-00F1-27E08204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EA8A1-DC6F-A369-8AA9-31C5C70E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3538A-579E-FC33-C7BA-80BDEC24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64FC-B64D-2C62-7F77-560F3E69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8400-43FC-A482-3159-3DBB3EFC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EAE8-E905-258E-7B04-E15448DF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24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eter&#10;&#10;Description automatically generated">
            <a:extLst>
              <a:ext uri="{FF2B5EF4-FFF2-40B4-BE49-F238E27FC236}">
                <a16:creationId xmlns:a16="http://schemas.microsoft.com/office/drawing/2014/main" id="{3A8638A5-F250-4F13-8367-9EF5EEBD9B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38" t="-1894" r="8816" b="10381"/>
          <a:stretch/>
        </p:blipFill>
        <p:spPr>
          <a:xfrm>
            <a:off x="1" y="604414"/>
            <a:ext cx="12192000" cy="6253586"/>
          </a:xfrm>
          <a:prstGeom prst="rect">
            <a:avLst/>
          </a:prstGeom>
        </p:spPr>
      </p:pic>
      <p:pic>
        <p:nvPicPr>
          <p:cNvPr id="4" name="Picture 3" descr="A picture containing food, drawing, plate&#10;&#10;Description automatically generated">
            <a:extLst>
              <a:ext uri="{FF2B5EF4-FFF2-40B4-BE49-F238E27FC236}">
                <a16:creationId xmlns:a16="http://schemas.microsoft.com/office/drawing/2014/main" id="{732181C1-02C8-4170-8050-04F95DCD60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7376" y="595948"/>
            <a:ext cx="2132954" cy="40233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4720DB8-197A-46F9-9308-F4EA3C84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875002"/>
            <a:ext cx="6637867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EE72941-1039-4EEF-BADF-39923BC257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543143"/>
            <a:ext cx="6655646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05193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68BD-5334-4107-80B5-F20CC371B5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10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2081-C7BC-0C83-E76C-8E33F1D9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67BE-1F09-1AA9-59BF-80FAE9B0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E725-803D-7BA3-1D7D-1ABD5337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54F0-B2D3-DC67-7CEE-D3FBD8CB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667D-AAE1-B818-9A7D-E6385AAB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9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B4EF-F2A1-A2E7-CB37-B7DF12B2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192E-B27D-5AE1-65C0-F643C64F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AFE5-9659-18BE-6CC3-CDD4ACCE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809B-93A8-4043-FBC2-D299C79A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D68-47FF-6688-3371-EB0086CA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1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09B8-89E5-20B8-AA7B-0382E9D7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DEFA-1917-906F-D8D4-AF0433B8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DA3D-4DA6-010F-E7DC-78CAD2D9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34E6D-73B4-3C82-C06F-C1D90CC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3281F-3DC9-9065-8DBE-915A9137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C395-0B17-1972-3B3C-08F7978F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65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376B-EA78-4B90-0EC5-E8C0026B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12CD-BA8A-8A37-2A44-A7AF3AD5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9B8DF-A88C-F093-BDD5-521039B2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11262-39B6-9F53-D7D5-578CE2635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5D0E8-5AE8-0CB0-0CC0-B9726F4FC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18D51-D3F0-AD35-281C-B8ECBA99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395BA-67B0-958D-4415-DF9F3799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647FC-F90A-CA49-3A18-BBFA2CA2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3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2BD4-3E3C-5E85-8964-6C25A30C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4B3CA-34BB-09B3-19B6-5A7B2FBE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FF4F9-5CBA-738B-4C94-C38B0D27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63AE-93AA-250F-98EC-AF28ECE2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3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202A5-194F-55D7-A59D-EA02CF6A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4F009-8782-DB50-B787-2E398AB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2984-A07C-9C14-1291-E94941D5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2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66EC-B453-0F88-ED00-86F98C35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CCD4-1F87-B537-7F4A-21B42BA0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BC349-9461-E783-5FE9-B89F9B80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1C676-27A9-AB78-DD88-0E054EF2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01DCB-DFB0-C759-2DF6-0C64EE94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571E-E88E-E061-3764-468FBC7B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53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4A21-6EB3-2E87-08F5-1010500D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631DB-D1E7-1C66-6B55-789A73D41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8CDDE-8DAA-722A-F26A-0DD223D4E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495A5-F19E-6409-E723-8817380A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EB122-635F-0700-9BD6-A75F9589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0E0C-1C54-B1CB-3C76-C00027A3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0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962F-F3E3-ED90-99D3-B4BADDCE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C942-FB00-E9DE-604F-A667AA87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E99B-179D-86DA-EC4D-9494B18F4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FF1FD-2ABB-411B-80BF-2BE02D9873FD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B2FB-751F-9E2F-A08B-9812A3C8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0585-8196-D335-8CCD-F128FB3E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58C9A-6C0E-4124-9426-29BD8B06A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2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vp.microsoft.com/studentambassadors/appl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3038676"/>
            <a:ext cx="10995736" cy="501804"/>
          </a:xfrm>
        </p:spPr>
        <p:txBody>
          <a:bodyPr/>
          <a:lstStyle/>
          <a:p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CRAFTING CUSTOM CHATBOTS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4200" y="3654623"/>
            <a:ext cx="11025188" cy="307777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Subtitle or speaker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93B46-0BA6-F270-E569-AE50F5540008}"/>
              </a:ext>
            </a:extLst>
          </p:cNvPr>
          <p:cNvSpPr txBox="1"/>
          <p:nvPr/>
        </p:nvSpPr>
        <p:spPr>
          <a:xfrm>
            <a:off x="71167" y="3654623"/>
            <a:ext cx="6881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Presented by: Hamza Bouzoubaa and Omar </a:t>
            </a:r>
            <a:r>
              <a:rPr lang="en-US" sz="200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Ouadouha</a:t>
            </a:r>
            <a:endParaRPr lang="en-US" sz="20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are vector database?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705BC-0636-C97B-6CC5-27194CFFC8F6}"/>
              </a:ext>
            </a:extLst>
          </p:cNvPr>
          <p:cNvSpPr txBox="1"/>
          <p:nvPr/>
        </p:nvSpPr>
        <p:spPr>
          <a:xfrm>
            <a:off x="377229" y="1109217"/>
            <a:ext cx="1141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Vector Databases are used to store and retrieve vectors effectively </a:t>
            </a:r>
          </a:p>
        </p:txBody>
      </p:sp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A794F76C-AA0D-16F6-ED91-728F6513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630712"/>
            <a:ext cx="8020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3D25-3449-EDEC-E60B-D726180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217" y="390956"/>
            <a:ext cx="6253567" cy="976851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Segoe UI"/>
                <a:ea typeface="+mj-lt"/>
                <a:cs typeface="Segoe UI"/>
              </a:rPr>
              <a:t>RAG + Vector Databases </a:t>
            </a:r>
            <a:endParaRPr lang="en-US" sz="4800">
              <a:latin typeface="Segoe UI"/>
              <a:cs typeface="Segoe UI"/>
            </a:endParaRPr>
          </a:p>
        </p:txBody>
      </p:sp>
      <p:pic>
        <p:nvPicPr>
          <p:cNvPr id="4" name="Picture 3" descr="Vector Database">
            <a:extLst>
              <a:ext uri="{FF2B5EF4-FFF2-40B4-BE49-F238E27FC236}">
                <a16:creationId xmlns:a16="http://schemas.microsoft.com/office/drawing/2014/main" id="{23BB249A-2D48-A3D3-B05A-C130F215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8" y="1288110"/>
            <a:ext cx="11551401" cy="44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85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4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5387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>
            <a:extLst>
              <a:ext uri="{FF2B5EF4-FFF2-40B4-BE49-F238E27FC236}">
                <a16:creationId xmlns:a16="http://schemas.microsoft.com/office/drawing/2014/main" id="{E6A6379F-8AAE-C01C-3468-232E9113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65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you!!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92065F7-42DB-A860-B413-10B6AEC27091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955972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dirty="0"/>
              <a:t>How </a:t>
            </a:r>
            <a:r>
              <a:rPr lang="fr-CA" dirty="0" err="1"/>
              <a:t>become</a:t>
            </a:r>
            <a:r>
              <a:rPr lang="fr-CA" dirty="0"/>
              <a:t> a Microsoft </a:t>
            </a:r>
            <a:r>
              <a:rPr lang="fr-CA" dirty="0" err="1"/>
              <a:t>student</a:t>
            </a:r>
            <a:r>
              <a:rPr lang="fr-CA" dirty="0"/>
              <a:t> </a:t>
            </a:r>
            <a:r>
              <a:rPr lang="fr-CA" dirty="0" err="1"/>
              <a:t>ambassador</a:t>
            </a:r>
            <a:r>
              <a:rPr lang="fr-CA" dirty="0"/>
              <a:t>? </a:t>
            </a:r>
            <a:endParaRPr lang="en-CA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40C9ED8-E2E9-DCF7-2B40-4BC72C9A7317}"/>
              </a:ext>
            </a:extLst>
          </p:cNvPr>
          <p:cNvSpPr txBox="1">
            <a:spLocks/>
          </p:cNvSpPr>
          <p:nvPr/>
        </p:nvSpPr>
        <p:spPr>
          <a:xfrm>
            <a:off x="3371818" y="2505075"/>
            <a:ext cx="4647470" cy="31367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fr-CA" sz="1800" dirty="0">
                <a:solidFill>
                  <a:srgbClr val="323130"/>
                </a:solidFill>
                <a:latin typeface="Segoe UI" panose="020B0502040204020203" pitchFamily="34" charset="0"/>
              </a:rPr>
              <a:t>You </a:t>
            </a:r>
            <a:r>
              <a:rPr lang="fr-CA" sz="1800" dirty="0" err="1">
                <a:solidFill>
                  <a:srgbClr val="323130"/>
                </a:solidFill>
                <a:latin typeface="Segoe UI" panose="020B0502040204020203" pitchFamily="34" charset="0"/>
              </a:rPr>
              <a:t>need</a:t>
            </a:r>
            <a:r>
              <a:rPr lang="fr-CA" sz="1800" dirty="0">
                <a:solidFill>
                  <a:srgbClr val="323130"/>
                </a:solidFill>
                <a:latin typeface="Segoe UI" panose="020B0502040204020203" pitchFamily="34" charset="0"/>
              </a:rPr>
              <a:t> to </a:t>
            </a:r>
            <a:r>
              <a:rPr lang="fr-CA" sz="1800" dirty="0" err="1">
                <a:solidFill>
                  <a:srgbClr val="323130"/>
                </a:solidFill>
                <a:latin typeface="Segoe UI" panose="020B0502040204020203" pitchFamily="34" charset="0"/>
              </a:rPr>
              <a:t>apply</a:t>
            </a:r>
            <a:r>
              <a:rPr lang="fr-CA" sz="1800" dirty="0">
                <a:solidFill>
                  <a:srgbClr val="323130"/>
                </a:solidFill>
                <a:latin typeface="Segoe UI" panose="020B0502040204020203" pitchFamily="34" charset="0"/>
              </a:rPr>
              <a:t> </a:t>
            </a:r>
            <a:r>
              <a:rPr lang="fr-CA" sz="1800" dirty="0" err="1">
                <a:solidFill>
                  <a:srgbClr val="323130"/>
                </a:solidFill>
                <a:latin typeface="Segoe UI" panose="020B0502040204020203" pitchFamily="34" charset="0"/>
              </a:rPr>
              <a:t>here</a:t>
            </a:r>
            <a:r>
              <a:rPr lang="fr-CA" sz="1800" dirty="0">
                <a:solidFill>
                  <a:srgbClr val="323130"/>
                </a:solidFill>
                <a:latin typeface="Segoe UI" panose="020B0502040204020203" pitchFamily="34" charset="0"/>
              </a:rPr>
              <a:t>:</a:t>
            </a:r>
          </a:p>
          <a:p>
            <a:pPr marL="457200" lvl="1" indent="0" algn="ctr">
              <a:buNone/>
            </a:pPr>
            <a:r>
              <a:rPr lang="fr-CA" sz="1600" dirty="0">
                <a:hlinkClick r:id="rId3"/>
              </a:rPr>
              <a:t>https://mvp.microsoft.com/studentambassadors/apply</a:t>
            </a:r>
            <a:endParaRPr lang="fr-CA" sz="1600" dirty="0"/>
          </a:p>
          <a:p>
            <a:pPr marL="457200" lvl="1" indent="0" algn="ctr">
              <a:buNone/>
            </a:pPr>
            <a:endParaRPr lang="fr-CA" sz="1600" dirty="0"/>
          </a:p>
          <a:p>
            <a:pPr marL="457200" lvl="1" indent="0" algn="ctr">
              <a:buNone/>
            </a:pPr>
            <a:r>
              <a:rPr lang="fr-CA" sz="1600" dirty="0" err="1"/>
              <a:t>Advantages</a:t>
            </a:r>
            <a:r>
              <a:rPr lang="fr-CA" sz="1600" dirty="0"/>
              <a:t> :</a:t>
            </a:r>
          </a:p>
          <a:p>
            <a:pPr lvl="1" algn="ctr"/>
            <a:r>
              <a:rPr lang="fr-CA" sz="1600" dirty="0"/>
              <a:t>Access to Azure </a:t>
            </a:r>
            <a:r>
              <a:rPr lang="fr-CA" sz="1600" dirty="0" err="1"/>
              <a:t>tools</a:t>
            </a:r>
            <a:r>
              <a:rPr lang="fr-CA" sz="1600" dirty="0"/>
              <a:t> (210 $ per </a:t>
            </a:r>
            <a:r>
              <a:rPr lang="fr-CA" sz="1600" dirty="0" err="1"/>
              <a:t>month</a:t>
            </a:r>
            <a:r>
              <a:rPr lang="fr-CA" sz="1600" dirty="0"/>
              <a:t>)</a:t>
            </a:r>
          </a:p>
          <a:p>
            <a:pPr lvl="1" algn="ctr"/>
            <a:r>
              <a:rPr lang="fr-CA" sz="1600" dirty="0" err="1"/>
              <a:t>Linkedin</a:t>
            </a:r>
            <a:r>
              <a:rPr lang="fr-CA" sz="1600" dirty="0"/>
              <a:t> </a:t>
            </a:r>
            <a:r>
              <a:rPr lang="fr-CA" sz="1600" dirty="0" err="1"/>
              <a:t>learning</a:t>
            </a:r>
            <a:r>
              <a:rPr lang="fr-CA" sz="1600" dirty="0"/>
              <a:t> for free</a:t>
            </a:r>
          </a:p>
          <a:p>
            <a:pPr lvl="1" algn="ctr"/>
            <a:r>
              <a:rPr lang="fr-CA" sz="1600" dirty="0"/>
              <a:t>Networking </a:t>
            </a:r>
            <a:r>
              <a:rPr lang="fr-CA" sz="1600" dirty="0" err="1"/>
              <a:t>opportunities</a:t>
            </a:r>
            <a:r>
              <a:rPr lang="fr-CA" sz="1600" dirty="0"/>
              <a:t> </a:t>
            </a:r>
          </a:p>
          <a:p>
            <a:pPr lvl="1" algn="ctr"/>
            <a:r>
              <a:rPr lang="fr-CA" sz="1600" dirty="0" err="1"/>
              <a:t>Student</a:t>
            </a:r>
            <a:r>
              <a:rPr lang="fr-CA" sz="1600" dirty="0"/>
              <a:t> </a:t>
            </a:r>
            <a:r>
              <a:rPr lang="fr-CA" sz="1600" dirty="0" err="1"/>
              <a:t>developers</a:t>
            </a:r>
            <a:r>
              <a:rPr lang="fr-CA" sz="1600" dirty="0"/>
              <a:t> </a:t>
            </a:r>
            <a:r>
              <a:rPr lang="fr-CA" sz="1600" dirty="0" err="1"/>
              <a:t>community</a:t>
            </a:r>
            <a:r>
              <a:rPr lang="fr-CA" sz="1600" dirty="0"/>
              <a:t> </a:t>
            </a:r>
          </a:p>
          <a:p>
            <a:pPr lvl="1" algn="ctr"/>
            <a:r>
              <a:rPr lang="fr-CA" sz="1600" dirty="0"/>
              <a:t>SWAG!!</a:t>
            </a:r>
          </a:p>
        </p:txBody>
      </p:sp>
    </p:spTree>
    <p:extLst>
      <p:ext uri="{BB962C8B-B14F-4D97-AF65-F5344CB8AC3E}">
        <p14:creationId xmlns:p14="http://schemas.microsoft.com/office/powerpoint/2010/main" val="33539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Let’s stay connected!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66522-5A47-0D7E-AD57-E0D98975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81" y="1580589"/>
            <a:ext cx="4807197" cy="2578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3CC24-2881-4AA8-8B49-22CC6C79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483" y="1438495"/>
            <a:ext cx="4597636" cy="2711589"/>
          </a:xfrm>
          <a:prstGeom prst="rect">
            <a:avLst/>
          </a:prstGeom>
        </p:spPr>
      </p:pic>
      <p:pic>
        <p:nvPicPr>
          <p:cNvPr id="5122" name="Picture 2" descr="LinkedIn">
            <a:extLst>
              <a:ext uri="{FF2B5EF4-FFF2-40B4-BE49-F238E27FC236}">
                <a16:creationId xmlns:a16="http://schemas.microsoft.com/office/drawing/2014/main" id="{1DCFD3C3-EB11-65D2-17BD-A6C1B90D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04" y="394781"/>
            <a:ext cx="659265" cy="62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E5110C06-B384-9856-BA45-C059A02AA5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4371605"/>
            <a:ext cx="1513116" cy="1522554"/>
          </a:xfrm>
          <a:prstGeom prst="rect">
            <a:avLst/>
          </a:prstGeom>
        </p:spPr>
      </p:pic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634B951-B5D6-312F-7B64-31FE120EE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60" y="4150084"/>
            <a:ext cx="1850082" cy="18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>
            <a:extLst>
              <a:ext uri="{FF2B5EF4-FFF2-40B4-BE49-F238E27FC236}">
                <a16:creationId xmlns:a16="http://schemas.microsoft.com/office/drawing/2014/main" id="{E6A6379F-8AAE-C01C-3468-232E9113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65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Before we start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92065F7-42DB-A860-B413-10B6AEC27091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Python </a:t>
            </a:r>
            <a:r>
              <a:rPr lang="fr-CA" dirty="0" err="1"/>
              <a:t>installed</a:t>
            </a:r>
            <a:r>
              <a:rPr lang="fr-CA" dirty="0"/>
              <a:t> </a:t>
            </a:r>
            <a:endParaRPr lang="en-C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E925A78-A762-FB57-17D7-1AF80A6B2FAE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CA" sz="16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4F6589-AC9C-CED7-3176-E674ADABCE95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Azure set up</a:t>
            </a:r>
            <a:endParaRPr lang="en-CA" dirty="0"/>
          </a:p>
        </p:txBody>
      </p:sp>
      <p:pic>
        <p:nvPicPr>
          <p:cNvPr id="3074" name="Picture 2" descr="upload.wikimedia.org/wikipedia/commons/thumb/c/c3/...">
            <a:extLst>
              <a:ext uri="{FF2B5EF4-FFF2-40B4-BE49-F238E27FC236}">
                <a16:creationId xmlns:a16="http://schemas.microsoft.com/office/drawing/2014/main" id="{E208BC3C-6FF2-19C1-C905-3F35B24E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85" y="2630021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D3910-2FC2-1D38-A631-B9263D17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84" y="2505075"/>
            <a:ext cx="4839501" cy="29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egoe UI Semilight"/>
                <a:cs typeface="Segoe UI Semilight"/>
              </a:rPr>
              <a:t>Today's plan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C41FCE-2C49-72FB-DD32-E1AC07021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837" y="1771927"/>
            <a:ext cx="11018520" cy="3705846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AI?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ChatGPT?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give knowledge to </a:t>
            </a:r>
            <a:r>
              <a:rPr lang="en-US"/>
              <a:t>Large Language Models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 to RAG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vector databases?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LLM + RAG + Vector Databases</a:t>
            </a:r>
            <a:r>
              <a:rPr lang="en-US"/>
              <a:t> 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coding Workshop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06" y="83999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egoe UI Semilight"/>
                <a:cs typeface="Segoe UI Semilight"/>
              </a:rPr>
              <a:t>AI vs Machine learning vs Deep learning</a:t>
            </a:r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30" name="Picture 6" descr="Artificial Intelligence, Machine Learning, and Deep Learning. What's the  Real Difference? | by Sushant Srivastav | The Startup | Medium">
            <a:extLst>
              <a:ext uri="{FF2B5EF4-FFF2-40B4-BE49-F238E27FC236}">
                <a16:creationId xmlns:a16="http://schemas.microsoft.com/office/drawing/2014/main" id="{0FCF65B7-65A0-BDE1-CF49-F9C24A4AE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47" y="1084628"/>
            <a:ext cx="4465628" cy="46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AF9E-BFEC-E121-297B-E1777229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39" y="51779"/>
            <a:ext cx="8008834" cy="1325563"/>
          </a:xfrm>
        </p:spPr>
        <p:txBody>
          <a:bodyPr/>
          <a:lstStyle/>
          <a:p>
            <a:r>
              <a:rPr lang="en-US" dirty="0"/>
              <a:t>Popular machine learning technics</a:t>
            </a:r>
          </a:p>
        </p:txBody>
      </p:sp>
      <p:pic>
        <p:nvPicPr>
          <p:cNvPr id="4" name="Graphic 3" descr="Lightbulb with solid fill">
            <a:extLst>
              <a:ext uri="{FF2B5EF4-FFF2-40B4-BE49-F238E27FC236}">
                <a16:creationId xmlns:a16="http://schemas.microsoft.com/office/drawing/2014/main" id="{AC961668-B1D2-AABB-5D56-D105D2BD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006" y="3740922"/>
            <a:ext cx="914400" cy="914400"/>
          </a:xfrm>
          <a:prstGeom prst="rect">
            <a:avLst/>
          </a:prstGeom>
        </p:spPr>
      </p:pic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BE9892B9-CD24-629D-77C0-A9D3DC45C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0538" y="3740921"/>
            <a:ext cx="914400" cy="914400"/>
          </a:xfrm>
          <a:prstGeom prst="rect">
            <a:avLst/>
          </a:prstGeom>
        </p:spPr>
      </p:pic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AA879115-E056-B335-B3A0-FD259B4D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0538" y="162628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7BCC4-91EE-C40E-F851-154E9AE70E8D}"/>
              </a:ext>
            </a:extLst>
          </p:cNvPr>
          <p:cNvSpPr txBox="1"/>
          <p:nvPr/>
        </p:nvSpPr>
        <p:spPr>
          <a:xfrm>
            <a:off x="2126655" y="2607035"/>
            <a:ext cx="3038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Supervised learning</a:t>
            </a:r>
          </a:p>
        </p:txBody>
      </p:sp>
      <p:pic>
        <p:nvPicPr>
          <p:cNvPr id="8" name="Graphic 3" descr="Lightbulb with solid fill">
            <a:extLst>
              <a:ext uri="{FF2B5EF4-FFF2-40B4-BE49-F238E27FC236}">
                <a16:creationId xmlns:a16="http://schemas.microsoft.com/office/drawing/2014/main" id="{AC961668-B1D2-AABB-5D56-D105D2BD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6911" y="162628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A8D6B3-68C3-01B1-5336-4658048C765D}"/>
              </a:ext>
            </a:extLst>
          </p:cNvPr>
          <p:cNvSpPr txBox="1"/>
          <p:nvPr/>
        </p:nvSpPr>
        <p:spPr>
          <a:xfrm>
            <a:off x="6301207" y="2607034"/>
            <a:ext cx="3196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Unsupervised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2F5A1-79C1-D495-A824-C3034E00895C}"/>
              </a:ext>
            </a:extLst>
          </p:cNvPr>
          <p:cNvSpPr txBox="1"/>
          <p:nvPr/>
        </p:nvSpPr>
        <p:spPr>
          <a:xfrm>
            <a:off x="2412530" y="4661189"/>
            <a:ext cx="24340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Semi-supervised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B2045-5D68-672A-C7BA-41CA855336B7}"/>
              </a:ext>
            </a:extLst>
          </p:cNvPr>
          <p:cNvSpPr txBox="1"/>
          <p:nvPr/>
        </p:nvSpPr>
        <p:spPr>
          <a:xfrm>
            <a:off x="6619185" y="4661188"/>
            <a:ext cx="25479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7946433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10" y="-177316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What is ChatGPT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339C5-DE20-4BA6-A67D-F964E17BED92}"/>
              </a:ext>
            </a:extLst>
          </p:cNvPr>
          <p:cNvSpPr txBox="1"/>
          <p:nvPr/>
        </p:nvSpPr>
        <p:spPr>
          <a:xfrm>
            <a:off x="2671557" y="739045"/>
            <a:ext cx="68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>
                <a:latin typeface="Segoe UI" panose="020B0502040204020203" pitchFamily="34" charset="0"/>
                <a:cs typeface="Segoe UI" panose="020B0502040204020203" pitchFamily="34" charset="0"/>
              </a:rPr>
              <a:t>GPT:</a:t>
            </a:r>
            <a:r>
              <a:rPr lang="en-CA" sz="2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28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Generative </a:t>
            </a:r>
            <a:r>
              <a:rPr lang="en-CA" sz="280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z="28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re-trained </a:t>
            </a:r>
            <a:r>
              <a:rPr lang="en-CA" sz="280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z="28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ransformer</a:t>
            </a:r>
            <a:endParaRPr lang="fr-CA" sz="2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 descr="ChatGPT - Wikipedia">
            <a:extLst>
              <a:ext uri="{FF2B5EF4-FFF2-40B4-BE49-F238E27FC236}">
                <a16:creationId xmlns:a16="http://schemas.microsoft.com/office/drawing/2014/main" id="{3E1CE6C6-19B4-6F4B-8585-DB4B7572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38" y="1479249"/>
            <a:ext cx="3901848" cy="39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8C526-6F55-61AA-FFD4-C4F02F5F6B66}"/>
              </a:ext>
            </a:extLst>
          </p:cNvPr>
          <p:cNvSpPr txBox="1"/>
          <p:nvPr/>
        </p:nvSpPr>
        <p:spPr>
          <a:xfrm>
            <a:off x="716642" y="1638905"/>
            <a:ext cx="3915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Transformer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95383-589F-BFD0-F8B6-547FD4F1A0BA}"/>
              </a:ext>
            </a:extLst>
          </p:cNvPr>
          <p:cNvSpPr txBox="1"/>
          <p:nvPr/>
        </p:nvSpPr>
        <p:spPr>
          <a:xfrm>
            <a:off x="1814286" y="2298095"/>
            <a:ext cx="3477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Listening to Everything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611F6-4764-61E0-00BA-353922CCF3ED}"/>
              </a:ext>
            </a:extLst>
          </p:cNvPr>
          <p:cNvSpPr txBox="1"/>
          <p:nvPr/>
        </p:nvSpPr>
        <p:spPr>
          <a:xfrm>
            <a:off x="1814285" y="3846284"/>
            <a:ext cx="4469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Remembering and Using the Context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6E79-F1F6-85B7-47DC-04A0BF971BD3}"/>
              </a:ext>
            </a:extLst>
          </p:cNvPr>
          <p:cNvSpPr txBox="1"/>
          <p:nvPr/>
        </p:nvSpPr>
        <p:spPr>
          <a:xfrm>
            <a:off x="1814285" y="3096380"/>
            <a:ext cx="3477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Attention mechanisms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FED67-6243-2552-D441-ABFAF524E7A8}"/>
              </a:ext>
            </a:extLst>
          </p:cNvPr>
          <p:cNvSpPr txBox="1"/>
          <p:nvPr/>
        </p:nvSpPr>
        <p:spPr>
          <a:xfrm>
            <a:off x="1814284" y="4547808"/>
            <a:ext cx="392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Generating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>
            <a:extLst>
              <a:ext uri="{FF2B5EF4-FFF2-40B4-BE49-F238E27FC236}">
                <a16:creationId xmlns:a16="http://schemas.microsoft.com/office/drawing/2014/main" id="{E6A6379F-8AAE-C01C-3468-232E9113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65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give knowledge to an LLM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92065F7-42DB-A860-B413-10B6AEC27091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Finetuning </a:t>
            </a:r>
            <a:endParaRPr lang="en-C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E925A78-A762-FB57-17D7-1AF80A6B2FAE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200"/>
              <a:t>Pros</a:t>
            </a:r>
            <a:r>
              <a:rPr lang="fr-CA" sz="2000"/>
              <a:t>: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Custom Behavior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Task-specific Performance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Ex: Talk like a salesman</a:t>
            </a:r>
          </a:p>
          <a:p>
            <a:pPr lvl="1"/>
            <a:endParaRPr lang="en-CA" sz="180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r>
              <a:rPr lang="fr-CA" sz="2200">
                <a:solidFill>
                  <a:srgbClr val="323130"/>
                </a:solidFill>
                <a:latin typeface="Segoe UI" panose="020B0502040204020203" pitchFamily="34" charset="0"/>
              </a:rPr>
              <a:t>Cons: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Risk of Hallucination</a:t>
            </a:r>
          </a:p>
          <a:p>
            <a:pPr lvl="1"/>
            <a:r>
              <a:rPr lang="en-US" sz="1800">
                <a:solidFill>
                  <a:srgbClr val="323130"/>
                </a:solidFill>
                <a:latin typeface="Segoe UI" panose="020B0502040204020203" pitchFamily="34" charset="0"/>
              </a:rPr>
              <a:t>Not Ideal for Rapidly Changing Data</a:t>
            </a:r>
          </a:p>
          <a:p>
            <a:pPr lvl="1"/>
            <a:r>
              <a:rPr lang="en-CA" sz="1900">
                <a:solidFill>
                  <a:srgbClr val="323130"/>
                </a:solidFill>
                <a:latin typeface="Segoe UI" panose="020B0502040204020203" pitchFamily="34" charset="0"/>
              </a:rPr>
              <a:t>Time and Resource Intensive</a:t>
            </a:r>
            <a:endParaRPr lang="fr-CA" sz="190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pPr lvl="1"/>
            <a:endParaRPr lang="fr-CA" sz="16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4F6589-AC9C-CED7-3176-E674ADABCE95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Ressource </a:t>
            </a:r>
            <a:r>
              <a:rPr lang="fr-CA" dirty="0" err="1"/>
              <a:t>Augmented</a:t>
            </a:r>
            <a:r>
              <a:rPr lang="fr-CA" dirty="0"/>
              <a:t> </a:t>
            </a:r>
            <a:r>
              <a:rPr lang="fr-CA" dirty="0" err="1"/>
              <a:t>Generation</a:t>
            </a:r>
            <a:endParaRPr lang="en-CA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40C9ED8-E2E9-DCF7-2B40-4BC72C9A7317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200"/>
              <a:t>Pros</a:t>
            </a:r>
            <a:r>
              <a:rPr lang="fr-CA" sz="2000"/>
              <a:t>: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Reduces Hallucination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Adaptable to rapidly changing data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Ex: Knowledge of course data</a:t>
            </a:r>
          </a:p>
          <a:p>
            <a:pPr lvl="1"/>
            <a:endParaRPr lang="en-CA" sz="180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r>
              <a:rPr lang="fr-CA" sz="2200">
                <a:solidFill>
                  <a:srgbClr val="323130"/>
                </a:solidFill>
                <a:latin typeface="Segoe UI" panose="020B0502040204020203" pitchFamily="34" charset="0"/>
              </a:rPr>
              <a:t>Cons: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Requires Specific Data</a:t>
            </a:r>
          </a:p>
          <a:p>
            <a:pPr lvl="1"/>
            <a:r>
              <a:rPr lang="en-CA" sz="1800">
                <a:solidFill>
                  <a:srgbClr val="323130"/>
                </a:solidFill>
                <a:latin typeface="Segoe UI" panose="020B0502040204020203" pitchFamily="34" charset="0"/>
              </a:rPr>
              <a:t>Limited Behavior Modification</a:t>
            </a:r>
          </a:p>
          <a:p>
            <a:pPr lvl="1"/>
            <a:r>
              <a:rPr lang="fr-CA" sz="1800">
                <a:solidFill>
                  <a:srgbClr val="323130"/>
                </a:solidFill>
                <a:latin typeface="Segoe UI" panose="020B0502040204020203" pitchFamily="34" charset="0"/>
              </a:rPr>
              <a:t>Slower answering time</a:t>
            </a:r>
          </a:p>
          <a:p>
            <a:pPr lvl="1"/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41334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is RAG?</a:t>
            </a:r>
          </a:p>
        </p:txBody>
      </p:sp>
      <p:pic>
        <p:nvPicPr>
          <p:cNvPr id="1030" name="Picture 6" descr="What is Retrieval Augmented Generation?">
            <a:extLst>
              <a:ext uri="{FF2B5EF4-FFF2-40B4-BE49-F238E27FC236}">
                <a16:creationId xmlns:a16="http://schemas.microsoft.com/office/drawing/2014/main" id="{D22C061A-5D35-7796-FEFB-B44160B83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18" y="2133164"/>
            <a:ext cx="8914652" cy="368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C28E2-90F4-2AA2-7086-6370117B814B}"/>
              </a:ext>
            </a:extLst>
          </p:cNvPr>
          <p:cNvSpPr txBox="1"/>
          <p:nvPr/>
        </p:nvSpPr>
        <p:spPr>
          <a:xfrm>
            <a:off x="536448" y="1367522"/>
            <a:ext cx="11119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Retrieval Augmented Generation (RAG) is a technique used to enhance the performance of large language models by retrieving relevant information from a specific context or data source to generate responses.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5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>
            <a:extLst>
              <a:ext uri="{FF2B5EF4-FFF2-40B4-BE49-F238E27FC236}">
                <a16:creationId xmlns:a16="http://schemas.microsoft.com/office/drawing/2014/main" id="{B8269203-1F9D-B366-3B18-222AEC8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are embeddings?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705BC-0636-C97B-6CC5-27194CFFC8F6}"/>
              </a:ext>
            </a:extLst>
          </p:cNvPr>
          <p:cNvSpPr txBox="1"/>
          <p:nvPr/>
        </p:nvSpPr>
        <p:spPr>
          <a:xfrm>
            <a:off x="390144" y="1367522"/>
            <a:ext cx="11411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Vector embeddings are numerical representations that capture and quantify the similarities between objects like words, images, or sounds for machine learning tasks.  </a:t>
            </a:r>
          </a:p>
        </p:txBody>
      </p:sp>
      <p:pic>
        <p:nvPicPr>
          <p:cNvPr id="2050" name="Picture 2" descr="Vector Embeddings are a list of numbers">
            <a:extLst>
              <a:ext uri="{FF2B5EF4-FFF2-40B4-BE49-F238E27FC236}">
                <a16:creationId xmlns:a16="http://schemas.microsoft.com/office/drawing/2014/main" id="{94ECE3E2-8177-D861-C115-2B5351D6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45" y="2291710"/>
            <a:ext cx="8994710" cy="312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b073ab-5be8-4dea-9a0e-76b84a9f8d4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2AE43286F114FABD189F7320D3957" ma:contentTypeVersion="12" ma:contentTypeDescription="Create a new document." ma:contentTypeScope="" ma:versionID="830992a12d1b7617f8a06e5a8b76bb00">
  <xsd:schema xmlns:xsd="http://www.w3.org/2001/XMLSchema" xmlns:xs="http://www.w3.org/2001/XMLSchema" xmlns:p="http://schemas.microsoft.com/office/2006/metadata/properties" xmlns:ns3="9eb073ab-5be8-4dea-9a0e-76b84a9f8d4e" xmlns:ns4="6035ea53-3bd3-4bf3-9cfa-b1f2f9f83780" targetNamespace="http://schemas.microsoft.com/office/2006/metadata/properties" ma:root="true" ma:fieldsID="b11372880b550d4ccf1a707ebc27287f" ns3:_="" ns4:_="">
    <xsd:import namespace="9eb073ab-5be8-4dea-9a0e-76b84a9f8d4e"/>
    <xsd:import namespace="6035ea53-3bd3-4bf3-9cfa-b1f2f9f8378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073ab-5be8-4dea-9a0e-76b84a9f8d4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5ea53-3bd3-4bf3-9cfa-b1f2f9f8378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93D4CF-E813-465A-B628-FC8818414F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83B8D5-19F7-4672-ABDA-D63DD731AD0B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9eb073ab-5be8-4dea-9a0e-76b84a9f8d4e"/>
    <ds:schemaRef ds:uri="http://purl.org/dc/terms/"/>
    <ds:schemaRef ds:uri="http://schemas.microsoft.com/office/infopath/2007/PartnerControls"/>
    <ds:schemaRef ds:uri="6035ea53-3bd3-4bf3-9cfa-b1f2f9f83780"/>
  </ds:schemaRefs>
</ds:datastoreItem>
</file>

<file path=customXml/itemProps3.xml><?xml version="1.0" encoding="utf-8"?>
<ds:datastoreItem xmlns:ds="http://schemas.openxmlformats.org/officeDocument/2006/customXml" ds:itemID="{F641555E-01A5-4F71-A8A8-343024EAF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b073ab-5be8-4dea-9a0e-76b84a9f8d4e"/>
    <ds:schemaRef ds:uri="6035ea53-3bd3-4bf3-9cfa-b1f2f9f837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Widescreen</PresentationFormat>
  <Paragraphs>104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Segoe UI</vt:lpstr>
      <vt:lpstr>Segoe UI Semilight</vt:lpstr>
      <vt:lpstr>Office Theme</vt:lpstr>
      <vt:lpstr>CRAFTING CUSTOM CHATBOTS</vt:lpstr>
      <vt:lpstr>Before we start</vt:lpstr>
      <vt:lpstr>Today's plan</vt:lpstr>
      <vt:lpstr>AI vs Machine learning vs Deep learning</vt:lpstr>
      <vt:lpstr>Popular machine learning technics</vt:lpstr>
      <vt:lpstr>What is ChatGPT</vt:lpstr>
      <vt:lpstr>How to give knowledge to an LLM</vt:lpstr>
      <vt:lpstr>What is RAG?</vt:lpstr>
      <vt:lpstr>What are embeddings?</vt:lpstr>
      <vt:lpstr>What are vector database?</vt:lpstr>
      <vt:lpstr>RAG + Vector Databases </vt:lpstr>
      <vt:lpstr>Live coding</vt:lpstr>
      <vt:lpstr>Thank you!!</vt:lpstr>
      <vt:lpstr>Let’s stay connected!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CUSTOM CHATBOTS</dc:title>
  <dc:creator>Hamza Bouzoubaa</dc:creator>
  <cp:lastModifiedBy>Hamza Bouzoubaa</cp:lastModifiedBy>
  <cp:revision>2</cp:revision>
  <dcterms:created xsi:type="dcterms:W3CDTF">2024-03-21T04:05:36Z</dcterms:created>
  <dcterms:modified xsi:type="dcterms:W3CDTF">2024-03-26T02:38:22Z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0x0101002FD2AE43286F114FABD189F7320D3957</vt:lpwstr>
  </property>
</Properties>
</file>