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60" r:id="rId7"/>
    <p:sldId id="258" r:id="rId8"/>
    <p:sldId id="286"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3E8896-6A32-48FE-B325-6D2C3F6DF914}">
          <p14:sldIdLst>
            <p14:sldId id="256"/>
            <p14:sldId id="257"/>
            <p14:sldId id="260"/>
            <p14:sldId id="258"/>
          </p14:sldIdLst>
        </p14:section>
        <p14:section name="Untitled Section" id="{20753ED3-4973-4ABC-80A4-21E3E0DA7B0D}">
          <p14:sldIdLst>
            <p14:sldId id="286"/>
          </p14:sldIdLst>
        </p14:section>
        <p14:section name="Untitled Section" id="{F2EA26B1-9D4F-4AE3-A746-FBBDA15BE01A}">
          <p14:sldIdLst>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3/7/2022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969094" y="5465742"/>
            <a:ext cx="7077456" cy="868680"/>
          </a:xfrm>
        </p:spPr>
        <p:txBody>
          <a:bodyPr>
            <a:normAutofit/>
          </a:bodyPr>
          <a:lstStyle/>
          <a:p>
            <a:pPr marL="0" indent="0" algn="ctr">
              <a:buNone/>
            </a:pPr>
            <a:r>
              <a:rPr lang="en-US" sz="2000" b="1" dirty="0">
                <a:solidFill>
                  <a:srgbClr val="FFFF00"/>
                </a:solidFill>
                <a:effectLst>
                  <a:outerShdw blurRad="38100" dist="38100" dir="2700000" algn="tl">
                    <a:srgbClr val="000000">
                      <a:alpha val="43137"/>
                    </a:srgbClr>
                  </a:outerShdw>
                </a:effectLst>
                <a:latin typeface="Castellar" panose="020A0402060406010301" pitchFamily="18" charset="0"/>
              </a:rPr>
              <a:t>HAMZA EJAZ</a:t>
            </a:r>
          </a:p>
          <a:p>
            <a:pPr marL="0" indent="0" algn="ctr">
              <a:buNone/>
            </a:pPr>
            <a:r>
              <a:rPr lang="en-US" sz="2000" b="1" dirty="0">
                <a:solidFill>
                  <a:srgbClr val="FFFF00"/>
                </a:solidFill>
                <a:effectLst>
                  <a:outerShdw blurRad="38100" dist="38100" dir="2700000" algn="tl">
                    <a:srgbClr val="000000">
                      <a:alpha val="43137"/>
                    </a:srgbClr>
                  </a:outerShdw>
                </a:effectLst>
                <a:latin typeface="Castellar" panose="020A0402060406010301" pitchFamily="18" charset="0"/>
              </a:rPr>
              <a:t>B19102041</a:t>
            </a:r>
          </a:p>
        </p:txBody>
      </p:sp>
      <p:pic>
        <p:nvPicPr>
          <p:cNvPr id="8" name="Picture 7">
            <a:extLst>
              <a:ext uri="{FF2B5EF4-FFF2-40B4-BE49-F238E27FC236}">
                <a16:creationId xmlns:a16="http://schemas.microsoft.com/office/drawing/2014/main" id="{BADBDD0E-0756-44DE-8261-58C92D824543}"/>
              </a:ext>
            </a:extLst>
          </p:cNvPr>
          <p:cNvPicPr>
            <a:picLocks noChangeAspect="1"/>
          </p:cNvPicPr>
          <p:nvPr/>
        </p:nvPicPr>
        <p:blipFill>
          <a:blip r:embed="rId2"/>
          <a:stretch>
            <a:fillRect/>
          </a:stretch>
        </p:blipFill>
        <p:spPr>
          <a:xfrm>
            <a:off x="2145449" y="2766656"/>
            <a:ext cx="7901101" cy="2199082"/>
          </a:xfrm>
          <a:prstGeom prst="rect">
            <a:avLst/>
          </a:prstGeom>
        </p:spPr>
      </p:pic>
      <p:pic>
        <p:nvPicPr>
          <p:cNvPr id="1026" name="Picture 2" descr="Why is My Electric Bill So High? | Michigan Electrical Contractor -  Electrician in Wayne Michigan | Bratcher Electric">
            <a:extLst>
              <a:ext uri="{FF2B5EF4-FFF2-40B4-BE49-F238E27FC236}">
                <a16:creationId xmlns:a16="http://schemas.microsoft.com/office/drawing/2014/main" id="{13F80254-E572-47F4-A04B-558CD84BC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1" y="523578"/>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1244065"/>
            <a:ext cx="7781544" cy="859055"/>
          </a:xfrm>
        </p:spPr>
        <p:txBody>
          <a:bodyPr/>
          <a:lstStyle/>
          <a:p>
            <a:r>
              <a:rPr lang="en-US" i="0" dirty="0">
                <a:solidFill>
                  <a:schemeClr val="accent2">
                    <a:lumMod val="20000"/>
                    <a:lumOff val="80000"/>
                  </a:schemeClr>
                </a:solidFill>
                <a:effectLst>
                  <a:outerShdw blurRad="38100" dist="38100" dir="2700000" algn="tl">
                    <a:srgbClr val="000000">
                      <a:alpha val="43137"/>
                    </a:srgbClr>
                  </a:outerShdw>
                </a:effectLst>
              </a:rPr>
              <a:t>What is Electricity </a:t>
            </a:r>
            <a:r>
              <a:rPr lang="en-US" dirty="0">
                <a:solidFill>
                  <a:schemeClr val="accent2">
                    <a:lumMod val="20000"/>
                    <a:lumOff val="80000"/>
                  </a:schemeClr>
                </a:solidFill>
                <a:effectLst>
                  <a:outerShdw blurRad="38100" dist="38100" dir="2700000" algn="tl">
                    <a:srgbClr val="000000">
                      <a:alpha val="43137"/>
                    </a:srgbClr>
                  </a:outerShdw>
                </a:effectLst>
              </a:rPr>
              <a:t>B</a:t>
            </a:r>
            <a:r>
              <a:rPr lang="en-US" i="0" dirty="0">
                <a:solidFill>
                  <a:schemeClr val="accent2">
                    <a:lumMod val="20000"/>
                    <a:lumOff val="80000"/>
                  </a:schemeClr>
                </a:solidFill>
                <a:effectLst>
                  <a:outerShdw blurRad="38100" dist="38100" dir="2700000" algn="tl">
                    <a:srgbClr val="000000">
                      <a:alpha val="43137"/>
                    </a:srgbClr>
                  </a:outerShdw>
                </a:effectLst>
              </a:rPr>
              <a:t>ill?</a:t>
            </a:r>
            <a:endParaRPr lang="en-US" dirty="0">
              <a:solidFill>
                <a:schemeClr val="accent2">
                  <a:lumMod val="20000"/>
                  <a:lumOff val="80000"/>
                </a:schemeClr>
              </a:solidFill>
              <a:effectLst>
                <a:outerShdw blurRad="38100" dist="38100" dir="2700000" algn="tl">
                  <a:srgbClr val="000000">
                    <a:alpha val="43137"/>
                  </a:srgbClr>
                </a:outerShdw>
              </a:effectLst>
            </a:endParaRP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49" y="2743199"/>
            <a:ext cx="7533217" cy="3571875"/>
          </a:xfrm>
        </p:spPr>
        <p:txBody>
          <a:bodyPr>
            <a:normAutofit lnSpcReduction="10000"/>
          </a:bodyPr>
          <a:lstStyle/>
          <a:p>
            <a:pPr>
              <a:lnSpc>
                <a:spcPct val="100000"/>
              </a:lnSpc>
            </a:pPr>
            <a:r>
              <a:rPr lang="en-US" sz="2800" i="0" dirty="0">
                <a:solidFill>
                  <a:schemeClr val="bg1"/>
                </a:solidFill>
                <a:effectLst/>
                <a:latin typeface="arial" panose="020B0604020202020204" pitchFamily="34" charset="0"/>
              </a:rPr>
              <a:t>The bill that a local utility issues to a consumer for the electricity that their home consumes. For this purpose, we have required an efficient bill calculator which generate bill with efficiency and save time of organizations. This problem is solved by the program that we discuss today.</a:t>
            </a:r>
            <a:endParaRPr lang="en-US" sz="2800" dirty="0">
              <a:solidFill>
                <a:schemeClr val="bg1"/>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10" name="Picture 9">
            <a:extLst>
              <a:ext uri="{FF2B5EF4-FFF2-40B4-BE49-F238E27FC236}">
                <a16:creationId xmlns:a16="http://schemas.microsoft.com/office/drawing/2014/main" id="{1C47749E-17E3-4864-99C3-F41745590FBB}"/>
              </a:ext>
            </a:extLst>
          </p:cNvPr>
          <p:cNvPicPr>
            <a:picLocks noChangeAspect="1"/>
          </p:cNvPicPr>
          <p:nvPr/>
        </p:nvPicPr>
        <p:blipFill>
          <a:blip r:embed="rId2"/>
          <a:stretch>
            <a:fillRect/>
          </a:stretch>
        </p:blipFill>
        <p:spPr>
          <a:xfrm>
            <a:off x="2218268" y="1032932"/>
            <a:ext cx="7654602" cy="5647267"/>
          </a:xfrm>
          <a:prstGeom prst="rect">
            <a:avLst/>
          </a:prstGeom>
        </p:spPr>
      </p:pic>
      <p:sp>
        <p:nvSpPr>
          <p:cNvPr id="11" name="TextBox 10">
            <a:extLst>
              <a:ext uri="{FF2B5EF4-FFF2-40B4-BE49-F238E27FC236}">
                <a16:creationId xmlns:a16="http://schemas.microsoft.com/office/drawing/2014/main" id="{3DD91726-4D75-4E1D-A65D-95DBC42F5816}"/>
              </a:ext>
            </a:extLst>
          </p:cNvPr>
          <p:cNvSpPr txBox="1"/>
          <p:nvPr/>
        </p:nvSpPr>
        <p:spPr>
          <a:xfrm>
            <a:off x="524932" y="109602"/>
            <a:ext cx="4131733" cy="923330"/>
          </a:xfrm>
          <a:prstGeom prst="rect">
            <a:avLst/>
          </a:prstGeom>
          <a:noFill/>
        </p:spPr>
        <p:txBody>
          <a:bodyPr wrap="square" rtlCol="0">
            <a:spAutoFit/>
          </a:bodyPr>
          <a:lstStyle/>
          <a:p>
            <a:r>
              <a:rPr lang="en-US" sz="5400" b="1" dirty="0">
                <a:solidFill>
                  <a:schemeClr val="accent2">
                    <a:lumMod val="20000"/>
                    <a:lumOff val="80000"/>
                  </a:schemeClr>
                </a:solidFill>
                <a:effectLst>
                  <a:outerShdw blurRad="38100" dist="38100" dir="2700000" algn="tl">
                    <a:srgbClr val="000000">
                      <a:alpha val="43137"/>
                    </a:srgbClr>
                  </a:outerShdw>
                </a:effectLst>
                <a:latin typeface="+mj-lt"/>
              </a:rPr>
              <a:t>Flow Chart:</a:t>
            </a:r>
            <a:endParaRPr lang="en-PK" sz="5400" b="1" dirty="0">
              <a:solidFill>
                <a:schemeClr val="accent2">
                  <a:lumMod val="20000"/>
                  <a:lumOff val="80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9" name="Picture 8">
            <a:extLst>
              <a:ext uri="{FF2B5EF4-FFF2-40B4-BE49-F238E27FC236}">
                <a16:creationId xmlns:a16="http://schemas.microsoft.com/office/drawing/2014/main" id="{151D4C51-EB7A-4E47-86E7-EFFE256624E7}"/>
              </a:ext>
            </a:extLst>
          </p:cNvPr>
          <p:cNvPicPr>
            <a:picLocks noChangeAspect="1"/>
          </p:cNvPicPr>
          <p:nvPr/>
        </p:nvPicPr>
        <p:blipFill>
          <a:blip r:embed="rId2"/>
          <a:stretch>
            <a:fillRect/>
          </a:stretch>
        </p:blipFill>
        <p:spPr>
          <a:xfrm>
            <a:off x="656466" y="1709529"/>
            <a:ext cx="10879068" cy="4605545"/>
          </a:xfrm>
          <a:prstGeom prst="rect">
            <a:avLst/>
          </a:prstGeom>
        </p:spPr>
      </p:pic>
      <p:sp>
        <p:nvSpPr>
          <p:cNvPr id="11" name="TextBox 10">
            <a:extLst>
              <a:ext uri="{FF2B5EF4-FFF2-40B4-BE49-F238E27FC236}">
                <a16:creationId xmlns:a16="http://schemas.microsoft.com/office/drawing/2014/main" id="{A9811B70-0ACD-44E1-B642-C47018375941}"/>
              </a:ext>
            </a:extLst>
          </p:cNvPr>
          <p:cNvSpPr txBox="1"/>
          <p:nvPr/>
        </p:nvSpPr>
        <p:spPr>
          <a:xfrm>
            <a:off x="656466" y="633942"/>
            <a:ext cx="4829934" cy="923330"/>
          </a:xfrm>
          <a:prstGeom prst="rect">
            <a:avLst/>
          </a:prstGeom>
          <a:noFill/>
        </p:spPr>
        <p:txBody>
          <a:bodyPr wrap="square" rtlCol="0">
            <a:spAutoFit/>
          </a:bodyPr>
          <a:lstStyle/>
          <a:p>
            <a:r>
              <a:rPr lang="en-US" sz="5400" b="1" dirty="0">
                <a:solidFill>
                  <a:schemeClr val="accent2">
                    <a:lumMod val="20000"/>
                    <a:lumOff val="80000"/>
                  </a:schemeClr>
                </a:solidFill>
                <a:effectLst>
                  <a:outerShdw blurRad="38100" dist="38100" dir="2700000" algn="tl">
                    <a:srgbClr val="000000">
                      <a:alpha val="43137"/>
                    </a:srgbClr>
                  </a:outerShdw>
                </a:effectLst>
                <a:latin typeface="+mj-lt"/>
              </a:rPr>
              <a:t>Source Code:</a:t>
            </a:r>
            <a:endParaRPr lang="en-PK" sz="5400" b="1" dirty="0">
              <a:solidFill>
                <a:schemeClr val="accent2">
                  <a:lumMod val="20000"/>
                  <a:lumOff val="80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24F6-832E-427B-ADB8-340472D1C31E}"/>
              </a:ext>
            </a:extLst>
          </p:cNvPr>
          <p:cNvSpPr>
            <a:spLocks noGrp="1"/>
          </p:cNvSpPr>
          <p:nvPr>
            <p:ph type="title"/>
          </p:nvPr>
        </p:nvSpPr>
        <p:spPr>
          <a:xfrm>
            <a:off x="444500" y="542925"/>
            <a:ext cx="11214100" cy="840230"/>
          </a:xfrm>
        </p:spPr>
        <p:txBody>
          <a:bodyPr/>
          <a:lstStyle/>
          <a:p>
            <a:r>
              <a:rPr kumimoji="0" lang="en-US" sz="5400" b="1" i="0" u="none" strike="noStrike" kern="1200" cap="none" spc="-70" normalizeH="0" baseline="0" noProof="0" dirty="0">
                <a:ln>
                  <a:noFill/>
                </a:ln>
                <a:solidFill>
                  <a:srgbClr val="47C3D3">
                    <a:lumMod val="20000"/>
                    <a:lumOff val="80000"/>
                  </a:srgbClr>
                </a:solidFill>
                <a:effectLst>
                  <a:outerShdw blurRad="38100" dist="38100" dir="2700000" algn="tl">
                    <a:srgbClr val="000000">
                      <a:alpha val="43137"/>
                    </a:srgbClr>
                  </a:outerShdw>
                </a:effectLst>
                <a:uLnTx/>
                <a:uFillTx/>
                <a:latin typeface="Trebuchet MS"/>
              </a:rPr>
              <a:t>Inference Engine:</a:t>
            </a:r>
            <a:endParaRPr lang="en-PK" dirty="0">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id="{5091B887-14C2-4880-8FD4-017DFB948CFE}"/>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10" name="TextBox 9">
            <a:extLst>
              <a:ext uri="{FF2B5EF4-FFF2-40B4-BE49-F238E27FC236}">
                <a16:creationId xmlns:a16="http://schemas.microsoft.com/office/drawing/2014/main" id="{3AD74AF7-8C03-4DDC-92C4-F51589D7BD8A}"/>
              </a:ext>
            </a:extLst>
          </p:cNvPr>
          <p:cNvSpPr txBox="1"/>
          <p:nvPr/>
        </p:nvSpPr>
        <p:spPr>
          <a:xfrm>
            <a:off x="444499" y="1883014"/>
            <a:ext cx="10807701" cy="4401205"/>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chemeClr val="bg1"/>
                </a:solidFill>
                <a:effectLst/>
              </a:rPr>
              <a:t>The inference engine is the component of the intelligent system in AI.</a:t>
            </a:r>
          </a:p>
          <a:p>
            <a:pPr marL="457200" indent="-457200">
              <a:buFont typeface="Arial" panose="020B0604020202020204" pitchFamily="34" charset="0"/>
              <a:buChar char="•"/>
            </a:pPr>
            <a:r>
              <a:rPr lang="en-US" sz="2800" b="0" i="0" dirty="0">
                <a:solidFill>
                  <a:schemeClr val="bg1"/>
                </a:solidFill>
                <a:effectLst/>
              </a:rPr>
              <a:t>It applies logical rules to the knowledge base to infer new information from known facts.</a:t>
            </a:r>
          </a:p>
          <a:p>
            <a:pPr marL="457200" indent="-457200">
              <a:buFont typeface="Arial" panose="020B0604020202020204" pitchFamily="34" charset="0"/>
              <a:buChar char="•"/>
            </a:pPr>
            <a:r>
              <a:rPr lang="en-US" sz="2800" b="0" i="0" dirty="0">
                <a:solidFill>
                  <a:schemeClr val="bg1"/>
                </a:solidFill>
                <a:effectLst/>
              </a:rPr>
              <a:t>The logic that an inference engine uses is typically represented as IF-THEN rules.</a:t>
            </a:r>
          </a:p>
          <a:p>
            <a:pPr marL="457200" indent="-457200">
              <a:buFont typeface="Arial" panose="020B0604020202020204" pitchFamily="34" charset="0"/>
              <a:buChar char="•"/>
            </a:pPr>
            <a:r>
              <a:rPr lang="en-US" sz="2800" dirty="0">
                <a:solidFill>
                  <a:schemeClr val="bg1"/>
                </a:solidFill>
              </a:rPr>
              <a:t>Focusing on IF-THEN statements, our solution to the problem has achieved.</a:t>
            </a:r>
          </a:p>
          <a:p>
            <a:pPr marL="457200" indent="-457200">
              <a:buFont typeface="Arial" panose="020B0604020202020204" pitchFamily="34" charset="0"/>
              <a:buChar char="•"/>
            </a:pPr>
            <a:r>
              <a:rPr lang="en-US" sz="2800" dirty="0">
                <a:solidFill>
                  <a:schemeClr val="bg1"/>
                </a:solidFill>
              </a:rPr>
              <a:t>So it concludes that electricity bill calculator is one of the application of inference engine.</a:t>
            </a:r>
          </a:p>
        </p:txBody>
      </p:sp>
    </p:spTree>
    <p:extLst>
      <p:ext uri="{BB962C8B-B14F-4D97-AF65-F5344CB8AC3E}">
        <p14:creationId xmlns:p14="http://schemas.microsoft.com/office/powerpoint/2010/main" val="274183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041913" y="2807208"/>
            <a:ext cx="7222435" cy="1243584"/>
          </a:xfrm>
        </p:spPr>
        <p:txBody>
          <a:bodyPr/>
          <a:lstStyle/>
          <a:p>
            <a:r>
              <a:rPr kumimoji="0" lang="en-US" sz="8800" b="1" i="1" u="none" strike="noStrike" kern="1200" cap="none" spc="0" normalizeH="0" baseline="0" noProof="0" dirty="0">
                <a:ln w="635">
                  <a:noFill/>
                </a:ln>
                <a:solidFill>
                  <a:srgbClr val="009DD9">
                    <a:lumMod val="20000"/>
                    <a:lumOff val="80000"/>
                  </a:srgbClr>
                </a:solidFill>
                <a:effectLst>
                  <a:outerShdw blurRad="38100" dist="25400" dir="5400000" algn="tl" rotWithShape="0">
                    <a:srgbClr val="000000">
                      <a:alpha val="43000"/>
                    </a:srgbClr>
                  </a:outerShdw>
                </a:effectLst>
                <a:uLnTx/>
                <a:uFillTx/>
                <a:latin typeface="Calibri"/>
                <a:ea typeface="+mj-ea"/>
                <a:cs typeface="+mj-cs"/>
              </a:rPr>
              <a:t>THANK YOU </a:t>
            </a:r>
            <a:r>
              <a:rPr kumimoji="0" lang="en-US" sz="8800" b="1" i="1" u="none" strike="noStrike" kern="1200" cap="none" spc="0" normalizeH="0" baseline="0" noProof="0" dirty="0">
                <a:ln w="635">
                  <a:noFill/>
                </a:ln>
                <a:solidFill>
                  <a:srgbClr val="009DD9">
                    <a:lumMod val="20000"/>
                    <a:lumOff val="80000"/>
                  </a:srgbClr>
                </a:solidFill>
                <a:effectLst>
                  <a:outerShdw blurRad="38100" dist="25400" dir="5400000" algn="tl" rotWithShape="0">
                    <a:srgbClr val="000000">
                      <a:alpha val="43000"/>
                    </a:srgbClr>
                  </a:outerShdw>
                </a:effectLst>
                <a:uLnTx/>
                <a:uFillTx/>
                <a:latin typeface="Calibri"/>
                <a:ea typeface="+mj-ea"/>
                <a:cs typeface="+mj-cs"/>
                <a:sym typeface="Wingdings" panose="05000000000000000000" pitchFamily="2" charset="2"/>
              </a:rPr>
              <a:t></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493</TotalTime>
  <Words>148</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vt:lpstr>
      <vt:lpstr>Calibri</vt:lpstr>
      <vt:lpstr>Castellar</vt:lpstr>
      <vt:lpstr>Trade Gothic LT Pro</vt:lpstr>
      <vt:lpstr>Trebuchet MS</vt:lpstr>
      <vt:lpstr>Office Theme</vt:lpstr>
      <vt:lpstr>PowerPoint Presentation</vt:lpstr>
      <vt:lpstr>What is Electricity Bill?</vt:lpstr>
      <vt:lpstr>PowerPoint Presentation</vt:lpstr>
      <vt:lpstr>PowerPoint Presentation</vt:lpstr>
      <vt:lpstr>Inference Engine: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Hamza</dc:creator>
  <cp:lastModifiedBy>Hamza</cp:lastModifiedBy>
  <cp:revision>1</cp:revision>
  <dcterms:created xsi:type="dcterms:W3CDTF">2022-03-07T01:50:05Z</dcterms:created>
  <dcterms:modified xsi:type="dcterms:W3CDTF">2022-03-07T10:03:09Z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