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5"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7" r:id="rId35"/>
    <p:sldId id="308" r:id="rId36"/>
    <p:sldId id="291" r:id="rId37"/>
    <p:sldId id="289" r:id="rId38"/>
    <p:sldId id="290" r:id="rId39"/>
    <p:sldId id="292" r:id="rId40"/>
    <p:sldId id="293" r:id="rId41"/>
    <p:sldId id="294" r:id="rId42"/>
    <p:sldId id="295" r:id="rId43"/>
    <p:sldId id="296" r:id="rId44"/>
    <p:sldId id="297" r:id="rId45"/>
    <p:sldId id="298" r:id="rId46"/>
    <p:sldId id="299" r:id="rId47"/>
    <p:sldId id="300" r:id="rId48"/>
    <p:sldId id="301" r:id="rId49"/>
    <p:sldId id="309" r:id="rId50"/>
    <p:sldId id="302" r:id="rId51"/>
    <p:sldId id="303" r:id="rId52"/>
    <p:sldId id="304" r:id="rId53"/>
    <p:sldId id="305" r:id="rId54"/>
    <p:sldId id="30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6/12/2020</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6/12/2020</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Risk Management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13752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An established risk acceptance level provided by senior management</a:t>
            </a:r>
          </a:p>
          <a:p>
            <a:pPr algn="just"/>
            <a:r>
              <a:rPr lang="en-US" dirty="0"/>
              <a:t>Procedures for identifying and mitigating risks</a:t>
            </a:r>
          </a:p>
          <a:p>
            <a:pPr algn="just"/>
            <a:r>
              <a:rPr lang="en-US" dirty="0"/>
              <a:t>Appropriate resource and fund allocation from senior management</a:t>
            </a:r>
          </a:p>
          <a:p>
            <a:pPr algn="just"/>
            <a:r>
              <a:rPr lang="en-US" dirty="0"/>
              <a:t>Security-awareness training for all staff members associated with information assets</a:t>
            </a:r>
          </a:p>
          <a:p>
            <a:pPr algn="just"/>
            <a:r>
              <a:rPr lang="en-US" dirty="0"/>
              <a:t>The mapping of legal and regulation compliancy requirements to control and implement requirements</a:t>
            </a:r>
          </a:p>
          <a:p>
            <a:pPr algn="just"/>
            <a:r>
              <a:rPr lang="en-US" dirty="0"/>
              <a:t>The development of metrics and performance indicators so as to measure and manage various types of risks</a:t>
            </a:r>
          </a:p>
        </p:txBody>
      </p:sp>
    </p:spTree>
    <p:extLst>
      <p:ext uri="{BB962C8B-B14F-4D97-AF65-F5344CB8AC3E}">
        <p14:creationId xmlns:p14="http://schemas.microsoft.com/office/powerpoint/2010/main" val="75286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&amp; Analysis</a:t>
            </a:r>
          </a:p>
        </p:txBody>
      </p:sp>
      <p:sp>
        <p:nvSpPr>
          <p:cNvPr id="3" name="Content Placeholder 2"/>
          <p:cNvSpPr>
            <a:spLocks noGrp="1"/>
          </p:cNvSpPr>
          <p:nvPr>
            <p:ph idx="1"/>
          </p:nvPr>
        </p:nvSpPr>
        <p:spPr/>
        <p:txBody>
          <a:bodyPr>
            <a:normAutofit/>
          </a:bodyPr>
          <a:lstStyle/>
          <a:p>
            <a:pPr algn="just"/>
            <a:r>
              <a:rPr lang="en-US" dirty="0"/>
              <a:t>A </a:t>
            </a:r>
            <a:r>
              <a:rPr lang="en-US" b="1" i="1" dirty="0"/>
              <a:t>risk assessment</a:t>
            </a:r>
            <a:r>
              <a:rPr lang="en-US" dirty="0"/>
              <a:t>, which is really a part of risk management, is a method of identifying vulnerabilities and threats and assessing the possible impacts to determine where to implement security controls</a:t>
            </a:r>
          </a:p>
          <a:p>
            <a:pPr algn="just"/>
            <a:endParaRPr lang="en-US" dirty="0"/>
          </a:p>
          <a:p>
            <a:pPr algn="just"/>
            <a:r>
              <a:rPr lang="en-US" dirty="0"/>
              <a:t>A risk assessment is carried out, and the results are analyzed. Risk analysis is used to ensure that security is cost-effective, relevant, timely, and responsive to threats.</a:t>
            </a:r>
          </a:p>
          <a:p>
            <a:pPr algn="just"/>
            <a:endParaRPr lang="en-US" dirty="0"/>
          </a:p>
          <a:p>
            <a:pPr algn="just"/>
            <a:r>
              <a:rPr lang="en-US" dirty="0"/>
              <a:t>Risk analysis helps companies prioritize their risks and shows management the amount of resources that should be applied to protecting against those risks in a sensible manner.</a:t>
            </a:r>
          </a:p>
          <a:p>
            <a:pPr algn="just"/>
            <a:endParaRPr lang="en-US" dirty="0"/>
          </a:p>
        </p:txBody>
      </p:sp>
    </p:spTree>
    <p:extLst>
      <p:ext uri="{BB962C8B-B14F-4D97-AF65-F5344CB8AC3E}">
        <p14:creationId xmlns:p14="http://schemas.microsoft.com/office/powerpoint/2010/main" val="3605141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Risk analysis has four main goals:</a:t>
            </a:r>
          </a:p>
          <a:p>
            <a:endParaRPr lang="en-US" dirty="0"/>
          </a:p>
          <a:p>
            <a:pPr lvl="1"/>
            <a:r>
              <a:rPr lang="en-US" dirty="0"/>
              <a:t>Identify assets and their value to the organization</a:t>
            </a:r>
          </a:p>
          <a:p>
            <a:pPr lvl="1"/>
            <a:endParaRPr lang="en-US" dirty="0"/>
          </a:p>
          <a:p>
            <a:pPr lvl="1"/>
            <a:r>
              <a:rPr lang="en-US" dirty="0"/>
              <a:t>Identify vulnerabilities and threats</a:t>
            </a:r>
          </a:p>
          <a:p>
            <a:pPr lvl="1"/>
            <a:endParaRPr lang="en-US" dirty="0"/>
          </a:p>
          <a:p>
            <a:pPr lvl="1"/>
            <a:r>
              <a:rPr lang="en-US" dirty="0"/>
              <a:t>Quantify the probability and business impact of these potential threats</a:t>
            </a:r>
          </a:p>
          <a:p>
            <a:pPr lvl="1"/>
            <a:endParaRPr lang="en-US" dirty="0"/>
          </a:p>
          <a:p>
            <a:pPr lvl="1"/>
            <a:r>
              <a:rPr lang="en-US" dirty="0"/>
              <a:t>Provide an economic balance between the impact of the threat and the cost of the countermeasure</a:t>
            </a:r>
          </a:p>
        </p:txBody>
      </p:sp>
    </p:spTree>
    <p:extLst>
      <p:ext uri="{BB962C8B-B14F-4D97-AF65-F5344CB8AC3E}">
        <p14:creationId xmlns:p14="http://schemas.microsoft.com/office/powerpoint/2010/main" val="132857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Risk analysis provides a </a:t>
            </a:r>
            <a:r>
              <a:rPr lang="en-US" b="1" i="1" dirty="0"/>
              <a:t>cost/benefit comparison</a:t>
            </a:r>
            <a:r>
              <a:rPr lang="en-US" dirty="0"/>
              <a:t>, which compares the annualized cost of controls to the potential cost of loss. </a:t>
            </a:r>
          </a:p>
          <a:p>
            <a:endParaRPr lang="en-US" dirty="0"/>
          </a:p>
          <a:p>
            <a:r>
              <a:rPr lang="en-US" dirty="0"/>
              <a:t>A control, in most cases, should not be implemented unless the annualized cost of loss exceeds the annualized cost of the control itself. This means that if a facility is worth $100,000, it does not make sense to spend $150,000 trying to protect it</a:t>
            </a:r>
          </a:p>
        </p:txBody>
      </p:sp>
    </p:spTree>
    <p:extLst>
      <p:ext uri="{BB962C8B-B14F-4D97-AF65-F5344CB8AC3E}">
        <p14:creationId xmlns:p14="http://schemas.microsoft.com/office/powerpoint/2010/main" val="369552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IRM</a:t>
            </a:r>
          </a:p>
        </p:txBody>
      </p:sp>
      <p:sp>
        <p:nvSpPr>
          <p:cNvPr id="3" name="Content Placeholder 2"/>
          <p:cNvSpPr>
            <a:spLocks noGrp="1"/>
          </p:cNvSpPr>
          <p:nvPr>
            <p:ph idx="1"/>
          </p:nvPr>
        </p:nvSpPr>
        <p:spPr/>
        <p:txBody>
          <a:bodyPr>
            <a:normAutofit/>
          </a:bodyPr>
          <a:lstStyle/>
          <a:p>
            <a:pPr algn="just"/>
            <a:r>
              <a:rPr lang="en-US" dirty="0"/>
              <a:t>One of the risk analysis team’s tasks is to create a report that details the asset valuations. Senior management should review and accept the list, and make them the scope of the IRM project. </a:t>
            </a:r>
          </a:p>
          <a:p>
            <a:pPr algn="just"/>
            <a:endParaRPr lang="en-US" dirty="0"/>
          </a:p>
          <a:p>
            <a:pPr algn="just"/>
            <a:r>
              <a:rPr lang="en-US" dirty="0"/>
              <a:t>If management determines at this early stage that some assets are not important, the risk assessment team should not spend additional time or resources evaluating those assets</a:t>
            </a:r>
          </a:p>
          <a:p>
            <a:pPr algn="just"/>
            <a:endParaRPr lang="en-US" dirty="0"/>
          </a:p>
          <a:p>
            <a:pPr algn="just"/>
            <a:r>
              <a:rPr lang="en-US" dirty="0"/>
              <a:t>During discussions with management, everyone involved must have a firm understanding of the value of the security AIC triad—availability, integrity, and confidentiality—and how it directly relates to business needs</a:t>
            </a:r>
          </a:p>
        </p:txBody>
      </p:sp>
    </p:spTree>
    <p:extLst>
      <p:ext uri="{BB962C8B-B14F-4D97-AF65-F5344CB8AC3E}">
        <p14:creationId xmlns:p14="http://schemas.microsoft.com/office/powerpoint/2010/main" val="3622078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Management should outline the scope of the assessment, which most likely will be dictated by organizational compliance requirements as well as budgetary constraints</a:t>
            </a:r>
          </a:p>
          <a:p>
            <a:pPr algn="just"/>
            <a:endParaRPr lang="en-US" dirty="0"/>
          </a:p>
          <a:p>
            <a:pPr algn="just"/>
            <a:r>
              <a:rPr lang="en-US" dirty="0"/>
              <a:t>Many projects have run out of funds, and consequently stopped, because proper project sizing was not conducted at the onset of the project. Don’t let this happen</a:t>
            </a:r>
          </a:p>
        </p:txBody>
      </p:sp>
    </p:spTree>
    <p:extLst>
      <p:ext uri="{BB962C8B-B14F-4D97-AF65-F5344CB8AC3E}">
        <p14:creationId xmlns:p14="http://schemas.microsoft.com/office/powerpoint/2010/main" val="1872040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r>
              <a:rPr lang="en-US" sz="2400" dirty="0">
                <a:latin typeface="Cambria"/>
                <a:cs typeface="Cambria"/>
              </a:rPr>
              <a:t>Management </a:t>
            </a:r>
            <a:r>
              <a:rPr lang="en-US" sz="2400" spc="-5" dirty="0">
                <a:latin typeface="Cambria"/>
                <a:cs typeface="Cambria"/>
              </a:rPr>
              <a:t>will </a:t>
            </a:r>
            <a:r>
              <a:rPr lang="en-US" sz="2400" dirty="0">
                <a:latin typeface="Cambria"/>
                <a:cs typeface="Cambria"/>
              </a:rPr>
              <a:t>help </a:t>
            </a:r>
            <a:r>
              <a:rPr lang="en-US" sz="2400" spc="-5" dirty="0">
                <a:latin typeface="Cambria"/>
                <a:cs typeface="Cambria"/>
              </a:rPr>
              <a:t>decide </a:t>
            </a:r>
            <a:r>
              <a:rPr lang="en-US" sz="2400" dirty="0">
                <a:latin typeface="Cambria"/>
                <a:cs typeface="Cambria"/>
              </a:rPr>
              <a:t>upon </a:t>
            </a:r>
            <a:r>
              <a:rPr lang="en-US" sz="2400" spc="-15" dirty="0">
                <a:latin typeface="Cambria"/>
                <a:cs typeface="Cambria"/>
              </a:rPr>
              <a:t>team</a:t>
            </a:r>
            <a:r>
              <a:rPr lang="en-US" sz="2400" spc="15" dirty="0">
                <a:latin typeface="Cambria"/>
                <a:cs typeface="Cambria"/>
              </a:rPr>
              <a:t> </a:t>
            </a:r>
            <a:r>
              <a:rPr lang="en-US" sz="2400" dirty="0">
                <a:latin typeface="Cambria"/>
                <a:cs typeface="Cambria"/>
              </a:rPr>
              <a:t>members</a:t>
            </a:r>
          </a:p>
          <a:p>
            <a:r>
              <a:rPr lang="en-US" sz="2400" dirty="0">
                <a:latin typeface="Cambria"/>
                <a:cs typeface="Cambria"/>
              </a:rPr>
              <a:t>Should </a:t>
            </a:r>
            <a:r>
              <a:rPr lang="en-US" sz="2400" spc="-15" dirty="0">
                <a:latin typeface="Cambria"/>
                <a:cs typeface="Cambria"/>
              </a:rPr>
              <a:t>represent different</a:t>
            </a:r>
            <a:r>
              <a:rPr lang="en-US" sz="2400" spc="70" dirty="0">
                <a:latin typeface="Cambria"/>
                <a:cs typeface="Cambria"/>
              </a:rPr>
              <a:t> </a:t>
            </a:r>
            <a:r>
              <a:rPr lang="en-US" sz="2400" spc="-5" dirty="0">
                <a:latin typeface="Cambria"/>
                <a:cs typeface="Cambria"/>
              </a:rPr>
              <a:t>departments</a:t>
            </a:r>
          </a:p>
          <a:p>
            <a:pPr marL="583565" lvl="1">
              <a:spcBef>
                <a:spcPts val="360"/>
              </a:spcBef>
              <a:tabLst>
                <a:tab pos="560705" algn="l"/>
              </a:tabLst>
            </a:pPr>
            <a:r>
              <a:rPr lang="en-US" sz="2100" dirty="0">
                <a:latin typeface="Cambria"/>
                <a:cs typeface="Cambria"/>
              </a:rPr>
              <a:t>IT</a:t>
            </a:r>
            <a:r>
              <a:rPr lang="en-US" sz="2100" spc="-75" dirty="0">
                <a:latin typeface="Cambria"/>
                <a:cs typeface="Cambria"/>
              </a:rPr>
              <a:t> </a:t>
            </a:r>
            <a:r>
              <a:rPr lang="en-US" sz="2100" dirty="0">
                <a:latin typeface="Cambria"/>
                <a:cs typeface="Cambria"/>
              </a:rPr>
              <a:t>department</a:t>
            </a:r>
          </a:p>
          <a:p>
            <a:pPr marL="583565" lvl="1">
              <a:spcBef>
                <a:spcPts val="540"/>
              </a:spcBef>
              <a:tabLst>
                <a:tab pos="560705" algn="l"/>
              </a:tabLst>
            </a:pPr>
            <a:r>
              <a:rPr lang="en-US" sz="2100" spc="-15" dirty="0">
                <a:latin typeface="Cambria"/>
                <a:cs typeface="Cambria"/>
              </a:rPr>
              <a:t>Auditors</a:t>
            </a:r>
            <a:endParaRPr lang="en-US" sz="2100" dirty="0">
              <a:latin typeface="Cambria"/>
              <a:cs typeface="Cambria"/>
            </a:endParaRPr>
          </a:p>
          <a:p>
            <a:pPr marL="583565" lvl="1">
              <a:spcBef>
                <a:spcPts val="540"/>
              </a:spcBef>
              <a:tabLst>
                <a:tab pos="560705" algn="l"/>
              </a:tabLst>
            </a:pPr>
            <a:r>
              <a:rPr lang="en-US" sz="2100" dirty="0">
                <a:latin typeface="Cambria"/>
                <a:cs typeface="Cambria"/>
              </a:rPr>
              <a:t>Management</a:t>
            </a:r>
          </a:p>
          <a:p>
            <a:pPr marL="583565" lvl="1">
              <a:spcBef>
                <a:spcPts val="555"/>
              </a:spcBef>
              <a:tabLst>
                <a:tab pos="560705" algn="l"/>
              </a:tabLst>
            </a:pPr>
            <a:r>
              <a:rPr lang="en-US" sz="2100" spc="-20" dirty="0">
                <a:latin typeface="Cambria"/>
                <a:cs typeface="Cambria"/>
              </a:rPr>
              <a:t>Physical</a:t>
            </a:r>
            <a:r>
              <a:rPr lang="en-US" sz="2100" spc="-75" dirty="0">
                <a:latin typeface="Cambria"/>
                <a:cs typeface="Cambria"/>
              </a:rPr>
              <a:t> </a:t>
            </a:r>
            <a:r>
              <a:rPr lang="en-US" sz="2100" dirty="0">
                <a:latin typeface="Cambria"/>
                <a:cs typeface="Cambria"/>
              </a:rPr>
              <a:t>security</a:t>
            </a:r>
          </a:p>
          <a:p>
            <a:pPr marL="583565" lvl="1">
              <a:spcBef>
                <a:spcPts val="540"/>
              </a:spcBef>
              <a:tabLst>
                <a:tab pos="560705" algn="l"/>
              </a:tabLst>
            </a:pPr>
            <a:r>
              <a:rPr lang="en-US" sz="2100" spc="-5" dirty="0">
                <a:latin typeface="Cambria"/>
                <a:cs typeface="Cambria"/>
              </a:rPr>
              <a:t>Business unit</a:t>
            </a:r>
            <a:r>
              <a:rPr lang="en-US" sz="2100" spc="-60" dirty="0">
                <a:latin typeface="Cambria"/>
                <a:cs typeface="Cambria"/>
              </a:rPr>
              <a:t> </a:t>
            </a:r>
            <a:r>
              <a:rPr lang="en-US" sz="2100" dirty="0">
                <a:latin typeface="Cambria"/>
                <a:cs typeface="Cambria"/>
              </a:rPr>
              <a:t>leaders</a:t>
            </a:r>
          </a:p>
          <a:p>
            <a:pPr marL="583565" lvl="1">
              <a:spcBef>
                <a:spcPts val="540"/>
              </a:spcBef>
              <a:tabLst>
                <a:tab pos="560705" algn="l"/>
              </a:tabLst>
            </a:pPr>
            <a:r>
              <a:rPr lang="en-US" sz="2100" dirty="0">
                <a:latin typeface="Cambria"/>
                <a:cs typeface="Cambria"/>
              </a:rPr>
              <a:t>Legal</a:t>
            </a:r>
          </a:p>
          <a:p>
            <a:pPr marL="583565" lvl="1">
              <a:spcBef>
                <a:spcPts val="540"/>
              </a:spcBef>
              <a:tabLst>
                <a:tab pos="560705" algn="l"/>
              </a:tabLst>
            </a:pPr>
            <a:r>
              <a:rPr lang="en-US" sz="2100" dirty="0">
                <a:latin typeface="Cambria"/>
                <a:cs typeface="Cambria"/>
              </a:rPr>
              <a:t>Human Resources</a:t>
            </a:r>
          </a:p>
          <a:p>
            <a:pPr lvl="1"/>
            <a:endParaRPr lang="en-US" dirty="0">
              <a:latin typeface="Cambria"/>
              <a:cs typeface="Cambria"/>
            </a:endParaRPr>
          </a:p>
          <a:p>
            <a:endParaRPr lang="en-US" sz="2400" dirty="0">
              <a:latin typeface="Cambria"/>
              <a:cs typeface="Cambria"/>
            </a:endParaRPr>
          </a:p>
          <a:p>
            <a:endParaRPr lang="en-US" dirty="0"/>
          </a:p>
        </p:txBody>
      </p:sp>
    </p:spTree>
    <p:extLst>
      <p:ext uri="{BB962C8B-B14F-4D97-AF65-F5344CB8AC3E}">
        <p14:creationId xmlns:p14="http://schemas.microsoft.com/office/powerpoint/2010/main" val="147003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of Information &amp; Assets</a:t>
            </a:r>
          </a:p>
        </p:txBody>
      </p:sp>
      <p:sp>
        <p:nvSpPr>
          <p:cNvPr id="5" name="Content Placeholder 4"/>
          <p:cNvSpPr>
            <a:spLocks noGrp="1"/>
          </p:cNvSpPr>
          <p:nvPr>
            <p:ph idx="1"/>
          </p:nvPr>
        </p:nvSpPr>
        <p:spPr/>
        <p:txBody>
          <a:bodyPr>
            <a:normAutofit fontScale="92500"/>
          </a:bodyPr>
          <a:lstStyle/>
          <a:p>
            <a:pPr algn="just"/>
            <a:r>
              <a:rPr lang="en-US" dirty="0"/>
              <a:t>The value placed on information is relative to the parties involved, what work was required to develop it, how much it costs to maintain, what damage would result if it were lost or destroyed, what enemies would pay for it, and what liability penalties could be endured</a:t>
            </a:r>
          </a:p>
          <a:p>
            <a:pPr algn="just"/>
            <a:endParaRPr lang="en-US" dirty="0"/>
          </a:p>
          <a:p>
            <a:pPr algn="just"/>
            <a:r>
              <a:rPr lang="en-US" dirty="0"/>
              <a:t>If a company does not know the value of the information and the other assets it is trying to protect, it does not know how much money and time it should spend on protecting them</a:t>
            </a:r>
          </a:p>
          <a:p>
            <a:pPr algn="just"/>
            <a:endParaRPr lang="en-US" dirty="0"/>
          </a:p>
          <a:p>
            <a:pPr algn="just"/>
            <a:r>
              <a:rPr lang="en-US" dirty="0"/>
              <a:t>The value of the company’s facilities must be assessed, along with all printers, workstations, servers, peripheral devices, supplies, and employees. You do not know how much is in danger of being lost if you don’t know what you have and what it is worth in the first place</a:t>
            </a:r>
          </a:p>
          <a:p>
            <a:pPr algn="just"/>
            <a:endParaRPr lang="en-US" dirty="0"/>
          </a:p>
        </p:txBody>
      </p:sp>
    </p:spTree>
    <p:extLst>
      <p:ext uri="{BB962C8B-B14F-4D97-AF65-F5344CB8AC3E}">
        <p14:creationId xmlns:p14="http://schemas.microsoft.com/office/powerpoint/2010/main" val="692650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That Makes up the Value</a:t>
            </a:r>
          </a:p>
        </p:txBody>
      </p:sp>
      <p:sp>
        <p:nvSpPr>
          <p:cNvPr id="3" name="Content Placeholder 2"/>
          <p:cNvSpPr>
            <a:spLocks noGrp="1"/>
          </p:cNvSpPr>
          <p:nvPr>
            <p:ph idx="1"/>
          </p:nvPr>
        </p:nvSpPr>
        <p:spPr/>
        <p:txBody>
          <a:bodyPr>
            <a:normAutofit/>
          </a:bodyPr>
          <a:lstStyle/>
          <a:p>
            <a:pPr algn="just"/>
            <a:r>
              <a:rPr lang="en-US" dirty="0"/>
              <a:t>An asset can have both quantitative and qualitative measurements assigned to it, but these measurements need to be derived</a:t>
            </a:r>
          </a:p>
          <a:p>
            <a:pPr algn="just"/>
            <a:r>
              <a:rPr lang="en-US" dirty="0"/>
              <a:t>The actual value of an asset is determined by the importance it has to the organization as a whole</a:t>
            </a:r>
          </a:p>
          <a:p>
            <a:pPr algn="just"/>
            <a:r>
              <a:rPr lang="en-US" dirty="0"/>
              <a:t>The value of an asset should reflect all identifiable costs that would arise if the asset were actually impaired</a:t>
            </a:r>
          </a:p>
          <a:p>
            <a:pPr algn="just"/>
            <a:r>
              <a:rPr lang="en-US" dirty="0"/>
              <a:t>If a server cost $4,000 to purchase, this value should not be input as the value of the asset in a risk assessment</a:t>
            </a:r>
          </a:p>
          <a:p>
            <a:pPr algn="just"/>
            <a:r>
              <a:rPr lang="en-US" dirty="0"/>
              <a:t>Rather, the cost of replacing or repairing it, the loss of productivity, and the value of any data that may be corrupted or lost must be accounted for to properly capture the amount the organization would lose if the server were to fail</a:t>
            </a:r>
          </a:p>
        </p:txBody>
      </p:sp>
    </p:spTree>
    <p:extLst>
      <p:ext uri="{BB962C8B-B14F-4D97-AF65-F5344CB8AC3E}">
        <p14:creationId xmlns:p14="http://schemas.microsoft.com/office/powerpoint/2010/main" val="27687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following issues should be considered when assigning values to assets:</a:t>
            </a:r>
          </a:p>
          <a:p>
            <a:pPr lvl="1"/>
            <a:r>
              <a:rPr lang="en-US" dirty="0"/>
              <a:t>Cost to acquire or develop the asset</a:t>
            </a:r>
          </a:p>
          <a:p>
            <a:pPr lvl="1"/>
            <a:r>
              <a:rPr lang="en-US" dirty="0"/>
              <a:t>Cost to maintain and protect the asset</a:t>
            </a:r>
          </a:p>
          <a:p>
            <a:pPr lvl="1"/>
            <a:r>
              <a:rPr lang="en-US" dirty="0"/>
              <a:t>Value of the asset to owners and users</a:t>
            </a:r>
          </a:p>
          <a:p>
            <a:pPr lvl="1"/>
            <a:r>
              <a:rPr lang="en-US" dirty="0"/>
              <a:t>Value of the asset to adversaries</a:t>
            </a:r>
          </a:p>
          <a:p>
            <a:pPr lvl="1"/>
            <a:r>
              <a:rPr lang="en-US" dirty="0"/>
              <a:t>Price others are willing to pay for the asset</a:t>
            </a:r>
          </a:p>
          <a:p>
            <a:pPr lvl="1"/>
            <a:r>
              <a:rPr lang="en-US" dirty="0"/>
              <a:t>Cost to replace the asset if lost</a:t>
            </a:r>
          </a:p>
          <a:p>
            <a:pPr lvl="1"/>
            <a:r>
              <a:rPr lang="en-US" dirty="0"/>
              <a:t>Operational and production activities affected if the asset is unavailable</a:t>
            </a:r>
          </a:p>
          <a:p>
            <a:pPr lvl="1"/>
            <a:r>
              <a:rPr lang="en-US" dirty="0"/>
              <a:t>Liability issues if the asset is compromised</a:t>
            </a:r>
          </a:p>
          <a:p>
            <a:pPr lvl="1"/>
            <a:r>
              <a:rPr lang="en-US" dirty="0"/>
              <a:t>Usefulness and role of the asset in the organization</a:t>
            </a:r>
          </a:p>
        </p:txBody>
      </p:sp>
    </p:spTree>
    <p:extLst>
      <p:ext uri="{BB962C8B-B14F-4D97-AF65-F5344CB8AC3E}">
        <p14:creationId xmlns:p14="http://schemas.microsoft.com/office/powerpoint/2010/main" val="1958731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IRM</a:t>
            </a:r>
          </a:p>
        </p:txBody>
      </p:sp>
      <p:sp>
        <p:nvSpPr>
          <p:cNvPr id="3" name="Content Placeholder 2"/>
          <p:cNvSpPr>
            <a:spLocks noGrp="1"/>
          </p:cNvSpPr>
          <p:nvPr>
            <p:ph idx="1"/>
          </p:nvPr>
        </p:nvSpPr>
        <p:spPr/>
        <p:txBody>
          <a:bodyPr/>
          <a:lstStyle/>
          <a:p>
            <a:pPr algn="just"/>
            <a:r>
              <a:rPr lang="en-US" b="1" i="1" dirty="0"/>
              <a:t>Information risk management (IRM) </a:t>
            </a:r>
            <a:r>
              <a:rPr lang="en-US" dirty="0"/>
              <a:t>is the process of identifying and assessing risk, reducing it to an acceptable level, and implementing the right mechanisms to maintain that level</a:t>
            </a:r>
          </a:p>
          <a:p>
            <a:pPr algn="just"/>
            <a:endParaRPr lang="en-US" dirty="0"/>
          </a:p>
          <a:p>
            <a:pPr algn="just"/>
            <a:r>
              <a:rPr lang="en-US" dirty="0"/>
              <a:t>There is no such thing as a 100-percent secure environment.</a:t>
            </a:r>
          </a:p>
          <a:p>
            <a:pPr algn="just"/>
            <a:endParaRPr lang="en-US" dirty="0"/>
          </a:p>
          <a:p>
            <a:pPr algn="just"/>
            <a:r>
              <a:rPr lang="en-US" dirty="0"/>
              <a:t> Every environment has vulnerabilities and threats. The skill is in identifying these threats, assessing the probability of them actually occurring and the damage they could cause, and then taking the right steps to reduce the overall risk</a:t>
            </a:r>
          </a:p>
        </p:txBody>
      </p:sp>
    </p:spTree>
    <p:extLst>
      <p:ext uri="{BB962C8B-B14F-4D97-AF65-F5344CB8AC3E}">
        <p14:creationId xmlns:p14="http://schemas.microsoft.com/office/powerpoint/2010/main" val="626406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to determine Asset Value?</a:t>
            </a:r>
          </a:p>
        </p:txBody>
      </p:sp>
      <p:sp>
        <p:nvSpPr>
          <p:cNvPr id="3" name="Content Placeholder 2"/>
          <p:cNvSpPr>
            <a:spLocks noGrp="1"/>
          </p:cNvSpPr>
          <p:nvPr>
            <p:ph idx="1"/>
          </p:nvPr>
        </p:nvSpPr>
        <p:spPr/>
        <p:txBody>
          <a:bodyPr/>
          <a:lstStyle/>
          <a:p>
            <a:r>
              <a:rPr lang="en-US" dirty="0"/>
              <a:t>It helps</a:t>
            </a:r>
          </a:p>
          <a:p>
            <a:endParaRPr lang="en-US" dirty="0"/>
          </a:p>
          <a:p>
            <a:pPr lvl="1"/>
            <a:r>
              <a:rPr lang="en-US" dirty="0"/>
              <a:t>To perform effective cost/benefit analyses</a:t>
            </a:r>
          </a:p>
          <a:p>
            <a:pPr lvl="1"/>
            <a:r>
              <a:rPr lang="en-US" dirty="0"/>
              <a:t>To select specific countermeasures and safeguards</a:t>
            </a:r>
          </a:p>
          <a:p>
            <a:pPr lvl="1"/>
            <a:r>
              <a:rPr lang="en-US" dirty="0"/>
              <a:t>To determine the level of insurance coverage to purchase</a:t>
            </a:r>
          </a:p>
          <a:p>
            <a:pPr lvl="1"/>
            <a:r>
              <a:rPr lang="en-US" dirty="0"/>
              <a:t>To understand what exactly is at risk</a:t>
            </a:r>
          </a:p>
          <a:p>
            <a:pPr lvl="1"/>
            <a:r>
              <a:rPr lang="en-US" dirty="0"/>
              <a:t>To comply with legal and regulatory requirements</a:t>
            </a:r>
          </a:p>
        </p:txBody>
      </p:sp>
    </p:spTree>
    <p:extLst>
      <p:ext uri="{BB962C8B-B14F-4D97-AF65-F5344CB8AC3E}">
        <p14:creationId xmlns:p14="http://schemas.microsoft.com/office/powerpoint/2010/main" val="1240767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&amp; Vulnerabilities</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7620000" cy="484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034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Loss Potential</a:t>
            </a:r>
          </a:p>
          <a:p>
            <a:pPr lvl="1" algn="just"/>
            <a:r>
              <a:rPr lang="en-US" dirty="0"/>
              <a:t>What the company would lose if a threat agent actually exploited a vulnerability. The loss may be corrupted data, destruction of systems and/or the facility, unauthorized disclosure of confidential information, a reduction in employee productivity, and so on</a:t>
            </a:r>
          </a:p>
          <a:p>
            <a:pPr lvl="1" algn="just"/>
            <a:endParaRPr lang="en-US" dirty="0"/>
          </a:p>
          <a:p>
            <a:pPr algn="just"/>
            <a:r>
              <a:rPr lang="en-US" b="1" dirty="0"/>
              <a:t>Delayed Loss</a:t>
            </a:r>
          </a:p>
          <a:p>
            <a:pPr lvl="1" algn="just"/>
            <a:r>
              <a:rPr lang="en-US" dirty="0"/>
              <a:t>Delayed loss is secondary in nature and takes place well after a vulnerability is exploited. Delayed loss may include damage to the company’s reputation, loss of market share, civil suits, the delayed collection of funds from customers, and so forth</a:t>
            </a:r>
          </a:p>
        </p:txBody>
      </p:sp>
    </p:spTree>
    <p:extLst>
      <p:ext uri="{BB962C8B-B14F-4D97-AF65-F5344CB8AC3E}">
        <p14:creationId xmlns:p14="http://schemas.microsoft.com/office/powerpoint/2010/main" val="4166716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 Approaches</a:t>
            </a:r>
          </a:p>
        </p:txBody>
      </p:sp>
      <p:sp>
        <p:nvSpPr>
          <p:cNvPr id="3" name="Content Placeholder 2"/>
          <p:cNvSpPr>
            <a:spLocks noGrp="1"/>
          </p:cNvSpPr>
          <p:nvPr>
            <p:ph idx="1"/>
          </p:nvPr>
        </p:nvSpPr>
        <p:spPr/>
        <p:txBody>
          <a:bodyPr>
            <a:normAutofit/>
          </a:bodyPr>
          <a:lstStyle/>
          <a:p>
            <a:r>
              <a:rPr lang="en-US" dirty="0"/>
              <a:t>The two approaches to risk analysis are quantitative and qualitative.</a:t>
            </a:r>
          </a:p>
          <a:p>
            <a:endParaRPr lang="en-US" dirty="0"/>
          </a:p>
          <a:p>
            <a:pPr algn="just"/>
            <a:r>
              <a:rPr lang="en-US" b="1" dirty="0"/>
              <a:t>Quantitative</a:t>
            </a:r>
            <a:r>
              <a:rPr lang="en-US" dirty="0"/>
              <a:t>: </a:t>
            </a:r>
            <a:r>
              <a:rPr lang="en-US" sz="2000" dirty="0"/>
              <a:t>A </a:t>
            </a:r>
            <a:r>
              <a:rPr lang="en-US" sz="2000" i="1" dirty="0"/>
              <a:t>quantitative risk analysis </a:t>
            </a:r>
            <a:r>
              <a:rPr lang="en-US" sz="2000" dirty="0"/>
              <a:t>is used to assign monetary and numeric values to all elements of the risk analysis process. Each element within the analysis (asset value, threat frequency, severity of vulnerability, impact damage, safeguard costs, safeguard effectiveness, uncertainty, and probability items) is quantified and entered into equations to determine total and residual risks. It is more of a scientific or mathematical approach to risk analysis compared to qualitative</a:t>
            </a:r>
          </a:p>
        </p:txBody>
      </p:sp>
    </p:spTree>
    <p:extLst>
      <p:ext uri="{BB962C8B-B14F-4D97-AF65-F5344CB8AC3E}">
        <p14:creationId xmlns:p14="http://schemas.microsoft.com/office/powerpoint/2010/main" val="3559496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 Approaches</a:t>
            </a:r>
          </a:p>
        </p:txBody>
      </p:sp>
      <p:sp>
        <p:nvSpPr>
          <p:cNvPr id="3" name="Content Placeholder 2"/>
          <p:cNvSpPr>
            <a:spLocks noGrp="1"/>
          </p:cNvSpPr>
          <p:nvPr>
            <p:ph idx="1"/>
          </p:nvPr>
        </p:nvSpPr>
        <p:spPr/>
        <p:txBody>
          <a:bodyPr>
            <a:normAutofit/>
          </a:bodyPr>
          <a:lstStyle/>
          <a:p>
            <a:r>
              <a:rPr lang="en-US" b="1" dirty="0"/>
              <a:t>Qualitative</a:t>
            </a:r>
            <a:r>
              <a:rPr lang="en-US" dirty="0"/>
              <a:t>: </a:t>
            </a:r>
            <a:r>
              <a:rPr lang="en-US" sz="2000" dirty="0"/>
              <a:t>A </a:t>
            </a:r>
            <a:r>
              <a:rPr lang="en-US" sz="2000" b="1" i="1" dirty="0"/>
              <a:t>qualitative risk analysis </a:t>
            </a:r>
            <a:r>
              <a:rPr lang="en-US" sz="2000" dirty="0"/>
              <a:t>uses a “softer” approach to the data elements of a risk analysis. It does not quantify that data, which means that it does not assign numeric values to the data so that they can be used in equations.</a:t>
            </a:r>
          </a:p>
          <a:p>
            <a:endParaRPr lang="en-US" sz="2000" dirty="0"/>
          </a:p>
          <a:p>
            <a:r>
              <a:rPr lang="en-US" sz="2000" dirty="0"/>
              <a:t>As an example, the results of a quantitative risk analysis could be that the organization is at risk of losing $100,000 if a buffer overflow was exploited on a web server, $25,000 if a database was compromised, and $10,000 if a file server was compromised.</a:t>
            </a:r>
          </a:p>
          <a:p>
            <a:endParaRPr lang="en-US" sz="2000" dirty="0"/>
          </a:p>
          <a:p>
            <a:r>
              <a:rPr lang="en-US" sz="2000" dirty="0"/>
              <a:t>A qualitative risk analysis would not present these findings in monetary values, but would assign ratings to the risks, as in Red, Yellow, and Green</a:t>
            </a:r>
          </a:p>
        </p:txBody>
      </p:sp>
    </p:spTree>
    <p:extLst>
      <p:ext uri="{BB962C8B-B14F-4D97-AF65-F5344CB8AC3E}">
        <p14:creationId xmlns:p14="http://schemas.microsoft.com/office/powerpoint/2010/main" val="37662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 quantitative analysis uses risk calculations that attempt to predict the level of monetary losses and the probability for each type of threat. </a:t>
            </a:r>
          </a:p>
          <a:p>
            <a:pPr algn="just"/>
            <a:endParaRPr lang="en-US" dirty="0"/>
          </a:p>
          <a:p>
            <a:pPr algn="just"/>
            <a:r>
              <a:rPr lang="en-US" dirty="0"/>
              <a:t>Qualitative analysis does not use calculations. Instead, it is more opinion- and scenario-based and uses a rating system to relay the risk criticality levels.</a:t>
            </a:r>
          </a:p>
          <a:p>
            <a:pPr algn="just"/>
            <a:endParaRPr lang="en-US" dirty="0"/>
          </a:p>
          <a:p>
            <a:pPr algn="just"/>
            <a:r>
              <a:rPr lang="en-US" dirty="0"/>
              <a:t>Quantitative and qualitative approaches have their own pros and cons, and each applies more appropriately to some situations than others.</a:t>
            </a:r>
          </a:p>
        </p:txBody>
      </p:sp>
    </p:spTree>
    <p:extLst>
      <p:ext uri="{BB962C8B-B14F-4D97-AF65-F5344CB8AC3E}">
        <p14:creationId xmlns:p14="http://schemas.microsoft.com/office/powerpoint/2010/main" val="1776718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Steps of Quantitative Risk Analysis</a:t>
            </a:r>
          </a:p>
        </p:txBody>
      </p:sp>
      <p:sp>
        <p:nvSpPr>
          <p:cNvPr id="3" name="Content Placeholder 2"/>
          <p:cNvSpPr>
            <a:spLocks noGrp="1"/>
          </p:cNvSpPr>
          <p:nvPr>
            <p:ph idx="1"/>
          </p:nvPr>
        </p:nvSpPr>
        <p:spPr/>
        <p:txBody>
          <a:bodyPr/>
          <a:lstStyle/>
          <a:p>
            <a:pPr algn="just"/>
            <a:r>
              <a:rPr lang="en-US" dirty="0"/>
              <a:t>If we choose to carry out a quantitative analysis, then we are going to use mathematical equations for our data interpretation process. The most commonly used equations used for this purpose are the </a:t>
            </a:r>
            <a:r>
              <a:rPr lang="en-US" b="1" i="1" dirty="0"/>
              <a:t>single loss expectancy (SLE) </a:t>
            </a:r>
            <a:r>
              <a:rPr lang="en-US" dirty="0"/>
              <a:t>and the </a:t>
            </a:r>
            <a:r>
              <a:rPr lang="en-US" b="1" i="1" dirty="0"/>
              <a:t>annual loss expectancy (ALE).</a:t>
            </a:r>
          </a:p>
          <a:p>
            <a:pPr algn="just"/>
            <a:endParaRPr lang="en-US" b="1" i="1" dirty="0"/>
          </a:p>
          <a:p>
            <a:pPr algn="just"/>
            <a:r>
              <a:rPr lang="en-US" b="1" i="1" dirty="0"/>
              <a:t>Exposure Factor: </a:t>
            </a:r>
            <a:r>
              <a:rPr lang="en-US" dirty="0"/>
              <a:t>The </a:t>
            </a:r>
            <a:r>
              <a:rPr lang="en-US" i="1" dirty="0"/>
              <a:t>exposure factor (EF) </a:t>
            </a:r>
            <a:r>
              <a:rPr lang="en-US" dirty="0"/>
              <a:t>represents the percentage of loss a realized threat could have on a certain asset. For example, if a data warehouse has the asset value of $150,000, it can be estimated that if a fire were to occur, 25 percent of the warehouse would be damaged</a:t>
            </a:r>
          </a:p>
        </p:txBody>
      </p:sp>
    </p:spTree>
    <p:extLst>
      <p:ext uri="{BB962C8B-B14F-4D97-AF65-F5344CB8AC3E}">
        <p14:creationId xmlns:p14="http://schemas.microsoft.com/office/powerpoint/2010/main" val="2712358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i="1" dirty="0"/>
              <a:t>Single Loss Expectancy: </a:t>
            </a:r>
            <a:r>
              <a:rPr lang="en-US" dirty="0"/>
              <a:t>The SLE is a dollar amount that is assigned to a single event that represents the company’s potential loss amount if a specific threat were to take place. The equation is laid out as follows:</a:t>
            </a:r>
          </a:p>
          <a:p>
            <a:pPr algn="just"/>
            <a:r>
              <a:rPr lang="en-US" dirty="0"/>
              <a:t>Asset Value × Exposure Factor (EF) = SLE</a:t>
            </a:r>
          </a:p>
          <a:p>
            <a:pPr algn="just"/>
            <a:endParaRPr lang="en-US" dirty="0"/>
          </a:p>
          <a:p>
            <a:pPr algn="just"/>
            <a:r>
              <a:rPr lang="en-US" dirty="0"/>
              <a:t>So, for the previous example, SLE would be $37,500</a:t>
            </a:r>
          </a:p>
          <a:p>
            <a:pPr marL="114300" indent="0" algn="just">
              <a:buNone/>
            </a:pPr>
            <a:r>
              <a:rPr lang="en-US" dirty="0"/>
              <a:t>Asset Value ($150,000) × Exposure Factor (25%) = $37,500</a:t>
            </a:r>
          </a:p>
          <a:p>
            <a:pPr marL="114300" indent="0" algn="just">
              <a:buNone/>
            </a:pPr>
            <a:endParaRPr lang="en-US" dirty="0"/>
          </a:p>
          <a:p>
            <a:pPr algn="just"/>
            <a:r>
              <a:rPr lang="en-US" dirty="0"/>
              <a:t>This tells us that the company can potentially lose $37,500 if a fire took place. But we need to know what our annual potential loss is, since we develop and use our security budgets on an annual basis. </a:t>
            </a:r>
          </a:p>
        </p:txBody>
      </p:sp>
    </p:spTree>
    <p:extLst>
      <p:ext uri="{BB962C8B-B14F-4D97-AF65-F5344CB8AC3E}">
        <p14:creationId xmlns:p14="http://schemas.microsoft.com/office/powerpoint/2010/main" val="3501133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This is where the ALE equation comes into play. The ALE equation is as follows:</a:t>
            </a:r>
          </a:p>
          <a:p>
            <a:endParaRPr lang="en-US" dirty="0"/>
          </a:p>
          <a:p>
            <a:r>
              <a:rPr lang="en-US" dirty="0"/>
              <a:t>SLE × Annualized Rate of Occurrence (ARO) = ALE</a:t>
            </a:r>
          </a:p>
          <a:p>
            <a:endParaRPr lang="en-US" dirty="0"/>
          </a:p>
          <a:p>
            <a:pPr algn="just"/>
            <a:r>
              <a:rPr lang="en-US" dirty="0"/>
              <a:t>The </a:t>
            </a:r>
            <a:r>
              <a:rPr lang="en-US" b="1" i="1" dirty="0"/>
              <a:t>annualized rate of occurrence (ARO) </a:t>
            </a:r>
            <a:r>
              <a:rPr lang="en-US" dirty="0"/>
              <a:t>is the value that represents the estimated frequency of a specific threat taking place within a 12-month timeframe. The range can be from 0.0 (never) to 1.0 (once a year) to greater than 1 (several times a year) and anywhere in between. For example, if the probability of a fire taking place and damaging our data warehouse is once every ten years, the ARO value is 0.1</a:t>
            </a:r>
          </a:p>
        </p:txBody>
      </p:sp>
    </p:spTree>
    <p:extLst>
      <p:ext uri="{BB962C8B-B14F-4D97-AF65-F5344CB8AC3E}">
        <p14:creationId xmlns:p14="http://schemas.microsoft.com/office/powerpoint/2010/main" val="3081017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So, if a fire taking place within a company’s data warehouse facility can cause $37,500 in damages, and the frequency (or ARO) of a fire taking place has an ARO value of 0.1 (indicating once in ten years), then the ALE value is $3,750 ($37,500 × 0.1 = $3,750).</a:t>
            </a:r>
          </a:p>
          <a:p>
            <a:pPr algn="just"/>
            <a:endParaRPr lang="en-US" dirty="0"/>
          </a:p>
          <a:p>
            <a:pPr algn="just"/>
            <a:r>
              <a:rPr lang="en-US" dirty="0"/>
              <a:t>The ALE value tells the company that if it wants to put in controls to protect the asset (warehouse) from this threat (fire), it can sensibly spend $3,750 or less per year to provide the necessary level of protection</a:t>
            </a:r>
          </a:p>
          <a:p>
            <a:pPr algn="just"/>
            <a:endParaRPr lang="en-US" dirty="0"/>
          </a:p>
          <a:p>
            <a:pPr algn="just"/>
            <a:r>
              <a:rPr lang="en-US" dirty="0"/>
              <a:t>It would not make good business sense for the company to spend more than $3,750 per year to protect itself from this threat.</a:t>
            </a:r>
          </a:p>
        </p:txBody>
      </p:sp>
    </p:spTree>
    <p:extLst>
      <p:ext uri="{BB962C8B-B14F-4D97-AF65-F5344CB8AC3E}">
        <p14:creationId xmlns:p14="http://schemas.microsoft.com/office/powerpoint/2010/main" val="169100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IRM</a:t>
            </a:r>
          </a:p>
        </p:txBody>
      </p:sp>
      <p:sp>
        <p:nvSpPr>
          <p:cNvPr id="3" name="Content Placeholder 2"/>
          <p:cNvSpPr>
            <a:spLocks noGrp="1"/>
          </p:cNvSpPr>
          <p:nvPr>
            <p:ph idx="1"/>
          </p:nvPr>
        </p:nvSpPr>
        <p:spPr/>
        <p:txBody>
          <a:bodyPr/>
          <a:lstStyle/>
          <a:p>
            <a:endParaRPr lang="en-US" dirty="0"/>
          </a:p>
        </p:txBody>
      </p:sp>
      <p:sp>
        <p:nvSpPr>
          <p:cNvPr id="4" name="object 3"/>
          <p:cNvSpPr/>
          <p:nvPr/>
        </p:nvSpPr>
        <p:spPr>
          <a:xfrm>
            <a:off x="533400" y="1641475"/>
            <a:ext cx="7432675" cy="49117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73763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Because the company has a risk of losing up to $6,500 if data is corrupted by virus infiltration, up to this amount of funds can be earmarked toward providing antivirus software and methods to ensure that a virus attack will not happen.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7394376" cy="2285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5837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Risk Analysis</a:t>
            </a:r>
          </a:p>
        </p:txBody>
      </p:sp>
      <p:sp>
        <p:nvSpPr>
          <p:cNvPr id="3" name="Content Placeholder 2"/>
          <p:cNvSpPr>
            <a:spLocks noGrp="1"/>
          </p:cNvSpPr>
          <p:nvPr>
            <p:ph idx="1"/>
          </p:nvPr>
        </p:nvSpPr>
        <p:spPr/>
        <p:txBody>
          <a:bodyPr>
            <a:normAutofit fontScale="92500"/>
          </a:bodyPr>
          <a:lstStyle/>
          <a:p>
            <a:pPr algn="just"/>
            <a:r>
              <a:rPr lang="en-US" dirty="0"/>
              <a:t>Qualitative methods walk through different scenarios of risk possibilities and rank the seriousness of the threats and the validity of the different possible countermeasures based on opinions. (A wide sweeping analysis can include hundreds of scenarios.)</a:t>
            </a:r>
          </a:p>
          <a:p>
            <a:pPr algn="just"/>
            <a:endParaRPr lang="en-US" dirty="0"/>
          </a:p>
          <a:p>
            <a:pPr algn="just"/>
            <a:r>
              <a:rPr lang="en-US" dirty="0"/>
              <a:t>Qualitative analysis techniques include judgment, best practices, intuition, and experience. Examples of qualitative techniques to gather data are brainstorming, focus groups, surveys, questionnaires, checklists, one-on-one meetings, and interviews</a:t>
            </a:r>
          </a:p>
          <a:p>
            <a:pPr algn="just"/>
            <a:endParaRPr lang="en-US" dirty="0"/>
          </a:p>
          <a:p>
            <a:pPr algn="just"/>
            <a:r>
              <a:rPr lang="en-US" dirty="0"/>
              <a:t>The risk analysis team will determine the best technique for the threats that need to be assessed, as well as the culture of the company and individuals involved with the analysis</a:t>
            </a:r>
          </a:p>
        </p:txBody>
      </p:sp>
    </p:spTree>
    <p:extLst>
      <p:ext uri="{BB962C8B-B14F-4D97-AF65-F5344CB8AC3E}">
        <p14:creationId xmlns:p14="http://schemas.microsoft.com/office/powerpoint/2010/main" val="1387863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The team that is performing the risk analysis gathers personnel who have experience and education on the threats being evaluated. When this group is presented with a scenario that describes threats and loss potential, each member responds with their gut feeling and experience on the likelihood of the threat and the extent of damage that may result.</a:t>
            </a:r>
          </a:p>
          <a:p>
            <a:pPr algn="just"/>
            <a:endParaRPr lang="en-US" dirty="0"/>
          </a:p>
          <a:p>
            <a:pPr algn="just"/>
            <a:r>
              <a:rPr lang="en-US" dirty="0"/>
              <a:t>A scenario of each identified vulnerability and how it would be exploited is explored. The “expert” in the group, who is most familiar with this type of threat, should review the scenario to ensure it reflects how an actual threat would be carried out</a:t>
            </a:r>
          </a:p>
        </p:txBody>
      </p:sp>
    </p:spTree>
    <p:extLst>
      <p:ext uri="{BB962C8B-B14F-4D97-AF65-F5344CB8AC3E}">
        <p14:creationId xmlns:p14="http://schemas.microsoft.com/office/powerpoint/2010/main" val="775349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Safeguards that would diminish the damage of this threat are then evaluated, and the scenario is played out for each safeguard. The exposure possibility and loss possibility can be ranked as high, medium, or low on a scale of 1 to 5 or 1 to 10</a:t>
            </a:r>
          </a:p>
          <a:p>
            <a:pPr algn="just"/>
            <a:endParaRPr lang="en-US" dirty="0"/>
          </a:p>
          <a:p>
            <a:pPr algn="just"/>
            <a:r>
              <a:rPr lang="en-US" dirty="0"/>
              <a:t>Once the selected personnel rank the possibility of a threat happening, the loss potential, and the advantages of each safeguard, this information is compiled into a report and presented to management to help it make better decisions on how best to implement safeguards into the environment</a:t>
            </a:r>
          </a:p>
        </p:txBody>
      </p:sp>
    </p:spTree>
    <p:extLst>
      <p:ext uri="{BB962C8B-B14F-4D97-AF65-F5344CB8AC3E}">
        <p14:creationId xmlns:p14="http://schemas.microsoft.com/office/powerpoint/2010/main" val="1230206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063154"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0084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744708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1057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object 5"/>
          <p:cNvGraphicFramePr>
            <a:graphicFrameLocks noGrp="1"/>
          </p:cNvGraphicFramePr>
          <p:nvPr>
            <p:extLst>
              <p:ext uri="{D42A27DB-BD31-4B8C-83A1-F6EECF244321}">
                <p14:modId xmlns:p14="http://schemas.microsoft.com/office/powerpoint/2010/main" val="2343872354"/>
              </p:ext>
            </p:extLst>
          </p:nvPr>
        </p:nvGraphicFramePr>
        <p:xfrm>
          <a:off x="457200" y="1890712"/>
          <a:ext cx="7772400" cy="4002086"/>
        </p:xfrm>
        <a:graphic>
          <a:graphicData uri="http://schemas.openxmlformats.org/drawingml/2006/table">
            <a:tbl>
              <a:tblPr firstRow="1" bandRow="1">
                <a:tableStyleId>{2D5ABB26-0587-4C30-8999-92F81FD0307C}</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57200">
                <a:tc rowSpan="2">
                  <a:txBody>
                    <a:bodyPr/>
                    <a:lstStyle/>
                    <a:p>
                      <a:pPr marR="1270" algn="ctr">
                        <a:lnSpc>
                          <a:spcPct val="100000"/>
                        </a:lnSpc>
                        <a:spcBef>
                          <a:spcPts val="1975"/>
                        </a:spcBef>
                      </a:pPr>
                      <a:r>
                        <a:rPr sz="2200" spc="-5" dirty="0">
                          <a:latin typeface="Times New Roman"/>
                          <a:cs typeface="Times New Roman"/>
                        </a:rPr>
                        <a:t>Threat</a:t>
                      </a:r>
                      <a:endParaRPr sz="2200">
                        <a:latin typeface="Times New Roman"/>
                        <a:cs typeface="Times New Roman"/>
                      </a:endParaRPr>
                    </a:p>
                    <a:p>
                      <a:pPr marR="3810" algn="ctr">
                        <a:lnSpc>
                          <a:spcPct val="100000"/>
                        </a:lnSpc>
                        <a:spcBef>
                          <a:spcPts val="525"/>
                        </a:spcBef>
                      </a:pPr>
                      <a:r>
                        <a:rPr sz="2200" spc="-5" dirty="0">
                          <a:latin typeface="Times New Roman"/>
                          <a:cs typeface="Times New Roman"/>
                        </a:rPr>
                        <a:t>Likelihood</a:t>
                      </a:r>
                      <a:endParaRPr sz="220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gridSpan="3">
                  <a:txBody>
                    <a:bodyPr/>
                    <a:lstStyle/>
                    <a:p>
                      <a:pPr marL="8890" algn="ctr">
                        <a:lnSpc>
                          <a:spcPct val="100000"/>
                        </a:lnSpc>
                        <a:spcBef>
                          <a:spcPts val="170"/>
                        </a:spcBef>
                      </a:pPr>
                      <a:r>
                        <a:rPr sz="2200" spc="-5" dirty="0">
                          <a:latin typeface="Times New Roman"/>
                          <a:cs typeface="Times New Roman"/>
                        </a:rPr>
                        <a:t>Impact</a:t>
                      </a:r>
                      <a:endParaRPr sz="22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829055">
                <a:tc vMerge="1">
                  <a:txBody>
                    <a:bodyPr/>
                    <a:lstStyle/>
                    <a:p>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240"/>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(10)</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40"/>
                        </a:spcBef>
                      </a:pPr>
                      <a:r>
                        <a:rPr sz="2200" spc="-5" dirty="0">
                          <a:latin typeface="Times New Roman"/>
                          <a:cs typeface="Times New Roman"/>
                        </a:rPr>
                        <a:t>Medium</a:t>
                      </a:r>
                      <a:endParaRPr sz="2200">
                        <a:latin typeface="Times New Roman"/>
                        <a:cs typeface="Times New Roman"/>
                      </a:endParaRPr>
                    </a:p>
                    <a:p>
                      <a:pPr algn="ctr">
                        <a:lnSpc>
                          <a:spcPct val="100000"/>
                        </a:lnSpc>
                        <a:spcBef>
                          <a:spcPts val="525"/>
                        </a:spcBef>
                      </a:pPr>
                      <a:r>
                        <a:rPr sz="2200" spc="-5" dirty="0">
                          <a:latin typeface="Times New Roman"/>
                          <a:cs typeface="Times New Roman"/>
                        </a:rPr>
                        <a:t>(50)</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620" algn="ctr">
                        <a:lnSpc>
                          <a:spcPct val="100000"/>
                        </a:lnSpc>
                        <a:spcBef>
                          <a:spcPts val="240"/>
                        </a:spcBef>
                      </a:pPr>
                      <a:r>
                        <a:rPr sz="2200" spc="-5" dirty="0">
                          <a:latin typeface="Times New Roman"/>
                          <a:cs typeface="Times New Roman"/>
                        </a:rPr>
                        <a:t>High</a:t>
                      </a:r>
                      <a:endParaRPr sz="2200">
                        <a:latin typeface="Times New Roman"/>
                        <a:cs typeface="Times New Roman"/>
                      </a:endParaRPr>
                    </a:p>
                    <a:p>
                      <a:pPr marL="7620" algn="ctr">
                        <a:lnSpc>
                          <a:spcPct val="100000"/>
                        </a:lnSpc>
                        <a:spcBef>
                          <a:spcPts val="525"/>
                        </a:spcBef>
                      </a:pPr>
                      <a:r>
                        <a:rPr sz="2200" spc="-5" dirty="0">
                          <a:latin typeface="Times New Roman"/>
                          <a:cs typeface="Times New Roman"/>
                        </a:rPr>
                        <a:t>(100)</a:t>
                      </a:r>
                      <a:endParaRPr sz="22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906272">
                <a:tc>
                  <a:txBody>
                    <a:bodyPr/>
                    <a:lstStyle/>
                    <a:p>
                      <a:pPr>
                        <a:lnSpc>
                          <a:spcPct val="100000"/>
                        </a:lnSpc>
                      </a:pPr>
                      <a:endParaRPr sz="1850">
                        <a:latin typeface="Times New Roman"/>
                        <a:cs typeface="Times New Roman"/>
                      </a:endParaRPr>
                    </a:p>
                    <a:p>
                      <a:pPr marR="2540" algn="ctr">
                        <a:lnSpc>
                          <a:spcPct val="100000"/>
                        </a:lnSpc>
                      </a:pPr>
                      <a:r>
                        <a:rPr sz="2200" spc="-5" dirty="0">
                          <a:latin typeface="Times New Roman"/>
                          <a:cs typeface="Times New Roman"/>
                        </a:rPr>
                        <a:t>High</a:t>
                      </a:r>
                      <a:r>
                        <a:rPr sz="2200" spc="-75" dirty="0">
                          <a:latin typeface="Times New Roman"/>
                          <a:cs typeface="Times New Roman"/>
                        </a:rPr>
                        <a:t> </a:t>
                      </a:r>
                      <a:r>
                        <a:rPr sz="2200" spc="-5" dirty="0">
                          <a:latin typeface="Times New Roman"/>
                          <a:cs typeface="Times New Roman"/>
                        </a:rPr>
                        <a:t>(1.0)</a:t>
                      </a:r>
                      <a:endParaRPr sz="22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45"/>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10 x </a:t>
                      </a:r>
                      <a:r>
                        <a:rPr sz="2200" dirty="0">
                          <a:latin typeface="Times New Roman"/>
                          <a:cs typeface="Times New Roman"/>
                        </a:rPr>
                        <a:t>1.0 </a:t>
                      </a:r>
                      <a:r>
                        <a:rPr sz="2200" spc="-5" dirty="0">
                          <a:latin typeface="Times New Roman"/>
                          <a:cs typeface="Times New Roman"/>
                        </a:rPr>
                        <a:t>=</a:t>
                      </a:r>
                      <a:r>
                        <a:rPr sz="2200" spc="-85" dirty="0">
                          <a:latin typeface="Times New Roman"/>
                          <a:cs typeface="Times New Roman"/>
                        </a:rPr>
                        <a:t> </a:t>
                      </a:r>
                      <a:r>
                        <a:rPr sz="2200" spc="-5" dirty="0">
                          <a:latin typeface="Times New Roman"/>
                          <a:cs typeface="Times New Roman"/>
                        </a:rPr>
                        <a:t>10</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203835" marR="196850" indent="269240">
                        <a:lnSpc>
                          <a:spcPct val="120000"/>
                        </a:lnSpc>
                        <a:spcBef>
                          <a:spcPts val="15"/>
                        </a:spcBef>
                      </a:pPr>
                      <a:r>
                        <a:rPr sz="2200" spc="-5" dirty="0">
                          <a:latin typeface="Times New Roman"/>
                          <a:cs typeface="Times New Roman"/>
                        </a:rPr>
                        <a:t>Medium  50 x </a:t>
                      </a:r>
                      <a:r>
                        <a:rPr sz="2200" dirty="0">
                          <a:latin typeface="Times New Roman"/>
                          <a:cs typeface="Times New Roman"/>
                        </a:rPr>
                        <a:t>1.0 </a:t>
                      </a:r>
                      <a:r>
                        <a:rPr sz="2200" spc="-5" dirty="0">
                          <a:latin typeface="Times New Roman"/>
                          <a:cs typeface="Times New Roman"/>
                        </a:rPr>
                        <a:t>=</a:t>
                      </a:r>
                      <a:r>
                        <a:rPr sz="2200" spc="-85" dirty="0">
                          <a:latin typeface="Times New Roman"/>
                          <a:cs typeface="Times New Roman"/>
                        </a:rPr>
                        <a:t> </a:t>
                      </a:r>
                      <a:r>
                        <a:rPr sz="2200" spc="-5" dirty="0">
                          <a:latin typeface="Times New Roman"/>
                          <a:cs typeface="Times New Roman"/>
                        </a:rPr>
                        <a:t>50</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17BA2"/>
                    </a:solidFill>
                  </a:tcPr>
                </a:tc>
                <a:tc>
                  <a:txBody>
                    <a:bodyPr/>
                    <a:lstStyle/>
                    <a:p>
                      <a:pPr marL="8255" algn="ctr">
                        <a:lnSpc>
                          <a:spcPct val="100000"/>
                        </a:lnSpc>
                        <a:spcBef>
                          <a:spcPts val="545"/>
                        </a:spcBef>
                      </a:pPr>
                      <a:r>
                        <a:rPr sz="2200" spc="-5" dirty="0">
                          <a:latin typeface="Times New Roman"/>
                          <a:cs typeface="Times New Roman"/>
                        </a:rPr>
                        <a:t>High</a:t>
                      </a:r>
                      <a:endParaRPr sz="2200">
                        <a:latin typeface="Times New Roman"/>
                        <a:cs typeface="Times New Roman"/>
                      </a:endParaRPr>
                    </a:p>
                    <a:p>
                      <a:pPr marL="6350" algn="ctr">
                        <a:lnSpc>
                          <a:spcPct val="100000"/>
                        </a:lnSpc>
                        <a:spcBef>
                          <a:spcPts val="525"/>
                        </a:spcBef>
                      </a:pPr>
                      <a:r>
                        <a:rPr sz="2200" spc="-5" dirty="0">
                          <a:latin typeface="Times New Roman"/>
                          <a:cs typeface="Times New Roman"/>
                        </a:rPr>
                        <a:t>100 x 1.0 =</a:t>
                      </a:r>
                      <a:r>
                        <a:rPr sz="2200" spc="-75" dirty="0">
                          <a:latin typeface="Times New Roman"/>
                          <a:cs typeface="Times New Roman"/>
                        </a:rPr>
                        <a:t> </a:t>
                      </a:r>
                      <a:r>
                        <a:rPr sz="2200" dirty="0">
                          <a:latin typeface="Times New Roman"/>
                          <a:cs typeface="Times New Roman"/>
                        </a:rPr>
                        <a:t>100</a:t>
                      </a:r>
                      <a:endParaRPr sz="22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6600"/>
                    </a:solidFill>
                  </a:tcPr>
                </a:tc>
                <a:extLst>
                  <a:ext uri="{0D108BD9-81ED-4DB2-BD59-A6C34878D82A}">
                    <a16:rowId xmlns:a16="http://schemas.microsoft.com/office/drawing/2014/main" val="10002"/>
                  </a:ext>
                </a:extLst>
              </a:tr>
              <a:tr h="904748">
                <a:tc>
                  <a:txBody>
                    <a:bodyPr/>
                    <a:lstStyle/>
                    <a:p>
                      <a:pPr>
                        <a:lnSpc>
                          <a:spcPct val="100000"/>
                        </a:lnSpc>
                        <a:spcBef>
                          <a:spcPts val="50"/>
                        </a:spcBef>
                      </a:pPr>
                      <a:endParaRPr sz="1800">
                        <a:latin typeface="Times New Roman"/>
                        <a:cs typeface="Times New Roman"/>
                      </a:endParaRPr>
                    </a:p>
                    <a:p>
                      <a:pPr marR="1270" algn="ctr">
                        <a:lnSpc>
                          <a:spcPct val="100000"/>
                        </a:lnSpc>
                        <a:spcBef>
                          <a:spcPts val="5"/>
                        </a:spcBef>
                      </a:pPr>
                      <a:r>
                        <a:rPr sz="2200" spc="-5" dirty="0">
                          <a:latin typeface="Times New Roman"/>
                          <a:cs typeface="Times New Roman"/>
                        </a:rPr>
                        <a:t>Medium</a:t>
                      </a:r>
                      <a:r>
                        <a:rPr sz="2200" spc="-70" dirty="0">
                          <a:latin typeface="Times New Roman"/>
                          <a:cs typeface="Times New Roman"/>
                        </a:rPr>
                        <a:t> </a:t>
                      </a:r>
                      <a:r>
                        <a:rPr sz="2200" spc="-5" dirty="0">
                          <a:latin typeface="Times New Roman"/>
                          <a:cs typeface="Times New Roman"/>
                        </a:rPr>
                        <a:t>(0.5)</a:t>
                      </a:r>
                      <a:endParaRPr sz="22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540"/>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10 x </a:t>
                      </a:r>
                      <a:r>
                        <a:rPr sz="2200" dirty="0">
                          <a:latin typeface="Times New Roman"/>
                          <a:cs typeface="Times New Roman"/>
                        </a:rPr>
                        <a:t>0.5 </a:t>
                      </a:r>
                      <a:r>
                        <a:rPr sz="2200" spc="-5" dirty="0">
                          <a:latin typeface="Times New Roman"/>
                          <a:cs typeface="Times New Roman"/>
                        </a:rPr>
                        <a:t>=</a:t>
                      </a:r>
                      <a:r>
                        <a:rPr sz="2200" spc="-90" dirty="0">
                          <a:latin typeface="Times New Roman"/>
                          <a:cs typeface="Times New Roman"/>
                        </a:rPr>
                        <a:t> </a:t>
                      </a:r>
                      <a:r>
                        <a:rPr sz="2200" spc="-5" dirty="0">
                          <a:latin typeface="Times New Roman"/>
                          <a:cs typeface="Times New Roman"/>
                        </a:rPr>
                        <a:t>5</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pPr marL="1905" algn="ctr">
                        <a:lnSpc>
                          <a:spcPct val="100000"/>
                        </a:lnSpc>
                        <a:spcBef>
                          <a:spcPts val="540"/>
                        </a:spcBef>
                      </a:pPr>
                      <a:r>
                        <a:rPr sz="2200" spc="-5" dirty="0">
                          <a:latin typeface="Times New Roman"/>
                          <a:cs typeface="Times New Roman"/>
                        </a:rPr>
                        <a:t>Medium</a:t>
                      </a:r>
                      <a:endParaRPr sz="2200">
                        <a:latin typeface="Times New Roman"/>
                        <a:cs typeface="Times New Roman"/>
                      </a:endParaRPr>
                    </a:p>
                    <a:p>
                      <a:pPr algn="ctr">
                        <a:lnSpc>
                          <a:spcPct val="100000"/>
                        </a:lnSpc>
                        <a:spcBef>
                          <a:spcPts val="525"/>
                        </a:spcBef>
                      </a:pPr>
                      <a:r>
                        <a:rPr sz="2200" spc="-5" dirty="0">
                          <a:latin typeface="Times New Roman"/>
                          <a:cs typeface="Times New Roman"/>
                        </a:rPr>
                        <a:t>50 x </a:t>
                      </a:r>
                      <a:r>
                        <a:rPr sz="2200" dirty="0">
                          <a:latin typeface="Times New Roman"/>
                          <a:cs typeface="Times New Roman"/>
                        </a:rPr>
                        <a:t>0.5 </a:t>
                      </a:r>
                      <a:r>
                        <a:rPr sz="2200" spc="-5" dirty="0">
                          <a:latin typeface="Times New Roman"/>
                          <a:cs typeface="Times New Roman"/>
                        </a:rPr>
                        <a:t>=</a:t>
                      </a:r>
                      <a:r>
                        <a:rPr sz="2200" spc="-85" dirty="0">
                          <a:latin typeface="Times New Roman"/>
                          <a:cs typeface="Times New Roman"/>
                        </a:rPr>
                        <a:t> </a:t>
                      </a:r>
                      <a:r>
                        <a:rPr sz="2200" spc="-5" dirty="0">
                          <a:latin typeface="Times New Roman"/>
                          <a:cs typeface="Times New Roman"/>
                        </a:rPr>
                        <a:t>25</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717BA2"/>
                    </a:solidFill>
                  </a:tcPr>
                </a:tc>
                <a:tc>
                  <a:txBody>
                    <a:bodyPr/>
                    <a:lstStyle/>
                    <a:p>
                      <a:pPr marL="10160" algn="ctr">
                        <a:lnSpc>
                          <a:spcPct val="100000"/>
                        </a:lnSpc>
                        <a:spcBef>
                          <a:spcPts val="540"/>
                        </a:spcBef>
                      </a:pPr>
                      <a:r>
                        <a:rPr sz="2200" spc="-5" dirty="0">
                          <a:latin typeface="Times New Roman"/>
                          <a:cs typeface="Times New Roman"/>
                        </a:rPr>
                        <a:t>Medium</a:t>
                      </a:r>
                      <a:endParaRPr sz="2200">
                        <a:latin typeface="Times New Roman"/>
                        <a:cs typeface="Times New Roman"/>
                      </a:endParaRPr>
                    </a:p>
                    <a:p>
                      <a:pPr marL="5715" algn="ctr">
                        <a:lnSpc>
                          <a:spcPct val="100000"/>
                        </a:lnSpc>
                        <a:spcBef>
                          <a:spcPts val="525"/>
                        </a:spcBef>
                      </a:pPr>
                      <a:r>
                        <a:rPr sz="2200" spc="-5" dirty="0">
                          <a:latin typeface="Times New Roman"/>
                          <a:cs typeface="Times New Roman"/>
                        </a:rPr>
                        <a:t>100 x 0.5 =</a:t>
                      </a:r>
                      <a:r>
                        <a:rPr sz="2200" spc="-70" dirty="0">
                          <a:latin typeface="Times New Roman"/>
                          <a:cs typeface="Times New Roman"/>
                        </a:rPr>
                        <a:t> </a:t>
                      </a:r>
                      <a:r>
                        <a:rPr sz="2200" spc="-5" dirty="0">
                          <a:latin typeface="Times New Roman"/>
                          <a:cs typeface="Times New Roman"/>
                        </a:rPr>
                        <a:t>50</a:t>
                      </a:r>
                      <a:endParaRPr sz="22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717BA2"/>
                    </a:solidFill>
                  </a:tcPr>
                </a:tc>
                <a:extLst>
                  <a:ext uri="{0D108BD9-81ED-4DB2-BD59-A6C34878D82A}">
                    <a16:rowId xmlns:a16="http://schemas.microsoft.com/office/drawing/2014/main" val="10003"/>
                  </a:ext>
                </a:extLst>
              </a:tr>
              <a:tr h="904811">
                <a:tc>
                  <a:txBody>
                    <a:bodyPr/>
                    <a:lstStyle/>
                    <a:p>
                      <a:pPr>
                        <a:lnSpc>
                          <a:spcPct val="100000"/>
                        </a:lnSpc>
                        <a:spcBef>
                          <a:spcPts val="55"/>
                        </a:spcBef>
                      </a:pPr>
                      <a:endParaRPr sz="1800">
                        <a:latin typeface="Times New Roman"/>
                        <a:cs typeface="Times New Roman"/>
                      </a:endParaRPr>
                    </a:p>
                    <a:p>
                      <a:pPr marR="1905" algn="ctr">
                        <a:lnSpc>
                          <a:spcPct val="100000"/>
                        </a:lnSpc>
                      </a:pPr>
                      <a:r>
                        <a:rPr sz="2200" spc="-5" dirty="0">
                          <a:latin typeface="Times New Roman"/>
                          <a:cs typeface="Times New Roman"/>
                        </a:rPr>
                        <a:t>Low</a:t>
                      </a:r>
                      <a:r>
                        <a:rPr sz="2200" spc="-95" dirty="0">
                          <a:latin typeface="Times New Roman"/>
                          <a:cs typeface="Times New Roman"/>
                        </a:rPr>
                        <a:t> </a:t>
                      </a:r>
                      <a:r>
                        <a:rPr sz="2200" dirty="0">
                          <a:latin typeface="Times New Roman"/>
                          <a:cs typeface="Times New Roman"/>
                        </a:rPr>
                        <a:t>(0.1)</a:t>
                      </a:r>
                      <a:endParaRPr sz="22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540"/>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10 x </a:t>
                      </a:r>
                      <a:r>
                        <a:rPr sz="2200" dirty="0">
                          <a:latin typeface="Times New Roman"/>
                          <a:cs typeface="Times New Roman"/>
                        </a:rPr>
                        <a:t>0.1 </a:t>
                      </a:r>
                      <a:r>
                        <a:rPr sz="2200" spc="-5" dirty="0">
                          <a:latin typeface="Times New Roman"/>
                          <a:cs typeface="Times New Roman"/>
                        </a:rPr>
                        <a:t>=</a:t>
                      </a:r>
                      <a:r>
                        <a:rPr sz="2200" spc="-90" dirty="0">
                          <a:latin typeface="Times New Roman"/>
                          <a:cs typeface="Times New Roman"/>
                        </a:rPr>
                        <a:t> </a:t>
                      </a:r>
                      <a:r>
                        <a:rPr sz="2200" spc="-5" dirty="0">
                          <a:latin typeface="Times New Roman"/>
                          <a:cs typeface="Times New Roman"/>
                        </a:rPr>
                        <a:t>1</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00"/>
                    </a:solidFill>
                  </a:tcPr>
                </a:tc>
                <a:tc>
                  <a:txBody>
                    <a:bodyPr/>
                    <a:lstStyle/>
                    <a:p>
                      <a:pPr algn="ctr">
                        <a:lnSpc>
                          <a:spcPct val="100000"/>
                        </a:lnSpc>
                        <a:spcBef>
                          <a:spcPts val="540"/>
                        </a:spcBef>
                      </a:pPr>
                      <a:r>
                        <a:rPr sz="2200" spc="-5" dirty="0">
                          <a:latin typeface="Times New Roman"/>
                          <a:cs typeface="Times New Roman"/>
                        </a:rPr>
                        <a:t>Low</a:t>
                      </a:r>
                      <a:endParaRPr sz="2200">
                        <a:latin typeface="Times New Roman"/>
                        <a:cs typeface="Times New Roman"/>
                      </a:endParaRPr>
                    </a:p>
                    <a:p>
                      <a:pPr algn="ctr">
                        <a:lnSpc>
                          <a:spcPct val="100000"/>
                        </a:lnSpc>
                        <a:spcBef>
                          <a:spcPts val="525"/>
                        </a:spcBef>
                      </a:pPr>
                      <a:r>
                        <a:rPr sz="2200" spc="-5" dirty="0">
                          <a:latin typeface="Times New Roman"/>
                          <a:cs typeface="Times New Roman"/>
                        </a:rPr>
                        <a:t>50 x </a:t>
                      </a:r>
                      <a:r>
                        <a:rPr sz="2200" dirty="0">
                          <a:latin typeface="Times New Roman"/>
                          <a:cs typeface="Times New Roman"/>
                        </a:rPr>
                        <a:t>0.1</a:t>
                      </a:r>
                      <a:r>
                        <a:rPr sz="2200" spc="-85" dirty="0">
                          <a:latin typeface="Times New Roman"/>
                          <a:cs typeface="Times New Roman"/>
                        </a:rPr>
                        <a:t> </a:t>
                      </a:r>
                      <a:r>
                        <a:rPr sz="2200" spc="-5" dirty="0">
                          <a:latin typeface="Times New Roman"/>
                          <a:cs typeface="Times New Roman"/>
                        </a:rPr>
                        <a:t>=5</a:t>
                      </a:r>
                      <a:endParaRPr sz="2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00"/>
                    </a:solidFill>
                  </a:tcPr>
                </a:tc>
                <a:tc>
                  <a:txBody>
                    <a:bodyPr/>
                    <a:lstStyle/>
                    <a:p>
                      <a:pPr marL="7620" algn="ctr">
                        <a:lnSpc>
                          <a:spcPct val="100000"/>
                        </a:lnSpc>
                        <a:spcBef>
                          <a:spcPts val="540"/>
                        </a:spcBef>
                      </a:pPr>
                      <a:r>
                        <a:rPr sz="2200" spc="-5" dirty="0">
                          <a:latin typeface="Times New Roman"/>
                          <a:cs typeface="Times New Roman"/>
                        </a:rPr>
                        <a:t>Low</a:t>
                      </a:r>
                      <a:endParaRPr sz="2200" dirty="0">
                        <a:latin typeface="Times New Roman"/>
                        <a:cs typeface="Times New Roman"/>
                      </a:endParaRPr>
                    </a:p>
                    <a:p>
                      <a:pPr marL="5715" algn="ctr">
                        <a:lnSpc>
                          <a:spcPct val="100000"/>
                        </a:lnSpc>
                        <a:spcBef>
                          <a:spcPts val="525"/>
                        </a:spcBef>
                      </a:pPr>
                      <a:r>
                        <a:rPr sz="2200" spc="-5" dirty="0">
                          <a:latin typeface="Times New Roman"/>
                          <a:cs typeface="Times New Roman"/>
                        </a:rPr>
                        <a:t>100 x 0.1 =</a:t>
                      </a:r>
                      <a:r>
                        <a:rPr sz="2200" spc="-70" dirty="0">
                          <a:latin typeface="Times New Roman"/>
                          <a:cs typeface="Times New Roman"/>
                        </a:rPr>
                        <a:t> </a:t>
                      </a:r>
                      <a:r>
                        <a:rPr sz="2200" spc="-5" dirty="0">
                          <a:latin typeface="Times New Roman"/>
                          <a:cs typeface="Times New Roman"/>
                        </a:rPr>
                        <a:t>10</a:t>
                      </a:r>
                      <a:endParaRPr sz="2200" dirty="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0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11021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 Matrix</a:t>
            </a:r>
          </a:p>
        </p:txBody>
      </p:sp>
      <p:sp>
        <p:nvSpPr>
          <p:cNvPr id="3" name="Content Placeholder 2"/>
          <p:cNvSpPr>
            <a:spLocks noGrp="1"/>
          </p:cNvSpPr>
          <p:nvPr>
            <p:ph idx="1"/>
          </p:nvPr>
        </p:nvSpPr>
        <p:spPr/>
        <p:txBody>
          <a:bodyPr/>
          <a:lstStyle/>
          <a:p>
            <a:endParaRPr lang="en-US"/>
          </a:p>
        </p:txBody>
      </p:sp>
      <p:graphicFrame>
        <p:nvGraphicFramePr>
          <p:cNvPr id="4" name="object 6"/>
          <p:cNvGraphicFramePr>
            <a:graphicFrameLocks noGrp="1"/>
          </p:cNvGraphicFramePr>
          <p:nvPr/>
        </p:nvGraphicFramePr>
        <p:xfrm>
          <a:off x="1052512" y="1662112"/>
          <a:ext cx="6705600" cy="4451741"/>
        </p:xfrm>
        <a:graphic>
          <a:graphicData uri="http://schemas.openxmlformats.org/drawingml/2006/table">
            <a:tbl>
              <a:tblPr firstRow="1" bandRow="1">
                <a:tableStyleId>{2D5ABB26-0587-4C30-8999-92F81FD0307C}</a:tableStyleId>
              </a:tblPr>
              <a:tblGrid>
                <a:gridCol w="1447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533273">
                <a:tc rowSpan="2">
                  <a:txBody>
                    <a:bodyPr/>
                    <a:lstStyle/>
                    <a:p>
                      <a:pPr>
                        <a:lnSpc>
                          <a:spcPct val="100000"/>
                        </a:lnSpc>
                      </a:pPr>
                      <a:endParaRPr sz="1800" dirty="0">
                        <a:latin typeface="Times New Roman"/>
                        <a:cs typeface="Times New Roman"/>
                      </a:endParaRPr>
                    </a:p>
                    <a:p>
                      <a:pPr>
                        <a:lnSpc>
                          <a:spcPct val="100000"/>
                        </a:lnSpc>
                        <a:spcBef>
                          <a:spcPts val="5"/>
                        </a:spcBef>
                      </a:pPr>
                      <a:endParaRPr sz="1500" dirty="0">
                        <a:latin typeface="Times New Roman"/>
                        <a:cs typeface="Times New Roman"/>
                      </a:endParaRPr>
                    </a:p>
                    <a:p>
                      <a:pPr marL="391795">
                        <a:lnSpc>
                          <a:spcPct val="100000"/>
                        </a:lnSpc>
                      </a:pPr>
                      <a:r>
                        <a:rPr sz="1800" spc="-5" dirty="0">
                          <a:latin typeface="Times New Roman"/>
                          <a:cs typeface="Times New Roman"/>
                        </a:rPr>
                        <a:t>Impact</a:t>
                      </a:r>
                      <a:endParaRPr sz="1800" dirty="0">
                        <a:latin typeface="Times New Roman"/>
                        <a:cs typeface="Times New Roman"/>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gridSpan="5">
                  <a:txBody>
                    <a:bodyPr/>
                    <a:lstStyle/>
                    <a:p>
                      <a:pPr marL="6985" algn="ctr">
                        <a:lnSpc>
                          <a:spcPct val="100000"/>
                        </a:lnSpc>
                        <a:spcBef>
                          <a:spcPts val="850"/>
                        </a:spcBef>
                      </a:pPr>
                      <a:r>
                        <a:rPr sz="1800" dirty="0">
                          <a:latin typeface="Times New Roman"/>
                          <a:cs typeface="Times New Roman"/>
                        </a:rPr>
                        <a:t>Likelihood</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749807">
                <a:tc vMerge="1">
                  <a:txBody>
                    <a:bodyPr/>
                    <a:lstStyle/>
                    <a:p>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ts val="2055"/>
                        </a:lnSpc>
                        <a:spcBef>
                          <a:spcPts val="685"/>
                        </a:spcBef>
                      </a:pPr>
                      <a:r>
                        <a:rPr sz="1800" dirty="0">
                          <a:latin typeface="Times New Roman"/>
                          <a:cs typeface="Times New Roman"/>
                        </a:rPr>
                        <a:t>1</a:t>
                      </a:r>
                    </a:p>
                    <a:p>
                      <a:pPr algn="ctr">
                        <a:lnSpc>
                          <a:spcPts val="2055"/>
                        </a:lnSpc>
                      </a:pPr>
                      <a:r>
                        <a:rPr sz="1800" dirty="0">
                          <a:latin typeface="Times New Roman"/>
                          <a:cs typeface="Times New Roman"/>
                        </a:rPr>
                        <a:t>Rare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ts val="2055"/>
                        </a:lnSpc>
                        <a:spcBef>
                          <a:spcPts val="685"/>
                        </a:spcBef>
                      </a:pPr>
                      <a:r>
                        <a:rPr sz="1800" dirty="0">
                          <a:latin typeface="Times New Roman"/>
                          <a:cs typeface="Times New Roman"/>
                        </a:rPr>
                        <a:t>2</a:t>
                      </a:r>
                      <a:endParaRPr sz="1800">
                        <a:latin typeface="Times New Roman"/>
                        <a:cs typeface="Times New Roman"/>
                      </a:endParaRPr>
                    </a:p>
                    <a:p>
                      <a:pPr algn="ctr">
                        <a:lnSpc>
                          <a:spcPts val="2055"/>
                        </a:lnSpc>
                      </a:pPr>
                      <a:r>
                        <a:rPr sz="1800" dirty="0">
                          <a:latin typeface="Times New Roman"/>
                          <a:cs typeface="Times New Roman"/>
                        </a:rPr>
                        <a:t>Unlikely</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5"/>
                        </a:lnSpc>
                        <a:spcBef>
                          <a:spcPts val="685"/>
                        </a:spcBef>
                      </a:pPr>
                      <a:r>
                        <a:rPr sz="1800" dirty="0">
                          <a:latin typeface="Times New Roman"/>
                          <a:cs typeface="Times New Roman"/>
                        </a:rPr>
                        <a:t>3</a:t>
                      </a:r>
                      <a:endParaRPr sz="1800">
                        <a:latin typeface="Times New Roman"/>
                        <a:cs typeface="Times New Roman"/>
                      </a:endParaRPr>
                    </a:p>
                    <a:p>
                      <a:pPr algn="ctr">
                        <a:lnSpc>
                          <a:spcPts val="2055"/>
                        </a:lnSpc>
                      </a:pPr>
                      <a:r>
                        <a:rPr sz="1800" dirty="0">
                          <a:latin typeface="Times New Roman"/>
                          <a:cs typeface="Times New Roman"/>
                        </a:rPr>
                        <a:t>Moderate</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ts val="2055"/>
                        </a:lnSpc>
                        <a:spcBef>
                          <a:spcPts val="685"/>
                        </a:spcBef>
                      </a:pPr>
                      <a:r>
                        <a:rPr sz="1800" dirty="0">
                          <a:latin typeface="Times New Roman"/>
                          <a:cs typeface="Times New Roman"/>
                        </a:rPr>
                        <a:t>4</a:t>
                      </a:r>
                      <a:endParaRPr sz="1800">
                        <a:latin typeface="Times New Roman"/>
                        <a:cs typeface="Times New Roman"/>
                      </a:endParaRPr>
                    </a:p>
                    <a:p>
                      <a:pPr algn="ctr">
                        <a:lnSpc>
                          <a:spcPts val="2055"/>
                        </a:lnSpc>
                      </a:pPr>
                      <a:r>
                        <a:rPr sz="1800" dirty="0">
                          <a:latin typeface="Times New Roman"/>
                          <a:cs typeface="Times New Roman"/>
                        </a:rPr>
                        <a:t>Likely</a:t>
                      </a: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 algn="ctr">
                        <a:lnSpc>
                          <a:spcPts val="1945"/>
                        </a:lnSpc>
                        <a:spcBef>
                          <a:spcPts val="685"/>
                        </a:spcBef>
                      </a:pPr>
                      <a:r>
                        <a:rPr sz="1800" dirty="0">
                          <a:latin typeface="Times New Roman"/>
                          <a:cs typeface="Times New Roman"/>
                        </a:rPr>
                        <a:t>5</a:t>
                      </a:r>
                      <a:endParaRPr sz="1800">
                        <a:latin typeface="Times New Roman"/>
                        <a:cs typeface="Times New Roman"/>
                      </a:endParaRPr>
                    </a:p>
                    <a:p>
                      <a:pPr marL="7620" algn="ctr">
                        <a:lnSpc>
                          <a:spcPts val="1945"/>
                        </a:lnSpc>
                      </a:pPr>
                      <a:r>
                        <a:rPr sz="1800" dirty="0">
                          <a:latin typeface="Times New Roman"/>
                          <a:cs typeface="Times New Roman"/>
                        </a:rPr>
                        <a:t>Frequent</a:t>
                      </a:r>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23824">
                <a:tc>
                  <a:txBody>
                    <a:bodyPr/>
                    <a:lstStyle/>
                    <a:p>
                      <a:pPr marL="76835">
                        <a:lnSpc>
                          <a:spcPct val="100000"/>
                        </a:lnSpc>
                        <a:spcBef>
                          <a:spcPts val="1270"/>
                        </a:spcBef>
                      </a:pPr>
                      <a:r>
                        <a:rPr sz="1800" dirty="0">
                          <a:latin typeface="Times New Roman"/>
                          <a:cs typeface="Times New Roman"/>
                        </a:rPr>
                        <a:t>5.</a:t>
                      </a:r>
                      <a:r>
                        <a:rPr sz="1800" spc="-75" dirty="0">
                          <a:latin typeface="Times New Roman"/>
                          <a:cs typeface="Times New Roman"/>
                        </a:rPr>
                        <a:t> </a:t>
                      </a:r>
                      <a:r>
                        <a:rPr sz="1800" spc="-5" dirty="0">
                          <a:latin typeface="Times New Roman"/>
                          <a:cs typeface="Times New Roman"/>
                        </a:rPr>
                        <a:t>Extreme</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tc>
                  <a:txBody>
                    <a:bodyPr/>
                    <a:lstStyle/>
                    <a:p>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0000"/>
                    </a:solidFill>
                  </a:tcPr>
                </a:tc>
                <a:extLst>
                  <a:ext uri="{0D108BD9-81ED-4DB2-BD59-A6C34878D82A}">
                    <a16:rowId xmlns:a16="http://schemas.microsoft.com/office/drawing/2014/main" val="10002"/>
                  </a:ext>
                </a:extLst>
              </a:tr>
              <a:tr h="609600">
                <a:tc>
                  <a:txBody>
                    <a:bodyPr/>
                    <a:lstStyle/>
                    <a:p>
                      <a:pPr marL="76835">
                        <a:lnSpc>
                          <a:spcPct val="100000"/>
                        </a:lnSpc>
                        <a:spcBef>
                          <a:spcPts val="1215"/>
                        </a:spcBef>
                      </a:pPr>
                      <a:r>
                        <a:rPr sz="1800" dirty="0">
                          <a:latin typeface="Times New Roman"/>
                          <a:cs typeface="Times New Roman"/>
                        </a:rPr>
                        <a:t>4. </a:t>
                      </a:r>
                      <a:r>
                        <a:rPr sz="1800" spc="-55" dirty="0">
                          <a:latin typeface="Times New Roman"/>
                          <a:cs typeface="Times New Roman"/>
                        </a:rPr>
                        <a:t>Very</a:t>
                      </a:r>
                      <a:r>
                        <a:rPr sz="1800" spc="-130" dirty="0">
                          <a:latin typeface="Times New Roman"/>
                          <a:cs typeface="Times New Roman"/>
                        </a:rPr>
                        <a:t> </a:t>
                      </a:r>
                      <a:r>
                        <a:rPr sz="1800" dirty="0">
                          <a:latin typeface="Times New Roman"/>
                          <a:cs typeface="Times New Roman"/>
                        </a:rPr>
                        <a:t>High</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0000"/>
                    </a:solidFill>
                  </a:tcPr>
                </a:tc>
                <a:tc>
                  <a:txBody>
                    <a:bodyPr/>
                    <a:lstStyle/>
                    <a:p>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0000"/>
                    </a:solidFill>
                  </a:tcPr>
                </a:tc>
                <a:extLst>
                  <a:ext uri="{0D108BD9-81ED-4DB2-BD59-A6C34878D82A}">
                    <a16:rowId xmlns:a16="http://schemas.microsoft.com/office/drawing/2014/main" val="10003"/>
                  </a:ext>
                </a:extLst>
              </a:tr>
              <a:tr h="609472">
                <a:tc>
                  <a:txBody>
                    <a:bodyPr/>
                    <a:lstStyle/>
                    <a:p>
                      <a:pPr marL="76835">
                        <a:lnSpc>
                          <a:spcPct val="100000"/>
                        </a:lnSpc>
                        <a:spcBef>
                          <a:spcPts val="1215"/>
                        </a:spcBef>
                      </a:pPr>
                      <a:r>
                        <a:rPr sz="1800" dirty="0">
                          <a:latin typeface="Times New Roman"/>
                          <a:cs typeface="Times New Roman"/>
                        </a:rPr>
                        <a:t>3.</a:t>
                      </a:r>
                      <a:r>
                        <a:rPr sz="1800" spc="-105" dirty="0">
                          <a:latin typeface="Times New Roman"/>
                          <a:cs typeface="Times New Roman"/>
                        </a:rPr>
                        <a:t> </a:t>
                      </a:r>
                      <a:r>
                        <a:rPr sz="1800" dirty="0">
                          <a:latin typeface="Times New Roman"/>
                          <a:cs typeface="Times New Roman"/>
                        </a:rPr>
                        <a:t>Major</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0000"/>
                    </a:solidFill>
                  </a:tcPr>
                </a:tc>
                <a:extLst>
                  <a:ext uri="{0D108BD9-81ED-4DB2-BD59-A6C34878D82A}">
                    <a16:rowId xmlns:a16="http://schemas.microsoft.com/office/drawing/2014/main" val="10004"/>
                  </a:ext>
                </a:extLst>
              </a:tr>
              <a:tr h="640080">
                <a:tc>
                  <a:txBody>
                    <a:bodyPr/>
                    <a:lstStyle/>
                    <a:p>
                      <a:pPr marL="76835">
                        <a:lnSpc>
                          <a:spcPct val="100000"/>
                        </a:lnSpc>
                        <a:spcBef>
                          <a:spcPts val="254"/>
                        </a:spcBef>
                      </a:pPr>
                      <a:r>
                        <a:rPr sz="1800" dirty="0">
                          <a:latin typeface="Times New Roman"/>
                          <a:cs typeface="Times New Roman"/>
                        </a:rPr>
                        <a:t>2.</a:t>
                      </a:r>
                      <a:endParaRPr sz="1800">
                        <a:latin typeface="Times New Roman"/>
                        <a:cs typeface="Times New Roman"/>
                      </a:endParaRPr>
                    </a:p>
                    <a:p>
                      <a:pPr marL="76835">
                        <a:lnSpc>
                          <a:spcPct val="100000"/>
                        </a:lnSpc>
                      </a:pPr>
                      <a:r>
                        <a:rPr sz="1800" dirty="0">
                          <a:latin typeface="Times New Roman"/>
                          <a:cs typeface="Times New Roman"/>
                        </a:rPr>
                        <a:t>Low/Minor</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00"/>
                    </a:solidFill>
                  </a:tcPr>
                </a:tc>
                <a:tc>
                  <a:txBody>
                    <a:bodyPr/>
                    <a:lstStyle/>
                    <a:p>
                      <a:endParaRPr sz="18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solidFill>
                      <a:srgbClr val="FFFF00"/>
                    </a:solidFill>
                  </a:tcPr>
                </a:tc>
                <a:extLst>
                  <a:ext uri="{0D108BD9-81ED-4DB2-BD59-A6C34878D82A}">
                    <a16:rowId xmlns:a16="http://schemas.microsoft.com/office/drawing/2014/main" val="10005"/>
                  </a:ext>
                </a:extLst>
              </a:tr>
              <a:tr h="685685">
                <a:tc>
                  <a:txBody>
                    <a:bodyPr/>
                    <a:lstStyle/>
                    <a:p>
                      <a:pPr marL="76835">
                        <a:lnSpc>
                          <a:spcPct val="100000"/>
                        </a:lnSpc>
                        <a:spcBef>
                          <a:spcPts val="1520"/>
                        </a:spcBef>
                      </a:pPr>
                      <a:r>
                        <a:rPr sz="1800" dirty="0">
                          <a:latin typeface="Times New Roman"/>
                          <a:cs typeface="Times New Roman"/>
                        </a:rPr>
                        <a:t>1.</a:t>
                      </a:r>
                      <a:r>
                        <a:rPr sz="1800" spc="-95" dirty="0">
                          <a:latin typeface="Times New Roman"/>
                          <a:cs typeface="Times New Roman"/>
                        </a:rPr>
                        <a:t> </a:t>
                      </a:r>
                      <a:r>
                        <a:rPr sz="1800" dirty="0">
                          <a:latin typeface="Times New Roman"/>
                          <a:cs typeface="Times New Roman"/>
                        </a:rPr>
                        <a:t>Negligible</a:t>
                      </a:r>
                      <a:endParaRPr sz="18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33CC33"/>
                    </a:solidFill>
                  </a:tcPr>
                </a:tc>
                <a:tc>
                  <a:txBody>
                    <a:bodyPr/>
                    <a:lstStyle/>
                    <a:p>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FFFF00"/>
                    </a:solidFill>
                  </a:tcPr>
                </a:tc>
                <a:tc>
                  <a:txBody>
                    <a:bodyPr/>
                    <a:lstStyle/>
                    <a:p>
                      <a:endParaRPr sz="1800" dirty="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solidFill>
                      <a:srgbClr val="FFFF0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7989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object 2"/>
          <p:cNvSpPr/>
          <p:nvPr/>
        </p:nvSpPr>
        <p:spPr>
          <a:xfrm>
            <a:off x="145384" y="1565961"/>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5" name="object 6"/>
          <p:cNvSpPr/>
          <p:nvPr/>
        </p:nvSpPr>
        <p:spPr>
          <a:xfrm>
            <a:off x="1364584" y="1946922"/>
            <a:ext cx="1402080" cy="700405"/>
          </a:xfrm>
          <a:custGeom>
            <a:avLst/>
            <a:gdLst/>
            <a:ahLst/>
            <a:cxnLst/>
            <a:rect l="l" t="t" r="r" b="b"/>
            <a:pathLst>
              <a:path w="1402080" h="700405">
                <a:moveTo>
                  <a:pt x="0" y="700062"/>
                </a:moveTo>
                <a:lnTo>
                  <a:pt x="1401826" y="700062"/>
                </a:lnTo>
                <a:lnTo>
                  <a:pt x="1401826" y="0"/>
                </a:lnTo>
                <a:lnTo>
                  <a:pt x="0" y="0"/>
                </a:lnTo>
                <a:lnTo>
                  <a:pt x="0" y="700062"/>
                </a:lnTo>
                <a:close/>
              </a:path>
            </a:pathLst>
          </a:custGeom>
          <a:solidFill>
            <a:srgbClr val="E9E42E"/>
          </a:solidFill>
        </p:spPr>
        <p:txBody>
          <a:bodyPr wrap="square" lIns="0" tIns="0" rIns="0" bIns="0" rtlCol="0"/>
          <a:lstStyle/>
          <a:p>
            <a:endParaRPr/>
          </a:p>
        </p:txBody>
      </p:sp>
      <p:sp>
        <p:nvSpPr>
          <p:cNvPr id="6" name="object 7"/>
          <p:cNvSpPr/>
          <p:nvPr/>
        </p:nvSpPr>
        <p:spPr>
          <a:xfrm>
            <a:off x="2766410" y="1946922"/>
            <a:ext cx="1403350" cy="700405"/>
          </a:xfrm>
          <a:custGeom>
            <a:avLst/>
            <a:gdLst/>
            <a:ahLst/>
            <a:cxnLst/>
            <a:rect l="l" t="t" r="r" b="b"/>
            <a:pathLst>
              <a:path w="1403350" h="700405">
                <a:moveTo>
                  <a:pt x="0" y="700062"/>
                </a:moveTo>
                <a:lnTo>
                  <a:pt x="1403350" y="700062"/>
                </a:lnTo>
                <a:lnTo>
                  <a:pt x="1403350" y="0"/>
                </a:lnTo>
                <a:lnTo>
                  <a:pt x="0" y="0"/>
                </a:lnTo>
                <a:lnTo>
                  <a:pt x="0" y="700062"/>
                </a:lnTo>
                <a:close/>
              </a:path>
            </a:pathLst>
          </a:custGeom>
          <a:solidFill>
            <a:srgbClr val="EE8024"/>
          </a:solidFill>
        </p:spPr>
        <p:txBody>
          <a:bodyPr wrap="square" lIns="0" tIns="0" rIns="0" bIns="0" rtlCol="0"/>
          <a:lstStyle/>
          <a:p>
            <a:endParaRPr/>
          </a:p>
        </p:txBody>
      </p:sp>
      <p:sp>
        <p:nvSpPr>
          <p:cNvPr id="7" name="object 8"/>
          <p:cNvSpPr/>
          <p:nvPr/>
        </p:nvSpPr>
        <p:spPr>
          <a:xfrm>
            <a:off x="4169760" y="1946922"/>
            <a:ext cx="1400175" cy="700405"/>
          </a:xfrm>
          <a:custGeom>
            <a:avLst/>
            <a:gdLst/>
            <a:ahLst/>
            <a:cxnLst/>
            <a:rect l="l" t="t" r="r" b="b"/>
            <a:pathLst>
              <a:path w="1400175" h="700405">
                <a:moveTo>
                  <a:pt x="0" y="700062"/>
                </a:moveTo>
                <a:lnTo>
                  <a:pt x="1400175" y="700062"/>
                </a:lnTo>
                <a:lnTo>
                  <a:pt x="1400175" y="0"/>
                </a:lnTo>
                <a:lnTo>
                  <a:pt x="0" y="0"/>
                </a:lnTo>
                <a:lnTo>
                  <a:pt x="0" y="700062"/>
                </a:lnTo>
                <a:close/>
              </a:path>
            </a:pathLst>
          </a:custGeom>
          <a:solidFill>
            <a:srgbClr val="B32B1D"/>
          </a:solidFill>
        </p:spPr>
        <p:txBody>
          <a:bodyPr wrap="square" lIns="0" tIns="0" rIns="0" bIns="0" rtlCol="0"/>
          <a:lstStyle/>
          <a:p>
            <a:endParaRPr/>
          </a:p>
        </p:txBody>
      </p:sp>
      <p:sp>
        <p:nvSpPr>
          <p:cNvPr id="8" name="object 9"/>
          <p:cNvSpPr/>
          <p:nvPr/>
        </p:nvSpPr>
        <p:spPr>
          <a:xfrm>
            <a:off x="5569935" y="1946922"/>
            <a:ext cx="1403350" cy="700405"/>
          </a:xfrm>
          <a:custGeom>
            <a:avLst/>
            <a:gdLst/>
            <a:ahLst/>
            <a:cxnLst/>
            <a:rect l="l" t="t" r="r" b="b"/>
            <a:pathLst>
              <a:path w="1403350" h="700405">
                <a:moveTo>
                  <a:pt x="0" y="700062"/>
                </a:moveTo>
                <a:lnTo>
                  <a:pt x="1403350" y="700062"/>
                </a:lnTo>
                <a:lnTo>
                  <a:pt x="1403350" y="0"/>
                </a:lnTo>
                <a:lnTo>
                  <a:pt x="0" y="0"/>
                </a:lnTo>
                <a:lnTo>
                  <a:pt x="0" y="700062"/>
                </a:lnTo>
                <a:close/>
              </a:path>
            </a:pathLst>
          </a:custGeom>
          <a:solidFill>
            <a:srgbClr val="B32B1D"/>
          </a:solidFill>
        </p:spPr>
        <p:txBody>
          <a:bodyPr wrap="square" lIns="0" tIns="0" rIns="0" bIns="0" rtlCol="0"/>
          <a:lstStyle/>
          <a:p>
            <a:endParaRPr/>
          </a:p>
        </p:txBody>
      </p:sp>
      <p:sp>
        <p:nvSpPr>
          <p:cNvPr id="9" name="object 10"/>
          <p:cNvSpPr/>
          <p:nvPr/>
        </p:nvSpPr>
        <p:spPr>
          <a:xfrm>
            <a:off x="6973285" y="1946922"/>
            <a:ext cx="1402080" cy="700405"/>
          </a:xfrm>
          <a:custGeom>
            <a:avLst/>
            <a:gdLst/>
            <a:ahLst/>
            <a:cxnLst/>
            <a:rect l="l" t="t" r="r" b="b"/>
            <a:pathLst>
              <a:path w="1402079" h="700405">
                <a:moveTo>
                  <a:pt x="0" y="700062"/>
                </a:moveTo>
                <a:lnTo>
                  <a:pt x="1401699" y="700062"/>
                </a:lnTo>
                <a:lnTo>
                  <a:pt x="1401699" y="0"/>
                </a:lnTo>
                <a:lnTo>
                  <a:pt x="0" y="0"/>
                </a:lnTo>
                <a:lnTo>
                  <a:pt x="0" y="700062"/>
                </a:lnTo>
                <a:close/>
              </a:path>
            </a:pathLst>
          </a:custGeom>
          <a:solidFill>
            <a:srgbClr val="B32B1D"/>
          </a:solidFill>
        </p:spPr>
        <p:txBody>
          <a:bodyPr wrap="square" lIns="0" tIns="0" rIns="0" bIns="0" rtlCol="0"/>
          <a:lstStyle/>
          <a:p>
            <a:endParaRPr/>
          </a:p>
        </p:txBody>
      </p:sp>
      <p:sp>
        <p:nvSpPr>
          <p:cNvPr id="10" name="object 11"/>
          <p:cNvSpPr/>
          <p:nvPr/>
        </p:nvSpPr>
        <p:spPr>
          <a:xfrm>
            <a:off x="1364584" y="2646972"/>
            <a:ext cx="1402080" cy="701675"/>
          </a:xfrm>
          <a:custGeom>
            <a:avLst/>
            <a:gdLst/>
            <a:ahLst/>
            <a:cxnLst/>
            <a:rect l="l" t="t" r="r" b="b"/>
            <a:pathLst>
              <a:path w="1402080" h="701675">
                <a:moveTo>
                  <a:pt x="0" y="701687"/>
                </a:moveTo>
                <a:lnTo>
                  <a:pt x="1401826" y="701687"/>
                </a:lnTo>
                <a:lnTo>
                  <a:pt x="1401826" y="0"/>
                </a:lnTo>
                <a:lnTo>
                  <a:pt x="0" y="0"/>
                </a:lnTo>
                <a:lnTo>
                  <a:pt x="0" y="701687"/>
                </a:lnTo>
                <a:close/>
              </a:path>
            </a:pathLst>
          </a:custGeom>
          <a:solidFill>
            <a:srgbClr val="E9E42E"/>
          </a:solidFill>
        </p:spPr>
        <p:txBody>
          <a:bodyPr wrap="square" lIns="0" tIns="0" rIns="0" bIns="0" rtlCol="0"/>
          <a:lstStyle/>
          <a:p>
            <a:endParaRPr/>
          </a:p>
        </p:txBody>
      </p:sp>
      <p:sp>
        <p:nvSpPr>
          <p:cNvPr id="11" name="object 12"/>
          <p:cNvSpPr/>
          <p:nvPr/>
        </p:nvSpPr>
        <p:spPr>
          <a:xfrm>
            <a:off x="2766410" y="2646972"/>
            <a:ext cx="1403350" cy="701675"/>
          </a:xfrm>
          <a:custGeom>
            <a:avLst/>
            <a:gdLst/>
            <a:ahLst/>
            <a:cxnLst/>
            <a:rect l="l" t="t" r="r" b="b"/>
            <a:pathLst>
              <a:path w="1403350" h="701675">
                <a:moveTo>
                  <a:pt x="0" y="701687"/>
                </a:moveTo>
                <a:lnTo>
                  <a:pt x="1403350" y="701687"/>
                </a:lnTo>
                <a:lnTo>
                  <a:pt x="1403350" y="0"/>
                </a:lnTo>
                <a:lnTo>
                  <a:pt x="0" y="0"/>
                </a:lnTo>
                <a:lnTo>
                  <a:pt x="0" y="701687"/>
                </a:lnTo>
                <a:close/>
              </a:path>
            </a:pathLst>
          </a:custGeom>
          <a:solidFill>
            <a:srgbClr val="E9E42E"/>
          </a:solidFill>
        </p:spPr>
        <p:txBody>
          <a:bodyPr wrap="square" lIns="0" tIns="0" rIns="0" bIns="0" rtlCol="0"/>
          <a:lstStyle/>
          <a:p>
            <a:endParaRPr/>
          </a:p>
        </p:txBody>
      </p:sp>
      <p:sp>
        <p:nvSpPr>
          <p:cNvPr id="12" name="object 13"/>
          <p:cNvSpPr/>
          <p:nvPr/>
        </p:nvSpPr>
        <p:spPr>
          <a:xfrm>
            <a:off x="4169760" y="2646972"/>
            <a:ext cx="1400175" cy="701675"/>
          </a:xfrm>
          <a:custGeom>
            <a:avLst/>
            <a:gdLst/>
            <a:ahLst/>
            <a:cxnLst/>
            <a:rect l="l" t="t" r="r" b="b"/>
            <a:pathLst>
              <a:path w="1400175" h="701675">
                <a:moveTo>
                  <a:pt x="0" y="701687"/>
                </a:moveTo>
                <a:lnTo>
                  <a:pt x="1400175" y="701687"/>
                </a:lnTo>
                <a:lnTo>
                  <a:pt x="1400175" y="0"/>
                </a:lnTo>
                <a:lnTo>
                  <a:pt x="0" y="0"/>
                </a:lnTo>
                <a:lnTo>
                  <a:pt x="0" y="701687"/>
                </a:lnTo>
                <a:close/>
              </a:path>
            </a:pathLst>
          </a:custGeom>
          <a:solidFill>
            <a:srgbClr val="EE8024"/>
          </a:solidFill>
        </p:spPr>
        <p:txBody>
          <a:bodyPr wrap="square" lIns="0" tIns="0" rIns="0" bIns="0" rtlCol="0"/>
          <a:lstStyle/>
          <a:p>
            <a:endParaRPr/>
          </a:p>
        </p:txBody>
      </p:sp>
      <p:sp>
        <p:nvSpPr>
          <p:cNvPr id="13" name="object 14"/>
          <p:cNvSpPr/>
          <p:nvPr/>
        </p:nvSpPr>
        <p:spPr>
          <a:xfrm>
            <a:off x="5569935" y="2646972"/>
            <a:ext cx="1403350" cy="701675"/>
          </a:xfrm>
          <a:custGeom>
            <a:avLst/>
            <a:gdLst/>
            <a:ahLst/>
            <a:cxnLst/>
            <a:rect l="l" t="t" r="r" b="b"/>
            <a:pathLst>
              <a:path w="1403350" h="701675">
                <a:moveTo>
                  <a:pt x="0" y="701687"/>
                </a:moveTo>
                <a:lnTo>
                  <a:pt x="1403350" y="701687"/>
                </a:lnTo>
                <a:lnTo>
                  <a:pt x="1403350" y="0"/>
                </a:lnTo>
                <a:lnTo>
                  <a:pt x="0" y="0"/>
                </a:lnTo>
                <a:lnTo>
                  <a:pt x="0" y="701687"/>
                </a:lnTo>
                <a:close/>
              </a:path>
            </a:pathLst>
          </a:custGeom>
          <a:solidFill>
            <a:srgbClr val="B32B1D"/>
          </a:solidFill>
        </p:spPr>
        <p:txBody>
          <a:bodyPr wrap="square" lIns="0" tIns="0" rIns="0" bIns="0" rtlCol="0"/>
          <a:lstStyle/>
          <a:p>
            <a:endParaRPr/>
          </a:p>
        </p:txBody>
      </p:sp>
      <p:sp>
        <p:nvSpPr>
          <p:cNvPr id="14" name="object 15"/>
          <p:cNvSpPr/>
          <p:nvPr/>
        </p:nvSpPr>
        <p:spPr>
          <a:xfrm>
            <a:off x="6973285" y="2646972"/>
            <a:ext cx="1402080" cy="701675"/>
          </a:xfrm>
          <a:custGeom>
            <a:avLst/>
            <a:gdLst/>
            <a:ahLst/>
            <a:cxnLst/>
            <a:rect l="l" t="t" r="r" b="b"/>
            <a:pathLst>
              <a:path w="1402079" h="701675">
                <a:moveTo>
                  <a:pt x="0" y="701687"/>
                </a:moveTo>
                <a:lnTo>
                  <a:pt x="1401699" y="701687"/>
                </a:lnTo>
                <a:lnTo>
                  <a:pt x="1401699" y="0"/>
                </a:lnTo>
                <a:lnTo>
                  <a:pt x="0" y="0"/>
                </a:lnTo>
                <a:lnTo>
                  <a:pt x="0" y="701687"/>
                </a:lnTo>
                <a:close/>
              </a:path>
            </a:pathLst>
          </a:custGeom>
          <a:solidFill>
            <a:srgbClr val="B32B1D"/>
          </a:solidFill>
        </p:spPr>
        <p:txBody>
          <a:bodyPr wrap="square" lIns="0" tIns="0" rIns="0" bIns="0" rtlCol="0"/>
          <a:lstStyle/>
          <a:p>
            <a:endParaRPr/>
          </a:p>
        </p:txBody>
      </p:sp>
      <p:sp>
        <p:nvSpPr>
          <p:cNvPr id="15" name="object 16"/>
          <p:cNvSpPr/>
          <p:nvPr/>
        </p:nvSpPr>
        <p:spPr>
          <a:xfrm>
            <a:off x="1364584" y="3348774"/>
            <a:ext cx="1402080" cy="701675"/>
          </a:xfrm>
          <a:custGeom>
            <a:avLst/>
            <a:gdLst/>
            <a:ahLst/>
            <a:cxnLst/>
            <a:rect l="l" t="t" r="r" b="b"/>
            <a:pathLst>
              <a:path w="1402080" h="701675">
                <a:moveTo>
                  <a:pt x="0" y="701687"/>
                </a:moveTo>
                <a:lnTo>
                  <a:pt x="1401826" y="701687"/>
                </a:lnTo>
                <a:lnTo>
                  <a:pt x="1401826" y="0"/>
                </a:lnTo>
                <a:lnTo>
                  <a:pt x="0" y="0"/>
                </a:lnTo>
                <a:lnTo>
                  <a:pt x="0" y="701687"/>
                </a:lnTo>
                <a:close/>
              </a:path>
            </a:pathLst>
          </a:custGeom>
          <a:solidFill>
            <a:srgbClr val="00CC00"/>
          </a:solidFill>
        </p:spPr>
        <p:txBody>
          <a:bodyPr wrap="square" lIns="0" tIns="0" rIns="0" bIns="0" rtlCol="0"/>
          <a:lstStyle/>
          <a:p>
            <a:endParaRPr/>
          </a:p>
        </p:txBody>
      </p:sp>
      <p:sp>
        <p:nvSpPr>
          <p:cNvPr id="16" name="object 17"/>
          <p:cNvSpPr/>
          <p:nvPr/>
        </p:nvSpPr>
        <p:spPr>
          <a:xfrm>
            <a:off x="2766410" y="3348774"/>
            <a:ext cx="1403350" cy="701675"/>
          </a:xfrm>
          <a:custGeom>
            <a:avLst/>
            <a:gdLst/>
            <a:ahLst/>
            <a:cxnLst/>
            <a:rect l="l" t="t" r="r" b="b"/>
            <a:pathLst>
              <a:path w="1403350" h="701675">
                <a:moveTo>
                  <a:pt x="0" y="701687"/>
                </a:moveTo>
                <a:lnTo>
                  <a:pt x="1403350" y="701687"/>
                </a:lnTo>
                <a:lnTo>
                  <a:pt x="1403350" y="0"/>
                </a:lnTo>
                <a:lnTo>
                  <a:pt x="0" y="0"/>
                </a:lnTo>
                <a:lnTo>
                  <a:pt x="0" y="701687"/>
                </a:lnTo>
                <a:close/>
              </a:path>
            </a:pathLst>
          </a:custGeom>
          <a:solidFill>
            <a:srgbClr val="E9E42E"/>
          </a:solidFill>
        </p:spPr>
        <p:txBody>
          <a:bodyPr wrap="square" lIns="0" tIns="0" rIns="0" bIns="0" rtlCol="0"/>
          <a:lstStyle/>
          <a:p>
            <a:endParaRPr/>
          </a:p>
        </p:txBody>
      </p:sp>
      <p:sp>
        <p:nvSpPr>
          <p:cNvPr id="17" name="object 18"/>
          <p:cNvSpPr/>
          <p:nvPr/>
        </p:nvSpPr>
        <p:spPr>
          <a:xfrm>
            <a:off x="4169760" y="3348774"/>
            <a:ext cx="1400175" cy="701675"/>
          </a:xfrm>
          <a:custGeom>
            <a:avLst/>
            <a:gdLst/>
            <a:ahLst/>
            <a:cxnLst/>
            <a:rect l="l" t="t" r="r" b="b"/>
            <a:pathLst>
              <a:path w="1400175" h="701675">
                <a:moveTo>
                  <a:pt x="0" y="701687"/>
                </a:moveTo>
                <a:lnTo>
                  <a:pt x="1400175" y="701687"/>
                </a:lnTo>
                <a:lnTo>
                  <a:pt x="1400175" y="0"/>
                </a:lnTo>
                <a:lnTo>
                  <a:pt x="0" y="0"/>
                </a:lnTo>
                <a:lnTo>
                  <a:pt x="0" y="701687"/>
                </a:lnTo>
                <a:close/>
              </a:path>
            </a:pathLst>
          </a:custGeom>
          <a:solidFill>
            <a:srgbClr val="E9E42E"/>
          </a:solidFill>
        </p:spPr>
        <p:txBody>
          <a:bodyPr wrap="square" lIns="0" tIns="0" rIns="0" bIns="0" rtlCol="0"/>
          <a:lstStyle/>
          <a:p>
            <a:endParaRPr/>
          </a:p>
        </p:txBody>
      </p:sp>
      <p:sp>
        <p:nvSpPr>
          <p:cNvPr id="18" name="object 19"/>
          <p:cNvSpPr/>
          <p:nvPr/>
        </p:nvSpPr>
        <p:spPr>
          <a:xfrm>
            <a:off x="5569935" y="3348774"/>
            <a:ext cx="1403350" cy="701675"/>
          </a:xfrm>
          <a:custGeom>
            <a:avLst/>
            <a:gdLst/>
            <a:ahLst/>
            <a:cxnLst/>
            <a:rect l="l" t="t" r="r" b="b"/>
            <a:pathLst>
              <a:path w="1403350" h="701675">
                <a:moveTo>
                  <a:pt x="0" y="701687"/>
                </a:moveTo>
                <a:lnTo>
                  <a:pt x="1403350" y="701687"/>
                </a:lnTo>
                <a:lnTo>
                  <a:pt x="1403350" y="0"/>
                </a:lnTo>
                <a:lnTo>
                  <a:pt x="0" y="0"/>
                </a:lnTo>
                <a:lnTo>
                  <a:pt x="0" y="701687"/>
                </a:lnTo>
                <a:close/>
              </a:path>
            </a:pathLst>
          </a:custGeom>
          <a:solidFill>
            <a:srgbClr val="EE8024"/>
          </a:solidFill>
        </p:spPr>
        <p:txBody>
          <a:bodyPr wrap="square" lIns="0" tIns="0" rIns="0" bIns="0" rtlCol="0"/>
          <a:lstStyle/>
          <a:p>
            <a:endParaRPr/>
          </a:p>
        </p:txBody>
      </p:sp>
      <p:sp>
        <p:nvSpPr>
          <p:cNvPr id="19" name="object 20"/>
          <p:cNvSpPr/>
          <p:nvPr/>
        </p:nvSpPr>
        <p:spPr>
          <a:xfrm>
            <a:off x="6973285" y="3348774"/>
            <a:ext cx="1402080" cy="701675"/>
          </a:xfrm>
          <a:custGeom>
            <a:avLst/>
            <a:gdLst/>
            <a:ahLst/>
            <a:cxnLst/>
            <a:rect l="l" t="t" r="r" b="b"/>
            <a:pathLst>
              <a:path w="1402079" h="701675">
                <a:moveTo>
                  <a:pt x="0" y="701687"/>
                </a:moveTo>
                <a:lnTo>
                  <a:pt x="1401699" y="701687"/>
                </a:lnTo>
                <a:lnTo>
                  <a:pt x="1401699" y="0"/>
                </a:lnTo>
                <a:lnTo>
                  <a:pt x="0" y="0"/>
                </a:lnTo>
                <a:lnTo>
                  <a:pt x="0" y="701687"/>
                </a:lnTo>
                <a:close/>
              </a:path>
            </a:pathLst>
          </a:custGeom>
          <a:solidFill>
            <a:srgbClr val="B32B1D"/>
          </a:solidFill>
        </p:spPr>
        <p:txBody>
          <a:bodyPr wrap="square" lIns="0" tIns="0" rIns="0" bIns="0" rtlCol="0"/>
          <a:lstStyle/>
          <a:p>
            <a:endParaRPr/>
          </a:p>
        </p:txBody>
      </p:sp>
      <p:sp>
        <p:nvSpPr>
          <p:cNvPr id="20" name="object 21"/>
          <p:cNvSpPr/>
          <p:nvPr/>
        </p:nvSpPr>
        <p:spPr>
          <a:xfrm>
            <a:off x="1364584" y="4050449"/>
            <a:ext cx="1402080" cy="702310"/>
          </a:xfrm>
          <a:custGeom>
            <a:avLst/>
            <a:gdLst/>
            <a:ahLst/>
            <a:cxnLst/>
            <a:rect l="l" t="t" r="r" b="b"/>
            <a:pathLst>
              <a:path w="1402080" h="702310">
                <a:moveTo>
                  <a:pt x="0" y="701687"/>
                </a:moveTo>
                <a:lnTo>
                  <a:pt x="1401826" y="701687"/>
                </a:lnTo>
                <a:lnTo>
                  <a:pt x="1401826" y="0"/>
                </a:lnTo>
                <a:lnTo>
                  <a:pt x="0" y="0"/>
                </a:lnTo>
                <a:lnTo>
                  <a:pt x="0" y="701687"/>
                </a:lnTo>
                <a:close/>
              </a:path>
            </a:pathLst>
          </a:custGeom>
          <a:solidFill>
            <a:srgbClr val="00CC00"/>
          </a:solidFill>
        </p:spPr>
        <p:txBody>
          <a:bodyPr wrap="square" lIns="0" tIns="0" rIns="0" bIns="0" rtlCol="0"/>
          <a:lstStyle/>
          <a:p>
            <a:endParaRPr/>
          </a:p>
        </p:txBody>
      </p:sp>
      <p:sp>
        <p:nvSpPr>
          <p:cNvPr id="21" name="object 22"/>
          <p:cNvSpPr/>
          <p:nvPr/>
        </p:nvSpPr>
        <p:spPr>
          <a:xfrm>
            <a:off x="2766410" y="4050449"/>
            <a:ext cx="1403350" cy="702310"/>
          </a:xfrm>
          <a:custGeom>
            <a:avLst/>
            <a:gdLst/>
            <a:ahLst/>
            <a:cxnLst/>
            <a:rect l="l" t="t" r="r" b="b"/>
            <a:pathLst>
              <a:path w="1403350" h="702310">
                <a:moveTo>
                  <a:pt x="0" y="701687"/>
                </a:moveTo>
                <a:lnTo>
                  <a:pt x="1403350" y="701687"/>
                </a:lnTo>
                <a:lnTo>
                  <a:pt x="1403350" y="0"/>
                </a:lnTo>
                <a:lnTo>
                  <a:pt x="0" y="0"/>
                </a:lnTo>
                <a:lnTo>
                  <a:pt x="0" y="701687"/>
                </a:lnTo>
                <a:close/>
              </a:path>
            </a:pathLst>
          </a:custGeom>
          <a:solidFill>
            <a:srgbClr val="E9E42E"/>
          </a:solidFill>
        </p:spPr>
        <p:txBody>
          <a:bodyPr wrap="square" lIns="0" tIns="0" rIns="0" bIns="0" rtlCol="0"/>
          <a:lstStyle/>
          <a:p>
            <a:endParaRPr/>
          </a:p>
        </p:txBody>
      </p:sp>
      <p:sp>
        <p:nvSpPr>
          <p:cNvPr id="22" name="object 23"/>
          <p:cNvSpPr/>
          <p:nvPr/>
        </p:nvSpPr>
        <p:spPr>
          <a:xfrm>
            <a:off x="4169760" y="4050449"/>
            <a:ext cx="1400175" cy="702310"/>
          </a:xfrm>
          <a:custGeom>
            <a:avLst/>
            <a:gdLst/>
            <a:ahLst/>
            <a:cxnLst/>
            <a:rect l="l" t="t" r="r" b="b"/>
            <a:pathLst>
              <a:path w="1400175" h="702310">
                <a:moveTo>
                  <a:pt x="0" y="701687"/>
                </a:moveTo>
                <a:lnTo>
                  <a:pt x="1400175" y="701687"/>
                </a:lnTo>
                <a:lnTo>
                  <a:pt x="1400175" y="0"/>
                </a:lnTo>
                <a:lnTo>
                  <a:pt x="0" y="0"/>
                </a:lnTo>
                <a:lnTo>
                  <a:pt x="0" y="701687"/>
                </a:lnTo>
                <a:close/>
              </a:path>
            </a:pathLst>
          </a:custGeom>
          <a:solidFill>
            <a:srgbClr val="E9E42E"/>
          </a:solidFill>
        </p:spPr>
        <p:txBody>
          <a:bodyPr wrap="square" lIns="0" tIns="0" rIns="0" bIns="0" rtlCol="0"/>
          <a:lstStyle/>
          <a:p>
            <a:endParaRPr/>
          </a:p>
        </p:txBody>
      </p:sp>
      <p:sp>
        <p:nvSpPr>
          <p:cNvPr id="23" name="object 24"/>
          <p:cNvSpPr/>
          <p:nvPr/>
        </p:nvSpPr>
        <p:spPr>
          <a:xfrm>
            <a:off x="5569935" y="4050449"/>
            <a:ext cx="1403350" cy="702310"/>
          </a:xfrm>
          <a:custGeom>
            <a:avLst/>
            <a:gdLst/>
            <a:ahLst/>
            <a:cxnLst/>
            <a:rect l="l" t="t" r="r" b="b"/>
            <a:pathLst>
              <a:path w="1403350" h="702310">
                <a:moveTo>
                  <a:pt x="0" y="701687"/>
                </a:moveTo>
                <a:lnTo>
                  <a:pt x="1403350" y="701687"/>
                </a:lnTo>
                <a:lnTo>
                  <a:pt x="1403350" y="0"/>
                </a:lnTo>
                <a:lnTo>
                  <a:pt x="0" y="0"/>
                </a:lnTo>
                <a:lnTo>
                  <a:pt x="0" y="701687"/>
                </a:lnTo>
                <a:close/>
              </a:path>
            </a:pathLst>
          </a:custGeom>
          <a:solidFill>
            <a:srgbClr val="E9E42E"/>
          </a:solidFill>
        </p:spPr>
        <p:txBody>
          <a:bodyPr wrap="square" lIns="0" tIns="0" rIns="0" bIns="0" rtlCol="0"/>
          <a:lstStyle/>
          <a:p>
            <a:endParaRPr/>
          </a:p>
        </p:txBody>
      </p:sp>
      <p:sp>
        <p:nvSpPr>
          <p:cNvPr id="24" name="object 25"/>
          <p:cNvSpPr/>
          <p:nvPr/>
        </p:nvSpPr>
        <p:spPr>
          <a:xfrm>
            <a:off x="6973285" y="4050449"/>
            <a:ext cx="1402080" cy="702310"/>
          </a:xfrm>
          <a:custGeom>
            <a:avLst/>
            <a:gdLst/>
            <a:ahLst/>
            <a:cxnLst/>
            <a:rect l="l" t="t" r="r" b="b"/>
            <a:pathLst>
              <a:path w="1402079" h="702310">
                <a:moveTo>
                  <a:pt x="0" y="701687"/>
                </a:moveTo>
                <a:lnTo>
                  <a:pt x="1401699" y="701687"/>
                </a:lnTo>
                <a:lnTo>
                  <a:pt x="1401699" y="0"/>
                </a:lnTo>
                <a:lnTo>
                  <a:pt x="0" y="0"/>
                </a:lnTo>
                <a:lnTo>
                  <a:pt x="0" y="701687"/>
                </a:lnTo>
                <a:close/>
              </a:path>
            </a:pathLst>
          </a:custGeom>
          <a:solidFill>
            <a:srgbClr val="EE8024"/>
          </a:solidFill>
        </p:spPr>
        <p:txBody>
          <a:bodyPr wrap="square" lIns="0" tIns="0" rIns="0" bIns="0" rtlCol="0"/>
          <a:lstStyle/>
          <a:p>
            <a:endParaRPr/>
          </a:p>
        </p:txBody>
      </p:sp>
      <p:sp>
        <p:nvSpPr>
          <p:cNvPr id="25" name="object 26"/>
          <p:cNvSpPr/>
          <p:nvPr/>
        </p:nvSpPr>
        <p:spPr>
          <a:xfrm>
            <a:off x="1364584" y="4752099"/>
            <a:ext cx="1402080" cy="700405"/>
          </a:xfrm>
          <a:custGeom>
            <a:avLst/>
            <a:gdLst/>
            <a:ahLst/>
            <a:cxnLst/>
            <a:rect l="l" t="t" r="r" b="b"/>
            <a:pathLst>
              <a:path w="1402080" h="700404">
                <a:moveTo>
                  <a:pt x="0" y="700062"/>
                </a:moveTo>
                <a:lnTo>
                  <a:pt x="1401826" y="700062"/>
                </a:lnTo>
                <a:lnTo>
                  <a:pt x="1401826" y="0"/>
                </a:lnTo>
                <a:lnTo>
                  <a:pt x="0" y="0"/>
                </a:lnTo>
                <a:lnTo>
                  <a:pt x="0" y="700062"/>
                </a:lnTo>
                <a:close/>
              </a:path>
            </a:pathLst>
          </a:custGeom>
          <a:solidFill>
            <a:srgbClr val="00CC00"/>
          </a:solidFill>
        </p:spPr>
        <p:txBody>
          <a:bodyPr wrap="square" lIns="0" tIns="0" rIns="0" bIns="0" rtlCol="0"/>
          <a:lstStyle/>
          <a:p>
            <a:endParaRPr/>
          </a:p>
        </p:txBody>
      </p:sp>
      <p:sp>
        <p:nvSpPr>
          <p:cNvPr id="26" name="object 27"/>
          <p:cNvSpPr/>
          <p:nvPr/>
        </p:nvSpPr>
        <p:spPr>
          <a:xfrm>
            <a:off x="2766410" y="4752099"/>
            <a:ext cx="1403350" cy="700405"/>
          </a:xfrm>
          <a:custGeom>
            <a:avLst/>
            <a:gdLst/>
            <a:ahLst/>
            <a:cxnLst/>
            <a:rect l="l" t="t" r="r" b="b"/>
            <a:pathLst>
              <a:path w="1403350" h="700404">
                <a:moveTo>
                  <a:pt x="0" y="700062"/>
                </a:moveTo>
                <a:lnTo>
                  <a:pt x="1403350" y="700062"/>
                </a:lnTo>
                <a:lnTo>
                  <a:pt x="1403350" y="0"/>
                </a:lnTo>
                <a:lnTo>
                  <a:pt x="0" y="0"/>
                </a:lnTo>
                <a:lnTo>
                  <a:pt x="0" y="700062"/>
                </a:lnTo>
                <a:close/>
              </a:path>
            </a:pathLst>
          </a:custGeom>
          <a:solidFill>
            <a:srgbClr val="00CC00"/>
          </a:solidFill>
        </p:spPr>
        <p:txBody>
          <a:bodyPr wrap="square" lIns="0" tIns="0" rIns="0" bIns="0" rtlCol="0"/>
          <a:lstStyle/>
          <a:p>
            <a:endParaRPr/>
          </a:p>
        </p:txBody>
      </p:sp>
      <p:sp>
        <p:nvSpPr>
          <p:cNvPr id="27" name="object 28"/>
          <p:cNvSpPr/>
          <p:nvPr/>
        </p:nvSpPr>
        <p:spPr>
          <a:xfrm>
            <a:off x="4169760" y="4752099"/>
            <a:ext cx="1400175" cy="700405"/>
          </a:xfrm>
          <a:custGeom>
            <a:avLst/>
            <a:gdLst/>
            <a:ahLst/>
            <a:cxnLst/>
            <a:rect l="l" t="t" r="r" b="b"/>
            <a:pathLst>
              <a:path w="1400175" h="700404">
                <a:moveTo>
                  <a:pt x="0" y="700062"/>
                </a:moveTo>
                <a:lnTo>
                  <a:pt x="1400175" y="700062"/>
                </a:lnTo>
                <a:lnTo>
                  <a:pt x="1400175" y="0"/>
                </a:lnTo>
                <a:lnTo>
                  <a:pt x="0" y="0"/>
                </a:lnTo>
                <a:lnTo>
                  <a:pt x="0" y="700062"/>
                </a:lnTo>
                <a:close/>
              </a:path>
            </a:pathLst>
          </a:custGeom>
          <a:solidFill>
            <a:srgbClr val="00CC00"/>
          </a:solidFill>
        </p:spPr>
        <p:txBody>
          <a:bodyPr wrap="square" lIns="0" tIns="0" rIns="0" bIns="0" rtlCol="0"/>
          <a:lstStyle/>
          <a:p>
            <a:endParaRPr/>
          </a:p>
        </p:txBody>
      </p:sp>
      <p:sp>
        <p:nvSpPr>
          <p:cNvPr id="28" name="object 29"/>
          <p:cNvSpPr/>
          <p:nvPr/>
        </p:nvSpPr>
        <p:spPr>
          <a:xfrm>
            <a:off x="5569935" y="4752099"/>
            <a:ext cx="1403350" cy="700405"/>
          </a:xfrm>
          <a:custGeom>
            <a:avLst/>
            <a:gdLst/>
            <a:ahLst/>
            <a:cxnLst/>
            <a:rect l="l" t="t" r="r" b="b"/>
            <a:pathLst>
              <a:path w="1403350" h="700404">
                <a:moveTo>
                  <a:pt x="0" y="700062"/>
                </a:moveTo>
                <a:lnTo>
                  <a:pt x="1403350" y="700062"/>
                </a:lnTo>
                <a:lnTo>
                  <a:pt x="1403350" y="0"/>
                </a:lnTo>
                <a:lnTo>
                  <a:pt x="0" y="0"/>
                </a:lnTo>
                <a:lnTo>
                  <a:pt x="0" y="700062"/>
                </a:lnTo>
                <a:close/>
              </a:path>
            </a:pathLst>
          </a:custGeom>
          <a:solidFill>
            <a:srgbClr val="E9E42E"/>
          </a:solidFill>
        </p:spPr>
        <p:txBody>
          <a:bodyPr wrap="square" lIns="0" tIns="0" rIns="0" bIns="0" rtlCol="0"/>
          <a:lstStyle/>
          <a:p>
            <a:endParaRPr/>
          </a:p>
        </p:txBody>
      </p:sp>
      <p:sp>
        <p:nvSpPr>
          <p:cNvPr id="29" name="object 30"/>
          <p:cNvSpPr/>
          <p:nvPr/>
        </p:nvSpPr>
        <p:spPr>
          <a:xfrm>
            <a:off x="6973285" y="4752099"/>
            <a:ext cx="1402080" cy="700405"/>
          </a:xfrm>
          <a:custGeom>
            <a:avLst/>
            <a:gdLst/>
            <a:ahLst/>
            <a:cxnLst/>
            <a:rect l="l" t="t" r="r" b="b"/>
            <a:pathLst>
              <a:path w="1402079" h="700404">
                <a:moveTo>
                  <a:pt x="0" y="700062"/>
                </a:moveTo>
                <a:lnTo>
                  <a:pt x="1401699" y="700062"/>
                </a:lnTo>
                <a:lnTo>
                  <a:pt x="1401699" y="0"/>
                </a:lnTo>
                <a:lnTo>
                  <a:pt x="0" y="0"/>
                </a:lnTo>
                <a:lnTo>
                  <a:pt x="0" y="700062"/>
                </a:lnTo>
                <a:close/>
              </a:path>
            </a:pathLst>
          </a:custGeom>
          <a:solidFill>
            <a:srgbClr val="E9E42E"/>
          </a:solidFill>
        </p:spPr>
        <p:txBody>
          <a:bodyPr wrap="square" lIns="0" tIns="0" rIns="0" bIns="0" rtlCol="0"/>
          <a:lstStyle/>
          <a:p>
            <a:endParaRPr/>
          </a:p>
        </p:txBody>
      </p:sp>
      <p:sp>
        <p:nvSpPr>
          <p:cNvPr id="30" name="object 31"/>
          <p:cNvSpPr/>
          <p:nvPr/>
        </p:nvSpPr>
        <p:spPr>
          <a:xfrm>
            <a:off x="2766410" y="1932736"/>
            <a:ext cx="0" cy="1409700"/>
          </a:xfrm>
          <a:custGeom>
            <a:avLst/>
            <a:gdLst/>
            <a:ahLst/>
            <a:cxnLst/>
            <a:rect l="l" t="t" r="r" b="b"/>
            <a:pathLst>
              <a:path h="1409700">
                <a:moveTo>
                  <a:pt x="0" y="0"/>
                </a:moveTo>
                <a:lnTo>
                  <a:pt x="0" y="1409573"/>
                </a:lnTo>
              </a:path>
            </a:pathLst>
          </a:custGeom>
          <a:ln w="12700">
            <a:solidFill>
              <a:srgbClr val="000000"/>
            </a:solidFill>
          </a:ln>
        </p:spPr>
        <p:txBody>
          <a:bodyPr wrap="square" lIns="0" tIns="0" rIns="0" bIns="0" rtlCol="0"/>
          <a:lstStyle/>
          <a:p>
            <a:endParaRPr/>
          </a:p>
        </p:txBody>
      </p:sp>
      <p:sp>
        <p:nvSpPr>
          <p:cNvPr id="31" name="object 32"/>
          <p:cNvSpPr/>
          <p:nvPr/>
        </p:nvSpPr>
        <p:spPr>
          <a:xfrm>
            <a:off x="2766410" y="3342309"/>
            <a:ext cx="0" cy="715010"/>
          </a:xfrm>
          <a:custGeom>
            <a:avLst/>
            <a:gdLst/>
            <a:ahLst/>
            <a:cxnLst/>
            <a:rect l="l" t="t" r="r" b="b"/>
            <a:pathLst>
              <a:path h="715010">
                <a:moveTo>
                  <a:pt x="0" y="0"/>
                </a:moveTo>
                <a:lnTo>
                  <a:pt x="0" y="714501"/>
                </a:lnTo>
              </a:path>
            </a:pathLst>
          </a:custGeom>
          <a:ln w="28575">
            <a:solidFill>
              <a:srgbClr val="000000"/>
            </a:solidFill>
          </a:ln>
        </p:spPr>
        <p:txBody>
          <a:bodyPr wrap="square" lIns="0" tIns="0" rIns="0" bIns="0" rtlCol="0"/>
          <a:lstStyle/>
          <a:p>
            <a:endParaRPr/>
          </a:p>
        </p:txBody>
      </p:sp>
      <p:sp>
        <p:nvSpPr>
          <p:cNvPr id="32" name="object 33"/>
          <p:cNvSpPr/>
          <p:nvPr/>
        </p:nvSpPr>
        <p:spPr>
          <a:xfrm>
            <a:off x="2766410" y="4056812"/>
            <a:ext cx="0" cy="1409700"/>
          </a:xfrm>
          <a:custGeom>
            <a:avLst/>
            <a:gdLst/>
            <a:ahLst/>
            <a:cxnLst/>
            <a:rect l="l" t="t" r="r" b="b"/>
            <a:pathLst>
              <a:path h="1409700">
                <a:moveTo>
                  <a:pt x="0" y="0"/>
                </a:moveTo>
                <a:lnTo>
                  <a:pt x="0" y="1409573"/>
                </a:lnTo>
              </a:path>
            </a:pathLst>
          </a:custGeom>
          <a:ln w="12700">
            <a:solidFill>
              <a:srgbClr val="000000"/>
            </a:solidFill>
          </a:ln>
        </p:spPr>
        <p:txBody>
          <a:bodyPr wrap="square" lIns="0" tIns="0" rIns="0" bIns="0" rtlCol="0"/>
          <a:lstStyle/>
          <a:p>
            <a:endParaRPr/>
          </a:p>
        </p:txBody>
      </p:sp>
      <p:sp>
        <p:nvSpPr>
          <p:cNvPr id="33" name="object 34"/>
          <p:cNvSpPr/>
          <p:nvPr/>
        </p:nvSpPr>
        <p:spPr>
          <a:xfrm>
            <a:off x="4169760" y="1932736"/>
            <a:ext cx="0" cy="3533775"/>
          </a:xfrm>
          <a:custGeom>
            <a:avLst/>
            <a:gdLst/>
            <a:ahLst/>
            <a:cxnLst/>
            <a:rect l="l" t="t" r="r" b="b"/>
            <a:pathLst>
              <a:path h="3533775">
                <a:moveTo>
                  <a:pt x="0" y="0"/>
                </a:moveTo>
                <a:lnTo>
                  <a:pt x="0" y="3533648"/>
                </a:lnTo>
              </a:path>
            </a:pathLst>
          </a:custGeom>
          <a:ln w="12700">
            <a:solidFill>
              <a:srgbClr val="000000"/>
            </a:solidFill>
          </a:ln>
        </p:spPr>
        <p:txBody>
          <a:bodyPr wrap="square" lIns="0" tIns="0" rIns="0" bIns="0" rtlCol="0"/>
          <a:lstStyle/>
          <a:p>
            <a:endParaRPr/>
          </a:p>
        </p:txBody>
      </p:sp>
      <p:sp>
        <p:nvSpPr>
          <p:cNvPr id="34" name="object 35"/>
          <p:cNvSpPr/>
          <p:nvPr/>
        </p:nvSpPr>
        <p:spPr>
          <a:xfrm>
            <a:off x="5569935" y="1932736"/>
            <a:ext cx="0" cy="3533775"/>
          </a:xfrm>
          <a:custGeom>
            <a:avLst/>
            <a:gdLst/>
            <a:ahLst/>
            <a:cxnLst/>
            <a:rect l="l" t="t" r="r" b="b"/>
            <a:pathLst>
              <a:path h="3533775">
                <a:moveTo>
                  <a:pt x="0" y="0"/>
                </a:moveTo>
                <a:lnTo>
                  <a:pt x="0" y="3533648"/>
                </a:lnTo>
              </a:path>
            </a:pathLst>
          </a:custGeom>
          <a:ln w="12700">
            <a:solidFill>
              <a:srgbClr val="000000"/>
            </a:solidFill>
          </a:ln>
        </p:spPr>
        <p:txBody>
          <a:bodyPr wrap="square" lIns="0" tIns="0" rIns="0" bIns="0" rtlCol="0"/>
          <a:lstStyle/>
          <a:p>
            <a:endParaRPr/>
          </a:p>
        </p:txBody>
      </p:sp>
      <p:sp>
        <p:nvSpPr>
          <p:cNvPr id="35" name="object 36"/>
          <p:cNvSpPr/>
          <p:nvPr/>
        </p:nvSpPr>
        <p:spPr>
          <a:xfrm>
            <a:off x="6973285" y="1932736"/>
            <a:ext cx="0" cy="3533775"/>
          </a:xfrm>
          <a:custGeom>
            <a:avLst/>
            <a:gdLst/>
            <a:ahLst/>
            <a:cxnLst/>
            <a:rect l="l" t="t" r="r" b="b"/>
            <a:pathLst>
              <a:path h="3533775">
                <a:moveTo>
                  <a:pt x="0" y="0"/>
                </a:moveTo>
                <a:lnTo>
                  <a:pt x="0" y="3533648"/>
                </a:lnTo>
              </a:path>
            </a:pathLst>
          </a:custGeom>
          <a:ln w="12700">
            <a:solidFill>
              <a:srgbClr val="000000"/>
            </a:solidFill>
          </a:ln>
        </p:spPr>
        <p:txBody>
          <a:bodyPr wrap="square" lIns="0" tIns="0" rIns="0" bIns="0" rtlCol="0"/>
          <a:lstStyle/>
          <a:p>
            <a:endParaRPr/>
          </a:p>
        </p:txBody>
      </p:sp>
      <p:sp>
        <p:nvSpPr>
          <p:cNvPr id="36" name="object 37"/>
          <p:cNvSpPr/>
          <p:nvPr/>
        </p:nvSpPr>
        <p:spPr>
          <a:xfrm>
            <a:off x="1350360" y="2646984"/>
            <a:ext cx="7038975" cy="0"/>
          </a:xfrm>
          <a:custGeom>
            <a:avLst/>
            <a:gdLst/>
            <a:ahLst/>
            <a:cxnLst/>
            <a:rect l="l" t="t" r="r" b="b"/>
            <a:pathLst>
              <a:path w="7038975">
                <a:moveTo>
                  <a:pt x="0" y="0"/>
                </a:moveTo>
                <a:lnTo>
                  <a:pt x="7038848" y="0"/>
                </a:lnTo>
              </a:path>
            </a:pathLst>
          </a:custGeom>
          <a:ln w="12700">
            <a:solidFill>
              <a:srgbClr val="000000"/>
            </a:solidFill>
          </a:ln>
        </p:spPr>
        <p:txBody>
          <a:bodyPr wrap="square" lIns="0" tIns="0" rIns="0" bIns="0" rtlCol="0"/>
          <a:lstStyle/>
          <a:p>
            <a:endParaRPr/>
          </a:p>
        </p:txBody>
      </p:sp>
      <p:sp>
        <p:nvSpPr>
          <p:cNvPr id="37" name="object 38"/>
          <p:cNvSpPr/>
          <p:nvPr/>
        </p:nvSpPr>
        <p:spPr>
          <a:xfrm>
            <a:off x="1350360" y="3348659"/>
            <a:ext cx="7038975" cy="0"/>
          </a:xfrm>
          <a:custGeom>
            <a:avLst/>
            <a:gdLst/>
            <a:ahLst/>
            <a:cxnLst/>
            <a:rect l="l" t="t" r="r" b="b"/>
            <a:pathLst>
              <a:path w="7038975">
                <a:moveTo>
                  <a:pt x="0" y="0"/>
                </a:moveTo>
                <a:lnTo>
                  <a:pt x="7038848" y="0"/>
                </a:lnTo>
              </a:path>
            </a:pathLst>
          </a:custGeom>
          <a:ln w="12700">
            <a:solidFill>
              <a:srgbClr val="000000"/>
            </a:solidFill>
          </a:ln>
        </p:spPr>
        <p:txBody>
          <a:bodyPr wrap="square" lIns="0" tIns="0" rIns="0" bIns="0" rtlCol="0"/>
          <a:lstStyle/>
          <a:p>
            <a:endParaRPr/>
          </a:p>
        </p:txBody>
      </p:sp>
      <p:sp>
        <p:nvSpPr>
          <p:cNvPr id="38" name="object 39"/>
          <p:cNvSpPr/>
          <p:nvPr/>
        </p:nvSpPr>
        <p:spPr>
          <a:xfrm>
            <a:off x="1350360" y="4050462"/>
            <a:ext cx="7038975" cy="0"/>
          </a:xfrm>
          <a:custGeom>
            <a:avLst/>
            <a:gdLst/>
            <a:ahLst/>
            <a:cxnLst/>
            <a:rect l="l" t="t" r="r" b="b"/>
            <a:pathLst>
              <a:path w="7038975">
                <a:moveTo>
                  <a:pt x="0" y="0"/>
                </a:moveTo>
                <a:lnTo>
                  <a:pt x="7038848" y="0"/>
                </a:lnTo>
              </a:path>
            </a:pathLst>
          </a:custGeom>
          <a:ln w="12700">
            <a:solidFill>
              <a:srgbClr val="000000"/>
            </a:solidFill>
          </a:ln>
        </p:spPr>
        <p:txBody>
          <a:bodyPr wrap="square" lIns="0" tIns="0" rIns="0" bIns="0" rtlCol="0"/>
          <a:lstStyle/>
          <a:p>
            <a:endParaRPr/>
          </a:p>
        </p:txBody>
      </p:sp>
      <p:sp>
        <p:nvSpPr>
          <p:cNvPr id="39" name="object 40"/>
          <p:cNvSpPr/>
          <p:nvPr/>
        </p:nvSpPr>
        <p:spPr>
          <a:xfrm>
            <a:off x="1350360" y="4752137"/>
            <a:ext cx="7038975" cy="0"/>
          </a:xfrm>
          <a:custGeom>
            <a:avLst/>
            <a:gdLst/>
            <a:ahLst/>
            <a:cxnLst/>
            <a:rect l="l" t="t" r="r" b="b"/>
            <a:pathLst>
              <a:path w="7038975">
                <a:moveTo>
                  <a:pt x="0" y="0"/>
                </a:moveTo>
                <a:lnTo>
                  <a:pt x="7038848" y="0"/>
                </a:lnTo>
              </a:path>
            </a:pathLst>
          </a:custGeom>
          <a:ln w="12700">
            <a:solidFill>
              <a:srgbClr val="000000"/>
            </a:solidFill>
          </a:ln>
        </p:spPr>
        <p:txBody>
          <a:bodyPr wrap="square" lIns="0" tIns="0" rIns="0" bIns="0" rtlCol="0"/>
          <a:lstStyle/>
          <a:p>
            <a:endParaRPr/>
          </a:p>
        </p:txBody>
      </p:sp>
      <p:sp>
        <p:nvSpPr>
          <p:cNvPr id="40" name="object 41"/>
          <p:cNvSpPr/>
          <p:nvPr/>
        </p:nvSpPr>
        <p:spPr>
          <a:xfrm>
            <a:off x="1364584" y="1932736"/>
            <a:ext cx="0" cy="3533775"/>
          </a:xfrm>
          <a:custGeom>
            <a:avLst/>
            <a:gdLst/>
            <a:ahLst/>
            <a:cxnLst/>
            <a:rect l="l" t="t" r="r" b="b"/>
            <a:pathLst>
              <a:path h="3533775">
                <a:moveTo>
                  <a:pt x="0" y="0"/>
                </a:moveTo>
                <a:lnTo>
                  <a:pt x="0" y="3533648"/>
                </a:lnTo>
              </a:path>
            </a:pathLst>
          </a:custGeom>
          <a:ln w="28575">
            <a:solidFill>
              <a:srgbClr val="000000"/>
            </a:solidFill>
          </a:ln>
        </p:spPr>
        <p:txBody>
          <a:bodyPr wrap="square" lIns="0" tIns="0" rIns="0" bIns="0" rtlCol="0"/>
          <a:lstStyle/>
          <a:p>
            <a:endParaRPr/>
          </a:p>
        </p:txBody>
      </p:sp>
      <p:sp>
        <p:nvSpPr>
          <p:cNvPr id="41" name="object 42"/>
          <p:cNvSpPr/>
          <p:nvPr/>
        </p:nvSpPr>
        <p:spPr>
          <a:xfrm>
            <a:off x="8374984" y="1932736"/>
            <a:ext cx="0" cy="3533775"/>
          </a:xfrm>
          <a:custGeom>
            <a:avLst/>
            <a:gdLst/>
            <a:ahLst/>
            <a:cxnLst/>
            <a:rect l="l" t="t" r="r" b="b"/>
            <a:pathLst>
              <a:path h="3533775">
                <a:moveTo>
                  <a:pt x="0" y="0"/>
                </a:moveTo>
                <a:lnTo>
                  <a:pt x="0" y="3533648"/>
                </a:lnTo>
              </a:path>
            </a:pathLst>
          </a:custGeom>
          <a:ln w="28575">
            <a:solidFill>
              <a:srgbClr val="000000"/>
            </a:solidFill>
          </a:ln>
        </p:spPr>
        <p:txBody>
          <a:bodyPr wrap="square" lIns="0" tIns="0" rIns="0" bIns="0" rtlCol="0"/>
          <a:lstStyle/>
          <a:p>
            <a:endParaRPr/>
          </a:p>
        </p:txBody>
      </p:sp>
      <p:sp>
        <p:nvSpPr>
          <p:cNvPr id="42" name="object 43"/>
          <p:cNvSpPr/>
          <p:nvPr/>
        </p:nvSpPr>
        <p:spPr>
          <a:xfrm>
            <a:off x="1350360" y="1946961"/>
            <a:ext cx="7038975" cy="0"/>
          </a:xfrm>
          <a:custGeom>
            <a:avLst/>
            <a:gdLst/>
            <a:ahLst/>
            <a:cxnLst/>
            <a:rect l="l" t="t" r="r" b="b"/>
            <a:pathLst>
              <a:path w="7038975">
                <a:moveTo>
                  <a:pt x="0" y="0"/>
                </a:moveTo>
                <a:lnTo>
                  <a:pt x="7038848" y="0"/>
                </a:lnTo>
              </a:path>
            </a:pathLst>
          </a:custGeom>
          <a:ln w="28575">
            <a:solidFill>
              <a:srgbClr val="000000"/>
            </a:solidFill>
          </a:ln>
        </p:spPr>
        <p:txBody>
          <a:bodyPr wrap="square" lIns="0" tIns="0" rIns="0" bIns="0" rtlCol="0"/>
          <a:lstStyle/>
          <a:p>
            <a:endParaRPr/>
          </a:p>
        </p:txBody>
      </p:sp>
      <p:sp>
        <p:nvSpPr>
          <p:cNvPr id="43" name="object 44"/>
          <p:cNvSpPr/>
          <p:nvPr/>
        </p:nvSpPr>
        <p:spPr>
          <a:xfrm>
            <a:off x="1350360" y="5452161"/>
            <a:ext cx="7038975" cy="0"/>
          </a:xfrm>
          <a:custGeom>
            <a:avLst/>
            <a:gdLst/>
            <a:ahLst/>
            <a:cxnLst/>
            <a:rect l="l" t="t" r="r" b="b"/>
            <a:pathLst>
              <a:path w="7038975">
                <a:moveTo>
                  <a:pt x="0" y="0"/>
                </a:moveTo>
                <a:lnTo>
                  <a:pt x="7038848" y="0"/>
                </a:lnTo>
              </a:path>
            </a:pathLst>
          </a:custGeom>
          <a:ln w="28575">
            <a:solidFill>
              <a:srgbClr val="000000"/>
            </a:solidFill>
          </a:ln>
        </p:spPr>
        <p:txBody>
          <a:bodyPr wrap="square" lIns="0" tIns="0" rIns="0" bIns="0" rtlCol="0"/>
          <a:lstStyle/>
          <a:p>
            <a:endParaRPr/>
          </a:p>
        </p:txBody>
      </p:sp>
      <p:sp>
        <p:nvSpPr>
          <p:cNvPr id="44" name="object 45"/>
          <p:cNvSpPr txBox="1"/>
          <p:nvPr/>
        </p:nvSpPr>
        <p:spPr>
          <a:xfrm>
            <a:off x="1580229" y="5721655"/>
            <a:ext cx="79819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R</a:t>
            </a:r>
            <a:r>
              <a:rPr sz="1800" spc="-15" dirty="0">
                <a:latin typeface="Arial"/>
                <a:cs typeface="Arial"/>
              </a:rPr>
              <a:t>a</a:t>
            </a:r>
            <a:r>
              <a:rPr sz="1800" spc="-5" dirty="0">
                <a:latin typeface="Arial"/>
                <a:cs typeface="Arial"/>
              </a:rPr>
              <a:t>re(</a:t>
            </a:r>
            <a:r>
              <a:rPr sz="1800" spc="-15" dirty="0">
                <a:latin typeface="Arial"/>
                <a:cs typeface="Arial"/>
              </a:rPr>
              <a:t>1</a:t>
            </a:r>
            <a:r>
              <a:rPr sz="1800" dirty="0">
                <a:latin typeface="Arial"/>
                <a:cs typeface="Arial"/>
              </a:rPr>
              <a:t>)</a:t>
            </a:r>
            <a:endParaRPr sz="1800">
              <a:latin typeface="Arial"/>
              <a:cs typeface="Arial"/>
            </a:endParaRPr>
          </a:p>
        </p:txBody>
      </p:sp>
      <p:sp>
        <p:nvSpPr>
          <p:cNvPr id="45" name="object 46"/>
          <p:cNvSpPr txBox="1"/>
          <p:nvPr/>
        </p:nvSpPr>
        <p:spPr>
          <a:xfrm>
            <a:off x="2925312" y="5721655"/>
            <a:ext cx="1099185" cy="285115"/>
          </a:xfrm>
          <a:prstGeom prst="rect">
            <a:avLst/>
          </a:prstGeom>
        </p:spPr>
        <p:txBody>
          <a:bodyPr vert="horz" wrap="square" lIns="0" tIns="0" rIns="0" bIns="0" rtlCol="0">
            <a:spAutoFit/>
          </a:bodyPr>
          <a:lstStyle/>
          <a:p>
            <a:pPr marL="12700">
              <a:lnSpc>
                <a:spcPct val="100000"/>
              </a:lnSpc>
            </a:pPr>
            <a:r>
              <a:rPr sz="1800" spc="-10" dirty="0">
                <a:latin typeface="Arial"/>
                <a:cs typeface="Arial"/>
              </a:rPr>
              <a:t>Unlikely(2)</a:t>
            </a:r>
            <a:endParaRPr sz="1800">
              <a:latin typeface="Arial"/>
              <a:cs typeface="Arial"/>
            </a:endParaRPr>
          </a:p>
        </p:txBody>
      </p:sp>
      <p:sp>
        <p:nvSpPr>
          <p:cNvPr id="46" name="object 47"/>
          <p:cNvSpPr txBox="1"/>
          <p:nvPr/>
        </p:nvSpPr>
        <p:spPr>
          <a:xfrm>
            <a:off x="4321829" y="5721655"/>
            <a:ext cx="126809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Mo</a:t>
            </a:r>
            <a:r>
              <a:rPr sz="1800" spc="-15" dirty="0">
                <a:latin typeface="Arial"/>
                <a:cs typeface="Arial"/>
              </a:rPr>
              <a:t>d</a:t>
            </a:r>
            <a:r>
              <a:rPr sz="1800" spc="-5" dirty="0">
                <a:latin typeface="Arial"/>
                <a:cs typeface="Arial"/>
              </a:rPr>
              <a:t>er</a:t>
            </a:r>
            <a:r>
              <a:rPr sz="1800" spc="-15" dirty="0">
                <a:latin typeface="Arial"/>
                <a:cs typeface="Arial"/>
              </a:rPr>
              <a:t>a</a:t>
            </a:r>
            <a:r>
              <a:rPr sz="1800" spc="-5" dirty="0">
                <a:latin typeface="Arial"/>
                <a:cs typeface="Arial"/>
              </a:rPr>
              <a:t>te(</a:t>
            </a:r>
            <a:r>
              <a:rPr sz="1800" spc="-15" dirty="0">
                <a:latin typeface="Arial"/>
                <a:cs typeface="Arial"/>
              </a:rPr>
              <a:t>3</a:t>
            </a:r>
            <a:r>
              <a:rPr sz="1800" dirty="0">
                <a:latin typeface="Arial"/>
                <a:cs typeface="Arial"/>
              </a:rPr>
              <a:t>)</a:t>
            </a:r>
            <a:endParaRPr sz="1800">
              <a:latin typeface="Arial"/>
              <a:cs typeface="Arial"/>
            </a:endParaRPr>
          </a:p>
        </p:txBody>
      </p:sp>
      <p:sp>
        <p:nvSpPr>
          <p:cNvPr id="47" name="object 48"/>
          <p:cNvSpPr txBox="1"/>
          <p:nvPr/>
        </p:nvSpPr>
        <p:spPr>
          <a:xfrm>
            <a:off x="5819845" y="5721655"/>
            <a:ext cx="952500"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Likely</a:t>
            </a:r>
            <a:r>
              <a:rPr sz="1800" spc="-70" dirty="0">
                <a:latin typeface="Arial"/>
                <a:cs typeface="Arial"/>
              </a:rPr>
              <a:t> </a:t>
            </a:r>
            <a:r>
              <a:rPr sz="1800" spc="-5" dirty="0">
                <a:latin typeface="Arial"/>
                <a:cs typeface="Arial"/>
              </a:rPr>
              <a:t>(4)</a:t>
            </a:r>
            <a:endParaRPr sz="1800">
              <a:latin typeface="Arial"/>
              <a:cs typeface="Arial"/>
            </a:endParaRPr>
          </a:p>
        </p:txBody>
      </p:sp>
      <p:sp>
        <p:nvSpPr>
          <p:cNvPr id="48" name="object 49"/>
          <p:cNvSpPr txBox="1"/>
          <p:nvPr/>
        </p:nvSpPr>
        <p:spPr>
          <a:xfrm>
            <a:off x="7063887" y="5721655"/>
            <a:ext cx="1217930"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Frequent(5)</a:t>
            </a:r>
            <a:endParaRPr sz="1800">
              <a:latin typeface="Arial"/>
              <a:cs typeface="Arial"/>
            </a:endParaRPr>
          </a:p>
        </p:txBody>
      </p:sp>
      <p:sp>
        <p:nvSpPr>
          <p:cNvPr id="49" name="object 50"/>
          <p:cNvSpPr txBox="1"/>
          <p:nvPr/>
        </p:nvSpPr>
        <p:spPr>
          <a:xfrm>
            <a:off x="-2343" y="1834439"/>
            <a:ext cx="1305560" cy="3851910"/>
          </a:xfrm>
          <a:prstGeom prst="rect">
            <a:avLst/>
          </a:prstGeom>
        </p:spPr>
        <p:txBody>
          <a:bodyPr vert="horz" wrap="square" lIns="0" tIns="0" rIns="0" bIns="0" rtlCol="0">
            <a:spAutoFit/>
          </a:bodyPr>
          <a:lstStyle/>
          <a:p>
            <a:pPr marL="12700" marR="5080" algn="ctr">
              <a:lnSpc>
                <a:spcPct val="100000"/>
              </a:lnSpc>
            </a:pPr>
            <a:r>
              <a:rPr sz="1800" spc="-5" dirty="0">
                <a:latin typeface="Arial"/>
                <a:cs typeface="Arial"/>
              </a:rPr>
              <a:t>C</a:t>
            </a:r>
            <a:r>
              <a:rPr sz="1800" spc="-15" dirty="0">
                <a:latin typeface="Arial"/>
                <a:cs typeface="Arial"/>
              </a:rPr>
              <a:t>a</a:t>
            </a:r>
            <a:r>
              <a:rPr sz="1800" dirty="0">
                <a:latin typeface="Arial"/>
                <a:cs typeface="Arial"/>
              </a:rPr>
              <a:t>tastro</a:t>
            </a:r>
            <a:r>
              <a:rPr sz="1800" spc="-10" dirty="0">
                <a:latin typeface="Arial"/>
                <a:cs typeface="Arial"/>
              </a:rPr>
              <a:t>p</a:t>
            </a:r>
            <a:r>
              <a:rPr sz="1800" spc="-5" dirty="0">
                <a:latin typeface="Arial"/>
                <a:cs typeface="Arial"/>
              </a:rPr>
              <a:t>h</a:t>
            </a:r>
            <a:r>
              <a:rPr sz="1800" spc="-15" dirty="0">
                <a:latin typeface="Arial"/>
                <a:cs typeface="Arial"/>
              </a:rPr>
              <a:t>i</a:t>
            </a:r>
            <a:r>
              <a:rPr sz="1800" dirty="0">
                <a:latin typeface="Arial"/>
                <a:cs typeface="Arial"/>
              </a:rPr>
              <a:t>c  </a:t>
            </a:r>
            <a:r>
              <a:rPr sz="1800" spc="-5" dirty="0">
                <a:latin typeface="Arial"/>
                <a:cs typeface="Arial"/>
              </a:rPr>
              <a:t>(5)</a:t>
            </a:r>
            <a:endParaRPr sz="1800">
              <a:latin typeface="Arial"/>
              <a:cs typeface="Arial"/>
            </a:endParaRPr>
          </a:p>
          <a:p>
            <a:pPr>
              <a:lnSpc>
                <a:spcPct val="100000"/>
              </a:lnSpc>
              <a:spcBef>
                <a:spcPts val="35"/>
              </a:spcBef>
            </a:pPr>
            <a:endParaRPr sz="1850">
              <a:latin typeface="Times New Roman"/>
              <a:cs typeface="Times New Roman"/>
            </a:endParaRPr>
          </a:p>
          <a:p>
            <a:pPr marL="247015" marR="238760" algn="ctr">
              <a:lnSpc>
                <a:spcPct val="100000"/>
              </a:lnSpc>
            </a:pPr>
            <a:r>
              <a:rPr sz="1800" dirty="0">
                <a:latin typeface="Arial"/>
                <a:cs typeface="Arial"/>
              </a:rPr>
              <a:t>Mat</a:t>
            </a:r>
            <a:r>
              <a:rPr sz="1800" spc="-10" dirty="0">
                <a:latin typeface="Arial"/>
                <a:cs typeface="Arial"/>
              </a:rPr>
              <a:t>e</a:t>
            </a:r>
            <a:r>
              <a:rPr sz="1800" spc="-5" dirty="0">
                <a:latin typeface="Arial"/>
                <a:cs typeface="Arial"/>
              </a:rPr>
              <a:t>ri</a:t>
            </a:r>
            <a:r>
              <a:rPr sz="1800" spc="-15" dirty="0">
                <a:latin typeface="Arial"/>
                <a:cs typeface="Arial"/>
              </a:rPr>
              <a:t>a</a:t>
            </a:r>
            <a:r>
              <a:rPr sz="1800" spc="-5" dirty="0">
                <a:latin typeface="Arial"/>
                <a:cs typeface="Arial"/>
              </a:rPr>
              <a:t>l  (4)</a:t>
            </a:r>
            <a:endParaRPr sz="1800">
              <a:latin typeface="Arial"/>
              <a:cs typeface="Arial"/>
            </a:endParaRPr>
          </a:p>
          <a:p>
            <a:pPr>
              <a:lnSpc>
                <a:spcPct val="100000"/>
              </a:lnSpc>
              <a:spcBef>
                <a:spcPts val="30"/>
              </a:spcBef>
            </a:pPr>
            <a:endParaRPr sz="1850">
              <a:latin typeface="Times New Roman"/>
              <a:cs typeface="Times New Roman"/>
            </a:endParaRPr>
          </a:p>
          <a:p>
            <a:pPr marL="367665" marR="358775" algn="ctr">
              <a:lnSpc>
                <a:spcPct val="100000"/>
              </a:lnSpc>
            </a:pPr>
            <a:r>
              <a:rPr sz="1800" spc="-5" dirty="0">
                <a:latin typeface="Arial"/>
                <a:cs typeface="Arial"/>
              </a:rPr>
              <a:t>Ma</a:t>
            </a:r>
            <a:r>
              <a:rPr sz="1800" spc="-10" dirty="0">
                <a:latin typeface="Arial"/>
                <a:cs typeface="Arial"/>
              </a:rPr>
              <a:t>j</a:t>
            </a:r>
            <a:r>
              <a:rPr sz="1800" spc="-5" dirty="0">
                <a:latin typeface="Arial"/>
                <a:cs typeface="Arial"/>
              </a:rPr>
              <a:t>or  (3)</a:t>
            </a:r>
            <a:endParaRPr sz="1800">
              <a:latin typeface="Arial"/>
              <a:cs typeface="Arial"/>
            </a:endParaRPr>
          </a:p>
          <a:p>
            <a:pPr>
              <a:lnSpc>
                <a:spcPct val="100000"/>
              </a:lnSpc>
              <a:spcBef>
                <a:spcPts val="30"/>
              </a:spcBef>
            </a:pPr>
            <a:endParaRPr sz="1850">
              <a:latin typeface="Times New Roman"/>
              <a:cs typeface="Times New Roman"/>
            </a:endParaRPr>
          </a:p>
          <a:p>
            <a:pPr marL="367665" marR="358775" algn="ctr">
              <a:lnSpc>
                <a:spcPct val="100000"/>
              </a:lnSpc>
              <a:spcBef>
                <a:spcPts val="5"/>
              </a:spcBef>
            </a:pPr>
            <a:r>
              <a:rPr sz="1800" spc="-5" dirty="0">
                <a:latin typeface="Arial"/>
                <a:cs typeface="Arial"/>
              </a:rPr>
              <a:t>Mi</a:t>
            </a:r>
            <a:r>
              <a:rPr sz="1800" spc="-15" dirty="0">
                <a:latin typeface="Arial"/>
                <a:cs typeface="Arial"/>
              </a:rPr>
              <a:t>n</a:t>
            </a:r>
            <a:r>
              <a:rPr sz="1800" spc="-5" dirty="0">
                <a:latin typeface="Arial"/>
                <a:cs typeface="Arial"/>
              </a:rPr>
              <a:t>or  (2)</a:t>
            </a:r>
            <a:endParaRPr sz="1800">
              <a:latin typeface="Arial"/>
              <a:cs typeface="Arial"/>
            </a:endParaRPr>
          </a:p>
          <a:p>
            <a:pPr>
              <a:lnSpc>
                <a:spcPct val="100000"/>
              </a:lnSpc>
              <a:spcBef>
                <a:spcPts val="30"/>
              </a:spcBef>
            </a:pPr>
            <a:endParaRPr sz="1850">
              <a:latin typeface="Times New Roman"/>
              <a:cs typeface="Times New Roman"/>
            </a:endParaRPr>
          </a:p>
          <a:p>
            <a:pPr algn="ctr">
              <a:lnSpc>
                <a:spcPct val="100000"/>
              </a:lnSpc>
            </a:pPr>
            <a:r>
              <a:rPr sz="1800" spc="-5" dirty="0">
                <a:latin typeface="Arial"/>
                <a:cs typeface="Arial"/>
              </a:rPr>
              <a:t>Insignificant</a:t>
            </a:r>
            <a:endParaRPr sz="1800">
              <a:latin typeface="Arial"/>
              <a:cs typeface="Arial"/>
            </a:endParaRPr>
          </a:p>
          <a:p>
            <a:pPr algn="ctr">
              <a:lnSpc>
                <a:spcPct val="100000"/>
              </a:lnSpc>
            </a:pPr>
            <a:r>
              <a:rPr sz="1800" spc="-5" dirty="0">
                <a:latin typeface="Arial"/>
                <a:cs typeface="Arial"/>
              </a:rPr>
              <a:t>(1)</a:t>
            </a:r>
            <a:endParaRPr sz="1800">
              <a:latin typeface="Arial"/>
              <a:cs typeface="Arial"/>
            </a:endParaRPr>
          </a:p>
        </p:txBody>
      </p:sp>
      <p:sp>
        <p:nvSpPr>
          <p:cNvPr id="50" name="object 51"/>
          <p:cNvSpPr/>
          <p:nvPr/>
        </p:nvSpPr>
        <p:spPr>
          <a:xfrm>
            <a:off x="6756368" y="2299536"/>
            <a:ext cx="695960" cy="769620"/>
          </a:xfrm>
          <a:custGeom>
            <a:avLst/>
            <a:gdLst/>
            <a:ahLst/>
            <a:cxnLst/>
            <a:rect l="l" t="t" r="r" b="b"/>
            <a:pathLst>
              <a:path w="695959" h="769619">
                <a:moveTo>
                  <a:pt x="615823" y="567666"/>
                </a:moveTo>
                <a:lnTo>
                  <a:pt x="492506" y="675235"/>
                </a:lnTo>
                <a:lnTo>
                  <a:pt x="574294" y="769088"/>
                </a:lnTo>
                <a:lnTo>
                  <a:pt x="595122" y="750927"/>
                </a:lnTo>
                <a:lnTo>
                  <a:pt x="535051" y="681966"/>
                </a:lnTo>
                <a:lnTo>
                  <a:pt x="568579" y="652756"/>
                </a:lnTo>
                <a:lnTo>
                  <a:pt x="605223" y="652756"/>
                </a:lnTo>
                <a:lnTo>
                  <a:pt x="589407" y="634595"/>
                </a:lnTo>
                <a:lnTo>
                  <a:pt x="616712" y="610846"/>
                </a:lnTo>
                <a:lnTo>
                  <a:pt x="653485" y="610846"/>
                </a:lnTo>
                <a:lnTo>
                  <a:pt x="615823" y="567666"/>
                </a:lnTo>
                <a:close/>
              </a:path>
              <a:path w="695959" h="769619">
                <a:moveTo>
                  <a:pt x="605223" y="652756"/>
                </a:moveTo>
                <a:lnTo>
                  <a:pt x="568579" y="652756"/>
                </a:lnTo>
                <a:lnTo>
                  <a:pt x="622554" y="714732"/>
                </a:lnTo>
                <a:lnTo>
                  <a:pt x="643382" y="696571"/>
                </a:lnTo>
                <a:lnTo>
                  <a:pt x="605223" y="652756"/>
                </a:lnTo>
                <a:close/>
              </a:path>
              <a:path w="695959" h="769619">
                <a:moveTo>
                  <a:pt x="653485" y="610846"/>
                </a:moveTo>
                <a:lnTo>
                  <a:pt x="616712" y="610846"/>
                </a:lnTo>
                <a:lnTo>
                  <a:pt x="674751" y="677394"/>
                </a:lnTo>
                <a:lnTo>
                  <a:pt x="695579" y="659106"/>
                </a:lnTo>
                <a:lnTo>
                  <a:pt x="653485" y="610846"/>
                </a:lnTo>
                <a:close/>
              </a:path>
              <a:path w="695959" h="769619">
                <a:moveTo>
                  <a:pt x="492291" y="531217"/>
                </a:moveTo>
                <a:lnTo>
                  <a:pt x="457708" y="531217"/>
                </a:lnTo>
                <a:lnTo>
                  <a:pt x="462025" y="536297"/>
                </a:lnTo>
                <a:lnTo>
                  <a:pt x="466979" y="542012"/>
                </a:lnTo>
                <a:lnTo>
                  <a:pt x="470281" y="546584"/>
                </a:lnTo>
                <a:lnTo>
                  <a:pt x="471550" y="550013"/>
                </a:lnTo>
                <a:lnTo>
                  <a:pt x="472948" y="553569"/>
                </a:lnTo>
                <a:lnTo>
                  <a:pt x="473210" y="555601"/>
                </a:lnTo>
                <a:lnTo>
                  <a:pt x="455168" y="632309"/>
                </a:lnTo>
                <a:lnTo>
                  <a:pt x="481075" y="662154"/>
                </a:lnTo>
                <a:lnTo>
                  <a:pt x="494976" y="616090"/>
                </a:lnTo>
                <a:lnTo>
                  <a:pt x="500380" y="587732"/>
                </a:lnTo>
                <a:lnTo>
                  <a:pt x="500028" y="580812"/>
                </a:lnTo>
                <a:lnTo>
                  <a:pt x="499957" y="580016"/>
                </a:lnTo>
                <a:lnTo>
                  <a:pt x="498475" y="572111"/>
                </a:lnTo>
                <a:lnTo>
                  <a:pt x="563892" y="572111"/>
                </a:lnTo>
                <a:lnTo>
                  <a:pt x="566211" y="569803"/>
                </a:lnTo>
                <a:lnTo>
                  <a:pt x="570341" y="564411"/>
                </a:lnTo>
                <a:lnTo>
                  <a:pt x="573589" y="558615"/>
                </a:lnTo>
                <a:lnTo>
                  <a:pt x="574398" y="556490"/>
                </a:lnTo>
                <a:lnTo>
                  <a:pt x="521843" y="556490"/>
                </a:lnTo>
                <a:lnTo>
                  <a:pt x="518033" y="555728"/>
                </a:lnTo>
                <a:lnTo>
                  <a:pt x="493395" y="532487"/>
                </a:lnTo>
                <a:lnTo>
                  <a:pt x="492291" y="531217"/>
                </a:lnTo>
                <a:close/>
              </a:path>
              <a:path w="695959" h="769619">
                <a:moveTo>
                  <a:pt x="563892" y="572111"/>
                </a:moveTo>
                <a:lnTo>
                  <a:pt x="498475" y="572111"/>
                </a:lnTo>
                <a:lnTo>
                  <a:pt x="506664" y="578356"/>
                </a:lnTo>
                <a:lnTo>
                  <a:pt x="514842" y="582826"/>
                </a:lnTo>
                <a:lnTo>
                  <a:pt x="522995" y="585559"/>
                </a:lnTo>
                <a:lnTo>
                  <a:pt x="531114" y="586589"/>
                </a:lnTo>
                <a:lnTo>
                  <a:pt x="539067" y="585922"/>
                </a:lnTo>
                <a:lnTo>
                  <a:pt x="546735" y="583731"/>
                </a:lnTo>
                <a:lnTo>
                  <a:pt x="554116" y="580016"/>
                </a:lnTo>
                <a:lnTo>
                  <a:pt x="561213" y="574778"/>
                </a:lnTo>
                <a:lnTo>
                  <a:pt x="563892" y="572111"/>
                </a:lnTo>
                <a:close/>
              </a:path>
              <a:path w="695959" h="769619">
                <a:moveTo>
                  <a:pt x="507746" y="443714"/>
                </a:moveTo>
                <a:lnTo>
                  <a:pt x="384429" y="551283"/>
                </a:lnTo>
                <a:lnTo>
                  <a:pt x="406146" y="576175"/>
                </a:lnTo>
                <a:lnTo>
                  <a:pt x="457708" y="531217"/>
                </a:lnTo>
                <a:lnTo>
                  <a:pt x="492291" y="531217"/>
                </a:lnTo>
                <a:lnTo>
                  <a:pt x="477393" y="514072"/>
                </a:lnTo>
                <a:lnTo>
                  <a:pt x="508635" y="486767"/>
                </a:lnTo>
                <a:lnTo>
                  <a:pt x="545274" y="486767"/>
                </a:lnTo>
                <a:lnTo>
                  <a:pt x="507746" y="443714"/>
                </a:lnTo>
                <a:close/>
              </a:path>
              <a:path w="695959" h="769619">
                <a:moveTo>
                  <a:pt x="545274" y="486767"/>
                </a:moveTo>
                <a:lnTo>
                  <a:pt x="508635" y="486767"/>
                </a:lnTo>
                <a:lnTo>
                  <a:pt x="534416" y="516358"/>
                </a:lnTo>
                <a:lnTo>
                  <a:pt x="539496" y="522581"/>
                </a:lnTo>
                <a:lnTo>
                  <a:pt x="541020" y="524740"/>
                </a:lnTo>
                <a:lnTo>
                  <a:pt x="543814" y="529439"/>
                </a:lnTo>
                <a:lnTo>
                  <a:pt x="544957" y="534011"/>
                </a:lnTo>
                <a:lnTo>
                  <a:pt x="543687" y="542774"/>
                </a:lnTo>
                <a:lnTo>
                  <a:pt x="525780" y="555982"/>
                </a:lnTo>
                <a:lnTo>
                  <a:pt x="521843" y="556490"/>
                </a:lnTo>
                <a:lnTo>
                  <a:pt x="574398" y="556490"/>
                </a:lnTo>
                <a:lnTo>
                  <a:pt x="575945" y="552426"/>
                </a:lnTo>
                <a:lnTo>
                  <a:pt x="578485" y="543917"/>
                </a:lnTo>
                <a:lnTo>
                  <a:pt x="578231" y="535662"/>
                </a:lnTo>
                <a:lnTo>
                  <a:pt x="553466" y="496165"/>
                </a:lnTo>
                <a:lnTo>
                  <a:pt x="545274" y="486767"/>
                </a:lnTo>
                <a:close/>
              </a:path>
              <a:path w="695959" h="769619">
                <a:moveTo>
                  <a:pt x="407543" y="328779"/>
                </a:moveTo>
                <a:lnTo>
                  <a:pt x="284225" y="436348"/>
                </a:lnTo>
                <a:lnTo>
                  <a:pt x="366014" y="530074"/>
                </a:lnTo>
                <a:lnTo>
                  <a:pt x="386842" y="512040"/>
                </a:lnTo>
                <a:lnTo>
                  <a:pt x="326771" y="443079"/>
                </a:lnTo>
                <a:lnTo>
                  <a:pt x="360299" y="413869"/>
                </a:lnTo>
                <a:lnTo>
                  <a:pt x="396943" y="413869"/>
                </a:lnTo>
                <a:lnTo>
                  <a:pt x="381126" y="395708"/>
                </a:lnTo>
                <a:lnTo>
                  <a:pt x="408432" y="371832"/>
                </a:lnTo>
                <a:lnTo>
                  <a:pt x="445094" y="371832"/>
                </a:lnTo>
                <a:lnTo>
                  <a:pt x="407543" y="328779"/>
                </a:lnTo>
                <a:close/>
              </a:path>
              <a:path w="695959" h="769619">
                <a:moveTo>
                  <a:pt x="396943" y="413869"/>
                </a:moveTo>
                <a:lnTo>
                  <a:pt x="360299" y="413869"/>
                </a:lnTo>
                <a:lnTo>
                  <a:pt x="414274" y="475718"/>
                </a:lnTo>
                <a:lnTo>
                  <a:pt x="435101" y="457684"/>
                </a:lnTo>
                <a:lnTo>
                  <a:pt x="396943" y="413869"/>
                </a:lnTo>
                <a:close/>
              </a:path>
              <a:path w="695959" h="769619">
                <a:moveTo>
                  <a:pt x="445094" y="371832"/>
                </a:moveTo>
                <a:lnTo>
                  <a:pt x="408432" y="371832"/>
                </a:lnTo>
                <a:lnTo>
                  <a:pt x="466471" y="438380"/>
                </a:lnTo>
                <a:lnTo>
                  <a:pt x="487299" y="420219"/>
                </a:lnTo>
                <a:lnTo>
                  <a:pt x="445094" y="371832"/>
                </a:lnTo>
                <a:close/>
              </a:path>
              <a:path w="695959" h="769619">
                <a:moveTo>
                  <a:pt x="296418" y="201271"/>
                </a:moveTo>
                <a:lnTo>
                  <a:pt x="211582" y="352909"/>
                </a:lnTo>
                <a:lnTo>
                  <a:pt x="234696" y="379452"/>
                </a:lnTo>
                <a:lnTo>
                  <a:pt x="337805" y="339066"/>
                </a:lnTo>
                <a:lnTo>
                  <a:pt x="255905" y="339066"/>
                </a:lnTo>
                <a:lnTo>
                  <a:pt x="320040" y="228322"/>
                </a:lnTo>
                <a:lnTo>
                  <a:pt x="296418" y="201271"/>
                </a:lnTo>
                <a:close/>
              </a:path>
              <a:path w="695959" h="769619">
                <a:moveTo>
                  <a:pt x="373507" y="289663"/>
                </a:moveTo>
                <a:lnTo>
                  <a:pt x="255905" y="339066"/>
                </a:lnTo>
                <a:lnTo>
                  <a:pt x="337805" y="339066"/>
                </a:lnTo>
                <a:lnTo>
                  <a:pt x="396494" y="316079"/>
                </a:lnTo>
                <a:lnTo>
                  <a:pt x="373507" y="289663"/>
                </a:lnTo>
                <a:close/>
              </a:path>
              <a:path w="695959" h="769619">
                <a:moveTo>
                  <a:pt x="207264" y="99036"/>
                </a:moveTo>
                <a:lnTo>
                  <a:pt x="83947" y="206478"/>
                </a:lnTo>
                <a:lnTo>
                  <a:pt x="165735" y="300331"/>
                </a:lnTo>
                <a:lnTo>
                  <a:pt x="186563" y="282170"/>
                </a:lnTo>
                <a:lnTo>
                  <a:pt x="126492" y="213336"/>
                </a:lnTo>
                <a:lnTo>
                  <a:pt x="160020" y="183999"/>
                </a:lnTo>
                <a:lnTo>
                  <a:pt x="196586" y="183999"/>
                </a:lnTo>
                <a:lnTo>
                  <a:pt x="180848" y="165965"/>
                </a:lnTo>
                <a:lnTo>
                  <a:pt x="208153" y="142089"/>
                </a:lnTo>
                <a:lnTo>
                  <a:pt x="244815" y="142089"/>
                </a:lnTo>
                <a:lnTo>
                  <a:pt x="207264" y="99036"/>
                </a:lnTo>
                <a:close/>
              </a:path>
              <a:path w="695959" h="769619">
                <a:moveTo>
                  <a:pt x="196586" y="183999"/>
                </a:moveTo>
                <a:lnTo>
                  <a:pt x="160020" y="183999"/>
                </a:lnTo>
                <a:lnTo>
                  <a:pt x="213995" y="245975"/>
                </a:lnTo>
                <a:lnTo>
                  <a:pt x="234823" y="227814"/>
                </a:lnTo>
                <a:lnTo>
                  <a:pt x="196586" y="183999"/>
                </a:lnTo>
                <a:close/>
              </a:path>
              <a:path w="695959" h="769619">
                <a:moveTo>
                  <a:pt x="244815" y="142089"/>
                </a:moveTo>
                <a:lnTo>
                  <a:pt x="208153" y="142089"/>
                </a:lnTo>
                <a:lnTo>
                  <a:pt x="266192" y="208637"/>
                </a:lnTo>
                <a:lnTo>
                  <a:pt x="287020" y="190476"/>
                </a:lnTo>
                <a:lnTo>
                  <a:pt x="244815" y="142089"/>
                </a:lnTo>
                <a:close/>
              </a:path>
              <a:path w="695959" h="769619">
                <a:moveTo>
                  <a:pt x="18415" y="50395"/>
                </a:moveTo>
                <a:lnTo>
                  <a:pt x="10322" y="60702"/>
                </a:lnTo>
                <a:lnTo>
                  <a:pt x="4540" y="71223"/>
                </a:lnTo>
                <a:lnTo>
                  <a:pt x="1091" y="81934"/>
                </a:lnTo>
                <a:lnTo>
                  <a:pt x="0" y="92813"/>
                </a:lnTo>
                <a:lnTo>
                  <a:pt x="1283" y="103862"/>
                </a:lnTo>
                <a:lnTo>
                  <a:pt x="20447" y="138152"/>
                </a:lnTo>
                <a:lnTo>
                  <a:pt x="55366" y="163889"/>
                </a:lnTo>
                <a:lnTo>
                  <a:pt x="69514" y="166262"/>
                </a:lnTo>
                <a:lnTo>
                  <a:pt x="76708" y="165711"/>
                </a:lnTo>
                <a:lnTo>
                  <a:pt x="111331" y="143724"/>
                </a:lnTo>
                <a:lnTo>
                  <a:pt x="115956" y="134850"/>
                </a:lnTo>
                <a:lnTo>
                  <a:pt x="69596" y="134850"/>
                </a:lnTo>
                <a:lnTo>
                  <a:pt x="62611" y="133707"/>
                </a:lnTo>
                <a:lnTo>
                  <a:pt x="55753" y="132691"/>
                </a:lnTo>
                <a:lnTo>
                  <a:pt x="48768" y="128119"/>
                </a:lnTo>
                <a:lnTo>
                  <a:pt x="35179" y="112498"/>
                </a:lnTo>
                <a:lnTo>
                  <a:pt x="31750" y="104878"/>
                </a:lnTo>
                <a:lnTo>
                  <a:pt x="31750" y="97004"/>
                </a:lnTo>
                <a:lnTo>
                  <a:pt x="32319" y="91120"/>
                </a:lnTo>
                <a:lnTo>
                  <a:pt x="34210" y="85082"/>
                </a:lnTo>
                <a:lnTo>
                  <a:pt x="37411" y="78876"/>
                </a:lnTo>
                <a:lnTo>
                  <a:pt x="41910" y="72493"/>
                </a:lnTo>
                <a:lnTo>
                  <a:pt x="18415" y="50395"/>
                </a:lnTo>
                <a:close/>
              </a:path>
              <a:path w="695959" h="769619">
                <a:moveTo>
                  <a:pt x="101981" y="0"/>
                </a:moveTo>
                <a:lnTo>
                  <a:pt x="66847" y="17246"/>
                </a:lnTo>
                <a:lnTo>
                  <a:pt x="58293" y="43410"/>
                </a:lnTo>
                <a:lnTo>
                  <a:pt x="58985" y="51248"/>
                </a:lnTo>
                <a:lnTo>
                  <a:pt x="61261" y="60301"/>
                </a:lnTo>
                <a:lnTo>
                  <a:pt x="65133" y="70592"/>
                </a:lnTo>
                <a:lnTo>
                  <a:pt x="70612" y="82145"/>
                </a:lnTo>
                <a:lnTo>
                  <a:pt x="74995" y="90816"/>
                </a:lnTo>
                <a:lnTo>
                  <a:pt x="78438" y="97797"/>
                </a:lnTo>
                <a:lnTo>
                  <a:pt x="80952" y="103112"/>
                </a:lnTo>
                <a:lnTo>
                  <a:pt x="82550" y="106783"/>
                </a:lnTo>
                <a:lnTo>
                  <a:pt x="84836" y="112371"/>
                </a:lnTo>
                <a:lnTo>
                  <a:pt x="85598" y="116943"/>
                </a:lnTo>
                <a:lnTo>
                  <a:pt x="85090" y="120372"/>
                </a:lnTo>
                <a:lnTo>
                  <a:pt x="84455" y="123928"/>
                </a:lnTo>
                <a:lnTo>
                  <a:pt x="82804" y="126976"/>
                </a:lnTo>
                <a:lnTo>
                  <a:pt x="75311" y="133453"/>
                </a:lnTo>
                <a:lnTo>
                  <a:pt x="69596" y="134850"/>
                </a:lnTo>
                <a:lnTo>
                  <a:pt x="115956" y="134850"/>
                </a:lnTo>
                <a:lnTo>
                  <a:pt x="116967" y="132310"/>
                </a:lnTo>
                <a:lnTo>
                  <a:pt x="119507" y="124309"/>
                </a:lnTo>
                <a:lnTo>
                  <a:pt x="119634" y="116181"/>
                </a:lnTo>
                <a:lnTo>
                  <a:pt x="117729" y="107672"/>
                </a:lnTo>
                <a:lnTo>
                  <a:pt x="115679" y="100792"/>
                </a:lnTo>
                <a:lnTo>
                  <a:pt x="112569" y="92733"/>
                </a:lnTo>
                <a:lnTo>
                  <a:pt x="108388" y="83508"/>
                </a:lnTo>
                <a:lnTo>
                  <a:pt x="103124" y="73128"/>
                </a:lnTo>
                <a:lnTo>
                  <a:pt x="98047" y="63031"/>
                </a:lnTo>
                <a:lnTo>
                  <a:pt x="94424" y="54649"/>
                </a:lnTo>
                <a:lnTo>
                  <a:pt x="92229" y="47982"/>
                </a:lnTo>
                <a:lnTo>
                  <a:pt x="91440" y="43029"/>
                </a:lnTo>
                <a:lnTo>
                  <a:pt x="91313" y="38711"/>
                </a:lnTo>
                <a:lnTo>
                  <a:pt x="92710" y="35282"/>
                </a:lnTo>
                <a:lnTo>
                  <a:pt x="98806" y="29948"/>
                </a:lnTo>
                <a:lnTo>
                  <a:pt x="102616" y="29059"/>
                </a:lnTo>
                <a:lnTo>
                  <a:pt x="149681" y="29059"/>
                </a:lnTo>
                <a:lnTo>
                  <a:pt x="146939" y="25503"/>
                </a:lnTo>
                <a:lnTo>
                  <a:pt x="114935" y="2285"/>
                </a:lnTo>
                <a:lnTo>
                  <a:pt x="108458" y="642"/>
                </a:lnTo>
                <a:lnTo>
                  <a:pt x="101981" y="0"/>
                </a:lnTo>
                <a:close/>
              </a:path>
              <a:path w="695959" h="769619">
                <a:moveTo>
                  <a:pt x="149681" y="29059"/>
                </a:moveTo>
                <a:lnTo>
                  <a:pt x="102616" y="29059"/>
                </a:lnTo>
                <a:lnTo>
                  <a:pt x="113284" y="31599"/>
                </a:lnTo>
                <a:lnTo>
                  <a:pt x="119761" y="35917"/>
                </a:lnTo>
                <a:lnTo>
                  <a:pt x="125984" y="43156"/>
                </a:lnTo>
                <a:lnTo>
                  <a:pt x="132207" y="50141"/>
                </a:lnTo>
                <a:lnTo>
                  <a:pt x="135382" y="56618"/>
                </a:lnTo>
                <a:lnTo>
                  <a:pt x="135890" y="68556"/>
                </a:lnTo>
                <a:lnTo>
                  <a:pt x="133350" y="74779"/>
                </a:lnTo>
                <a:lnTo>
                  <a:pt x="127889" y="81383"/>
                </a:lnTo>
                <a:lnTo>
                  <a:pt x="150749" y="105259"/>
                </a:lnTo>
                <a:lnTo>
                  <a:pt x="167008" y="70592"/>
                </a:lnTo>
                <a:lnTo>
                  <a:pt x="167040" y="68556"/>
                </a:lnTo>
                <a:lnTo>
                  <a:pt x="165869" y="58864"/>
                </a:lnTo>
                <a:lnTo>
                  <a:pt x="162083" y="48077"/>
                </a:lnTo>
                <a:lnTo>
                  <a:pt x="155773" y="36957"/>
                </a:lnTo>
                <a:lnTo>
                  <a:pt x="149681" y="29059"/>
                </a:lnTo>
                <a:close/>
              </a:path>
            </a:pathLst>
          </a:custGeom>
          <a:solidFill>
            <a:srgbClr val="000000"/>
          </a:solidFill>
        </p:spPr>
        <p:txBody>
          <a:bodyPr wrap="square" lIns="0" tIns="0" rIns="0" bIns="0" rtlCol="0"/>
          <a:lstStyle/>
          <a:p>
            <a:endParaRPr/>
          </a:p>
        </p:txBody>
      </p:sp>
      <p:sp>
        <p:nvSpPr>
          <p:cNvPr id="51" name="object 52"/>
          <p:cNvSpPr/>
          <p:nvPr/>
        </p:nvSpPr>
        <p:spPr>
          <a:xfrm>
            <a:off x="5624672" y="3508934"/>
            <a:ext cx="476884" cy="513080"/>
          </a:xfrm>
          <a:custGeom>
            <a:avLst/>
            <a:gdLst/>
            <a:ahLst/>
            <a:cxnLst/>
            <a:rect l="l" t="t" r="r" b="b"/>
            <a:pathLst>
              <a:path w="476885" h="513079">
                <a:moveTo>
                  <a:pt x="379825" y="392049"/>
                </a:moveTo>
                <a:lnTo>
                  <a:pt x="343026" y="392049"/>
                </a:lnTo>
                <a:lnTo>
                  <a:pt x="385572" y="440943"/>
                </a:lnTo>
                <a:lnTo>
                  <a:pt x="331724" y="487934"/>
                </a:lnTo>
                <a:lnTo>
                  <a:pt x="353440" y="512825"/>
                </a:lnTo>
                <a:lnTo>
                  <a:pt x="456811" y="422655"/>
                </a:lnTo>
                <a:lnTo>
                  <a:pt x="406526" y="422655"/>
                </a:lnTo>
                <a:lnTo>
                  <a:pt x="379825" y="392049"/>
                </a:lnTo>
                <a:close/>
              </a:path>
              <a:path w="476885" h="513079">
                <a:moveTo>
                  <a:pt x="390778" y="306704"/>
                </a:moveTo>
                <a:lnTo>
                  <a:pt x="267462" y="414147"/>
                </a:lnTo>
                <a:lnTo>
                  <a:pt x="289178" y="439165"/>
                </a:lnTo>
                <a:lnTo>
                  <a:pt x="343026" y="392049"/>
                </a:lnTo>
                <a:lnTo>
                  <a:pt x="379825" y="392049"/>
                </a:lnTo>
                <a:lnTo>
                  <a:pt x="363982" y="373888"/>
                </a:lnTo>
                <a:lnTo>
                  <a:pt x="412496" y="331597"/>
                </a:lnTo>
                <a:lnTo>
                  <a:pt x="390778" y="306704"/>
                </a:lnTo>
                <a:close/>
              </a:path>
              <a:path w="476885" h="513079">
                <a:moveTo>
                  <a:pt x="455040" y="380364"/>
                </a:moveTo>
                <a:lnTo>
                  <a:pt x="406526" y="422655"/>
                </a:lnTo>
                <a:lnTo>
                  <a:pt x="456811" y="422655"/>
                </a:lnTo>
                <a:lnTo>
                  <a:pt x="476758" y="405256"/>
                </a:lnTo>
                <a:lnTo>
                  <a:pt x="455040" y="380364"/>
                </a:lnTo>
                <a:close/>
              </a:path>
              <a:path w="476885" h="513079">
                <a:moveTo>
                  <a:pt x="260812" y="197877"/>
                </a:moveTo>
                <a:lnTo>
                  <a:pt x="218340" y="213590"/>
                </a:lnTo>
                <a:lnTo>
                  <a:pt x="186942" y="247290"/>
                </a:lnTo>
                <a:lnTo>
                  <a:pt x="176240" y="288393"/>
                </a:lnTo>
                <a:lnTo>
                  <a:pt x="177673" y="299085"/>
                </a:lnTo>
                <a:lnTo>
                  <a:pt x="198882" y="339851"/>
                </a:lnTo>
                <a:lnTo>
                  <a:pt x="230886" y="364871"/>
                </a:lnTo>
                <a:lnTo>
                  <a:pt x="264033" y="375919"/>
                </a:lnTo>
                <a:lnTo>
                  <a:pt x="305598" y="339725"/>
                </a:lnTo>
                <a:lnTo>
                  <a:pt x="254762" y="339725"/>
                </a:lnTo>
                <a:lnTo>
                  <a:pt x="248538" y="338454"/>
                </a:lnTo>
                <a:lnTo>
                  <a:pt x="212965" y="311538"/>
                </a:lnTo>
                <a:lnTo>
                  <a:pt x="207301" y="294012"/>
                </a:lnTo>
                <a:lnTo>
                  <a:pt x="207517" y="284606"/>
                </a:lnTo>
                <a:lnTo>
                  <a:pt x="231901" y="246125"/>
                </a:lnTo>
                <a:lnTo>
                  <a:pt x="271017" y="228980"/>
                </a:lnTo>
                <a:lnTo>
                  <a:pt x="326542" y="228980"/>
                </a:lnTo>
                <a:lnTo>
                  <a:pt x="325247" y="227329"/>
                </a:lnTo>
                <a:lnTo>
                  <a:pt x="293370" y="203200"/>
                </a:lnTo>
                <a:lnTo>
                  <a:pt x="271732" y="197929"/>
                </a:lnTo>
                <a:lnTo>
                  <a:pt x="260812" y="197877"/>
                </a:lnTo>
                <a:close/>
              </a:path>
              <a:path w="476885" h="513079">
                <a:moveTo>
                  <a:pt x="266319" y="279400"/>
                </a:moveTo>
                <a:lnTo>
                  <a:pt x="245617" y="297561"/>
                </a:lnTo>
                <a:lnTo>
                  <a:pt x="270383" y="326136"/>
                </a:lnTo>
                <a:lnTo>
                  <a:pt x="254762" y="339725"/>
                </a:lnTo>
                <a:lnTo>
                  <a:pt x="305598" y="339725"/>
                </a:lnTo>
                <a:lnTo>
                  <a:pt x="313182" y="333121"/>
                </a:lnTo>
                <a:lnTo>
                  <a:pt x="266319" y="279400"/>
                </a:lnTo>
                <a:close/>
              </a:path>
              <a:path w="476885" h="513079">
                <a:moveTo>
                  <a:pt x="326542" y="228980"/>
                </a:moveTo>
                <a:lnTo>
                  <a:pt x="271017" y="228980"/>
                </a:lnTo>
                <a:lnTo>
                  <a:pt x="280142" y="230245"/>
                </a:lnTo>
                <a:lnTo>
                  <a:pt x="288670" y="233473"/>
                </a:lnTo>
                <a:lnTo>
                  <a:pt x="314451" y="268477"/>
                </a:lnTo>
                <a:lnTo>
                  <a:pt x="315087" y="276225"/>
                </a:lnTo>
                <a:lnTo>
                  <a:pt x="313182" y="283717"/>
                </a:lnTo>
                <a:lnTo>
                  <a:pt x="308610" y="290702"/>
                </a:lnTo>
                <a:lnTo>
                  <a:pt x="334772" y="311403"/>
                </a:lnTo>
                <a:lnTo>
                  <a:pt x="340731" y="301978"/>
                </a:lnTo>
                <a:lnTo>
                  <a:pt x="344725" y="292195"/>
                </a:lnTo>
                <a:lnTo>
                  <a:pt x="346791" y="282078"/>
                </a:lnTo>
                <a:lnTo>
                  <a:pt x="346963" y="271652"/>
                </a:lnTo>
                <a:lnTo>
                  <a:pt x="344981" y="260869"/>
                </a:lnTo>
                <a:lnTo>
                  <a:pt x="340725" y="249872"/>
                </a:lnTo>
                <a:lnTo>
                  <a:pt x="334154" y="238678"/>
                </a:lnTo>
                <a:lnTo>
                  <a:pt x="326542" y="228980"/>
                </a:lnTo>
                <a:close/>
              </a:path>
              <a:path w="476885" h="513079">
                <a:moveTo>
                  <a:pt x="230886" y="123189"/>
                </a:moveTo>
                <a:lnTo>
                  <a:pt x="107441" y="230759"/>
                </a:lnTo>
                <a:lnTo>
                  <a:pt x="129159" y="255650"/>
                </a:lnTo>
                <a:lnTo>
                  <a:pt x="252602" y="148081"/>
                </a:lnTo>
                <a:lnTo>
                  <a:pt x="230886" y="123189"/>
                </a:lnTo>
                <a:close/>
              </a:path>
              <a:path w="476885" h="513079">
                <a:moveTo>
                  <a:pt x="112363" y="85343"/>
                </a:moveTo>
                <a:lnTo>
                  <a:pt x="75691" y="85343"/>
                </a:lnTo>
                <a:lnTo>
                  <a:pt x="118237" y="134112"/>
                </a:lnTo>
                <a:lnTo>
                  <a:pt x="64262" y="181228"/>
                </a:lnTo>
                <a:lnTo>
                  <a:pt x="85978" y="206121"/>
                </a:lnTo>
                <a:lnTo>
                  <a:pt x="189456" y="115950"/>
                </a:lnTo>
                <a:lnTo>
                  <a:pt x="139064" y="115950"/>
                </a:lnTo>
                <a:lnTo>
                  <a:pt x="112363" y="85343"/>
                </a:lnTo>
                <a:close/>
              </a:path>
              <a:path w="476885" h="513079">
                <a:moveTo>
                  <a:pt x="123444" y="0"/>
                </a:moveTo>
                <a:lnTo>
                  <a:pt x="0" y="107441"/>
                </a:lnTo>
                <a:lnTo>
                  <a:pt x="21716" y="132334"/>
                </a:lnTo>
                <a:lnTo>
                  <a:pt x="75691" y="85343"/>
                </a:lnTo>
                <a:lnTo>
                  <a:pt x="112363" y="85343"/>
                </a:lnTo>
                <a:lnTo>
                  <a:pt x="96520" y="67182"/>
                </a:lnTo>
                <a:lnTo>
                  <a:pt x="145161" y="24891"/>
                </a:lnTo>
                <a:lnTo>
                  <a:pt x="123444" y="0"/>
                </a:lnTo>
                <a:close/>
              </a:path>
              <a:path w="476885" h="513079">
                <a:moveTo>
                  <a:pt x="187706" y="73660"/>
                </a:moveTo>
                <a:lnTo>
                  <a:pt x="139064" y="115950"/>
                </a:lnTo>
                <a:lnTo>
                  <a:pt x="189456" y="115950"/>
                </a:lnTo>
                <a:lnTo>
                  <a:pt x="209423" y="98551"/>
                </a:lnTo>
                <a:lnTo>
                  <a:pt x="187706" y="73660"/>
                </a:lnTo>
                <a:close/>
              </a:path>
            </a:pathLst>
          </a:custGeom>
          <a:solidFill>
            <a:srgbClr val="000000"/>
          </a:solidFill>
        </p:spPr>
        <p:txBody>
          <a:bodyPr wrap="square" lIns="0" tIns="0" rIns="0" bIns="0" rtlCol="0"/>
          <a:lstStyle/>
          <a:p>
            <a:endParaRPr/>
          </a:p>
        </p:txBody>
      </p:sp>
      <p:sp>
        <p:nvSpPr>
          <p:cNvPr id="52" name="object 53"/>
          <p:cNvSpPr/>
          <p:nvPr/>
        </p:nvSpPr>
        <p:spPr>
          <a:xfrm>
            <a:off x="4878800" y="3905682"/>
            <a:ext cx="711200" cy="781685"/>
          </a:xfrm>
          <a:custGeom>
            <a:avLst/>
            <a:gdLst/>
            <a:ahLst/>
            <a:cxnLst/>
            <a:rect l="l" t="t" r="r" b="b"/>
            <a:pathLst>
              <a:path w="711200" h="781685">
                <a:moveTo>
                  <a:pt x="710724" y="673734"/>
                </a:moveTo>
                <a:lnTo>
                  <a:pt x="664463" y="673734"/>
                </a:lnTo>
                <a:lnTo>
                  <a:pt x="567436" y="758316"/>
                </a:lnTo>
                <a:lnTo>
                  <a:pt x="587629" y="781557"/>
                </a:lnTo>
                <a:lnTo>
                  <a:pt x="710946" y="673988"/>
                </a:lnTo>
                <a:lnTo>
                  <a:pt x="710724" y="673734"/>
                </a:lnTo>
                <a:close/>
              </a:path>
              <a:path w="711200" h="781685">
                <a:moveTo>
                  <a:pt x="633656" y="600836"/>
                </a:moveTo>
                <a:lnTo>
                  <a:pt x="600963" y="600836"/>
                </a:lnTo>
                <a:lnTo>
                  <a:pt x="525145" y="709929"/>
                </a:lnTo>
                <a:lnTo>
                  <a:pt x="546100" y="733932"/>
                </a:lnTo>
                <a:lnTo>
                  <a:pt x="636745" y="687831"/>
                </a:lnTo>
                <a:lnTo>
                  <a:pt x="574929" y="687831"/>
                </a:lnTo>
                <a:lnTo>
                  <a:pt x="633656" y="600836"/>
                </a:lnTo>
                <a:close/>
              </a:path>
              <a:path w="711200" h="781685">
                <a:moveTo>
                  <a:pt x="678434" y="636651"/>
                </a:moveTo>
                <a:lnTo>
                  <a:pt x="574929" y="687831"/>
                </a:lnTo>
                <a:lnTo>
                  <a:pt x="636745" y="687831"/>
                </a:lnTo>
                <a:lnTo>
                  <a:pt x="664463" y="673734"/>
                </a:lnTo>
                <a:lnTo>
                  <a:pt x="710724" y="673734"/>
                </a:lnTo>
                <a:lnTo>
                  <a:pt x="678434" y="636651"/>
                </a:lnTo>
                <a:close/>
              </a:path>
              <a:path w="711200" h="781685">
                <a:moveTo>
                  <a:pt x="607060" y="554862"/>
                </a:moveTo>
                <a:lnTo>
                  <a:pt x="483743" y="662304"/>
                </a:lnTo>
                <a:lnTo>
                  <a:pt x="503936" y="685545"/>
                </a:lnTo>
                <a:lnTo>
                  <a:pt x="600963" y="600836"/>
                </a:lnTo>
                <a:lnTo>
                  <a:pt x="633656" y="600836"/>
                </a:lnTo>
                <a:lnTo>
                  <a:pt x="639572" y="592073"/>
                </a:lnTo>
                <a:lnTo>
                  <a:pt x="607060" y="554862"/>
                </a:lnTo>
                <a:close/>
              </a:path>
              <a:path w="711200" h="781685">
                <a:moveTo>
                  <a:pt x="499110" y="430910"/>
                </a:moveTo>
                <a:lnTo>
                  <a:pt x="433324" y="488314"/>
                </a:lnTo>
                <a:lnTo>
                  <a:pt x="404113" y="518032"/>
                </a:lnTo>
                <a:lnTo>
                  <a:pt x="395224" y="544194"/>
                </a:lnTo>
                <a:lnTo>
                  <a:pt x="395859" y="552068"/>
                </a:lnTo>
                <a:lnTo>
                  <a:pt x="417830" y="590930"/>
                </a:lnTo>
                <a:lnTo>
                  <a:pt x="449961" y="615314"/>
                </a:lnTo>
                <a:lnTo>
                  <a:pt x="457581" y="617219"/>
                </a:lnTo>
                <a:lnTo>
                  <a:pt x="464947" y="617092"/>
                </a:lnTo>
                <a:lnTo>
                  <a:pt x="472313" y="617092"/>
                </a:lnTo>
                <a:lnTo>
                  <a:pt x="509635" y="594586"/>
                </a:lnTo>
                <a:lnTo>
                  <a:pt x="520940" y="584961"/>
                </a:lnTo>
                <a:lnTo>
                  <a:pt x="462661" y="584961"/>
                </a:lnTo>
                <a:lnTo>
                  <a:pt x="456692" y="583818"/>
                </a:lnTo>
                <a:lnTo>
                  <a:pt x="428625" y="551179"/>
                </a:lnTo>
                <a:lnTo>
                  <a:pt x="428244" y="544448"/>
                </a:lnTo>
                <a:lnTo>
                  <a:pt x="430022" y="538479"/>
                </a:lnTo>
                <a:lnTo>
                  <a:pt x="520827" y="455802"/>
                </a:lnTo>
                <a:lnTo>
                  <a:pt x="499110" y="430910"/>
                </a:lnTo>
                <a:close/>
              </a:path>
              <a:path w="711200" h="781685">
                <a:moveTo>
                  <a:pt x="563118" y="504316"/>
                </a:moveTo>
                <a:lnTo>
                  <a:pt x="494919" y="563879"/>
                </a:lnTo>
                <a:lnTo>
                  <a:pt x="462661" y="584961"/>
                </a:lnTo>
                <a:lnTo>
                  <a:pt x="520940" y="584961"/>
                </a:lnTo>
                <a:lnTo>
                  <a:pt x="584835" y="529335"/>
                </a:lnTo>
                <a:lnTo>
                  <a:pt x="563118" y="504316"/>
                </a:lnTo>
                <a:close/>
              </a:path>
              <a:path w="711200" h="781685">
                <a:moveTo>
                  <a:pt x="456438" y="382142"/>
                </a:moveTo>
                <a:lnTo>
                  <a:pt x="333121" y="489584"/>
                </a:lnTo>
                <a:lnTo>
                  <a:pt x="354838" y="514476"/>
                </a:lnTo>
                <a:lnTo>
                  <a:pt x="478155" y="407034"/>
                </a:lnTo>
                <a:lnTo>
                  <a:pt x="456438" y="382142"/>
                </a:lnTo>
                <a:close/>
              </a:path>
              <a:path w="711200" h="781685">
                <a:moveTo>
                  <a:pt x="348869" y="258698"/>
                </a:moveTo>
                <a:lnTo>
                  <a:pt x="225552" y="366267"/>
                </a:lnTo>
                <a:lnTo>
                  <a:pt x="266446" y="413130"/>
                </a:lnTo>
                <a:lnTo>
                  <a:pt x="272305" y="419510"/>
                </a:lnTo>
                <a:lnTo>
                  <a:pt x="307310" y="440852"/>
                </a:lnTo>
                <a:lnTo>
                  <a:pt x="321331" y="441902"/>
                </a:lnTo>
                <a:lnTo>
                  <a:pt x="329580" y="440959"/>
                </a:lnTo>
                <a:lnTo>
                  <a:pt x="368623" y="423060"/>
                </a:lnTo>
                <a:lnTo>
                  <a:pt x="381771" y="411733"/>
                </a:lnTo>
                <a:lnTo>
                  <a:pt x="317246" y="411733"/>
                </a:lnTo>
                <a:lnTo>
                  <a:pt x="312547" y="411225"/>
                </a:lnTo>
                <a:lnTo>
                  <a:pt x="268097" y="372998"/>
                </a:lnTo>
                <a:lnTo>
                  <a:pt x="349758" y="301751"/>
                </a:lnTo>
                <a:lnTo>
                  <a:pt x="386510" y="301751"/>
                </a:lnTo>
                <a:lnTo>
                  <a:pt x="348869" y="258698"/>
                </a:lnTo>
                <a:close/>
              </a:path>
              <a:path w="711200" h="781685">
                <a:moveTo>
                  <a:pt x="386510" y="301751"/>
                </a:moveTo>
                <a:lnTo>
                  <a:pt x="349758" y="301751"/>
                </a:lnTo>
                <a:lnTo>
                  <a:pt x="359537" y="312927"/>
                </a:lnTo>
                <a:lnTo>
                  <a:pt x="365565" y="319996"/>
                </a:lnTo>
                <a:lnTo>
                  <a:pt x="380619" y="345566"/>
                </a:lnTo>
                <a:lnTo>
                  <a:pt x="380365" y="351027"/>
                </a:lnTo>
                <a:lnTo>
                  <a:pt x="380238" y="356615"/>
                </a:lnTo>
                <a:lnTo>
                  <a:pt x="354838" y="390143"/>
                </a:lnTo>
                <a:lnTo>
                  <a:pt x="317246" y="411733"/>
                </a:lnTo>
                <a:lnTo>
                  <a:pt x="381771" y="411733"/>
                </a:lnTo>
                <a:lnTo>
                  <a:pt x="405570" y="380234"/>
                </a:lnTo>
                <a:lnTo>
                  <a:pt x="411799" y="350908"/>
                </a:lnTo>
                <a:lnTo>
                  <a:pt x="411051" y="343693"/>
                </a:lnTo>
                <a:lnTo>
                  <a:pt x="388620" y="304164"/>
                </a:lnTo>
                <a:lnTo>
                  <a:pt x="386510" y="301751"/>
                </a:lnTo>
                <a:close/>
              </a:path>
              <a:path w="711200" h="781685">
                <a:moveTo>
                  <a:pt x="248920" y="143890"/>
                </a:moveTo>
                <a:lnTo>
                  <a:pt x="125475" y="251459"/>
                </a:lnTo>
                <a:lnTo>
                  <a:pt x="207263" y="345185"/>
                </a:lnTo>
                <a:lnTo>
                  <a:pt x="228092" y="327151"/>
                </a:lnTo>
                <a:lnTo>
                  <a:pt x="168021" y="258190"/>
                </a:lnTo>
                <a:lnTo>
                  <a:pt x="201549" y="228980"/>
                </a:lnTo>
                <a:lnTo>
                  <a:pt x="238193" y="228980"/>
                </a:lnTo>
                <a:lnTo>
                  <a:pt x="222377" y="210819"/>
                </a:lnTo>
                <a:lnTo>
                  <a:pt x="249682" y="186943"/>
                </a:lnTo>
                <a:lnTo>
                  <a:pt x="286411" y="186943"/>
                </a:lnTo>
                <a:lnTo>
                  <a:pt x="248920" y="143890"/>
                </a:lnTo>
                <a:close/>
              </a:path>
              <a:path w="711200" h="781685">
                <a:moveTo>
                  <a:pt x="238193" y="228980"/>
                </a:moveTo>
                <a:lnTo>
                  <a:pt x="201549" y="228980"/>
                </a:lnTo>
                <a:lnTo>
                  <a:pt x="255524" y="290829"/>
                </a:lnTo>
                <a:lnTo>
                  <a:pt x="276352" y="272795"/>
                </a:lnTo>
                <a:lnTo>
                  <a:pt x="238193" y="228980"/>
                </a:lnTo>
                <a:close/>
              </a:path>
              <a:path w="711200" h="781685">
                <a:moveTo>
                  <a:pt x="286411" y="186943"/>
                </a:moveTo>
                <a:lnTo>
                  <a:pt x="249682" y="186943"/>
                </a:lnTo>
                <a:lnTo>
                  <a:pt x="307721" y="253491"/>
                </a:lnTo>
                <a:lnTo>
                  <a:pt x="328549" y="235330"/>
                </a:lnTo>
                <a:lnTo>
                  <a:pt x="286411" y="186943"/>
                </a:lnTo>
                <a:close/>
              </a:path>
              <a:path w="711200" h="781685">
                <a:moveTo>
                  <a:pt x="226981" y="118871"/>
                </a:moveTo>
                <a:lnTo>
                  <a:pt x="180848" y="118871"/>
                </a:lnTo>
                <a:lnTo>
                  <a:pt x="83693" y="203453"/>
                </a:lnTo>
                <a:lnTo>
                  <a:pt x="103886" y="226567"/>
                </a:lnTo>
                <a:lnTo>
                  <a:pt x="227203" y="119125"/>
                </a:lnTo>
                <a:lnTo>
                  <a:pt x="226981" y="118871"/>
                </a:lnTo>
                <a:close/>
              </a:path>
              <a:path w="711200" h="781685">
                <a:moveTo>
                  <a:pt x="149925" y="45974"/>
                </a:moveTo>
                <a:lnTo>
                  <a:pt x="117348" y="45974"/>
                </a:lnTo>
                <a:lnTo>
                  <a:pt x="41529" y="155066"/>
                </a:lnTo>
                <a:lnTo>
                  <a:pt x="62357" y="179069"/>
                </a:lnTo>
                <a:lnTo>
                  <a:pt x="153100" y="132968"/>
                </a:lnTo>
                <a:lnTo>
                  <a:pt x="91312" y="132968"/>
                </a:lnTo>
                <a:lnTo>
                  <a:pt x="149925" y="45974"/>
                </a:lnTo>
                <a:close/>
              </a:path>
              <a:path w="711200" h="781685">
                <a:moveTo>
                  <a:pt x="194691" y="81787"/>
                </a:moveTo>
                <a:lnTo>
                  <a:pt x="91312" y="132968"/>
                </a:lnTo>
                <a:lnTo>
                  <a:pt x="153100" y="132968"/>
                </a:lnTo>
                <a:lnTo>
                  <a:pt x="180848" y="118871"/>
                </a:lnTo>
                <a:lnTo>
                  <a:pt x="226981" y="118871"/>
                </a:lnTo>
                <a:lnTo>
                  <a:pt x="194691" y="81787"/>
                </a:lnTo>
                <a:close/>
              </a:path>
              <a:path w="711200" h="781685">
                <a:moveTo>
                  <a:pt x="123444" y="0"/>
                </a:moveTo>
                <a:lnTo>
                  <a:pt x="0" y="107441"/>
                </a:lnTo>
                <a:lnTo>
                  <a:pt x="20193" y="130682"/>
                </a:lnTo>
                <a:lnTo>
                  <a:pt x="117348" y="45974"/>
                </a:lnTo>
                <a:lnTo>
                  <a:pt x="149925" y="45974"/>
                </a:lnTo>
                <a:lnTo>
                  <a:pt x="155829" y="37211"/>
                </a:lnTo>
                <a:lnTo>
                  <a:pt x="123444" y="0"/>
                </a:lnTo>
                <a:close/>
              </a:path>
            </a:pathLst>
          </a:custGeom>
          <a:solidFill>
            <a:srgbClr val="000000"/>
          </a:solidFill>
        </p:spPr>
        <p:txBody>
          <a:bodyPr wrap="square" lIns="0" tIns="0" rIns="0" bIns="0" rtlCol="0"/>
          <a:lstStyle/>
          <a:p>
            <a:endParaRPr/>
          </a:p>
        </p:txBody>
      </p:sp>
      <p:sp>
        <p:nvSpPr>
          <p:cNvPr id="53" name="object 54"/>
          <p:cNvSpPr/>
          <p:nvPr/>
        </p:nvSpPr>
        <p:spPr>
          <a:xfrm>
            <a:off x="3845782" y="4808778"/>
            <a:ext cx="462915" cy="466090"/>
          </a:xfrm>
          <a:custGeom>
            <a:avLst/>
            <a:gdLst/>
            <a:ahLst/>
            <a:cxnLst/>
            <a:rect l="l" t="t" r="r" b="b"/>
            <a:pathLst>
              <a:path w="462914" h="466089">
                <a:moveTo>
                  <a:pt x="397334" y="334771"/>
                </a:moveTo>
                <a:lnTo>
                  <a:pt x="361061" y="334771"/>
                </a:lnTo>
                <a:lnTo>
                  <a:pt x="290322" y="439673"/>
                </a:lnTo>
                <a:lnTo>
                  <a:pt x="313309" y="466089"/>
                </a:lnTo>
                <a:lnTo>
                  <a:pt x="402849" y="419607"/>
                </a:lnTo>
                <a:lnTo>
                  <a:pt x="338327" y="419607"/>
                </a:lnTo>
                <a:lnTo>
                  <a:pt x="397334" y="334771"/>
                </a:lnTo>
                <a:close/>
              </a:path>
              <a:path w="462914" h="466089">
                <a:moveTo>
                  <a:pt x="440943" y="363473"/>
                </a:moveTo>
                <a:lnTo>
                  <a:pt x="338327" y="419607"/>
                </a:lnTo>
                <a:lnTo>
                  <a:pt x="402849" y="419607"/>
                </a:lnTo>
                <a:lnTo>
                  <a:pt x="462788" y="388492"/>
                </a:lnTo>
                <a:lnTo>
                  <a:pt x="440943" y="363473"/>
                </a:lnTo>
                <a:close/>
              </a:path>
              <a:path w="462914" h="466089">
                <a:moveTo>
                  <a:pt x="321690" y="226694"/>
                </a:moveTo>
                <a:lnTo>
                  <a:pt x="224027" y="363600"/>
                </a:lnTo>
                <a:lnTo>
                  <a:pt x="247523" y="390651"/>
                </a:lnTo>
                <a:lnTo>
                  <a:pt x="341191" y="344550"/>
                </a:lnTo>
                <a:lnTo>
                  <a:pt x="275336" y="344550"/>
                </a:lnTo>
                <a:lnTo>
                  <a:pt x="343915" y="252094"/>
                </a:lnTo>
                <a:lnTo>
                  <a:pt x="321690" y="226694"/>
                </a:lnTo>
                <a:close/>
              </a:path>
              <a:path w="462914" h="466089">
                <a:moveTo>
                  <a:pt x="379729" y="293242"/>
                </a:moveTo>
                <a:lnTo>
                  <a:pt x="275336" y="344550"/>
                </a:lnTo>
                <a:lnTo>
                  <a:pt x="341191" y="344550"/>
                </a:lnTo>
                <a:lnTo>
                  <a:pt x="361061" y="334771"/>
                </a:lnTo>
                <a:lnTo>
                  <a:pt x="397334" y="334771"/>
                </a:lnTo>
                <a:lnTo>
                  <a:pt x="405638" y="322833"/>
                </a:lnTo>
                <a:lnTo>
                  <a:pt x="379729" y="293242"/>
                </a:lnTo>
                <a:close/>
              </a:path>
              <a:path w="462914" h="466089">
                <a:moveTo>
                  <a:pt x="204696" y="128303"/>
                </a:moveTo>
                <a:lnTo>
                  <a:pt x="166655" y="139842"/>
                </a:lnTo>
                <a:lnTo>
                  <a:pt x="135006" y="166713"/>
                </a:lnTo>
                <a:lnTo>
                  <a:pt x="115950" y="210057"/>
                </a:lnTo>
                <a:lnTo>
                  <a:pt x="116357" y="225294"/>
                </a:lnTo>
                <a:lnTo>
                  <a:pt x="137413" y="268477"/>
                </a:lnTo>
                <a:lnTo>
                  <a:pt x="177026" y="294820"/>
                </a:lnTo>
                <a:lnTo>
                  <a:pt x="192024" y="297179"/>
                </a:lnTo>
                <a:lnTo>
                  <a:pt x="207478" y="296225"/>
                </a:lnTo>
                <a:lnTo>
                  <a:pt x="222789" y="291830"/>
                </a:lnTo>
                <a:lnTo>
                  <a:pt x="237958" y="283981"/>
                </a:lnTo>
                <a:lnTo>
                  <a:pt x="252984" y="272668"/>
                </a:lnTo>
                <a:lnTo>
                  <a:pt x="260673" y="264921"/>
                </a:lnTo>
                <a:lnTo>
                  <a:pt x="190626" y="264921"/>
                </a:lnTo>
                <a:lnTo>
                  <a:pt x="181482" y="263900"/>
                </a:lnTo>
                <a:lnTo>
                  <a:pt x="149478" y="233902"/>
                </a:lnTo>
                <a:lnTo>
                  <a:pt x="147764" y="225163"/>
                </a:lnTo>
                <a:lnTo>
                  <a:pt x="147954" y="215899"/>
                </a:lnTo>
                <a:lnTo>
                  <a:pt x="171323" y="178434"/>
                </a:lnTo>
                <a:lnTo>
                  <a:pt x="211327" y="160146"/>
                </a:lnTo>
                <a:lnTo>
                  <a:pt x="267001" y="160146"/>
                </a:lnTo>
                <a:lnTo>
                  <a:pt x="264667" y="156971"/>
                </a:lnTo>
                <a:lnTo>
                  <a:pt x="230816" y="132165"/>
                </a:lnTo>
                <a:lnTo>
                  <a:pt x="211581" y="128396"/>
                </a:lnTo>
                <a:lnTo>
                  <a:pt x="204696" y="128303"/>
                </a:lnTo>
                <a:close/>
              </a:path>
              <a:path w="462914" h="466089">
                <a:moveTo>
                  <a:pt x="267001" y="160146"/>
                </a:moveTo>
                <a:lnTo>
                  <a:pt x="211327" y="160146"/>
                </a:lnTo>
                <a:lnTo>
                  <a:pt x="220404" y="161194"/>
                </a:lnTo>
                <a:lnTo>
                  <a:pt x="228790" y="164147"/>
                </a:lnTo>
                <a:lnTo>
                  <a:pt x="254689" y="199977"/>
                </a:lnTo>
                <a:lnTo>
                  <a:pt x="254694" y="206349"/>
                </a:lnTo>
                <a:lnTo>
                  <a:pt x="254635" y="209549"/>
                </a:lnTo>
                <a:lnTo>
                  <a:pt x="231139" y="246379"/>
                </a:lnTo>
                <a:lnTo>
                  <a:pt x="190626" y="264921"/>
                </a:lnTo>
                <a:lnTo>
                  <a:pt x="260673" y="264921"/>
                </a:lnTo>
                <a:lnTo>
                  <a:pt x="266319" y="259234"/>
                </a:lnTo>
                <a:lnTo>
                  <a:pt x="276225" y="245205"/>
                </a:lnTo>
                <a:lnTo>
                  <a:pt x="282701" y="230556"/>
                </a:lnTo>
                <a:lnTo>
                  <a:pt x="285623" y="215899"/>
                </a:lnTo>
                <a:lnTo>
                  <a:pt x="285557" y="206349"/>
                </a:lnTo>
                <a:lnTo>
                  <a:pt x="285420" y="199977"/>
                </a:lnTo>
                <a:lnTo>
                  <a:pt x="281781" y="185165"/>
                </a:lnTo>
                <a:lnTo>
                  <a:pt x="274855" y="170830"/>
                </a:lnTo>
                <a:lnTo>
                  <a:pt x="267001" y="160146"/>
                </a:lnTo>
                <a:close/>
              </a:path>
              <a:path w="462914" h="466089">
                <a:moveTo>
                  <a:pt x="122427" y="0"/>
                </a:moveTo>
                <a:lnTo>
                  <a:pt x="0" y="106679"/>
                </a:lnTo>
                <a:lnTo>
                  <a:pt x="75691" y="193547"/>
                </a:lnTo>
                <a:lnTo>
                  <a:pt x="96520" y="175386"/>
                </a:lnTo>
                <a:lnTo>
                  <a:pt x="42545" y="113537"/>
                </a:lnTo>
                <a:lnTo>
                  <a:pt x="144017" y="24891"/>
                </a:lnTo>
                <a:lnTo>
                  <a:pt x="122427" y="0"/>
                </a:lnTo>
                <a:close/>
              </a:path>
            </a:pathLst>
          </a:custGeom>
          <a:solidFill>
            <a:srgbClr val="000000"/>
          </a:solidFill>
        </p:spPr>
        <p:txBody>
          <a:bodyPr wrap="square" lIns="0" tIns="0" rIns="0" bIns="0" rtlCol="0"/>
          <a:lstStyle/>
          <a:p>
            <a:endParaRPr/>
          </a:p>
        </p:txBody>
      </p:sp>
      <p:sp>
        <p:nvSpPr>
          <p:cNvPr id="54" name="object 55"/>
          <p:cNvSpPr txBox="1"/>
          <p:nvPr/>
        </p:nvSpPr>
        <p:spPr>
          <a:xfrm>
            <a:off x="3637884" y="5948680"/>
            <a:ext cx="1548130" cy="375920"/>
          </a:xfrm>
          <a:prstGeom prst="rect">
            <a:avLst/>
          </a:prstGeom>
        </p:spPr>
        <p:txBody>
          <a:bodyPr vert="horz" wrap="square" lIns="0" tIns="0" rIns="0" bIns="0" rtlCol="0">
            <a:spAutoFit/>
          </a:bodyPr>
          <a:lstStyle/>
          <a:p>
            <a:pPr marL="12700">
              <a:lnSpc>
                <a:spcPct val="100000"/>
              </a:lnSpc>
            </a:pPr>
            <a:r>
              <a:rPr sz="2400" b="1" spc="-5" dirty="0">
                <a:latin typeface="Arial"/>
                <a:cs typeface="Arial"/>
              </a:rPr>
              <a:t>Likelihood</a:t>
            </a:r>
            <a:endParaRPr sz="2400">
              <a:latin typeface="Arial"/>
              <a:cs typeface="Arial"/>
            </a:endParaRPr>
          </a:p>
        </p:txBody>
      </p:sp>
      <p:sp>
        <p:nvSpPr>
          <p:cNvPr id="55" name="object 56"/>
          <p:cNvSpPr txBox="1"/>
          <p:nvPr/>
        </p:nvSpPr>
        <p:spPr>
          <a:xfrm>
            <a:off x="-25400" y="3780993"/>
            <a:ext cx="330200" cy="1007744"/>
          </a:xfrm>
          <a:prstGeom prst="rect">
            <a:avLst/>
          </a:prstGeom>
        </p:spPr>
        <p:txBody>
          <a:bodyPr vert="vert270" wrap="square" lIns="0" tIns="0" rIns="0" bIns="0" rtlCol="0">
            <a:spAutoFit/>
          </a:bodyPr>
          <a:lstStyle/>
          <a:p>
            <a:pPr marL="12700">
              <a:lnSpc>
                <a:spcPts val="2525"/>
              </a:lnSpc>
            </a:pPr>
            <a:r>
              <a:rPr sz="2400" b="1" dirty="0">
                <a:latin typeface="Arial"/>
                <a:cs typeface="Arial"/>
              </a:rPr>
              <a:t>I</a:t>
            </a:r>
            <a:r>
              <a:rPr sz="2400" b="1" spc="5" dirty="0">
                <a:latin typeface="Arial"/>
                <a:cs typeface="Arial"/>
              </a:rPr>
              <a:t>m</a:t>
            </a:r>
            <a:r>
              <a:rPr sz="2400" b="1" dirty="0">
                <a:latin typeface="Arial"/>
                <a:cs typeface="Arial"/>
              </a:rPr>
              <a:t>pa</a:t>
            </a:r>
            <a:r>
              <a:rPr sz="2400" b="1" spc="-10" dirty="0">
                <a:latin typeface="Arial"/>
                <a:cs typeface="Arial"/>
              </a:rPr>
              <a:t>c</a:t>
            </a:r>
            <a:r>
              <a:rPr sz="2400" b="1" dirty="0">
                <a:latin typeface="Arial"/>
                <a:cs typeface="Arial"/>
              </a:rPr>
              <a:t>t</a:t>
            </a:r>
            <a:endParaRPr sz="2400" dirty="0">
              <a:latin typeface="Arial"/>
              <a:cs typeface="Arial"/>
            </a:endParaRPr>
          </a:p>
        </p:txBody>
      </p:sp>
    </p:spTree>
    <p:extLst>
      <p:ext uri="{BB962C8B-B14F-4D97-AF65-F5344CB8AC3E}">
        <p14:creationId xmlns:p14="http://schemas.microsoft.com/office/powerpoint/2010/main" val="3431425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a:t>The benefit of this type of analysis are that communication must happen among team members to rank the risks, safeguard strengths, and identify weaknesses, and the people who know these subjects the best provide their opinions to management</a:t>
            </a:r>
          </a:p>
          <a:p>
            <a:pPr algn="just"/>
            <a:endParaRPr lang="en-US" dirty="0"/>
          </a:p>
          <a:p>
            <a:pPr algn="just"/>
            <a:r>
              <a:rPr lang="en-US" b="1" dirty="0"/>
              <a:t>Example</a:t>
            </a:r>
            <a:r>
              <a:rPr lang="en-US" dirty="0"/>
              <a:t>: The risk analysis team presents a scenario explaining the threat of a hacker accessing confidential information held on the five file servers within the company. The risk analysis team then distributes the scenario in a written format to a team of five people (the IT manager, database administrator, application programmer, system operator, and operational manager), who are also given a sheet to rank the threat’s severity, loss potential, and each safeguard’s effectiveness,</a:t>
            </a:r>
          </a:p>
        </p:txBody>
      </p:sp>
    </p:spTree>
    <p:extLst>
      <p:ext uri="{BB962C8B-B14F-4D97-AF65-F5344CB8AC3E}">
        <p14:creationId xmlns:p14="http://schemas.microsoft.com/office/powerpoint/2010/main" val="205630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p:cNvSpPr/>
          <p:nvPr/>
        </p:nvSpPr>
        <p:spPr>
          <a:xfrm>
            <a:off x="1066800" y="3124200"/>
            <a:ext cx="4273550" cy="1143000"/>
          </a:xfrm>
          <a:custGeom>
            <a:avLst/>
            <a:gdLst/>
            <a:ahLst/>
            <a:cxnLst/>
            <a:rect l="l" t="t" r="r" b="b"/>
            <a:pathLst>
              <a:path w="4273550" h="1143000">
                <a:moveTo>
                  <a:pt x="3205226" y="0"/>
                </a:moveTo>
                <a:lnTo>
                  <a:pt x="3205226" y="285750"/>
                </a:lnTo>
                <a:lnTo>
                  <a:pt x="0" y="285750"/>
                </a:lnTo>
                <a:lnTo>
                  <a:pt x="0" y="857250"/>
                </a:lnTo>
                <a:lnTo>
                  <a:pt x="3205226" y="857250"/>
                </a:lnTo>
                <a:lnTo>
                  <a:pt x="3205226" y="1143000"/>
                </a:lnTo>
                <a:lnTo>
                  <a:pt x="4273550" y="571500"/>
                </a:lnTo>
                <a:lnTo>
                  <a:pt x="3205226" y="0"/>
                </a:lnTo>
                <a:close/>
              </a:path>
            </a:pathLst>
          </a:custGeom>
          <a:solidFill>
            <a:srgbClr val="717BA2"/>
          </a:solidFill>
        </p:spPr>
        <p:txBody>
          <a:bodyPr wrap="square" lIns="0" tIns="0" rIns="0" bIns="0" rtlCol="0"/>
          <a:lstStyle/>
          <a:p>
            <a:endParaRPr/>
          </a:p>
        </p:txBody>
      </p:sp>
      <p:sp>
        <p:nvSpPr>
          <p:cNvPr id="5" name="object 6"/>
          <p:cNvSpPr/>
          <p:nvPr/>
        </p:nvSpPr>
        <p:spPr>
          <a:xfrm>
            <a:off x="1066800" y="3124200"/>
            <a:ext cx="4273550" cy="1143000"/>
          </a:xfrm>
          <a:custGeom>
            <a:avLst/>
            <a:gdLst/>
            <a:ahLst/>
            <a:cxnLst/>
            <a:rect l="l" t="t" r="r" b="b"/>
            <a:pathLst>
              <a:path w="4273550" h="1143000">
                <a:moveTo>
                  <a:pt x="0" y="285750"/>
                </a:moveTo>
                <a:lnTo>
                  <a:pt x="3205226" y="285750"/>
                </a:lnTo>
                <a:lnTo>
                  <a:pt x="3205226" y="0"/>
                </a:lnTo>
                <a:lnTo>
                  <a:pt x="4273550" y="571500"/>
                </a:lnTo>
                <a:lnTo>
                  <a:pt x="3205226" y="1143000"/>
                </a:lnTo>
                <a:lnTo>
                  <a:pt x="3205226" y="857250"/>
                </a:lnTo>
                <a:lnTo>
                  <a:pt x="0" y="857250"/>
                </a:lnTo>
                <a:lnTo>
                  <a:pt x="0" y="285750"/>
                </a:lnTo>
                <a:close/>
              </a:path>
            </a:pathLst>
          </a:custGeom>
          <a:ln w="25400">
            <a:solidFill>
              <a:srgbClr val="000000"/>
            </a:solidFill>
          </a:ln>
        </p:spPr>
        <p:txBody>
          <a:bodyPr wrap="square" lIns="0" tIns="0" rIns="0" bIns="0" rtlCol="0"/>
          <a:lstStyle/>
          <a:p>
            <a:endParaRPr/>
          </a:p>
        </p:txBody>
      </p:sp>
      <p:sp>
        <p:nvSpPr>
          <p:cNvPr id="6" name="object 7"/>
          <p:cNvSpPr txBox="1"/>
          <p:nvPr/>
        </p:nvSpPr>
        <p:spPr>
          <a:xfrm>
            <a:off x="1412494" y="3521329"/>
            <a:ext cx="916940" cy="377190"/>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Times New Roman"/>
                <a:cs typeface="Times New Roman"/>
              </a:rPr>
              <a:t>T</a:t>
            </a:r>
            <a:r>
              <a:rPr sz="2400" b="1" spc="-10" dirty="0">
                <a:solidFill>
                  <a:srgbClr val="FF0000"/>
                </a:solidFill>
                <a:latin typeface="Times New Roman"/>
                <a:cs typeface="Times New Roman"/>
              </a:rPr>
              <a:t>h</a:t>
            </a:r>
            <a:r>
              <a:rPr sz="2400" b="1" spc="-50" dirty="0">
                <a:solidFill>
                  <a:srgbClr val="FF0000"/>
                </a:solidFill>
                <a:latin typeface="Times New Roman"/>
                <a:cs typeface="Times New Roman"/>
              </a:rPr>
              <a:t>r</a:t>
            </a:r>
            <a:r>
              <a:rPr sz="2400" b="1" dirty="0">
                <a:solidFill>
                  <a:srgbClr val="FF0000"/>
                </a:solidFill>
                <a:latin typeface="Times New Roman"/>
                <a:cs typeface="Times New Roman"/>
              </a:rPr>
              <a:t>eat</a:t>
            </a:r>
            <a:endParaRPr sz="2400">
              <a:latin typeface="Times New Roman"/>
              <a:cs typeface="Times New Roman"/>
            </a:endParaRPr>
          </a:p>
        </p:txBody>
      </p:sp>
      <p:sp>
        <p:nvSpPr>
          <p:cNvPr id="7" name="object 8"/>
          <p:cNvSpPr txBox="1"/>
          <p:nvPr/>
        </p:nvSpPr>
        <p:spPr>
          <a:xfrm>
            <a:off x="2898647" y="2857119"/>
            <a:ext cx="1365885" cy="316865"/>
          </a:xfrm>
          <a:prstGeom prst="rect">
            <a:avLst/>
          </a:prstGeom>
        </p:spPr>
        <p:txBody>
          <a:bodyPr vert="horz" wrap="square" lIns="0" tIns="0" rIns="0" bIns="0" rtlCol="0">
            <a:spAutoFit/>
          </a:bodyPr>
          <a:lstStyle/>
          <a:p>
            <a:pPr marL="12700">
              <a:lnSpc>
                <a:spcPct val="100000"/>
              </a:lnSpc>
            </a:pPr>
            <a:r>
              <a:rPr sz="2000" spc="-114" dirty="0">
                <a:latin typeface="Times New Roman"/>
                <a:cs typeface="Times New Roman"/>
              </a:rPr>
              <a:t>V</a:t>
            </a:r>
            <a:r>
              <a:rPr sz="2000" dirty="0">
                <a:latin typeface="Times New Roman"/>
                <a:cs typeface="Times New Roman"/>
              </a:rPr>
              <a:t>ulnera</a:t>
            </a:r>
            <a:r>
              <a:rPr sz="2000" spc="5" dirty="0">
                <a:latin typeface="Times New Roman"/>
                <a:cs typeface="Times New Roman"/>
              </a:rPr>
              <a:t>b</a:t>
            </a:r>
            <a:r>
              <a:rPr sz="2000" dirty="0">
                <a:latin typeface="Times New Roman"/>
                <a:cs typeface="Times New Roman"/>
              </a:rPr>
              <a:t>i</a:t>
            </a:r>
            <a:r>
              <a:rPr sz="2000" spc="-25" dirty="0">
                <a:latin typeface="Times New Roman"/>
                <a:cs typeface="Times New Roman"/>
              </a:rPr>
              <a:t>l</a:t>
            </a:r>
            <a:r>
              <a:rPr sz="2000" dirty="0">
                <a:latin typeface="Times New Roman"/>
                <a:cs typeface="Times New Roman"/>
              </a:rPr>
              <a:t>i</a:t>
            </a:r>
            <a:r>
              <a:rPr sz="2000" spc="-10" dirty="0">
                <a:latin typeface="Times New Roman"/>
                <a:cs typeface="Times New Roman"/>
              </a:rPr>
              <a:t>t</a:t>
            </a:r>
            <a:r>
              <a:rPr sz="2000" dirty="0">
                <a:latin typeface="Times New Roman"/>
                <a:cs typeface="Times New Roman"/>
              </a:rPr>
              <a:t>y</a:t>
            </a:r>
            <a:endParaRPr sz="2000">
              <a:latin typeface="Times New Roman"/>
              <a:cs typeface="Times New Roman"/>
            </a:endParaRPr>
          </a:p>
        </p:txBody>
      </p:sp>
      <p:sp>
        <p:nvSpPr>
          <p:cNvPr id="8" name="object 9"/>
          <p:cNvSpPr txBox="1"/>
          <p:nvPr/>
        </p:nvSpPr>
        <p:spPr>
          <a:xfrm>
            <a:off x="2898647" y="4228972"/>
            <a:ext cx="1365885" cy="316865"/>
          </a:xfrm>
          <a:prstGeom prst="rect">
            <a:avLst/>
          </a:prstGeom>
        </p:spPr>
        <p:txBody>
          <a:bodyPr vert="horz" wrap="square" lIns="0" tIns="0" rIns="0" bIns="0" rtlCol="0">
            <a:spAutoFit/>
          </a:bodyPr>
          <a:lstStyle/>
          <a:p>
            <a:pPr marL="12700">
              <a:lnSpc>
                <a:spcPct val="100000"/>
              </a:lnSpc>
            </a:pPr>
            <a:r>
              <a:rPr sz="2000" spc="-114" dirty="0">
                <a:latin typeface="Times New Roman"/>
                <a:cs typeface="Times New Roman"/>
              </a:rPr>
              <a:t>V</a:t>
            </a:r>
            <a:r>
              <a:rPr sz="2000" dirty="0">
                <a:latin typeface="Times New Roman"/>
                <a:cs typeface="Times New Roman"/>
              </a:rPr>
              <a:t>ulnera</a:t>
            </a:r>
            <a:r>
              <a:rPr sz="2000" spc="5" dirty="0">
                <a:latin typeface="Times New Roman"/>
                <a:cs typeface="Times New Roman"/>
              </a:rPr>
              <a:t>b</a:t>
            </a:r>
            <a:r>
              <a:rPr sz="2000" dirty="0">
                <a:latin typeface="Times New Roman"/>
                <a:cs typeface="Times New Roman"/>
              </a:rPr>
              <a:t>i</a:t>
            </a:r>
            <a:r>
              <a:rPr sz="2000" spc="-25" dirty="0">
                <a:latin typeface="Times New Roman"/>
                <a:cs typeface="Times New Roman"/>
              </a:rPr>
              <a:t>l</a:t>
            </a:r>
            <a:r>
              <a:rPr sz="2000" dirty="0">
                <a:latin typeface="Times New Roman"/>
                <a:cs typeface="Times New Roman"/>
              </a:rPr>
              <a:t>i</a:t>
            </a:r>
            <a:r>
              <a:rPr sz="2000" spc="-10" dirty="0">
                <a:latin typeface="Times New Roman"/>
                <a:cs typeface="Times New Roman"/>
              </a:rPr>
              <a:t>t</a:t>
            </a:r>
            <a:r>
              <a:rPr sz="2000" dirty="0">
                <a:latin typeface="Times New Roman"/>
                <a:cs typeface="Times New Roman"/>
              </a:rPr>
              <a:t>y</a:t>
            </a:r>
            <a:endParaRPr sz="2000">
              <a:latin typeface="Times New Roman"/>
              <a:cs typeface="Times New Roman"/>
            </a:endParaRPr>
          </a:p>
        </p:txBody>
      </p:sp>
      <p:sp>
        <p:nvSpPr>
          <p:cNvPr id="9" name="object 10"/>
          <p:cNvSpPr/>
          <p:nvPr/>
        </p:nvSpPr>
        <p:spPr>
          <a:xfrm>
            <a:off x="3282950" y="1143000"/>
            <a:ext cx="609600" cy="1562100"/>
          </a:xfrm>
          <a:prstGeom prst="rect">
            <a:avLst/>
          </a:prstGeom>
          <a:blipFill>
            <a:blip r:embed="rId2" cstate="print"/>
            <a:stretch>
              <a:fillRect/>
            </a:stretch>
          </a:blipFill>
        </p:spPr>
        <p:txBody>
          <a:bodyPr wrap="square" lIns="0" tIns="0" rIns="0" bIns="0" rtlCol="0"/>
          <a:lstStyle/>
          <a:p>
            <a:endParaRPr/>
          </a:p>
        </p:txBody>
      </p:sp>
      <p:sp>
        <p:nvSpPr>
          <p:cNvPr id="10" name="object 11"/>
          <p:cNvSpPr/>
          <p:nvPr/>
        </p:nvSpPr>
        <p:spPr>
          <a:xfrm>
            <a:off x="3282950" y="1143000"/>
            <a:ext cx="609600" cy="1562100"/>
          </a:xfrm>
          <a:custGeom>
            <a:avLst/>
            <a:gdLst/>
            <a:ahLst/>
            <a:cxnLst/>
            <a:rect l="l" t="t" r="r" b="b"/>
            <a:pathLst>
              <a:path w="609600" h="1562100">
                <a:moveTo>
                  <a:pt x="0" y="1562100"/>
                </a:moveTo>
                <a:lnTo>
                  <a:pt x="609600" y="1562100"/>
                </a:lnTo>
                <a:lnTo>
                  <a:pt x="609600" y="0"/>
                </a:lnTo>
                <a:lnTo>
                  <a:pt x="0" y="0"/>
                </a:lnTo>
                <a:lnTo>
                  <a:pt x="0" y="1562100"/>
                </a:lnTo>
                <a:close/>
              </a:path>
            </a:pathLst>
          </a:custGeom>
          <a:ln w="25400">
            <a:solidFill>
              <a:srgbClr val="000000"/>
            </a:solidFill>
          </a:ln>
        </p:spPr>
        <p:txBody>
          <a:bodyPr wrap="square" lIns="0" tIns="0" rIns="0" bIns="0" rtlCol="0"/>
          <a:lstStyle/>
          <a:p>
            <a:endParaRPr/>
          </a:p>
        </p:txBody>
      </p:sp>
      <p:sp>
        <p:nvSpPr>
          <p:cNvPr id="11" name="object 12"/>
          <p:cNvSpPr txBox="1"/>
          <p:nvPr/>
        </p:nvSpPr>
        <p:spPr>
          <a:xfrm>
            <a:off x="3463852" y="1346733"/>
            <a:ext cx="280035" cy="1158240"/>
          </a:xfrm>
          <a:prstGeom prst="rect">
            <a:avLst/>
          </a:prstGeom>
        </p:spPr>
        <p:txBody>
          <a:bodyPr vert="vert270" wrap="square" lIns="0" tIns="0" rIns="0" bIns="0" rtlCol="0">
            <a:spAutoFit/>
          </a:bodyPr>
          <a:lstStyle/>
          <a:p>
            <a:pPr marL="12700">
              <a:lnSpc>
                <a:spcPts val="2115"/>
              </a:lnSpc>
            </a:pPr>
            <a:r>
              <a:rPr sz="2000" dirty="0">
                <a:latin typeface="Times New Roman"/>
                <a:cs typeface="Times New Roman"/>
              </a:rPr>
              <a:t>Safe</a:t>
            </a:r>
            <a:r>
              <a:rPr sz="2000" spc="5" dirty="0">
                <a:latin typeface="Times New Roman"/>
                <a:cs typeface="Times New Roman"/>
              </a:rPr>
              <a:t>g</a:t>
            </a:r>
            <a:r>
              <a:rPr sz="2000" dirty="0">
                <a:latin typeface="Times New Roman"/>
                <a:cs typeface="Times New Roman"/>
              </a:rPr>
              <a:t>ua</a:t>
            </a:r>
            <a:r>
              <a:rPr sz="2000" spc="5" dirty="0">
                <a:latin typeface="Times New Roman"/>
                <a:cs typeface="Times New Roman"/>
              </a:rPr>
              <a:t>r</a:t>
            </a:r>
            <a:r>
              <a:rPr sz="2000" dirty="0">
                <a:latin typeface="Times New Roman"/>
                <a:cs typeface="Times New Roman"/>
              </a:rPr>
              <a:t>ds</a:t>
            </a:r>
            <a:endParaRPr sz="2000">
              <a:latin typeface="Times New Roman"/>
              <a:cs typeface="Times New Roman"/>
            </a:endParaRPr>
          </a:p>
        </p:txBody>
      </p:sp>
      <p:sp>
        <p:nvSpPr>
          <p:cNvPr id="12" name="object 13"/>
          <p:cNvSpPr/>
          <p:nvPr/>
        </p:nvSpPr>
        <p:spPr>
          <a:xfrm>
            <a:off x="3282950" y="4800600"/>
            <a:ext cx="609600" cy="1562100"/>
          </a:xfrm>
          <a:prstGeom prst="rect">
            <a:avLst/>
          </a:prstGeom>
          <a:blipFill>
            <a:blip r:embed="rId2" cstate="print"/>
            <a:stretch>
              <a:fillRect/>
            </a:stretch>
          </a:blipFill>
        </p:spPr>
        <p:txBody>
          <a:bodyPr wrap="square" lIns="0" tIns="0" rIns="0" bIns="0" rtlCol="0"/>
          <a:lstStyle/>
          <a:p>
            <a:endParaRPr/>
          </a:p>
        </p:txBody>
      </p:sp>
      <p:sp>
        <p:nvSpPr>
          <p:cNvPr id="13" name="object 14"/>
          <p:cNvSpPr/>
          <p:nvPr/>
        </p:nvSpPr>
        <p:spPr>
          <a:xfrm>
            <a:off x="3282950" y="4800600"/>
            <a:ext cx="609600" cy="1562100"/>
          </a:xfrm>
          <a:custGeom>
            <a:avLst/>
            <a:gdLst/>
            <a:ahLst/>
            <a:cxnLst/>
            <a:rect l="l" t="t" r="r" b="b"/>
            <a:pathLst>
              <a:path w="609600" h="1562100">
                <a:moveTo>
                  <a:pt x="0" y="1562100"/>
                </a:moveTo>
                <a:lnTo>
                  <a:pt x="609600" y="1562100"/>
                </a:lnTo>
                <a:lnTo>
                  <a:pt x="609600" y="0"/>
                </a:lnTo>
                <a:lnTo>
                  <a:pt x="0" y="0"/>
                </a:lnTo>
                <a:lnTo>
                  <a:pt x="0" y="1562100"/>
                </a:lnTo>
                <a:close/>
              </a:path>
            </a:pathLst>
          </a:custGeom>
          <a:ln w="25400">
            <a:solidFill>
              <a:srgbClr val="000000"/>
            </a:solidFill>
          </a:ln>
        </p:spPr>
        <p:txBody>
          <a:bodyPr wrap="square" lIns="0" tIns="0" rIns="0" bIns="0" rtlCol="0"/>
          <a:lstStyle/>
          <a:p>
            <a:endParaRPr/>
          </a:p>
        </p:txBody>
      </p:sp>
      <p:sp>
        <p:nvSpPr>
          <p:cNvPr id="14" name="object 15"/>
          <p:cNvSpPr txBox="1"/>
          <p:nvPr/>
        </p:nvSpPr>
        <p:spPr>
          <a:xfrm>
            <a:off x="3463852" y="5004943"/>
            <a:ext cx="280035" cy="1158240"/>
          </a:xfrm>
          <a:prstGeom prst="rect">
            <a:avLst/>
          </a:prstGeom>
        </p:spPr>
        <p:txBody>
          <a:bodyPr vert="vert270" wrap="square" lIns="0" tIns="0" rIns="0" bIns="0" rtlCol="0">
            <a:spAutoFit/>
          </a:bodyPr>
          <a:lstStyle/>
          <a:p>
            <a:pPr marL="12700">
              <a:lnSpc>
                <a:spcPts val="2115"/>
              </a:lnSpc>
            </a:pPr>
            <a:r>
              <a:rPr sz="2000" dirty="0">
                <a:latin typeface="Times New Roman"/>
                <a:cs typeface="Times New Roman"/>
              </a:rPr>
              <a:t>Safe</a:t>
            </a:r>
            <a:r>
              <a:rPr sz="2000" spc="5" dirty="0">
                <a:latin typeface="Times New Roman"/>
                <a:cs typeface="Times New Roman"/>
              </a:rPr>
              <a:t>g</a:t>
            </a:r>
            <a:r>
              <a:rPr sz="2000" dirty="0">
                <a:latin typeface="Times New Roman"/>
                <a:cs typeface="Times New Roman"/>
              </a:rPr>
              <a:t>ua</a:t>
            </a:r>
            <a:r>
              <a:rPr sz="2000" spc="5" dirty="0">
                <a:latin typeface="Times New Roman"/>
                <a:cs typeface="Times New Roman"/>
              </a:rPr>
              <a:t>r</a:t>
            </a:r>
            <a:r>
              <a:rPr sz="2000" dirty="0">
                <a:latin typeface="Times New Roman"/>
                <a:cs typeface="Times New Roman"/>
              </a:rPr>
              <a:t>ds</a:t>
            </a:r>
            <a:endParaRPr sz="2000">
              <a:latin typeface="Times New Roman"/>
              <a:cs typeface="Times New Roman"/>
            </a:endParaRPr>
          </a:p>
        </p:txBody>
      </p:sp>
      <p:sp>
        <p:nvSpPr>
          <p:cNvPr id="15" name="object 16"/>
          <p:cNvSpPr/>
          <p:nvPr/>
        </p:nvSpPr>
        <p:spPr>
          <a:xfrm>
            <a:off x="1066800" y="1600200"/>
            <a:ext cx="1828800" cy="1143000"/>
          </a:xfrm>
          <a:custGeom>
            <a:avLst/>
            <a:gdLst/>
            <a:ahLst/>
            <a:cxnLst/>
            <a:rect l="l" t="t" r="r" b="b"/>
            <a:pathLst>
              <a:path w="1828800" h="1143000">
                <a:moveTo>
                  <a:pt x="1828800" y="0"/>
                </a:moveTo>
                <a:lnTo>
                  <a:pt x="847725" y="353695"/>
                </a:lnTo>
                <a:lnTo>
                  <a:pt x="1034795" y="402844"/>
                </a:lnTo>
                <a:lnTo>
                  <a:pt x="425195" y="629412"/>
                </a:lnTo>
                <a:lnTo>
                  <a:pt x="643636" y="699388"/>
                </a:lnTo>
                <a:lnTo>
                  <a:pt x="0" y="937133"/>
                </a:lnTo>
                <a:lnTo>
                  <a:pt x="717295" y="1143000"/>
                </a:lnTo>
                <a:lnTo>
                  <a:pt x="1088770" y="821309"/>
                </a:lnTo>
                <a:lnTo>
                  <a:pt x="935608" y="783336"/>
                </a:lnTo>
                <a:lnTo>
                  <a:pt x="1403477" y="507619"/>
                </a:lnTo>
                <a:lnTo>
                  <a:pt x="1250314" y="461645"/>
                </a:lnTo>
                <a:lnTo>
                  <a:pt x="1828800" y="0"/>
                </a:lnTo>
                <a:close/>
              </a:path>
            </a:pathLst>
          </a:custGeom>
          <a:solidFill>
            <a:srgbClr val="717BA2"/>
          </a:solidFill>
        </p:spPr>
        <p:txBody>
          <a:bodyPr wrap="square" lIns="0" tIns="0" rIns="0" bIns="0" rtlCol="0"/>
          <a:lstStyle/>
          <a:p>
            <a:endParaRPr/>
          </a:p>
        </p:txBody>
      </p:sp>
      <p:sp>
        <p:nvSpPr>
          <p:cNvPr id="16" name="object 17"/>
          <p:cNvSpPr/>
          <p:nvPr/>
        </p:nvSpPr>
        <p:spPr>
          <a:xfrm>
            <a:off x="1066800" y="1600200"/>
            <a:ext cx="1828800" cy="1143000"/>
          </a:xfrm>
          <a:custGeom>
            <a:avLst/>
            <a:gdLst/>
            <a:ahLst/>
            <a:cxnLst/>
            <a:rect l="l" t="t" r="r" b="b"/>
            <a:pathLst>
              <a:path w="1828800" h="1143000">
                <a:moveTo>
                  <a:pt x="717295" y="1143000"/>
                </a:moveTo>
                <a:lnTo>
                  <a:pt x="1088770" y="821309"/>
                </a:lnTo>
                <a:lnTo>
                  <a:pt x="935608" y="783336"/>
                </a:lnTo>
                <a:lnTo>
                  <a:pt x="1403477" y="507619"/>
                </a:lnTo>
                <a:lnTo>
                  <a:pt x="1250314" y="461645"/>
                </a:lnTo>
                <a:lnTo>
                  <a:pt x="1828800" y="0"/>
                </a:lnTo>
                <a:lnTo>
                  <a:pt x="847725" y="353695"/>
                </a:lnTo>
                <a:lnTo>
                  <a:pt x="1034795" y="402844"/>
                </a:lnTo>
                <a:lnTo>
                  <a:pt x="425195" y="629412"/>
                </a:lnTo>
                <a:lnTo>
                  <a:pt x="643636" y="699388"/>
                </a:lnTo>
                <a:lnTo>
                  <a:pt x="0" y="937133"/>
                </a:lnTo>
                <a:lnTo>
                  <a:pt x="717295" y="1143000"/>
                </a:lnTo>
                <a:close/>
              </a:path>
            </a:pathLst>
          </a:custGeom>
          <a:ln w="25400">
            <a:solidFill>
              <a:srgbClr val="000000"/>
            </a:solidFill>
          </a:ln>
        </p:spPr>
        <p:txBody>
          <a:bodyPr wrap="square" lIns="0" tIns="0" rIns="0" bIns="0" rtlCol="0"/>
          <a:lstStyle/>
          <a:p>
            <a:endParaRPr/>
          </a:p>
        </p:txBody>
      </p:sp>
      <p:sp>
        <p:nvSpPr>
          <p:cNvPr id="17" name="object 18"/>
          <p:cNvSpPr/>
          <p:nvPr/>
        </p:nvSpPr>
        <p:spPr>
          <a:xfrm>
            <a:off x="1066800" y="4724400"/>
            <a:ext cx="1828800" cy="1143000"/>
          </a:xfrm>
          <a:custGeom>
            <a:avLst/>
            <a:gdLst/>
            <a:ahLst/>
            <a:cxnLst/>
            <a:rect l="l" t="t" r="r" b="b"/>
            <a:pathLst>
              <a:path w="1828800" h="1143000">
                <a:moveTo>
                  <a:pt x="717295" y="0"/>
                </a:moveTo>
                <a:lnTo>
                  <a:pt x="0" y="205867"/>
                </a:lnTo>
                <a:lnTo>
                  <a:pt x="643636" y="443483"/>
                </a:lnTo>
                <a:lnTo>
                  <a:pt x="425195" y="513588"/>
                </a:lnTo>
                <a:lnTo>
                  <a:pt x="1034795" y="740156"/>
                </a:lnTo>
                <a:lnTo>
                  <a:pt x="847725" y="789305"/>
                </a:lnTo>
                <a:lnTo>
                  <a:pt x="1828800" y="1143000"/>
                </a:lnTo>
                <a:lnTo>
                  <a:pt x="1250314" y="681355"/>
                </a:lnTo>
                <a:lnTo>
                  <a:pt x="1403477" y="635381"/>
                </a:lnTo>
                <a:lnTo>
                  <a:pt x="935608" y="359663"/>
                </a:lnTo>
                <a:lnTo>
                  <a:pt x="1088770" y="321691"/>
                </a:lnTo>
                <a:lnTo>
                  <a:pt x="717295" y="0"/>
                </a:lnTo>
                <a:close/>
              </a:path>
            </a:pathLst>
          </a:custGeom>
          <a:solidFill>
            <a:srgbClr val="717BA2"/>
          </a:solidFill>
        </p:spPr>
        <p:txBody>
          <a:bodyPr wrap="square" lIns="0" tIns="0" rIns="0" bIns="0" rtlCol="0"/>
          <a:lstStyle/>
          <a:p>
            <a:endParaRPr/>
          </a:p>
        </p:txBody>
      </p:sp>
      <p:sp>
        <p:nvSpPr>
          <p:cNvPr id="18" name="object 19"/>
          <p:cNvSpPr/>
          <p:nvPr/>
        </p:nvSpPr>
        <p:spPr>
          <a:xfrm>
            <a:off x="1066800" y="4724400"/>
            <a:ext cx="1828800" cy="1143000"/>
          </a:xfrm>
          <a:custGeom>
            <a:avLst/>
            <a:gdLst/>
            <a:ahLst/>
            <a:cxnLst/>
            <a:rect l="l" t="t" r="r" b="b"/>
            <a:pathLst>
              <a:path w="1828800" h="1143000">
                <a:moveTo>
                  <a:pt x="717295" y="0"/>
                </a:moveTo>
                <a:lnTo>
                  <a:pt x="1088770" y="321691"/>
                </a:lnTo>
                <a:lnTo>
                  <a:pt x="935608" y="359663"/>
                </a:lnTo>
                <a:lnTo>
                  <a:pt x="1403477" y="635381"/>
                </a:lnTo>
                <a:lnTo>
                  <a:pt x="1250314" y="681355"/>
                </a:lnTo>
                <a:lnTo>
                  <a:pt x="1828800" y="1143000"/>
                </a:lnTo>
                <a:lnTo>
                  <a:pt x="847725" y="789305"/>
                </a:lnTo>
                <a:lnTo>
                  <a:pt x="1034795" y="740156"/>
                </a:lnTo>
                <a:lnTo>
                  <a:pt x="425195" y="513588"/>
                </a:lnTo>
                <a:lnTo>
                  <a:pt x="643636" y="443483"/>
                </a:lnTo>
                <a:lnTo>
                  <a:pt x="0" y="205867"/>
                </a:lnTo>
                <a:lnTo>
                  <a:pt x="717295" y="0"/>
                </a:lnTo>
                <a:close/>
              </a:path>
            </a:pathLst>
          </a:custGeom>
          <a:ln w="25400">
            <a:solidFill>
              <a:srgbClr val="000000"/>
            </a:solidFill>
          </a:ln>
        </p:spPr>
        <p:txBody>
          <a:bodyPr wrap="square" lIns="0" tIns="0" rIns="0" bIns="0" rtlCol="0"/>
          <a:lstStyle/>
          <a:p>
            <a:endParaRPr/>
          </a:p>
        </p:txBody>
      </p:sp>
      <p:sp>
        <p:nvSpPr>
          <p:cNvPr id="19" name="object 20"/>
          <p:cNvSpPr/>
          <p:nvPr/>
        </p:nvSpPr>
        <p:spPr>
          <a:xfrm>
            <a:off x="1589023" y="4792471"/>
            <a:ext cx="755015" cy="680720"/>
          </a:xfrm>
          <a:custGeom>
            <a:avLst/>
            <a:gdLst/>
            <a:ahLst/>
            <a:cxnLst/>
            <a:rect l="l" t="t" r="r" b="b"/>
            <a:pathLst>
              <a:path w="755014" h="680720">
                <a:moveTo>
                  <a:pt x="750569" y="521969"/>
                </a:moveTo>
                <a:lnTo>
                  <a:pt x="741116" y="525779"/>
                </a:lnTo>
                <a:lnTo>
                  <a:pt x="712469" y="533399"/>
                </a:lnTo>
                <a:lnTo>
                  <a:pt x="692181" y="535939"/>
                </a:lnTo>
                <a:lnTo>
                  <a:pt x="670178" y="535939"/>
                </a:lnTo>
                <a:lnTo>
                  <a:pt x="667003" y="539749"/>
                </a:lnTo>
                <a:lnTo>
                  <a:pt x="681355" y="551179"/>
                </a:lnTo>
                <a:lnTo>
                  <a:pt x="635507" y="610869"/>
                </a:lnTo>
                <a:lnTo>
                  <a:pt x="629388" y="618489"/>
                </a:lnTo>
                <a:lnTo>
                  <a:pt x="624744" y="624839"/>
                </a:lnTo>
                <a:lnTo>
                  <a:pt x="621577" y="629919"/>
                </a:lnTo>
                <a:lnTo>
                  <a:pt x="617601" y="638809"/>
                </a:lnTo>
                <a:lnTo>
                  <a:pt x="617219" y="645159"/>
                </a:lnTo>
                <a:lnTo>
                  <a:pt x="619125" y="652779"/>
                </a:lnTo>
                <a:lnTo>
                  <a:pt x="620902" y="660399"/>
                </a:lnTo>
                <a:lnTo>
                  <a:pt x="625348" y="668019"/>
                </a:lnTo>
                <a:lnTo>
                  <a:pt x="632332" y="673099"/>
                </a:lnTo>
                <a:lnTo>
                  <a:pt x="643431" y="679449"/>
                </a:lnTo>
                <a:lnTo>
                  <a:pt x="655208" y="680719"/>
                </a:lnTo>
                <a:lnTo>
                  <a:pt x="667676" y="679449"/>
                </a:lnTo>
                <a:lnTo>
                  <a:pt x="680846" y="674369"/>
                </a:lnTo>
                <a:lnTo>
                  <a:pt x="680434" y="673099"/>
                </a:lnTo>
                <a:lnTo>
                  <a:pt x="660907" y="673099"/>
                </a:lnTo>
                <a:lnTo>
                  <a:pt x="655701" y="669289"/>
                </a:lnTo>
                <a:lnTo>
                  <a:pt x="654557" y="668019"/>
                </a:lnTo>
                <a:lnTo>
                  <a:pt x="653542" y="666749"/>
                </a:lnTo>
                <a:lnTo>
                  <a:pt x="652907" y="664209"/>
                </a:lnTo>
                <a:lnTo>
                  <a:pt x="652399" y="661669"/>
                </a:lnTo>
                <a:lnTo>
                  <a:pt x="652399" y="660399"/>
                </a:lnTo>
                <a:lnTo>
                  <a:pt x="654176" y="655319"/>
                </a:lnTo>
                <a:lnTo>
                  <a:pt x="656970" y="650239"/>
                </a:lnTo>
                <a:lnTo>
                  <a:pt x="714375" y="576579"/>
                </a:lnTo>
                <a:lnTo>
                  <a:pt x="738108" y="576579"/>
                </a:lnTo>
                <a:lnTo>
                  <a:pt x="723392" y="565149"/>
                </a:lnTo>
                <a:lnTo>
                  <a:pt x="754507" y="524509"/>
                </a:lnTo>
                <a:lnTo>
                  <a:pt x="750569" y="521969"/>
                </a:lnTo>
                <a:close/>
              </a:path>
              <a:path w="755014" h="680720">
                <a:moveTo>
                  <a:pt x="679195" y="669289"/>
                </a:moveTo>
                <a:lnTo>
                  <a:pt x="668655" y="673099"/>
                </a:lnTo>
                <a:lnTo>
                  <a:pt x="680434" y="673099"/>
                </a:lnTo>
                <a:lnTo>
                  <a:pt x="679195" y="669289"/>
                </a:lnTo>
                <a:close/>
              </a:path>
              <a:path w="755014" h="680720">
                <a:moveTo>
                  <a:pt x="531814" y="515619"/>
                </a:moveTo>
                <a:lnTo>
                  <a:pt x="520573" y="515619"/>
                </a:lnTo>
                <a:lnTo>
                  <a:pt x="511808" y="516889"/>
                </a:lnTo>
                <a:lnTo>
                  <a:pt x="485520" y="543559"/>
                </a:lnTo>
                <a:lnTo>
                  <a:pt x="487552" y="557529"/>
                </a:lnTo>
                <a:lnTo>
                  <a:pt x="531534" y="579119"/>
                </a:lnTo>
                <a:lnTo>
                  <a:pt x="547369" y="579119"/>
                </a:lnTo>
                <a:lnTo>
                  <a:pt x="543559" y="585469"/>
                </a:lnTo>
                <a:lnTo>
                  <a:pt x="542289" y="591819"/>
                </a:lnTo>
                <a:lnTo>
                  <a:pt x="543432" y="596899"/>
                </a:lnTo>
                <a:lnTo>
                  <a:pt x="544702" y="603249"/>
                </a:lnTo>
                <a:lnTo>
                  <a:pt x="578357" y="621029"/>
                </a:lnTo>
                <a:lnTo>
                  <a:pt x="585724" y="619759"/>
                </a:lnTo>
                <a:lnTo>
                  <a:pt x="594106" y="617219"/>
                </a:lnTo>
                <a:lnTo>
                  <a:pt x="593089" y="612139"/>
                </a:lnTo>
                <a:lnTo>
                  <a:pt x="585215" y="612139"/>
                </a:lnTo>
                <a:lnTo>
                  <a:pt x="583183" y="610869"/>
                </a:lnTo>
                <a:lnTo>
                  <a:pt x="582168" y="609599"/>
                </a:lnTo>
                <a:lnTo>
                  <a:pt x="581532" y="609599"/>
                </a:lnTo>
                <a:lnTo>
                  <a:pt x="581151" y="608329"/>
                </a:lnTo>
                <a:lnTo>
                  <a:pt x="581025" y="604519"/>
                </a:lnTo>
                <a:lnTo>
                  <a:pt x="582294" y="601979"/>
                </a:lnTo>
                <a:lnTo>
                  <a:pt x="584453" y="598169"/>
                </a:lnTo>
                <a:lnTo>
                  <a:pt x="606428" y="570229"/>
                </a:lnTo>
                <a:lnTo>
                  <a:pt x="545338" y="570229"/>
                </a:lnTo>
                <a:lnTo>
                  <a:pt x="529463" y="556259"/>
                </a:lnTo>
                <a:lnTo>
                  <a:pt x="528955" y="552449"/>
                </a:lnTo>
                <a:lnTo>
                  <a:pt x="530098" y="547369"/>
                </a:lnTo>
                <a:lnTo>
                  <a:pt x="532892" y="544829"/>
                </a:lnTo>
                <a:lnTo>
                  <a:pt x="536194" y="539749"/>
                </a:lnTo>
                <a:lnTo>
                  <a:pt x="541019" y="537209"/>
                </a:lnTo>
                <a:lnTo>
                  <a:pt x="547369" y="534669"/>
                </a:lnTo>
                <a:lnTo>
                  <a:pt x="554918" y="533399"/>
                </a:lnTo>
                <a:lnTo>
                  <a:pt x="563276" y="532129"/>
                </a:lnTo>
                <a:lnTo>
                  <a:pt x="634689" y="532129"/>
                </a:lnTo>
                <a:lnTo>
                  <a:pt x="635502" y="530859"/>
                </a:lnTo>
                <a:lnTo>
                  <a:pt x="637286" y="527049"/>
                </a:lnTo>
                <a:lnTo>
                  <a:pt x="637717" y="525779"/>
                </a:lnTo>
                <a:lnTo>
                  <a:pt x="588518" y="525779"/>
                </a:lnTo>
                <a:lnTo>
                  <a:pt x="565775" y="520699"/>
                </a:lnTo>
                <a:lnTo>
                  <a:pt x="546877" y="516889"/>
                </a:lnTo>
                <a:lnTo>
                  <a:pt x="531814" y="515619"/>
                </a:lnTo>
                <a:close/>
              </a:path>
              <a:path w="755014" h="680720">
                <a:moveTo>
                  <a:pt x="592836" y="610869"/>
                </a:moveTo>
                <a:lnTo>
                  <a:pt x="588390" y="612139"/>
                </a:lnTo>
                <a:lnTo>
                  <a:pt x="593089" y="612139"/>
                </a:lnTo>
                <a:lnTo>
                  <a:pt x="592836" y="610869"/>
                </a:lnTo>
                <a:close/>
              </a:path>
              <a:path w="755014" h="680720">
                <a:moveTo>
                  <a:pt x="738108" y="576579"/>
                </a:moveTo>
                <a:lnTo>
                  <a:pt x="714375" y="576579"/>
                </a:lnTo>
                <a:lnTo>
                  <a:pt x="740537" y="596899"/>
                </a:lnTo>
                <a:lnTo>
                  <a:pt x="749553" y="585469"/>
                </a:lnTo>
                <a:lnTo>
                  <a:pt x="738108" y="576579"/>
                </a:lnTo>
                <a:close/>
              </a:path>
              <a:path w="755014" h="680720">
                <a:moveTo>
                  <a:pt x="634689" y="532129"/>
                </a:moveTo>
                <a:lnTo>
                  <a:pt x="572444" y="532129"/>
                </a:lnTo>
                <a:lnTo>
                  <a:pt x="582421" y="533399"/>
                </a:lnTo>
                <a:lnTo>
                  <a:pt x="553974" y="570229"/>
                </a:lnTo>
                <a:lnTo>
                  <a:pt x="606428" y="570229"/>
                </a:lnTo>
                <a:lnTo>
                  <a:pt x="621411" y="551179"/>
                </a:lnTo>
                <a:lnTo>
                  <a:pt x="627552" y="542289"/>
                </a:lnTo>
                <a:lnTo>
                  <a:pt x="632253" y="535939"/>
                </a:lnTo>
                <a:lnTo>
                  <a:pt x="634689" y="532129"/>
                </a:lnTo>
                <a:close/>
              </a:path>
              <a:path w="755014" h="680720">
                <a:moveTo>
                  <a:pt x="610346" y="472439"/>
                </a:moveTo>
                <a:lnTo>
                  <a:pt x="590295" y="472439"/>
                </a:lnTo>
                <a:lnTo>
                  <a:pt x="595376" y="474979"/>
                </a:lnTo>
                <a:lnTo>
                  <a:pt x="600456" y="478789"/>
                </a:lnTo>
                <a:lnTo>
                  <a:pt x="603631" y="481329"/>
                </a:lnTo>
                <a:lnTo>
                  <a:pt x="605789" y="483869"/>
                </a:lnTo>
                <a:lnTo>
                  <a:pt x="608330" y="491489"/>
                </a:lnTo>
                <a:lnTo>
                  <a:pt x="608583" y="495299"/>
                </a:lnTo>
                <a:lnTo>
                  <a:pt x="607059" y="500379"/>
                </a:lnTo>
                <a:lnTo>
                  <a:pt x="603503" y="505459"/>
                </a:lnTo>
                <a:lnTo>
                  <a:pt x="588518" y="525779"/>
                </a:lnTo>
                <a:lnTo>
                  <a:pt x="637717" y="525779"/>
                </a:lnTo>
                <a:lnTo>
                  <a:pt x="639444" y="520699"/>
                </a:lnTo>
                <a:lnTo>
                  <a:pt x="639190" y="511809"/>
                </a:lnTo>
                <a:lnTo>
                  <a:pt x="636524" y="502919"/>
                </a:lnTo>
                <a:lnTo>
                  <a:pt x="633860" y="496569"/>
                </a:lnTo>
                <a:lnTo>
                  <a:pt x="629697" y="490219"/>
                </a:lnTo>
                <a:lnTo>
                  <a:pt x="624058" y="483869"/>
                </a:lnTo>
                <a:lnTo>
                  <a:pt x="616965" y="477519"/>
                </a:lnTo>
                <a:lnTo>
                  <a:pt x="610346" y="472439"/>
                </a:lnTo>
                <a:close/>
              </a:path>
              <a:path w="755014" h="680720">
                <a:moveTo>
                  <a:pt x="470969" y="379729"/>
                </a:moveTo>
                <a:lnTo>
                  <a:pt x="431688" y="391159"/>
                </a:lnTo>
                <a:lnTo>
                  <a:pt x="401141" y="424179"/>
                </a:lnTo>
                <a:lnTo>
                  <a:pt x="389889" y="458469"/>
                </a:lnTo>
                <a:lnTo>
                  <a:pt x="390582" y="472439"/>
                </a:lnTo>
                <a:lnTo>
                  <a:pt x="412495" y="505459"/>
                </a:lnTo>
                <a:lnTo>
                  <a:pt x="443483" y="518159"/>
                </a:lnTo>
                <a:lnTo>
                  <a:pt x="452195" y="516889"/>
                </a:lnTo>
                <a:lnTo>
                  <a:pt x="461740" y="515619"/>
                </a:lnTo>
                <a:lnTo>
                  <a:pt x="472094" y="511809"/>
                </a:lnTo>
                <a:lnTo>
                  <a:pt x="483234" y="506729"/>
                </a:lnTo>
                <a:lnTo>
                  <a:pt x="457834" y="506729"/>
                </a:lnTo>
                <a:lnTo>
                  <a:pt x="451993" y="505459"/>
                </a:lnTo>
                <a:lnTo>
                  <a:pt x="430021" y="474979"/>
                </a:lnTo>
                <a:lnTo>
                  <a:pt x="430613" y="464819"/>
                </a:lnTo>
                <a:lnTo>
                  <a:pt x="433324" y="453389"/>
                </a:lnTo>
                <a:lnTo>
                  <a:pt x="438130" y="443229"/>
                </a:lnTo>
                <a:lnTo>
                  <a:pt x="445007" y="431799"/>
                </a:lnTo>
                <a:lnTo>
                  <a:pt x="461714" y="431799"/>
                </a:lnTo>
                <a:lnTo>
                  <a:pt x="450469" y="422909"/>
                </a:lnTo>
                <a:lnTo>
                  <a:pt x="453770" y="419099"/>
                </a:lnTo>
                <a:lnTo>
                  <a:pt x="460815" y="410209"/>
                </a:lnTo>
                <a:lnTo>
                  <a:pt x="468026" y="403859"/>
                </a:lnTo>
                <a:lnTo>
                  <a:pt x="475380" y="398779"/>
                </a:lnTo>
                <a:lnTo>
                  <a:pt x="482853" y="396239"/>
                </a:lnTo>
                <a:lnTo>
                  <a:pt x="488569" y="393699"/>
                </a:lnTo>
                <a:lnTo>
                  <a:pt x="507683" y="393699"/>
                </a:lnTo>
                <a:lnTo>
                  <a:pt x="505206" y="391159"/>
                </a:lnTo>
                <a:lnTo>
                  <a:pt x="494730" y="384809"/>
                </a:lnTo>
                <a:lnTo>
                  <a:pt x="483314" y="380999"/>
                </a:lnTo>
                <a:lnTo>
                  <a:pt x="470969" y="379729"/>
                </a:lnTo>
                <a:close/>
              </a:path>
              <a:path w="755014" h="680720">
                <a:moveTo>
                  <a:pt x="481202" y="501649"/>
                </a:moveTo>
                <a:lnTo>
                  <a:pt x="471550" y="505459"/>
                </a:lnTo>
                <a:lnTo>
                  <a:pt x="463803" y="506729"/>
                </a:lnTo>
                <a:lnTo>
                  <a:pt x="483234" y="506729"/>
                </a:lnTo>
                <a:lnTo>
                  <a:pt x="481202" y="501649"/>
                </a:lnTo>
                <a:close/>
              </a:path>
              <a:path w="755014" h="680720">
                <a:moveTo>
                  <a:pt x="574182" y="458469"/>
                </a:moveTo>
                <a:lnTo>
                  <a:pt x="567358" y="458469"/>
                </a:lnTo>
                <a:lnTo>
                  <a:pt x="560832" y="459739"/>
                </a:lnTo>
                <a:lnTo>
                  <a:pt x="552450" y="461009"/>
                </a:lnTo>
                <a:lnTo>
                  <a:pt x="545973" y="464819"/>
                </a:lnTo>
                <a:lnTo>
                  <a:pt x="541655" y="471169"/>
                </a:lnTo>
                <a:lnTo>
                  <a:pt x="538607" y="474979"/>
                </a:lnTo>
                <a:lnTo>
                  <a:pt x="537590" y="480059"/>
                </a:lnTo>
                <a:lnTo>
                  <a:pt x="539623" y="490219"/>
                </a:lnTo>
                <a:lnTo>
                  <a:pt x="542670" y="495299"/>
                </a:lnTo>
                <a:lnTo>
                  <a:pt x="547624" y="499109"/>
                </a:lnTo>
                <a:lnTo>
                  <a:pt x="552195" y="502919"/>
                </a:lnTo>
                <a:lnTo>
                  <a:pt x="557021" y="504189"/>
                </a:lnTo>
                <a:lnTo>
                  <a:pt x="566927" y="502919"/>
                </a:lnTo>
                <a:lnTo>
                  <a:pt x="570864" y="501649"/>
                </a:lnTo>
                <a:lnTo>
                  <a:pt x="573786" y="496569"/>
                </a:lnTo>
                <a:lnTo>
                  <a:pt x="576326" y="494029"/>
                </a:lnTo>
                <a:lnTo>
                  <a:pt x="577342" y="490219"/>
                </a:lnTo>
                <a:lnTo>
                  <a:pt x="576961" y="483869"/>
                </a:lnTo>
                <a:lnTo>
                  <a:pt x="576580" y="480059"/>
                </a:lnTo>
                <a:lnTo>
                  <a:pt x="577088" y="477519"/>
                </a:lnTo>
                <a:lnTo>
                  <a:pt x="578357" y="474979"/>
                </a:lnTo>
                <a:lnTo>
                  <a:pt x="579755" y="473709"/>
                </a:lnTo>
                <a:lnTo>
                  <a:pt x="582040" y="472439"/>
                </a:lnTo>
                <a:lnTo>
                  <a:pt x="610346" y="472439"/>
                </a:lnTo>
                <a:lnTo>
                  <a:pt x="603440" y="468629"/>
                </a:lnTo>
                <a:lnTo>
                  <a:pt x="596249" y="464819"/>
                </a:lnTo>
                <a:lnTo>
                  <a:pt x="581316" y="459739"/>
                </a:lnTo>
                <a:lnTo>
                  <a:pt x="574182" y="458469"/>
                </a:lnTo>
                <a:close/>
              </a:path>
              <a:path w="755014" h="680720">
                <a:moveTo>
                  <a:pt x="461714" y="431799"/>
                </a:moveTo>
                <a:lnTo>
                  <a:pt x="445007" y="431799"/>
                </a:lnTo>
                <a:lnTo>
                  <a:pt x="505459" y="478789"/>
                </a:lnTo>
                <a:lnTo>
                  <a:pt x="514030" y="464819"/>
                </a:lnTo>
                <a:lnTo>
                  <a:pt x="519922" y="452119"/>
                </a:lnTo>
                <a:lnTo>
                  <a:pt x="520882" y="448309"/>
                </a:lnTo>
                <a:lnTo>
                  <a:pt x="482600" y="448309"/>
                </a:lnTo>
                <a:lnTo>
                  <a:pt x="461714" y="431799"/>
                </a:lnTo>
                <a:close/>
              </a:path>
              <a:path w="755014" h="680720">
                <a:moveTo>
                  <a:pt x="507683" y="393699"/>
                </a:moveTo>
                <a:lnTo>
                  <a:pt x="488569" y="393699"/>
                </a:lnTo>
                <a:lnTo>
                  <a:pt x="493394" y="394969"/>
                </a:lnTo>
                <a:lnTo>
                  <a:pt x="497458" y="397509"/>
                </a:lnTo>
                <a:lnTo>
                  <a:pt x="500252" y="400049"/>
                </a:lnTo>
                <a:lnTo>
                  <a:pt x="501903" y="402589"/>
                </a:lnTo>
                <a:lnTo>
                  <a:pt x="502412" y="405129"/>
                </a:lnTo>
                <a:lnTo>
                  <a:pt x="503427" y="408939"/>
                </a:lnTo>
                <a:lnTo>
                  <a:pt x="482600" y="448309"/>
                </a:lnTo>
                <a:lnTo>
                  <a:pt x="520882" y="448309"/>
                </a:lnTo>
                <a:lnTo>
                  <a:pt x="523122" y="439419"/>
                </a:lnTo>
                <a:lnTo>
                  <a:pt x="523620" y="427989"/>
                </a:lnTo>
                <a:lnTo>
                  <a:pt x="521833" y="416559"/>
                </a:lnTo>
                <a:lnTo>
                  <a:pt x="518175" y="406399"/>
                </a:lnTo>
                <a:lnTo>
                  <a:pt x="512637" y="398779"/>
                </a:lnTo>
                <a:lnTo>
                  <a:pt x="507683" y="393699"/>
                </a:lnTo>
                <a:close/>
              </a:path>
              <a:path w="755014" h="680720">
                <a:moveTo>
                  <a:pt x="267969" y="382269"/>
                </a:moveTo>
                <a:lnTo>
                  <a:pt x="264794" y="386079"/>
                </a:lnTo>
                <a:lnTo>
                  <a:pt x="324231" y="433069"/>
                </a:lnTo>
                <a:lnTo>
                  <a:pt x="327532" y="427989"/>
                </a:lnTo>
                <a:lnTo>
                  <a:pt x="323342" y="424179"/>
                </a:lnTo>
                <a:lnTo>
                  <a:pt x="320675" y="421639"/>
                </a:lnTo>
                <a:lnTo>
                  <a:pt x="319531" y="419099"/>
                </a:lnTo>
                <a:lnTo>
                  <a:pt x="318515" y="416559"/>
                </a:lnTo>
                <a:lnTo>
                  <a:pt x="318262" y="414019"/>
                </a:lnTo>
                <a:lnTo>
                  <a:pt x="319405" y="410209"/>
                </a:lnTo>
                <a:lnTo>
                  <a:pt x="321309" y="406399"/>
                </a:lnTo>
                <a:lnTo>
                  <a:pt x="324738" y="402589"/>
                </a:lnTo>
                <a:lnTo>
                  <a:pt x="329819" y="394969"/>
                </a:lnTo>
                <a:lnTo>
                  <a:pt x="335955" y="387349"/>
                </a:lnTo>
                <a:lnTo>
                  <a:pt x="277368" y="387349"/>
                </a:lnTo>
                <a:lnTo>
                  <a:pt x="273176" y="386079"/>
                </a:lnTo>
                <a:lnTo>
                  <a:pt x="267969" y="382269"/>
                </a:lnTo>
                <a:close/>
              </a:path>
              <a:path w="755014" h="680720">
                <a:moveTo>
                  <a:pt x="349757" y="276859"/>
                </a:moveTo>
                <a:lnTo>
                  <a:pt x="346328" y="280669"/>
                </a:lnTo>
                <a:lnTo>
                  <a:pt x="349884" y="284479"/>
                </a:lnTo>
                <a:lnTo>
                  <a:pt x="351917" y="287019"/>
                </a:lnTo>
                <a:lnTo>
                  <a:pt x="352678" y="289559"/>
                </a:lnTo>
                <a:lnTo>
                  <a:pt x="353313" y="290829"/>
                </a:lnTo>
                <a:lnTo>
                  <a:pt x="353313" y="293369"/>
                </a:lnTo>
                <a:lnTo>
                  <a:pt x="352298" y="295909"/>
                </a:lnTo>
                <a:lnTo>
                  <a:pt x="351663" y="298449"/>
                </a:lnTo>
                <a:lnTo>
                  <a:pt x="348869" y="303529"/>
                </a:lnTo>
                <a:lnTo>
                  <a:pt x="344043" y="308609"/>
                </a:lnTo>
                <a:lnTo>
                  <a:pt x="297052" y="370839"/>
                </a:lnTo>
                <a:lnTo>
                  <a:pt x="289559" y="379729"/>
                </a:lnTo>
                <a:lnTo>
                  <a:pt x="284225" y="384809"/>
                </a:lnTo>
                <a:lnTo>
                  <a:pt x="277368" y="387349"/>
                </a:lnTo>
                <a:lnTo>
                  <a:pt x="335955" y="387349"/>
                </a:lnTo>
                <a:lnTo>
                  <a:pt x="349250" y="370839"/>
                </a:lnTo>
                <a:lnTo>
                  <a:pt x="354703" y="363219"/>
                </a:lnTo>
                <a:lnTo>
                  <a:pt x="360394" y="358139"/>
                </a:lnTo>
                <a:lnTo>
                  <a:pt x="366323" y="353059"/>
                </a:lnTo>
                <a:lnTo>
                  <a:pt x="372490" y="347979"/>
                </a:lnTo>
                <a:lnTo>
                  <a:pt x="377951" y="344169"/>
                </a:lnTo>
                <a:lnTo>
                  <a:pt x="383413" y="341629"/>
                </a:lnTo>
                <a:lnTo>
                  <a:pt x="438488" y="341629"/>
                </a:lnTo>
                <a:lnTo>
                  <a:pt x="436880" y="339089"/>
                </a:lnTo>
                <a:lnTo>
                  <a:pt x="433705" y="336549"/>
                </a:lnTo>
                <a:lnTo>
                  <a:pt x="375538" y="336549"/>
                </a:lnTo>
                <a:lnTo>
                  <a:pt x="394715" y="311149"/>
                </a:lnTo>
                <a:lnTo>
                  <a:pt x="349757" y="276859"/>
                </a:lnTo>
                <a:close/>
              </a:path>
              <a:path w="755014" h="680720">
                <a:moveTo>
                  <a:pt x="196723" y="327659"/>
                </a:moveTo>
                <a:lnTo>
                  <a:pt x="193420" y="331469"/>
                </a:lnTo>
                <a:lnTo>
                  <a:pt x="249300" y="374649"/>
                </a:lnTo>
                <a:lnTo>
                  <a:pt x="252475" y="370839"/>
                </a:lnTo>
                <a:lnTo>
                  <a:pt x="248157" y="365759"/>
                </a:lnTo>
                <a:lnTo>
                  <a:pt x="245999" y="361949"/>
                </a:lnTo>
                <a:lnTo>
                  <a:pt x="245999" y="355599"/>
                </a:lnTo>
                <a:lnTo>
                  <a:pt x="249300" y="350519"/>
                </a:lnTo>
                <a:lnTo>
                  <a:pt x="255777" y="341629"/>
                </a:lnTo>
                <a:lnTo>
                  <a:pt x="264552" y="330199"/>
                </a:lnTo>
                <a:lnTo>
                  <a:pt x="201040" y="330199"/>
                </a:lnTo>
                <a:lnTo>
                  <a:pt x="196723" y="327659"/>
                </a:lnTo>
                <a:close/>
              </a:path>
              <a:path w="755014" h="680720">
                <a:moveTo>
                  <a:pt x="438488" y="341629"/>
                </a:moveTo>
                <a:lnTo>
                  <a:pt x="392049" y="341629"/>
                </a:lnTo>
                <a:lnTo>
                  <a:pt x="394843" y="342899"/>
                </a:lnTo>
                <a:lnTo>
                  <a:pt x="397128" y="344169"/>
                </a:lnTo>
                <a:lnTo>
                  <a:pt x="398144" y="345439"/>
                </a:lnTo>
                <a:lnTo>
                  <a:pt x="398906" y="346709"/>
                </a:lnTo>
                <a:lnTo>
                  <a:pt x="399288" y="346709"/>
                </a:lnTo>
                <a:lnTo>
                  <a:pt x="399669" y="347979"/>
                </a:lnTo>
                <a:lnTo>
                  <a:pt x="400303" y="350519"/>
                </a:lnTo>
                <a:lnTo>
                  <a:pt x="402336" y="360679"/>
                </a:lnTo>
                <a:lnTo>
                  <a:pt x="404875" y="365759"/>
                </a:lnTo>
                <a:lnTo>
                  <a:pt x="409067" y="368299"/>
                </a:lnTo>
                <a:lnTo>
                  <a:pt x="412623" y="370839"/>
                </a:lnTo>
                <a:lnTo>
                  <a:pt x="416813" y="372109"/>
                </a:lnTo>
                <a:lnTo>
                  <a:pt x="440436" y="351789"/>
                </a:lnTo>
                <a:lnTo>
                  <a:pt x="439800" y="346709"/>
                </a:lnTo>
                <a:lnTo>
                  <a:pt x="439293" y="342899"/>
                </a:lnTo>
                <a:lnTo>
                  <a:pt x="438488" y="341629"/>
                </a:lnTo>
                <a:close/>
              </a:path>
              <a:path w="755014" h="680720">
                <a:moveTo>
                  <a:pt x="412242" y="327659"/>
                </a:moveTo>
                <a:lnTo>
                  <a:pt x="405221" y="328929"/>
                </a:lnTo>
                <a:lnTo>
                  <a:pt x="396747" y="330199"/>
                </a:lnTo>
                <a:lnTo>
                  <a:pt x="386845" y="332739"/>
                </a:lnTo>
                <a:lnTo>
                  <a:pt x="375538" y="336549"/>
                </a:lnTo>
                <a:lnTo>
                  <a:pt x="433705" y="336549"/>
                </a:lnTo>
                <a:lnTo>
                  <a:pt x="427355" y="331469"/>
                </a:lnTo>
                <a:lnTo>
                  <a:pt x="420624" y="328929"/>
                </a:lnTo>
                <a:lnTo>
                  <a:pt x="412242" y="327659"/>
                </a:lnTo>
                <a:close/>
              </a:path>
              <a:path w="755014" h="680720">
                <a:moveTo>
                  <a:pt x="298450" y="231139"/>
                </a:moveTo>
                <a:lnTo>
                  <a:pt x="262255" y="231139"/>
                </a:lnTo>
                <a:lnTo>
                  <a:pt x="266064" y="232409"/>
                </a:lnTo>
                <a:lnTo>
                  <a:pt x="271399" y="236219"/>
                </a:lnTo>
                <a:lnTo>
                  <a:pt x="272795" y="238759"/>
                </a:lnTo>
                <a:lnTo>
                  <a:pt x="273431" y="241299"/>
                </a:lnTo>
                <a:lnTo>
                  <a:pt x="274193" y="243839"/>
                </a:lnTo>
                <a:lnTo>
                  <a:pt x="222757" y="316229"/>
                </a:lnTo>
                <a:lnTo>
                  <a:pt x="212089" y="328929"/>
                </a:lnTo>
                <a:lnTo>
                  <a:pt x="209169" y="328929"/>
                </a:lnTo>
                <a:lnTo>
                  <a:pt x="205231" y="330199"/>
                </a:lnTo>
                <a:lnTo>
                  <a:pt x="264552" y="330199"/>
                </a:lnTo>
                <a:lnTo>
                  <a:pt x="288925" y="298449"/>
                </a:lnTo>
                <a:lnTo>
                  <a:pt x="309752" y="262889"/>
                </a:lnTo>
                <a:lnTo>
                  <a:pt x="310006" y="256539"/>
                </a:lnTo>
                <a:lnTo>
                  <a:pt x="308101" y="248919"/>
                </a:lnTo>
                <a:lnTo>
                  <a:pt x="306324" y="241299"/>
                </a:lnTo>
                <a:lnTo>
                  <a:pt x="301878" y="233679"/>
                </a:lnTo>
                <a:lnTo>
                  <a:pt x="298450" y="231139"/>
                </a:lnTo>
                <a:close/>
              </a:path>
              <a:path w="755014" h="680720">
                <a:moveTo>
                  <a:pt x="133476" y="278129"/>
                </a:moveTo>
                <a:lnTo>
                  <a:pt x="130175" y="283209"/>
                </a:lnTo>
                <a:lnTo>
                  <a:pt x="186055" y="326389"/>
                </a:lnTo>
                <a:lnTo>
                  <a:pt x="189356" y="321309"/>
                </a:lnTo>
                <a:lnTo>
                  <a:pt x="185165" y="317499"/>
                </a:lnTo>
                <a:lnTo>
                  <a:pt x="183387" y="313689"/>
                </a:lnTo>
                <a:lnTo>
                  <a:pt x="184023" y="309879"/>
                </a:lnTo>
                <a:lnTo>
                  <a:pt x="184276" y="307339"/>
                </a:lnTo>
                <a:lnTo>
                  <a:pt x="187578" y="300989"/>
                </a:lnTo>
                <a:lnTo>
                  <a:pt x="201477" y="283209"/>
                </a:lnTo>
                <a:lnTo>
                  <a:pt x="143001" y="283209"/>
                </a:lnTo>
                <a:lnTo>
                  <a:pt x="138556" y="281939"/>
                </a:lnTo>
                <a:lnTo>
                  <a:pt x="133476" y="278129"/>
                </a:lnTo>
                <a:close/>
              </a:path>
              <a:path w="755014" h="680720">
                <a:moveTo>
                  <a:pt x="253492" y="123189"/>
                </a:moveTo>
                <a:lnTo>
                  <a:pt x="250189" y="126999"/>
                </a:lnTo>
                <a:lnTo>
                  <a:pt x="254507" y="132079"/>
                </a:lnTo>
                <a:lnTo>
                  <a:pt x="256667" y="135889"/>
                </a:lnTo>
                <a:lnTo>
                  <a:pt x="256667" y="142239"/>
                </a:lnTo>
                <a:lnTo>
                  <a:pt x="253364" y="147319"/>
                </a:lnTo>
                <a:lnTo>
                  <a:pt x="247014" y="156209"/>
                </a:lnTo>
                <a:lnTo>
                  <a:pt x="160527" y="267969"/>
                </a:lnTo>
                <a:lnTo>
                  <a:pt x="154050" y="276859"/>
                </a:lnTo>
                <a:lnTo>
                  <a:pt x="149478" y="280669"/>
                </a:lnTo>
                <a:lnTo>
                  <a:pt x="146812" y="281939"/>
                </a:lnTo>
                <a:lnTo>
                  <a:pt x="143001" y="283209"/>
                </a:lnTo>
                <a:lnTo>
                  <a:pt x="201477" y="283209"/>
                </a:lnTo>
                <a:lnTo>
                  <a:pt x="239140" y="234949"/>
                </a:lnTo>
                <a:lnTo>
                  <a:pt x="246761" y="232409"/>
                </a:lnTo>
                <a:lnTo>
                  <a:pt x="252856" y="231139"/>
                </a:lnTo>
                <a:lnTo>
                  <a:pt x="298450" y="231139"/>
                </a:lnTo>
                <a:lnTo>
                  <a:pt x="295020" y="228599"/>
                </a:lnTo>
                <a:lnTo>
                  <a:pt x="289559" y="224789"/>
                </a:lnTo>
                <a:lnTo>
                  <a:pt x="283337" y="222249"/>
                </a:lnTo>
                <a:lnTo>
                  <a:pt x="276225" y="220979"/>
                </a:lnTo>
                <a:lnTo>
                  <a:pt x="249174" y="220979"/>
                </a:lnTo>
                <a:lnTo>
                  <a:pt x="298450" y="157479"/>
                </a:lnTo>
                <a:lnTo>
                  <a:pt x="253492" y="123189"/>
                </a:lnTo>
                <a:close/>
              </a:path>
              <a:path w="755014" h="680720">
                <a:moveTo>
                  <a:pt x="3428" y="177799"/>
                </a:moveTo>
                <a:lnTo>
                  <a:pt x="0" y="182879"/>
                </a:lnTo>
                <a:lnTo>
                  <a:pt x="83693" y="246379"/>
                </a:lnTo>
                <a:lnTo>
                  <a:pt x="87121" y="242569"/>
                </a:lnTo>
                <a:lnTo>
                  <a:pt x="81787" y="238759"/>
                </a:lnTo>
                <a:lnTo>
                  <a:pt x="77215" y="234949"/>
                </a:lnTo>
                <a:lnTo>
                  <a:pt x="74168" y="231139"/>
                </a:lnTo>
                <a:lnTo>
                  <a:pt x="72770" y="227329"/>
                </a:lnTo>
                <a:lnTo>
                  <a:pt x="71246" y="224789"/>
                </a:lnTo>
                <a:lnTo>
                  <a:pt x="70865" y="220979"/>
                </a:lnTo>
                <a:lnTo>
                  <a:pt x="71627" y="218439"/>
                </a:lnTo>
                <a:lnTo>
                  <a:pt x="72262" y="215899"/>
                </a:lnTo>
                <a:lnTo>
                  <a:pt x="75692" y="210819"/>
                </a:lnTo>
                <a:lnTo>
                  <a:pt x="82042" y="201929"/>
                </a:lnTo>
                <a:lnTo>
                  <a:pt x="91848" y="189229"/>
                </a:lnTo>
                <a:lnTo>
                  <a:pt x="24637" y="189229"/>
                </a:lnTo>
                <a:lnTo>
                  <a:pt x="21843" y="187959"/>
                </a:lnTo>
                <a:lnTo>
                  <a:pt x="17652" y="187959"/>
                </a:lnTo>
                <a:lnTo>
                  <a:pt x="13334" y="185419"/>
                </a:lnTo>
                <a:lnTo>
                  <a:pt x="8762" y="181609"/>
                </a:lnTo>
                <a:lnTo>
                  <a:pt x="3428" y="177799"/>
                </a:lnTo>
                <a:close/>
              </a:path>
              <a:path w="755014" h="680720">
                <a:moveTo>
                  <a:pt x="270605" y="219709"/>
                </a:moveTo>
                <a:lnTo>
                  <a:pt x="264223" y="219709"/>
                </a:lnTo>
                <a:lnTo>
                  <a:pt x="257079" y="220979"/>
                </a:lnTo>
                <a:lnTo>
                  <a:pt x="276225" y="220979"/>
                </a:lnTo>
                <a:lnTo>
                  <a:pt x="270605" y="219709"/>
                </a:lnTo>
                <a:close/>
              </a:path>
              <a:path w="755014" h="680720">
                <a:moveTo>
                  <a:pt x="131411" y="29209"/>
                </a:moveTo>
                <a:lnTo>
                  <a:pt x="105072" y="29209"/>
                </a:lnTo>
                <a:lnTo>
                  <a:pt x="112045" y="31749"/>
                </a:lnTo>
                <a:lnTo>
                  <a:pt x="119447" y="35559"/>
                </a:lnTo>
                <a:lnTo>
                  <a:pt x="127253" y="40639"/>
                </a:lnTo>
                <a:lnTo>
                  <a:pt x="138811" y="49529"/>
                </a:lnTo>
                <a:lnTo>
                  <a:pt x="43814" y="172719"/>
                </a:lnTo>
                <a:lnTo>
                  <a:pt x="37592" y="180339"/>
                </a:lnTo>
                <a:lnTo>
                  <a:pt x="33274" y="185419"/>
                </a:lnTo>
                <a:lnTo>
                  <a:pt x="30987" y="186689"/>
                </a:lnTo>
                <a:lnTo>
                  <a:pt x="24637" y="189229"/>
                </a:lnTo>
                <a:lnTo>
                  <a:pt x="91848" y="189229"/>
                </a:lnTo>
                <a:lnTo>
                  <a:pt x="177164" y="78739"/>
                </a:lnTo>
                <a:lnTo>
                  <a:pt x="195743" y="78739"/>
                </a:lnTo>
                <a:lnTo>
                  <a:pt x="131411" y="29209"/>
                </a:lnTo>
                <a:close/>
              </a:path>
              <a:path w="755014" h="680720">
                <a:moveTo>
                  <a:pt x="195743" y="78739"/>
                </a:moveTo>
                <a:lnTo>
                  <a:pt x="177164" y="78739"/>
                </a:lnTo>
                <a:lnTo>
                  <a:pt x="189102" y="87629"/>
                </a:lnTo>
                <a:lnTo>
                  <a:pt x="196469" y="93979"/>
                </a:lnTo>
                <a:lnTo>
                  <a:pt x="201168" y="99059"/>
                </a:lnTo>
                <a:lnTo>
                  <a:pt x="203073" y="102869"/>
                </a:lnTo>
                <a:lnTo>
                  <a:pt x="206375" y="109219"/>
                </a:lnTo>
                <a:lnTo>
                  <a:pt x="207899" y="115569"/>
                </a:lnTo>
                <a:lnTo>
                  <a:pt x="207644" y="121919"/>
                </a:lnTo>
                <a:lnTo>
                  <a:pt x="206980" y="128269"/>
                </a:lnTo>
                <a:lnTo>
                  <a:pt x="205374" y="134619"/>
                </a:lnTo>
                <a:lnTo>
                  <a:pt x="202840" y="142239"/>
                </a:lnTo>
                <a:lnTo>
                  <a:pt x="199389" y="149859"/>
                </a:lnTo>
                <a:lnTo>
                  <a:pt x="203707" y="153669"/>
                </a:lnTo>
                <a:lnTo>
                  <a:pt x="236981" y="110489"/>
                </a:lnTo>
                <a:lnTo>
                  <a:pt x="195743" y="78739"/>
                </a:lnTo>
                <a:close/>
              </a:path>
              <a:path w="755014" h="680720">
                <a:moveTo>
                  <a:pt x="93471" y="0"/>
                </a:moveTo>
                <a:lnTo>
                  <a:pt x="60198" y="43179"/>
                </a:lnTo>
                <a:lnTo>
                  <a:pt x="64643" y="46989"/>
                </a:lnTo>
                <a:lnTo>
                  <a:pt x="72905" y="39369"/>
                </a:lnTo>
                <a:lnTo>
                  <a:pt x="81311" y="34289"/>
                </a:lnTo>
                <a:lnTo>
                  <a:pt x="89860" y="30479"/>
                </a:lnTo>
                <a:lnTo>
                  <a:pt x="98551" y="29209"/>
                </a:lnTo>
                <a:lnTo>
                  <a:pt x="131411" y="29209"/>
                </a:lnTo>
                <a:lnTo>
                  <a:pt x="93471" y="0"/>
                </a:lnTo>
                <a:close/>
              </a:path>
            </a:pathLst>
          </a:custGeom>
          <a:solidFill>
            <a:srgbClr val="FF0000"/>
          </a:solidFill>
        </p:spPr>
        <p:txBody>
          <a:bodyPr wrap="square" lIns="0" tIns="0" rIns="0" bIns="0" rtlCol="0"/>
          <a:lstStyle/>
          <a:p>
            <a:endParaRPr/>
          </a:p>
        </p:txBody>
      </p:sp>
      <p:sp>
        <p:nvSpPr>
          <p:cNvPr id="20" name="object 21"/>
          <p:cNvSpPr/>
          <p:nvPr/>
        </p:nvSpPr>
        <p:spPr>
          <a:xfrm>
            <a:off x="1478026" y="1995932"/>
            <a:ext cx="785495" cy="665480"/>
          </a:xfrm>
          <a:custGeom>
            <a:avLst/>
            <a:gdLst/>
            <a:ahLst/>
            <a:cxnLst/>
            <a:rect l="l" t="t" r="r" b="b"/>
            <a:pathLst>
              <a:path w="785494" h="665480">
                <a:moveTo>
                  <a:pt x="121747" y="502919"/>
                </a:moveTo>
                <a:lnTo>
                  <a:pt x="58038" y="502919"/>
                </a:lnTo>
                <a:lnTo>
                  <a:pt x="158623" y="621029"/>
                </a:lnTo>
                <a:lnTo>
                  <a:pt x="165226" y="628650"/>
                </a:lnTo>
                <a:lnTo>
                  <a:pt x="168782" y="633729"/>
                </a:lnTo>
                <a:lnTo>
                  <a:pt x="169544" y="636269"/>
                </a:lnTo>
                <a:lnTo>
                  <a:pt x="170561" y="640079"/>
                </a:lnTo>
                <a:lnTo>
                  <a:pt x="170561" y="643889"/>
                </a:lnTo>
                <a:lnTo>
                  <a:pt x="169418" y="646429"/>
                </a:lnTo>
                <a:lnTo>
                  <a:pt x="168148" y="650239"/>
                </a:lnTo>
                <a:lnTo>
                  <a:pt x="165226" y="654050"/>
                </a:lnTo>
                <a:lnTo>
                  <a:pt x="160655" y="657859"/>
                </a:lnTo>
                <a:lnTo>
                  <a:pt x="155575" y="661669"/>
                </a:lnTo>
                <a:lnTo>
                  <a:pt x="159131" y="665479"/>
                </a:lnTo>
                <a:lnTo>
                  <a:pt x="230646" y="605789"/>
                </a:lnTo>
                <a:lnTo>
                  <a:pt x="215011" y="605789"/>
                </a:lnTo>
                <a:lnTo>
                  <a:pt x="211962" y="604519"/>
                </a:lnTo>
                <a:lnTo>
                  <a:pt x="206882" y="601979"/>
                </a:lnTo>
                <a:lnTo>
                  <a:pt x="202184" y="598169"/>
                </a:lnTo>
                <a:lnTo>
                  <a:pt x="195580" y="590550"/>
                </a:lnTo>
                <a:lnTo>
                  <a:pt x="121747" y="502919"/>
                </a:lnTo>
                <a:close/>
              </a:path>
              <a:path w="785494" h="665480">
                <a:moveTo>
                  <a:pt x="236219" y="593089"/>
                </a:moveTo>
                <a:lnTo>
                  <a:pt x="231140" y="598169"/>
                </a:lnTo>
                <a:lnTo>
                  <a:pt x="226694" y="601979"/>
                </a:lnTo>
                <a:lnTo>
                  <a:pt x="222631" y="604519"/>
                </a:lnTo>
                <a:lnTo>
                  <a:pt x="218821" y="604519"/>
                </a:lnTo>
                <a:lnTo>
                  <a:pt x="215011" y="605789"/>
                </a:lnTo>
                <a:lnTo>
                  <a:pt x="230646" y="605789"/>
                </a:lnTo>
                <a:lnTo>
                  <a:pt x="239775" y="598169"/>
                </a:lnTo>
                <a:lnTo>
                  <a:pt x="236219" y="593089"/>
                </a:lnTo>
                <a:close/>
              </a:path>
              <a:path w="785494" h="665480">
                <a:moveTo>
                  <a:pt x="138303" y="419100"/>
                </a:moveTo>
                <a:lnTo>
                  <a:pt x="0" y="535939"/>
                </a:lnTo>
                <a:lnTo>
                  <a:pt x="35306" y="577850"/>
                </a:lnTo>
                <a:lnTo>
                  <a:pt x="39624" y="574039"/>
                </a:lnTo>
                <a:lnTo>
                  <a:pt x="34577" y="565150"/>
                </a:lnTo>
                <a:lnTo>
                  <a:pt x="31257" y="556259"/>
                </a:lnTo>
                <a:lnTo>
                  <a:pt x="29676" y="546100"/>
                </a:lnTo>
                <a:lnTo>
                  <a:pt x="29844" y="537209"/>
                </a:lnTo>
                <a:lnTo>
                  <a:pt x="31486" y="530859"/>
                </a:lnTo>
                <a:lnTo>
                  <a:pt x="34877" y="524509"/>
                </a:lnTo>
                <a:lnTo>
                  <a:pt x="40006" y="518159"/>
                </a:lnTo>
                <a:lnTo>
                  <a:pt x="46862" y="511809"/>
                </a:lnTo>
                <a:lnTo>
                  <a:pt x="58038" y="502919"/>
                </a:lnTo>
                <a:lnTo>
                  <a:pt x="121747" y="502919"/>
                </a:lnTo>
                <a:lnTo>
                  <a:pt x="94996" y="471169"/>
                </a:lnTo>
                <a:lnTo>
                  <a:pt x="106425" y="461009"/>
                </a:lnTo>
                <a:lnTo>
                  <a:pt x="113665" y="455929"/>
                </a:lnTo>
                <a:lnTo>
                  <a:pt x="119253" y="452119"/>
                </a:lnTo>
                <a:lnTo>
                  <a:pt x="123317" y="450850"/>
                </a:lnTo>
                <a:lnTo>
                  <a:pt x="130556" y="448309"/>
                </a:lnTo>
                <a:lnTo>
                  <a:pt x="162910" y="448309"/>
                </a:lnTo>
                <a:lnTo>
                  <a:pt x="138303" y="419100"/>
                </a:lnTo>
                <a:close/>
              </a:path>
              <a:path w="785494" h="665480">
                <a:moveTo>
                  <a:pt x="227859" y="405129"/>
                </a:moveTo>
                <a:lnTo>
                  <a:pt x="167131" y="405129"/>
                </a:lnTo>
                <a:lnTo>
                  <a:pt x="170306" y="406400"/>
                </a:lnTo>
                <a:lnTo>
                  <a:pt x="173481" y="406400"/>
                </a:lnTo>
                <a:lnTo>
                  <a:pt x="178435" y="411479"/>
                </a:lnTo>
                <a:lnTo>
                  <a:pt x="185166" y="419100"/>
                </a:lnTo>
                <a:lnTo>
                  <a:pt x="276606" y="527050"/>
                </a:lnTo>
                <a:lnTo>
                  <a:pt x="283463" y="534669"/>
                </a:lnTo>
                <a:lnTo>
                  <a:pt x="286893" y="541019"/>
                </a:lnTo>
                <a:lnTo>
                  <a:pt x="287019" y="543559"/>
                </a:lnTo>
                <a:lnTo>
                  <a:pt x="287274" y="547369"/>
                </a:lnTo>
                <a:lnTo>
                  <a:pt x="285242" y="551179"/>
                </a:lnTo>
                <a:lnTo>
                  <a:pt x="281178" y="556259"/>
                </a:lnTo>
                <a:lnTo>
                  <a:pt x="284606" y="560069"/>
                </a:lnTo>
                <a:lnTo>
                  <a:pt x="338455" y="514350"/>
                </a:lnTo>
                <a:lnTo>
                  <a:pt x="325755" y="514350"/>
                </a:lnTo>
                <a:lnTo>
                  <a:pt x="322072" y="513079"/>
                </a:lnTo>
                <a:lnTo>
                  <a:pt x="260223" y="443229"/>
                </a:lnTo>
                <a:lnTo>
                  <a:pt x="259080" y="435609"/>
                </a:lnTo>
                <a:lnTo>
                  <a:pt x="259080" y="430529"/>
                </a:lnTo>
                <a:lnTo>
                  <a:pt x="249555" y="430529"/>
                </a:lnTo>
                <a:lnTo>
                  <a:pt x="227859" y="405129"/>
                </a:lnTo>
                <a:close/>
              </a:path>
              <a:path w="785494" h="665480">
                <a:moveTo>
                  <a:pt x="335025" y="510539"/>
                </a:moveTo>
                <a:lnTo>
                  <a:pt x="330073" y="513079"/>
                </a:lnTo>
                <a:lnTo>
                  <a:pt x="325755" y="514350"/>
                </a:lnTo>
                <a:lnTo>
                  <a:pt x="338455" y="514350"/>
                </a:lnTo>
                <a:lnTo>
                  <a:pt x="335025" y="510539"/>
                </a:lnTo>
                <a:close/>
              </a:path>
              <a:path w="785494" h="665480">
                <a:moveTo>
                  <a:pt x="335372" y="410209"/>
                </a:moveTo>
                <a:lnTo>
                  <a:pt x="276225" y="410209"/>
                </a:lnTo>
                <a:lnTo>
                  <a:pt x="278892" y="411479"/>
                </a:lnTo>
                <a:lnTo>
                  <a:pt x="283972" y="415289"/>
                </a:lnTo>
                <a:lnTo>
                  <a:pt x="289051" y="420369"/>
                </a:lnTo>
                <a:lnTo>
                  <a:pt x="296418" y="429259"/>
                </a:lnTo>
                <a:lnTo>
                  <a:pt x="343026" y="483869"/>
                </a:lnTo>
                <a:lnTo>
                  <a:pt x="346456" y="488950"/>
                </a:lnTo>
                <a:lnTo>
                  <a:pt x="346963" y="496569"/>
                </a:lnTo>
                <a:lnTo>
                  <a:pt x="345440" y="500379"/>
                </a:lnTo>
                <a:lnTo>
                  <a:pt x="342011" y="504189"/>
                </a:lnTo>
                <a:lnTo>
                  <a:pt x="345567" y="508000"/>
                </a:lnTo>
                <a:lnTo>
                  <a:pt x="397919" y="463550"/>
                </a:lnTo>
                <a:lnTo>
                  <a:pt x="386715" y="463550"/>
                </a:lnTo>
                <a:lnTo>
                  <a:pt x="383413" y="462279"/>
                </a:lnTo>
                <a:lnTo>
                  <a:pt x="380238" y="462279"/>
                </a:lnTo>
                <a:lnTo>
                  <a:pt x="375157" y="457200"/>
                </a:lnTo>
                <a:lnTo>
                  <a:pt x="368300" y="449579"/>
                </a:lnTo>
                <a:lnTo>
                  <a:pt x="335372" y="410209"/>
                </a:lnTo>
                <a:close/>
              </a:path>
              <a:path w="785494" h="665480">
                <a:moveTo>
                  <a:pt x="162910" y="448309"/>
                </a:moveTo>
                <a:lnTo>
                  <a:pt x="137413" y="448309"/>
                </a:lnTo>
                <a:lnTo>
                  <a:pt x="143891" y="450850"/>
                </a:lnTo>
                <a:lnTo>
                  <a:pt x="149203" y="452119"/>
                </a:lnTo>
                <a:lnTo>
                  <a:pt x="155241" y="455929"/>
                </a:lnTo>
                <a:lnTo>
                  <a:pt x="162018" y="459739"/>
                </a:lnTo>
                <a:lnTo>
                  <a:pt x="169544" y="464819"/>
                </a:lnTo>
                <a:lnTo>
                  <a:pt x="173609" y="461009"/>
                </a:lnTo>
                <a:lnTo>
                  <a:pt x="162910" y="448309"/>
                </a:lnTo>
                <a:close/>
              </a:path>
              <a:path w="785494" h="665480">
                <a:moveTo>
                  <a:pt x="395859" y="458469"/>
                </a:moveTo>
                <a:lnTo>
                  <a:pt x="390779" y="462279"/>
                </a:lnTo>
                <a:lnTo>
                  <a:pt x="386715" y="463550"/>
                </a:lnTo>
                <a:lnTo>
                  <a:pt x="397919" y="463550"/>
                </a:lnTo>
                <a:lnTo>
                  <a:pt x="399415" y="462279"/>
                </a:lnTo>
                <a:lnTo>
                  <a:pt x="395859" y="458469"/>
                </a:lnTo>
                <a:close/>
              </a:path>
              <a:path w="785494" h="665480">
                <a:moveTo>
                  <a:pt x="401567" y="342900"/>
                </a:moveTo>
                <a:lnTo>
                  <a:pt x="339598" y="342900"/>
                </a:lnTo>
                <a:lnTo>
                  <a:pt x="342011" y="344169"/>
                </a:lnTo>
                <a:lnTo>
                  <a:pt x="344550" y="345439"/>
                </a:lnTo>
                <a:lnTo>
                  <a:pt x="346582" y="346709"/>
                </a:lnTo>
                <a:lnTo>
                  <a:pt x="350138" y="350519"/>
                </a:lnTo>
                <a:lnTo>
                  <a:pt x="355219" y="356869"/>
                </a:lnTo>
                <a:lnTo>
                  <a:pt x="405003" y="415289"/>
                </a:lnTo>
                <a:lnTo>
                  <a:pt x="412750" y="424179"/>
                </a:lnTo>
                <a:lnTo>
                  <a:pt x="416813" y="430529"/>
                </a:lnTo>
                <a:lnTo>
                  <a:pt x="416941" y="434339"/>
                </a:lnTo>
                <a:lnTo>
                  <a:pt x="417194" y="438150"/>
                </a:lnTo>
                <a:lnTo>
                  <a:pt x="415163" y="441959"/>
                </a:lnTo>
                <a:lnTo>
                  <a:pt x="410844" y="445769"/>
                </a:lnTo>
                <a:lnTo>
                  <a:pt x="414274" y="449579"/>
                </a:lnTo>
                <a:lnTo>
                  <a:pt x="468656" y="403859"/>
                </a:lnTo>
                <a:lnTo>
                  <a:pt x="452500" y="403859"/>
                </a:lnTo>
                <a:lnTo>
                  <a:pt x="449834" y="402589"/>
                </a:lnTo>
                <a:lnTo>
                  <a:pt x="415798" y="363219"/>
                </a:lnTo>
                <a:lnTo>
                  <a:pt x="410533" y="356869"/>
                </a:lnTo>
                <a:lnTo>
                  <a:pt x="405971" y="350519"/>
                </a:lnTo>
                <a:lnTo>
                  <a:pt x="402099" y="344169"/>
                </a:lnTo>
                <a:lnTo>
                  <a:pt x="401567" y="342900"/>
                </a:lnTo>
                <a:close/>
              </a:path>
              <a:path w="785494" h="665480">
                <a:moveTo>
                  <a:pt x="296291" y="378459"/>
                </a:moveTo>
                <a:lnTo>
                  <a:pt x="280416" y="378459"/>
                </a:lnTo>
                <a:lnTo>
                  <a:pt x="273050" y="382269"/>
                </a:lnTo>
                <a:lnTo>
                  <a:pt x="251269" y="415289"/>
                </a:lnTo>
                <a:lnTo>
                  <a:pt x="249555" y="430529"/>
                </a:lnTo>
                <a:lnTo>
                  <a:pt x="259080" y="430529"/>
                </a:lnTo>
                <a:lnTo>
                  <a:pt x="259080" y="429259"/>
                </a:lnTo>
                <a:lnTo>
                  <a:pt x="260223" y="424179"/>
                </a:lnTo>
                <a:lnTo>
                  <a:pt x="261366" y="420369"/>
                </a:lnTo>
                <a:lnTo>
                  <a:pt x="263398" y="416559"/>
                </a:lnTo>
                <a:lnTo>
                  <a:pt x="266446" y="414019"/>
                </a:lnTo>
                <a:lnTo>
                  <a:pt x="268478" y="411479"/>
                </a:lnTo>
                <a:lnTo>
                  <a:pt x="270891" y="411479"/>
                </a:lnTo>
                <a:lnTo>
                  <a:pt x="276225" y="410209"/>
                </a:lnTo>
                <a:lnTo>
                  <a:pt x="335372" y="410209"/>
                </a:lnTo>
                <a:lnTo>
                  <a:pt x="333248" y="407669"/>
                </a:lnTo>
                <a:lnTo>
                  <a:pt x="325957" y="400050"/>
                </a:lnTo>
                <a:lnTo>
                  <a:pt x="319500" y="392429"/>
                </a:lnTo>
                <a:lnTo>
                  <a:pt x="313852" y="387350"/>
                </a:lnTo>
                <a:lnTo>
                  <a:pt x="308991" y="383539"/>
                </a:lnTo>
                <a:lnTo>
                  <a:pt x="303149" y="379729"/>
                </a:lnTo>
                <a:lnTo>
                  <a:pt x="296291" y="378459"/>
                </a:lnTo>
                <a:close/>
              </a:path>
              <a:path w="785494" h="665480">
                <a:moveTo>
                  <a:pt x="197485" y="369569"/>
                </a:moveTo>
                <a:lnTo>
                  <a:pt x="154178" y="406400"/>
                </a:lnTo>
                <a:lnTo>
                  <a:pt x="157734" y="410209"/>
                </a:lnTo>
                <a:lnTo>
                  <a:pt x="162941" y="406400"/>
                </a:lnTo>
                <a:lnTo>
                  <a:pt x="167131" y="405129"/>
                </a:lnTo>
                <a:lnTo>
                  <a:pt x="227859" y="405129"/>
                </a:lnTo>
                <a:lnTo>
                  <a:pt x="197485" y="369569"/>
                </a:lnTo>
                <a:close/>
              </a:path>
              <a:path w="785494" h="665480">
                <a:moveTo>
                  <a:pt x="468249" y="397509"/>
                </a:moveTo>
                <a:lnTo>
                  <a:pt x="463804" y="401319"/>
                </a:lnTo>
                <a:lnTo>
                  <a:pt x="460248" y="402589"/>
                </a:lnTo>
                <a:lnTo>
                  <a:pt x="457707" y="403859"/>
                </a:lnTo>
                <a:lnTo>
                  <a:pt x="468656" y="403859"/>
                </a:lnTo>
                <a:lnTo>
                  <a:pt x="471678" y="401319"/>
                </a:lnTo>
                <a:lnTo>
                  <a:pt x="468249" y="397509"/>
                </a:lnTo>
                <a:close/>
              </a:path>
              <a:path w="785494" h="665480">
                <a:moveTo>
                  <a:pt x="367792" y="307339"/>
                </a:moveTo>
                <a:lnTo>
                  <a:pt x="324357" y="344169"/>
                </a:lnTo>
                <a:lnTo>
                  <a:pt x="327913" y="347979"/>
                </a:lnTo>
                <a:lnTo>
                  <a:pt x="331850" y="345439"/>
                </a:lnTo>
                <a:lnTo>
                  <a:pt x="335025" y="344169"/>
                </a:lnTo>
                <a:lnTo>
                  <a:pt x="339598" y="342900"/>
                </a:lnTo>
                <a:lnTo>
                  <a:pt x="401567" y="342900"/>
                </a:lnTo>
                <a:lnTo>
                  <a:pt x="398906" y="336550"/>
                </a:lnTo>
                <a:lnTo>
                  <a:pt x="396976" y="331469"/>
                </a:lnTo>
                <a:lnTo>
                  <a:pt x="388112" y="331469"/>
                </a:lnTo>
                <a:lnTo>
                  <a:pt x="367792" y="307339"/>
                </a:lnTo>
                <a:close/>
              </a:path>
              <a:path w="785494" h="665480">
                <a:moveTo>
                  <a:pt x="497157" y="204469"/>
                </a:moveTo>
                <a:lnTo>
                  <a:pt x="460513" y="224789"/>
                </a:lnTo>
                <a:lnTo>
                  <a:pt x="448691" y="260350"/>
                </a:lnTo>
                <a:lnTo>
                  <a:pt x="449615" y="274319"/>
                </a:lnTo>
                <a:lnTo>
                  <a:pt x="470154" y="314959"/>
                </a:lnTo>
                <a:lnTo>
                  <a:pt x="499836" y="339089"/>
                </a:lnTo>
                <a:lnTo>
                  <a:pt x="524218" y="345439"/>
                </a:lnTo>
                <a:lnTo>
                  <a:pt x="537257" y="344169"/>
                </a:lnTo>
                <a:lnTo>
                  <a:pt x="573198" y="317500"/>
                </a:lnTo>
                <a:lnTo>
                  <a:pt x="578302" y="307339"/>
                </a:lnTo>
                <a:lnTo>
                  <a:pt x="535559" y="307339"/>
                </a:lnTo>
                <a:lnTo>
                  <a:pt x="525313" y="304800"/>
                </a:lnTo>
                <a:lnTo>
                  <a:pt x="515318" y="299719"/>
                </a:lnTo>
                <a:lnTo>
                  <a:pt x="505537" y="292100"/>
                </a:lnTo>
                <a:lnTo>
                  <a:pt x="495935" y="283209"/>
                </a:lnTo>
                <a:lnTo>
                  <a:pt x="504903" y="275589"/>
                </a:lnTo>
                <a:lnTo>
                  <a:pt x="488950" y="275589"/>
                </a:lnTo>
                <a:lnTo>
                  <a:pt x="468884" y="238759"/>
                </a:lnTo>
                <a:lnTo>
                  <a:pt x="468122" y="232409"/>
                </a:lnTo>
                <a:lnTo>
                  <a:pt x="469646" y="228600"/>
                </a:lnTo>
                <a:lnTo>
                  <a:pt x="473582" y="224789"/>
                </a:lnTo>
                <a:lnTo>
                  <a:pt x="476250" y="222250"/>
                </a:lnTo>
                <a:lnTo>
                  <a:pt x="478917" y="220979"/>
                </a:lnTo>
                <a:lnTo>
                  <a:pt x="540861" y="220979"/>
                </a:lnTo>
                <a:lnTo>
                  <a:pt x="531288" y="214629"/>
                </a:lnTo>
                <a:lnTo>
                  <a:pt x="519777" y="208279"/>
                </a:lnTo>
                <a:lnTo>
                  <a:pt x="508254" y="205739"/>
                </a:lnTo>
                <a:lnTo>
                  <a:pt x="497157" y="204469"/>
                </a:lnTo>
                <a:close/>
              </a:path>
              <a:path w="785494" h="665480">
                <a:moveTo>
                  <a:pt x="417194" y="270509"/>
                </a:moveTo>
                <a:lnTo>
                  <a:pt x="407669" y="270509"/>
                </a:lnTo>
                <a:lnTo>
                  <a:pt x="403098" y="271779"/>
                </a:lnTo>
                <a:lnTo>
                  <a:pt x="398906" y="275589"/>
                </a:lnTo>
                <a:lnTo>
                  <a:pt x="393954" y="279400"/>
                </a:lnTo>
                <a:lnTo>
                  <a:pt x="386593" y="311150"/>
                </a:lnTo>
                <a:lnTo>
                  <a:pt x="386897" y="318769"/>
                </a:lnTo>
                <a:lnTo>
                  <a:pt x="388112" y="331469"/>
                </a:lnTo>
                <a:lnTo>
                  <a:pt x="396976" y="331469"/>
                </a:lnTo>
                <a:lnTo>
                  <a:pt x="396494" y="330200"/>
                </a:lnTo>
                <a:lnTo>
                  <a:pt x="395731" y="325119"/>
                </a:lnTo>
                <a:lnTo>
                  <a:pt x="396621" y="320039"/>
                </a:lnTo>
                <a:lnTo>
                  <a:pt x="397129" y="316229"/>
                </a:lnTo>
                <a:lnTo>
                  <a:pt x="398525" y="313689"/>
                </a:lnTo>
                <a:lnTo>
                  <a:pt x="400812" y="312419"/>
                </a:lnTo>
                <a:lnTo>
                  <a:pt x="401700" y="311150"/>
                </a:lnTo>
                <a:lnTo>
                  <a:pt x="402844" y="309879"/>
                </a:lnTo>
                <a:lnTo>
                  <a:pt x="417956" y="309879"/>
                </a:lnTo>
                <a:lnTo>
                  <a:pt x="422529" y="308609"/>
                </a:lnTo>
                <a:lnTo>
                  <a:pt x="426593" y="304800"/>
                </a:lnTo>
                <a:lnTo>
                  <a:pt x="430022" y="302259"/>
                </a:lnTo>
                <a:lnTo>
                  <a:pt x="431800" y="298450"/>
                </a:lnTo>
                <a:lnTo>
                  <a:pt x="431926" y="288289"/>
                </a:lnTo>
                <a:lnTo>
                  <a:pt x="429894" y="283209"/>
                </a:lnTo>
                <a:lnTo>
                  <a:pt x="425576" y="278129"/>
                </a:lnTo>
                <a:lnTo>
                  <a:pt x="421513" y="274319"/>
                </a:lnTo>
                <a:lnTo>
                  <a:pt x="417194" y="270509"/>
                </a:lnTo>
                <a:close/>
              </a:path>
              <a:path w="785494" h="665480">
                <a:moveTo>
                  <a:pt x="577850" y="261619"/>
                </a:moveTo>
                <a:lnTo>
                  <a:pt x="571881" y="262889"/>
                </a:lnTo>
                <a:lnTo>
                  <a:pt x="572992" y="271779"/>
                </a:lnTo>
                <a:lnTo>
                  <a:pt x="573024" y="280669"/>
                </a:lnTo>
                <a:lnTo>
                  <a:pt x="571500" y="285750"/>
                </a:lnTo>
                <a:lnTo>
                  <a:pt x="569976" y="292100"/>
                </a:lnTo>
                <a:lnTo>
                  <a:pt x="566928" y="297179"/>
                </a:lnTo>
                <a:lnTo>
                  <a:pt x="562356" y="300989"/>
                </a:lnTo>
                <a:lnTo>
                  <a:pt x="556543" y="304800"/>
                </a:lnTo>
                <a:lnTo>
                  <a:pt x="550148" y="307339"/>
                </a:lnTo>
                <a:lnTo>
                  <a:pt x="578302" y="307339"/>
                </a:lnTo>
                <a:lnTo>
                  <a:pt x="579882" y="302259"/>
                </a:lnTo>
                <a:lnTo>
                  <a:pt x="581332" y="294639"/>
                </a:lnTo>
                <a:lnTo>
                  <a:pt x="581485" y="284479"/>
                </a:lnTo>
                <a:lnTo>
                  <a:pt x="580328" y="273050"/>
                </a:lnTo>
                <a:lnTo>
                  <a:pt x="577850" y="261619"/>
                </a:lnTo>
                <a:close/>
              </a:path>
              <a:path w="785494" h="665480">
                <a:moveTo>
                  <a:pt x="540861" y="220979"/>
                </a:moveTo>
                <a:lnTo>
                  <a:pt x="486410" y="220979"/>
                </a:lnTo>
                <a:lnTo>
                  <a:pt x="496569" y="226059"/>
                </a:lnTo>
                <a:lnTo>
                  <a:pt x="500951" y="229869"/>
                </a:lnTo>
                <a:lnTo>
                  <a:pt x="506285" y="234950"/>
                </a:lnTo>
                <a:lnTo>
                  <a:pt x="512572" y="241300"/>
                </a:lnTo>
                <a:lnTo>
                  <a:pt x="519811" y="250189"/>
                </a:lnTo>
                <a:lnTo>
                  <a:pt x="488950" y="275589"/>
                </a:lnTo>
                <a:lnTo>
                  <a:pt x="504903" y="275589"/>
                </a:lnTo>
                <a:lnTo>
                  <a:pt x="554228" y="233679"/>
                </a:lnTo>
                <a:lnTo>
                  <a:pt x="542776" y="222250"/>
                </a:lnTo>
                <a:lnTo>
                  <a:pt x="540861" y="220979"/>
                </a:lnTo>
                <a:close/>
              </a:path>
              <a:path w="785494" h="665480">
                <a:moveTo>
                  <a:pt x="649478" y="135889"/>
                </a:moveTo>
                <a:lnTo>
                  <a:pt x="591947" y="135889"/>
                </a:lnTo>
                <a:lnTo>
                  <a:pt x="594613" y="137159"/>
                </a:lnTo>
                <a:lnTo>
                  <a:pt x="597154" y="139700"/>
                </a:lnTo>
                <a:lnTo>
                  <a:pt x="601853" y="143509"/>
                </a:lnTo>
                <a:lnTo>
                  <a:pt x="617728" y="162559"/>
                </a:lnTo>
                <a:lnTo>
                  <a:pt x="608250" y="184150"/>
                </a:lnTo>
                <a:lnTo>
                  <a:pt x="601154" y="201929"/>
                </a:lnTo>
                <a:lnTo>
                  <a:pt x="596439" y="215900"/>
                </a:lnTo>
                <a:lnTo>
                  <a:pt x="594106" y="227329"/>
                </a:lnTo>
                <a:lnTo>
                  <a:pt x="593748" y="236219"/>
                </a:lnTo>
                <a:lnTo>
                  <a:pt x="594963" y="243839"/>
                </a:lnTo>
                <a:lnTo>
                  <a:pt x="620776" y="267969"/>
                </a:lnTo>
                <a:lnTo>
                  <a:pt x="628142" y="267969"/>
                </a:lnTo>
                <a:lnTo>
                  <a:pt x="658221" y="229869"/>
                </a:lnTo>
                <a:lnTo>
                  <a:pt x="658693" y="227329"/>
                </a:lnTo>
                <a:lnTo>
                  <a:pt x="636016" y="227329"/>
                </a:lnTo>
                <a:lnTo>
                  <a:pt x="631190" y="226059"/>
                </a:lnTo>
                <a:lnTo>
                  <a:pt x="618311" y="196850"/>
                </a:lnTo>
                <a:lnTo>
                  <a:pt x="619283" y="189229"/>
                </a:lnTo>
                <a:lnTo>
                  <a:pt x="621256" y="179069"/>
                </a:lnTo>
                <a:lnTo>
                  <a:pt x="624205" y="170179"/>
                </a:lnTo>
                <a:lnTo>
                  <a:pt x="678945" y="170179"/>
                </a:lnTo>
                <a:lnTo>
                  <a:pt x="649478" y="135889"/>
                </a:lnTo>
                <a:close/>
              </a:path>
              <a:path w="785494" h="665480">
                <a:moveTo>
                  <a:pt x="678945" y="170179"/>
                </a:moveTo>
                <a:lnTo>
                  <a:pt x="624205" y="170179"/>
                </a:lnTo>
                <a:lnTo>
                  <a:pt x="654304" y="205739"/>
                </a:lnTo>
                <a:lnTo>
                  <a:pt x="652907" y="214629"/>
                </a:lnTo>
                <a:lnTo>
                  <a:pt x="650240" y="219709"/>
                </a:lnTo>
                <a:lnTo>
                  <a:pt x="646557" y="223519"/>
                </a:lnTo>
                <a:lnTo>
                  <a:pt x="643128" y="226059"/>
                </a:lnTo>
                <a:lnTo>
                  <a:pt x="639572" y="227329"/>
                </a:lnTo>
                <a:lnTo>
                  <a:pt x="658693" y="227329"/>
                </a:lnTo>
                <a:lnTo>
                  <a:pt x="661288" y="213359"/>
                </a:lnTo>
                <a:lnTo>
                  <a:pt x="696341" y="213359"/>
                </a:lnTo>
                <a:lnTo>
                  <a:pt x="701421" y="209550"/>
                </a:lnTo>
                <a:lnTo>
                  <a:pt x="704976" y="204469"/>
                </a:lnTo>
                <a:lnTo>
                  <a:pt x="708787" y="191769"/>
                </a:lnTo>
                <a:lnTo>
                  <a:pt x="709193" y="186689"/>
                </a:lnTo>
                <a:lnTo>
                  <a:pt x="694055" y="186689"/>
                </a:lnTo>
                <a:lnTo>
                  <a:pt x="688467" y="181609"/>
                </a:lnTo>
                <a:lnTo>
                  <a:pt x="684403" y="176529"/>
                </a:lnTo>
                <a:lnTo>
                  <a:pt x="678945" y="170179"/>
                </a:lnTo>
                <a:close/>
              </a:path>
              <a:path w="785494" h="665480">
                <a:moveTo>
                  <a:pt x="696341" y="213359"/>
                </a:moveTo>
                <a:lnTo>
                  <a:pt x="661288" y="213359"/>
                </a:lnTo>
                <a:lnTo>
                  <a:pt x="667004" y="219709"/>
                </a:lnTo>
                <a:lnTo>
                  <a:pt x="672719" y="220979"/>
                </a:lnTo>
                <a:lnTo>
                  <a:pt x="684276" y="220979"/>
                </a:lnTo>
                <a:lnTo>
                  <a:pt x="690244" y="218439"/>
                </a:lnTo>
                <a:lnTo>
                  <a:pt x="696341" y="213359"/>
                </a:lnTo>
                <a:close/>
              </a:path>
              <a:path w="785494" h="665480">
                <a:moveTo>
                  <a:pt x="615569" y="110489"/>
                </a:moveTo>
                <a:lnTo>
                  <a:pt x="606044" y="110489"/>
                </a:lnTo>
                <a:lnTo>
                  <a:pt x="598924" y="111759"/>
                </a:lnTo>
                <a:lnTo>
                  <a:pt x="591661" y="114300"/>
                </a:lnTo>
                <a:lnTo>
                  <a:pt x="584255" y="119379"/>
                </a:lnTo>
                <a:lnTo>
                  <a:pt x="576707" y="124459"/>
                </a:lnTo>
                <a:lnTo>
                  <a:pt x="552410" y="156209"/>
                </a:lnTo>
                <a:lnTo>
                  <a:pt x="547497" y="184150"/>
                </a:lnTo>
                <a:lnTo>
                  <a:pt x="549782" y="191769"/>
                </a:lnTo>
                <a:lnTo>
                  <a:pt x="557657" y="200659"/>
                </a:lnTo>
                <a:lnTo>
                  <a:pt x="562101" y="203200"/>
                </a:lnTo>
                <a:lnTo>
                  <a:pt x="573405" y="203200"/>
                </a:lnTo>
                <a:lnTo>
                  <a:pt x="591438" y="179069"/>
                </a:lnTo>
                <a:lnTo>
                  <a:pt x="590169" y="175259"/>
                </a:lnTo>
                <a:lnTo>
                  <a:pt x="587121" y="171450"/>
                </a:lnTo>
                <a:lnTo>
                  <a:pt x="584454" y="167639"/>
                </a:lnTo>
                <a:lnTo>
                  <a:pt x="580390" y="166369"/>
                </a:lnTo>
                <a:lnTo>
                  <a:pt x="574801" y="165100"/>
                </a:lnTo>
                <a:lnTo>
                  <a:pt x="570611" y="165100"/>
                </a:lnTo>
                <a:lnTo>
                  <a:pt x="567944" y="163829"/>
                </a:lnTo>
                <a:lnTo>
                  <a:pt x="565023" y="160019"/>
                </a:lnTo>
                <a:lnTo>
                  <a:pt x="564642" y="157479"/>
                </a:lnTo>
                <a:lnTo>
                  <a:pt x="565531" y="154939"/>
                </a:lnTo>
                <a:lnTo>
                  <a:pt x="566801" y="149859"/>
                </a:lnTo>
                <a:lnTo>
                  <a:pt x="569976" y="144779"/>
                </a:lnTo>
                <a:lnTo>
                  <a:pt x="574801" y="140969"/>
                </a:lnTo>
                <a:lnTo>
                  <a:pt x="577850" y="138429"/>
                </a:lnTo>
                <a:lnTo>
                  <a:pt x="581279" y="137159"/>
                </a:lnTo>
                <a:lnTo>
                  <a:pt x="588772" y="135889"/>
                </a:lnTo>
                <a:lnTo>
                  <a:pt x="649478" y="135889"/>
                </a:lnTo>
                <a:lnTo>
                  <a:pt x="637143" y="121919"/>
                </a:lnTo>
                <a:lnTo>
                  <a:pt x="632672" y="118109"/>
                </a:lnTo>
                <a:lnTo>
                  <a:pt x="629285" y="115569"/>
                </a:lnTo>
                <a:lnTo>
                  <a:pt x="623316" y="111759"/>
                </a:lnTo>
                <a:lnTo>
                  <a:pt x="615569" y="110489"/>
                </a:lnTo>
                <a:close/>
              </a:path>
              <a:path w="785494" h="665480">
                <a:moveTo>
                  <a:pt x="708279" y="176529"/>
                </a:moveTo>
                <a:lnTo>
                  <a:pt x="702563" y="176529"/>
                </a:lnTo>
                <a:lnTo>
                  <a:pt x="702944" y="180339"/>
                </a:lnTo>
                <a:lnTo>
                  <a:pt x="702056" y="184150"/>
                </a:lnTo>
                <a:lnTo>
                  <a:pt x="700151" y="185419"/>
                </a:lnTo>
                <a:lnTo>
                  <a:pt x="699135" y="186689"/>
                </a:lnTo>
                <a:lnTo>
                  <a:pt x="709193" y="186689"/>
                </a:lnTo>
                <a:lnTo>
                  <a:pt x="709294" y="185419"/>
                </a:lnTo>
                <a:lnTo>
                  <a:pt x="708279" y="176529"/>
                </a:lnTo>
                <a:close/>
              </a:path>
              <a:path w="785494" h="665480">
                <a:moveTo>
                  <a:pt x="717535" y="77469"/>
                </a:moveTo>
                <a:lnTo>
                  <a:pt x="662178" y="77469"/>
                </a:lnTo>
                <a:lnTo>
                  <a:pt x="710819" y="134619"/>
                </a:lnTo>
                <a:lnTo>
                  <a:pt x="717417" y="142239"/>
                </a:lnTo>
                <a:lnTo>
                  <a:pt x="722741" y="147319"/>
                </a:lnTo>
                <a:lnTo>
                  <a:pt x="726803" y="152400"/>
                </a:lnTo>
                <a:lnTo>
                  <a:pt x="729615" y="154939"/>
                </a:lnTo>
                <a:lnTo>
                  <a:pt x="734822" y="157479"/>
                </a:lnTo>
                <a:lnTo>
                  <a:pt x="741299" y="160019"/>
                </a:lnTo>
                <a:lnTo>
                  <a:pt x="749173" y="160019"/>
                </a:lnTo>
                <a:lnTo>
                  <a:pt x="784209" y="129539"/>
                </a:lnTo>
                <a:lnTo>
                  <a:pt x="784306" y="128269"/>
                </a:lnTo>
                <a:lnTo>
                  <a:pt x="762507" y="128269"/>
                </a:lnTo>
                <a:lnTo>
                  <a:pt x="760476" y="127000"/>
                </a:lnTo>
                <a:lnTo>
                  <a:pt x="758317" y="125729"/>
                </a:lnTo>
                <a:lnTo>
                  <a:pt x="754761" y="121919"/>
                </a:lnTo>
                <a:lnTo>
                  <a:pt x="749554" y="115569"/>
                </a:lnTo>
                <a:lnTo>
                  <a:pt x="717535" y="77469"/>
                </a:lnTo>
                <a:close/>
              </a:path>
              <a:path w="785494" h="665480">
                <a:moveTo>
                  <a:pt x="782447" y="102869"/>
                </a:moveTo>
                <a:lnTo>
                  <a:pt x="776859" y="104139"/>
                </a:lnTo>
                <a:lnTo>
                  <a:pt x="778891" y="115569"/>
                </a:lnTo>
                <a:lnTo>
                  <a:pt x="777367" y="123189"/>
                </a:lnTo>
                <a:lnTo>
                  <a:pt x="772413" y="127000"/>
                </a:lnTo>
                <a:lnTo>
                  <a:pt x="771271" y="128269"/>
                </a:lnTo>
                <a:lnTo>
                  <a:pt x="784306" y="128269"/>
                </a:lnTo>
                <a:lnTo>
                  <a:pt x="785179" y="116839"/>
                </a:lnTo>
                <a:lnTo>
                  <a:pt x="782447" y="102869"/>
                </a:lnTo>
                <a:close/>
              </a:path>
              <a:path w="785494" h="665480">
                <a:moveTo>
                  <a:pt x="651637" y="0"/>
                </a:moveTo>
                <a:lnTo>
                  <a:pt x="647826" y="3809"/>
                </a:lnTo>
                <a:lnTo>
                  <a:pt x="649614" y="12700"/>
                </a:lnTo>
                <a:lnTo>
                  <a:pt x="650795" y="22859"/>
                </a:lnTo>
                <a:lnTo>
                  <a:pt x="651381" y="33019"/>
                </a:lnTo>
                <a:lnTo>
                  <a:pt x="651382" y="43179"/>
                </a:lnTo>
                <a:lnTo>
                  <a:pt x="650765" y="53339"/>
                </a:lnTo>
                <a:lnTo>
                  <a:pt x="649493" y="63500"/>
                </a:lnTo>
                <a:lnTo>
                  <a:pt x="647578" y="73659"/>
                </a:lnTo>
                <a:lnTo>
                  <a:pt x="645032" y="85089"/>
                </a:lnTo>
                <a:lnTo>
                  <a:pt x="648335" y="88900"/>
                </a:lnTo>
                <a:lnTo>
                  <a:pt x="662178" y="77469"/>
                </a:lnTo>
                <a:lnTo>
                  <a:pt x="717535" y="77469"/>
                </a:lnTo>
                <a:lnTo>
                  <a:pt x="694055" y="49529"/>
                </a:lnTo>
                <a:lnTo>
                  <a:pt x="706627" y="39369"/>
                </a:lnTo>
                <a:lnTo>
                  <a:pt x="684530" y="39369"/>
                </a:lnTo>
                <a:lnTo>
                  <a:pt x="651637" y="0"/>
                </a:lnTo>
                <a:close/>
              </a:path>
              <a:path w="785494" h="665480">
                <a:moveTo>
                  <a:pt x="709676" y="17779"/>
                </a:moveTo>
                <a:lnTo>
                  <a:pt x="684530" y="39369"/>
                </a:lnTo>
                <a:lnTo>
                  <a:pt x="706627" y="39369"/>
                </a:lnTo>
                <a:lnTo>
                  <a:pt x="719201" y="29209"/>
                </a:lnTo>
                <a:lnTo>
                  <a:pt x="709676" y="17779"/>
                </a:lnTo>
                <a:close/>
              </a:path>
            </a:pathLst>
          </a:custGeom>
          <a:solidFill>
            <a:srgbClr val="FF0000"/>
          </a:solidFill>
        </p:spPr>
        <p:txBody>
          <a:bodyPr wrap="square" lIns="0" tIns="0" rIns="0" bIns="0" rtlCol="0"/>
          <a:lstStyle/>
          <a:p>
            <a:endParaRPr/>
          </a:p>
        </p:txBody>
      </p:sp>
      <p:sp>
        <p:nvSpPr>
          <p:cNvPr id="21" name="object 22"/>
          <p:cNvSpPr txBox="1">
            <a:spLocks/>
          </p:cNvSpPr>
          <p:nvPr/>
        </p:nvSpPr>
        <p:spPr>
          <a:xfrm>
            <a:off x="6252082" y="1102105"/>
            <a:ext cx="822325" cy="365760"/>
          </a:xfrm>
          <a:prstGeom prst="rect">
            <a:avLst/>
          </a:prstGeom>
        </p:spPr>
        <p:txBody>
          <a:bodyPr vert="horz" wrap="square" lIns="0" tIns="0" rIns="0" bIns="0" rtlCol="0" anchor="ctr">
            <a:sp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12700"/>
            <a:r>
              <a:rPr lang="en-US" sz="2400" spc="-5">
                <a:latin typeface="Times New Roman"/>
                <a:cs typeface="Times New Roman"/>
              </a:rPr>
              <a:t>Asse</a:t>
            </a:r>
            <a:r>
              <a:rPr lang="en-US" sz="2400">
                <a:latin typeface="Times New Roman"/>
                <a:cs typeface="Times New Roman"/>
              </a:rPr>
              <a:t>t</a:t>
            </a:r>
            <a:r>
              <a:rPr lang="en-US" sz="2400" spc="-5">
                <a:latin typeface="Times New Roman"/>
                <a:cs typeface="Times New Roman"/>
              </a:rPr>
              <a:t>s</a:t>
            </a:r>
            <a:endParaRPr lang="en-US" sz="2400">
              <a:latin typeface="Times New Roman"/>
              <a:cs typeface="Times New Roman"/>
            </a:endParaRPr>
          </a:p>
        </p:txBody>
      </p:sp>
      <p:sp>
        <p:nvSpPr>
          <p:cNvPr id="22" name="object 23"/>
          <p:cNvSpPr txBox="1"/>
          <p:nvPr/>
        </p:nvSpPr>
        <p:spPr>
          <a:xfrm>
            <a:off x="6200267" y="1635505"/>
            <a:ext cx="926465" cy="1097280"/>
          </a:xfrm>
          <a:prstGeom prst="rect">
            <a:avLst/>
          </a:prstGeom>
        </p:spPr>
        <p:txBody>
          <a:bodyPr vert="horz" wrap="square" lIns="0" tIns="0" rIns="0" bIns="0" rtlCol="0">
            <a:spAutoFit/>
          </a:bodyPr>
          <a:lstStyle/>
          <a:p>
            <a:pPr marL="12700" marR="5080" indent="-635" algn="ctr">
              <a:lnSpc>
                <a:spcPct val="100000"/>
              </a:lnSpc>
            </a:pPr>
            <a:r>
              <a:rPr sz="1800" dirty="0">
                <a:latin typeface="Times New Roman"/>
                <a:cs typeface="Times New Roman"/>
              </a:rPr>
              <a:t>Data  Facilities  Hardware  Software</a:t>
            </a:r>
            <a:endParaRPr sz="1800">
              <a:latin typeface="Times New Roman"/>
              <a:cs typeface="Times New Roman"/>
            </a:endParaRPr>
          </a:p>
        </p:txBody>
      </p:sp>
      <p:sp>
        <p:nvSpPr>
          <p:cNvPr id="23" name="object 24"/>
          <p:cNvSpPr/>
          <p:nvPr/>
        </p:nvSpPr>
        <p:spPr>
          <a:xfrm>
            <a:off x="5187978" y="2898681"/>
            <a:ext cx="2843143" cy="2160744"/>
          </a:xfrm>
          <a:prstGeom prst="rect">
            <a:avLst/>
          </a:prstGeom>
          <a:blipFill>
            <a:blip r:embed="rId3" cstate="print"/>
            <a:stretch>
              <a:fillRect/>
            </a:stretch>
          </a:blipFill>
        </p:spPr>
        <p:txBody>
          <a:bodyPr wrap="square" lIns="0" tIns="0" rIns="0" bIns="0" rtlCol="0"/>
          <a:lstStyle/>
          <a:p>
            <a:endParaRPr/>
          </a:p>
        </p:txBody>
      </p:sp>
      <p:sp>
        <p:nvSpPr>
          <p:cNvPr id="24" name="object 25"/>
          <p:cNvSpPr txBox="1"/>
          <p:nvPr/>
        </p:nvSpPr>
        <p:spPr>
          <a:xfrm>
            <a:off x="4048378" y="3503041"/>
            <a:ext cx="619125" cy="377190"/>
          </a:xfrm>
          <a:prstGeom prst="rect">
            <a:avLst/>
          </a:prstGeom>
        </p:spPr>
        <p:txBody>
          <a:bodyPr vert="horz" wrap="square" lIns="0" tIns="0" rIns="0" bIns="0" rtlCol="0">
            <a:spAutoFit/>
          </a:bodyPr>
          <a:lstStyle/>
          <a:p>
            <a:pPr marL="12700">
              <a:lnSpc>
                <a:spcPct val="100000"/>
              </a:lnSpc>
            </a:pPr>
            <a:r>
              <a:rPr sz="2400" b="1" dirty="0">
                <a:solidFill>
                  <a:srgbClr val="FF0000"/>
                </a:solidFill>
                <a:latin typeface="Times New Roman"/>
                <a:cs typeface="Times New Roman"/>
              </a:rPr>
              <a:t>Risk</a:t>
            </a:r>
            <a:endParaRPr sz="2400">
              <a:latin typeface="Times New Roman"/>
              <a:cs typeface="Times New Roman"/>
            </a:endParaRPr>
          </a:p>
        </p:txBody>
      </p:sp>
      <p:sp>
        <p:nvSpPr>
          <p:cNvPr id="25" name="object 26"/>
          <p:cNvSpPr txBox="1"/>
          <p:nvPr/>
        </p:nvSpPr>
        <p:spPr>
          <a:xfrm>
            <a:off x="4502150" y="5029200"/>
            <a:ext cx="2114550" cy="1311275"/>
          </a:xfrm>
          <a:prstGeom prst="rect">
            <a:avLst/>
          </a:prstGeom>
          <a:solidFill>
            <a:srgbClr val="DDDDDD"/>
          </a:solidFill>
        </p:spPr>
        <p:txBody>
          <a:bodyPr vert="horz" wrap="square" lIns="0" tIns="38100" rIns="0" bIns="0" rtlCol="0">
            <a:spAutoFit/>
          </a:bodyPr>
          <a:lstStyle/>
          <a:p>
            <a:pPr marL="317500" indent="-225425">
              <a:lnSpc>
                <a:spcPct val="100000"/>
              </a:lnSpc>
              <a:spcBef>
                <a:spcPts val="300"/>
              </a:spcBef>
              <a:buChar char="•"/>
              <a:tabLst>
                <a:tab pos="317500" algn="l"/>
                <a:tab pos="318135" algn="l"/>
              </a:tabLst>
            </a:pPr>
            <a:r>
              <a:rPr sz="2000" spc="-5" dirty="0">
                <a:latin typeface="Times New Roman"/>
                <a:cs typeface="Times New Roman"/>
              </a:rPr>
              <a:t>Risk</a:t>
            </a:r>
            <a:r>
              <a:rPr sz="2000" spc="-70" dirty="0">
                <a:latin typeface="Times New Roman"/>
                <a:cs typeface="Times New Roman"/>
              </a:rPr>
              <a:t> </a:t>
            </a:r>
            <a:r>
              <a:rPr sz="2000" dirty="0">
                <a:latin typeface="Times New Roman"/>
                <a:cs typeface="Times New Roman"/>
              </a:rPr>
              <a:t>avoidance.</a:t>
            </a:r>
            <a:endParaRPr sz="2000">
              <a:latin typeface="Times New Roman"/>
              <a:cs typeface="Times New Roman"/>
            </a:endParaRPr>
          </a:p>
          <a:p>
            <a:pPr marL="317500" indent="-225425">
              <a:lnSpc>
                <a:spcPct val="100000"/>
              </a:lnSpc>
              <a:buChar char="•"/>
              <a:tabLst>
                <a:tab pos="317500" algn="l"/>
                <a:tab pos="318135" algn="l"/>
              </a:tabLst>
            </a:pPr>
            <a:r>
              <a:rPr sz="2000" spc="-5" dirty="0">
                <a:latin typeface="Times New Roman"/>
                <a:cs typeface="Times New Roman"/>
              </a:rPr>
              <a:t>Risk</a:t>
            </a:r>
            <a:r>
              <a:rPr sz="2000" spc="-60" dirty="0">
                <a:latin typeface="Times New Roman"/>
                <a:cs typeface="Times New Roman"/>
              </a:rPr>
              <a:t> </a:t>
            </a:r>
            <a:r>
              <a:rPr sz="2000" spc="-15" dirty="0">
                <a:latin typeface="Times New Roman"/>
                <a:cs typeface="Times New Roman"/>
              </a:rPr>
              <a:t>transfer.</a:t>
            </a:r>
            <a:endParaRPr sz="2000">
              <a:latin typeface="Times New Roman"/>
              <a:cs typeface="Times New Roman"/>
            </a:endParaRPr>
          </a:p>
          <a:p>
            <a:pPr marL="317500" indent="-225425">
              <a:lnSpc>
                <a:spcPct val="100000"/>
              </a:lnSpc>
              <a:buChar char="•"/>
              <a:tabLst>
                <a:tab pos="317500" algn="l"/>
                <a:tab pos="318135" algn="l"/>
              </a:tabLst>
            </a:pPr>
            <a:r>
              <a:rPr sz="2000" spc="-5" dirty="0">
                <a:latin typeface="Times New Roman"/>
                <a:cs typeface="Times New Roman"/>
              </a:rPr>
              <a:t>Risk</a:t>
            </a:r>
            <a:r>
              <a:rPr sz="2000" spc="-60" dirty="0">
                <a:latin typeface="Times New Roman"/>
                <a:cs typeface="Times New Roman"/>
              </a:rPr>
              <a:t> </a:t>
            </a:r>
            <a:r>
              <a:rPr sz="2000" spc="-5" dirty="0">
                <a:latin typeface="Times New Roman"/>
                <a:cs typeface="Times New Roman"/>
              </a:rPr>
              <a:t>mitigation.</a:t>
            </a:r>
            <a:endParaRPr sz="2000">
              <a:latin typeface="Times New Roman"/>
              <a:cs typeface="Times New Roman"/>
            </a:endParaRPr>
          </a:p>
          <a:p>
            <a:pPr marL="317500" indent="-225425">
              <a:lnSpc>
                <a:spcPct val="100000"/>
              </a:lnSpc>
              <a:buChar char="•"/>
              <a:tabLst>
                <a:tab pos="317500" algn="l"/>
                <a:tab pos="318135" algn="l"/>
              </a:tabLst>
            </a:pPr>
            <a:r>
              <a:rPr sz="2000" spc="-5" dirty="0">
                <a:latin typeface="Times New Roman"/>
                <a:cs typeface="Times New Roman"/>
              </a:rPr>
              <a:t>Risk</a:t>
            </a:r>
            <a:r>
              <a:rPr sz="2000" spc="-80" dirty="0">
                <a:latin typeface="Times New Roman"/>
                <a:cs typeface="Times New Roman"/>
              </a:rPr>
              <a:t> </a:t>
            </a:r>
            <a:r>
              <a:rPr sz="2000" dirty="0">
                <a:latin typeface="Times New Roman"/>
                <a:cs typeface="Times New Roman"/>
              </a:rPr>
              <a:t>acceptance.</a:t>
            </a:r>
            <a:endParaRPr sz="2000">
              <a:latin typeface="Times New Roman"/>
              <a:cs typeface="Times New Roman"/>
            </a:endParaRPr>
          </a:p>
        </p:txBody>
      </p:sp>
    </p:spTree>
    <p:extLst>
      <p:ext uri="{BB962C8B-B14F-4D97-AF65-F5344CB8AC3E}">
        <p14:creationId xmlns:p14="http://schemas.microsoft.com/office/powerpoint/2010/main" val="2580981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This data is compiled and inserted into a report and presented to management. When management is presented with this information, it will see that its staff (or a chosen set) feels that purchasing a firewall will protect the company from this threat more than purchasing an intrusion detection system or setting up a honeypot system.</a:t>
            </a:r>
          </a:p>
          <a:p>
            <a:pPr algn="just"/>
            <a:r>
              <a:rPr lang="en-US" dirty="0"/>
              <a:t>This is the result of looking at only one threat, and management will view the severity, probability, and loss potential of each threat so it knows which threats cause the greatest risk and should be addressed first.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2" y="20782"/>
            <a:ext cx="8425097"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1046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Qualitative Cons</a:t>
            </a:r>
            <a:r>
              <a:rPr lang="en-US" dirty="0"/>
              <a:t>:</a:t>
            </a:r>
          </a:p>
          <a:p>
            <a:pPr lvl="1" algn="just"/>
            <a:r>
              <a:rPr lang="en-US" dirty="0"/>
              <a:t>The assessments and results are subjective and opinion-based</a:t>
            </a:r>
          </a:p>
          <a:p>
            <a:pPr lvl="1" algn="just"/>
            <a:r>
              <a:rPr lang="en-US" dirty="0"/>
              <a:t>Eliminates the opportunity to create a dollar value for cost/benefit discussions</a:t>
            </a:r>
          </a:p>
          <a:p>
            <a:pPr lvl="1" algn="just"/>
            <a:r>
              <a:rPr lang="en-US" dirty="0"/>
              <a:t>Hard to develop a security budget from the results because monetary values are not used</a:t>
            </a:r>
          </a:p>
          <a:p>
            <a:pPr lvl="1" algn="just"/>
            <a:r>
              <a:rPr lang="en-US" dirty="0"/>
              <a:t>Standards are not available. Each vendor has its own way of interpreting the processes and their results</a:t>
            </a:r>
          </a:p>
        </p:txBody>
      </p:sp>
    </p:spTree>
    <p:extLst>
      <p:ext uri="{BB962C8B-B14F-4D97-AF65-F5344CB8AC3E}">
        <p14:creationId xmlns:p14="http://schemas.microsoft.com/office/powerpoint/2010/main" val="2582820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Quantitative Cons:</a:t>
            </a:r>
          </a:p>
          <a:p>
            <a:pPr lvl="1" algn="just"/>
            <a:r>
              <a:rPr lang="en-US" dirty="0"/>
              <a:t>Calculations can be complex. Can management understand how these values were derived?</a:t>
            </a:r>
          </a:p>
          <a:p>
            <a:pPr lvl="1" algn="just"/>
            <a:r>
              <a:rPr lang="en-US" dirty="0"/>
              <a:t>Without automated tools, this process is extremely laborious</a:t>
            </a:r>
          </a:p>
          <a:p>
            <a:pPr lvl="1" algn="just"/>
            <a:r>
              <a:rPr lang="en-US" dirty="0"/>
              <a:t>More preliminary work is needed to gather detailed information about the environment</a:t>
            </a:r>
          </a:p>
          <a:p>
            <a:pPr lvl="1" algn="just"/>
            <a:r>
              <a:rPr lang="en-US" dirty="0"/>
              <a:t>Standards are not available. Each vendor has its own way of interpreting the processes and their results</a:t>
            </a:r>
          </a:p>
        </p:txBody>
      </p:sp>
    </p:spTree>
    <p:extLst>
      <p:ext uri="{BB962C8B-B14F-4D97-AF65-F5344CB8AC3E}">
        <p14:creationId xmlns:p14="http://schemas.microsoft.com/office/powerpoint/2010/main" val="1815284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Selection</a:t>
            </a:r>
          </a:p>
        </p:txBody>
      </p:sp>
      <p:sp>
        <p:nvSpPr>
          <p:cNvPr id="3" name="Content Placeholder 2"/>
          <p:cNvSpPr>
            <a:spLocks noGrp="1"/>
          </p:cNvSpPr>
          <p:nvPr>
            <p:ph idx="1"/>
          </p:nvPr>
        </p:nvSpPr>
        <p:spPr/>
        <p:txBody>
          <a:bodyPr>
            <a:normAutofit lnSpcReduction="10000"/>
          </a:bodyPr>
          <a:lstStyle/>
          <a:p>
            <a:pPr algn="just"/>
            <a:r>
              <a:rPr lang="en-US" dirty="0"/>
              <a:t>A security control must make good business sense, meaning it is cost-effective (its benefit outweighs its cost). This requires another type of analysis: a </a:t>
            </a:r>
            <a:r>
              <a:rPr lang="en-US" b="1" i="1" dirty="0"/>
              <a:t>cost/benefit analysis</a:t>
            </a:r>
          </a:p>
          <a:p>
            <a:pPr algn="just"/>
            <a:endParaRPr lang="en-US" b="1" i="1" dirty="0"/>
          </a:p>
          <a:p>
            <a:pPr algn="just"/>
            <a:r>
              <a:rPr lang="en-US" dirty="0"/>
              <a:t>(ALE before implementing safeguard) – (ALE after implementing safeguard) – (annual cost of safeguard) = value of safeguard to the company</a:t>
            </a:r>
          </a:p>
          <a:p>
            <a:pPr algn="just"/>
            <a:endParaRPr lang="en-US" dirty="0"/>
          </a:p>
          <a:p>
            <a:pPr algn="just"/>
            <a:r>
              <a:rPr lang="en-US" dirty="0"/>
              <a:t>For example, if the ALE of the threat of a hacker bringing down a web server is $12,000 prior to implementing the suggested safeguard, and the ALE is $3,000 after implementing the safeguard, while the annual cost of maintenance and operation of the safeguard is $650, then the value of this safeguard to the company is $8,350 each year</a:t>
            </a:r>
          </a:p>
        </p:txBody>
      </p:sp>
    </p:spTree>
    <p:extLst>
      <p:ext uri="{BB962C8B-B14F-4D97-AF65-F5344CB8AC3E}">
        <p14:creationId xmlns:p14="http://schemas.microsoft.com/office/powerpoint/2010/main" val="3027259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Control</a:t>
            </a:r>
          </a:p>
        </p:txBody>
      </p:sp>
      <p:sp>
        <p:nvSpPr>
          <p:cNvPr id="3" name="Content Placeholder 2"/>
          <p:cNvSpPr>
            <a:spLocks noGrp="1"/>
          </p:cNvSpPr>
          <p:nvPr>
            <p:ph idx="1"/>
          </p:nvPr>
        </p:nvSpPr>
        <p:spPr/>
        <p:txBody>
          <a:bodyPr>
            <a:normAutofit fontScale="92500" lnSpcReduction="20000"/>
          </a:bodyPr>
          <a:lstStyle/>
          <a:p>
            <a:pPr algn="just"/>
            <a:r>
              <a:rPr lang="en-US" dirty="0"/>
              <a:t>The cost of a countermeasure is more than just the amount filled out on the purchase order. The following items should be considered and evaluated when deriving the full cost of a countermeasure</a:t>
            </a:r>
          </a:p>
          <a:p>
            <a:pPr algn="just"/>
            <a:r>
              <a:rPr lang="en-US" dirty="0"/>
              <a:t>Product costs</a:t>
            </a:r>
          </a:p>
          <a:p>
            <a:pPr algn="just"/>
            <a:r>
              <a:rPr lang="en-US" dirty="0"/>
              <a:t>Design/planning costs</a:t>
            </a:r>
          </a:p>
          <a:p>
            <a:pPr algn="just"/>
            <a:r>
              <a:rPr lang="en-US" dirty="0"/>
              <a:t>Implementation costs</a:t>
            </a:r>
          </a:p>
          <a:p>
            <a:pPr algn="just"/>
            <a:r>
              <a:rPr lang="en-US" dirty="0"/>
              <a:t>Environment modifications</a:t>
            </a:r>
          </a:p>
          <a:p>
            <a:pPr algn="just"/>
            <a:r>
              <a:rPr lang="en-US" dirty="0"/>
              <a:t>Compatibility with other countermeasures</a:t>
            </a:r>
          </a:p>
          <a:p>
            <a:pPr algn="just"/>
            <a:r>
              <a:rPr lang="en-US" dirty="0"/>
              <a:t>Maintenance requirements</a:t>
            </a:r>
          </a:p>
          <a:p>
            <a:pPr algn="just"/>
            <a:r>
              <a:rPr lang="en-US" dirty="0"/>
              <a:t>Testing requirements</a:t>
            </a:r>
          </a:p>
          <a:p>
            <a:pPr algn="just"/>
            <a:r>
              <a:rPr lang="en-US" dirty="0"/>
              <a:t>Repair, replacement, or update costs</a:t>
            </a:r>
          </a:p>
          <a:p>
            <a:pPr algn="just"/>
            <a:r>
              <a:rPr lang="en-US" dirty="0"/>
              <a:t>Operating and support costs</a:t>
            </a:r>
          </a:p>
          <a:p>
            <a:pPr algn="just"/>
            <a:r>
              <a:rPr lang="en-US" dirty="0"/>
              <a:t>Effects on productivity</a:t>
            </a:r>
          </a:p>
          <a:p>
            <a:pPr algn="just"/>
            <a:r>
              <a:rPr lang="en-US" dirty="0"/>
              <a:t>Subscription costs</a:t>
            </a:r>
          </a:p>
          <a:p>
            <a:pPr algn="just"/>
            <a:r>
              <a:rPr lang="en-US" dirty="0"/>
              <a:t>Extra man-hours for monitoring and responding to alerts</a:t>
            </a:r>
          </a:p>
          <a:p>
            <a:pPr algn="just"/>
            <a:r>
              <a:rPr lang="en-US" dirty="0"/>
              <a:t>Beer for the headaches that this new tool will bring about</a:t>
            </a:r>
          </a:p>
        </p:txBody>
      </p:sp>
    </p:spTree>
    <p:extLst>
      <p:ext uri="{BB962C8B-B14F-4D97-AF65-F5344CB8AC3E}">
        <p14:creationId xmlns:p14="http://schemas.microsoft.com/office/powerpoint/2010/main" val="3474532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Functionality &amp; Effectiveness of Counter Measure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0"/>
            <a:ext cx="8074309"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0390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132003"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3174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199" y="1676400"/>
            <a:ext cx="7944109"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6332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Risk vs. Residual Risk</a:t>
            </a:r>
          </a:p>
        </p:txBody>
      </p:sp>
      <p:sp>
        <p:nvSpPr>
          <p:cNvPr id="3" name="Content Placeholder 2"/>
          <p:cNvSpPr>
            <a:spLocks noGrp="1"/>
          </p:cNvSpPr>
          <p:nvPr>
            <p:ph idx="1"/>
          </p:nvPr>
        </p:nvSpPr>
        <p:spPr/>
        <p:txBody>
          <a:bodyPr>
            <a:normAutofit fontScale="92500" lnSpcReduction="10000"/>
          </a:bodyPr>
          <a:lstStyle/>
          <a:p>
            <a:r>
              <a:rPr lang="en-US" dirty="0"/>
              <a:t>The reason a company implements countermeasures is to reduce its overall risk to an acceptable level. As stated earlier, no system or environment is 100 percent secure, which means there is always some risk left over to deal with. This is called </a:t>
            </a:r>
            <a:r>
              <a:rPr lang="en-US" b="1" i="1" dirty="0"/>
              <a:t>residual risk</a:t>
            </a:r>
            <a:r>
              <a:rPr lang="en-US" dirty="0"/>
              <a:t>.</a:t>
            </a:r>
          </a:p>
          <a:p>
            <a:endParaRPr lang="en-US" dirty="0"/>
          </a:p>
          <a:p>
            <a:r>
              <a:rPr lang="en-US" dirty="0"/>
              <a:t>Residual risk is different from </a:t>
            </a:r>
            <a:r>
              <a:rPr lang="en-US" b="1" i="1" dirty="0"/>
              <a:t>total risk, </a:t>
            </a:r>
            <a:r>
              <a:rPr lang="en-US" dirty="0"/>
              <a:t>which is the risk a company faces if it chooses not to implement any type of safeguard. A company may choose to take on total risk if the cost/benefit analysis results indicate this is the best course of action</a:t>
            </a:r>
          </a:p>
          <a:p>
            <a:endParaRPr lang="en-US" dirty="0"/>
          </a:p>
          <a:p>
            <a:r>
              <a:rPr lang="en-US" dirty="0"/>
              <a:t>For example, if there is a small likelihood that a company’s web servers can be compromised, and the necessary safeguards to provide a higher level of protection cost more than the potential loss in the first place, the company will choose not to implement the safeguard, choosing to deal with the total risk</a:t>
            </a:r>
          </a:p>
        </p:txBody>
      </p:sp>
    </p:spTree>
    <p:extLst>
      <p:ext uri="{BB962C8B-B14F-4D97-AF65-F5344CB8AC3E}">
        <p14:creationId xmlns:p14="http://schemas.microsoft.com/office/powerpoint/2010/main" val="4127428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17" y="274767"/>
            <a:ext cx="8700810" cy="1142628"/>
          </a:xfrm>
        </p:spPr>
        <p:txBody>
          <a:bodyPr vert="horz" wrap="square" numCol="1" anchorCtr="0" compatLnSpc="1">
            <a:prstTxWarp prst="textNoShape">
              <a:avLst/>
            </a:prstTxWarp>
          </a:bodyPr>
          <a:lstStyle/>
          <a:p>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r>
              <a:rPr lang="en-US" altLang="en-US" sz="2000" b="1">
                <a:effectLst>
                  <a:outerShdw blurRad="38100" dist="38100" dir="2700000" algn="tl">
                    <a:srgbClr val="C0C0C0"/>
                  </a:outerShdw>
                </a:effectLst>
                <a:latin typeface="Arial Black" charset="0"/>
              </a:rPr>
              <a:t>Risk Management /Treatment (cont)</a:t>
            </a:r>
            <a:br>
              <a:rPr lang="en-US" altLang="en-US" sz="2000" b="1">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br>
              <a:rPr lang="en-US" altLang="en-US" sz="1900">
                <a:effectLst>
                  <a:outerShdw blurRad="38100" dist="38100" dir="2700000" algn="tl">
                    <a:srgbClr val="C0C0C0"/>
                  </a:outerShdw>
                </a:effectLst>
              </a:rPr>
            </a:br>
            <a:endParaRPr lang="en-US" altLang="en-US" sz="1900">
              <a:effectLst>
                <a:outerShdw blurRad="38100" dist="38100" dir="2700000" algn="tl">
                  <a:srgbClr val="C0C0C0"/>
                </a:outerShdw>
              </a:effectLst>
            </a:endParaRPr>
          </a:p>
        </p:txBody>
      </p:sp>
      <p:sp>
        <p:nvSpPr>
          <p:cNvPr id="24579" name="Content Placeholder 2"/>
          <p:cNvSpPr>
            <a:spLocks noGrp="1"/>
          </p:cNvSpPr>
          <p:nvPr>
            <p:ph idx="1"/>
          </p:nvPr>
        </p:nvSpPr>
        <p:spPr>
          <a:xfrm>
            <a:off x="76200" y="1447552"/>
            <a:ext cx="8358092" cy="3096152"/>
          </a:xfrm>
        </p:spPr>
        <p:txBody>
          <a:bodyPr/>
          <a:lstStyle/>
          <a:p>
            <a:pPr>
              <a:buFont typeface="Wingdings" charset="2"/>
              <a:buChar char="v"/>
            </a:pPr>
            <a:r>
              <a:rPr lang="en-US" altLang="en-US" sz="2300" dirty="0"/>
              <a:t> We can eliminate or reduce the risk due to the above mentioned threats, by mapping each threat to an available ISO 27001 standards.</a:t>
            </a:r>
          </a:p>
          <a:p>
            <a:pPr>
              <a:buFont typeface="Wingdings" charset="2"/>
              <a:buChar char="v"/>
            </a:pPr>
            <a:endParaRPr lang="en-US" altLang="en-US" sz="2300" dirty="0"/>
          </a:p>
          <a:p>
            <a:pPr>
              <a:buFont typeface="Wingdings" charset="2"/>
              <a:buChar char="v"/>
            </a:pPr>
            <a:endParaRPr lang="en-US" altLang="en-US" sz="2300" dirty="0"/>
          </a:p>
          <a:p>
            <a:pPr>
              <a:buFont typeface="Wingdings" charset="2"/>
              <a:buChar char="v"/>
            </a:pPr>
            <a:endParaRPr lang="en-US" altLang="en-US" sz="2300" dirty="0"/>
          </a:p>
          <a:p>
            <a:pPr>
              <a:buFont typeface="Wingdings" charset="2"/>
              <a:buChar char="v"/>
            </a:pPr>
            <a:endParaRPr lang="en-US" altLang="en-US" sz="2300" dirty="0"/>
          </a:p>
          <a:p>
            <a:pPr>
              <a:buFont typeface="Wingdings" charset="2"/>
              <a:buChar char="v"/>
            </a:pPr>
            <a:endParaRPr lang="en-US" altLang="en-US" sz="2300" dirty="0"/>
          </a:p>
          <a:p>
            <a:pPr>
              <a:buFont typeface="Wingdings" charset="2"/>
              <a:buChar char="v"/>
            </a:pPr>
            <a:endParaRPr lang="en-US" altLang="en-US" sz="2300" dirty="0"/>
          </a:p>
          <a:p>
            <a:pPr>
              <a:buFont typeface="Wingdings 2" charset="2"/>
              <a:buNone/>
            </a:pPr>
            <a:endParaRPr lang="en-US" altLang="en-US" sz="2300" b="1" dirty="0"/>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00" b="1">
                <a:solidFill>
                  <a:schemeClr val="tx1"/>
                </a:solidFill>
                <a:latin typeface="Times" charset="0"/>
                <a:ea typeface="ＭＳ Ｐゴシック" charset="-128"/>
              </a:defRPr>
            </a:lvl1pPr>
            <a:lvl2pPr marL="26677382" indent="-26355833">
              <a:defRPr sz="800" b="1">
                <a:solidFill>
                  <a:schemeClr val="tx1"/>
                </a:solidFill>
                <a:latin typeface="Times" charset="0"/>
                <a:ea typeface="ＭＳ Ｐゴシック" charset="-128"/>
              </a:defRPr>
            </a:lvl2pPr>
            <a:lvl3pPr>
              <a:defRPr sz="800" b="1">
                <a:solidFill>
                  <a:schemeClr val="tx1"/>
                </a:solidFill>
                <a:latin typeface="Times" charset="0"/>
                <a:ea typeface="ＭＳ Ｐゴシック" charset="-128"/>
              </a:defRPr>
            </a:lvl3pPr>
            <a:lvl4pPr>
              <a:defRPr sz="800" b="1">
                <a:solidFill>
                  <a:schemeClr val="tx1"/>
                </a:solidFill>
                <a:latin typeface="Times" charset="0"/>
                <a:ea typeface="ＭＳ Ｐゴシック" charset="-128"/>
              </a:defRPr>
            </a:lvl4pPr>
            <a:lvl5pPr>
              <a:defRPr sz="800" b="1">
                <a:solidFill>
                  <a:schemeClr val="tx1"/>
                </a:solidFill>
                <a:latin typeface="Times" charset="0"/>
                <a:ea typeface="ＭＳ Ｐゴシック" charset="-128"/>
              </a:defRPr>
            </a:lvl5pPr>
            <a:lvl6pPr marL="321549" eaLnBrk="0" fontAlgn="base" hangingPunct="0">
              <a:spcBef>
                <a:spcPct val="0"/>
              </a:spcBef>
              <a:spcAft>
                <a:spcPct val="0"/>
              </a:spcAft>
              <a:defRPr sz="800" b="1">
                <a:solidFill>
                  <a:schemeClr val="tx1"/>
                </a:solidFill>
                <a:latin typeface="Times" charset="0"/>
                <a:ea typeface="ＭＳ Ｐゴシック" charset="-128"/>
              </a:defRPr>
            </a:lvl6pPr>
            <a:lvl7pPr marL="643098" eaLnBrk="0" fontAlgn="base" hangingPunct="0">
              <a:spcBef>
                <a:spcPct val="0"/>
              </a:spcBef>
              <a:spcAft>
                <a:spcPct val="0"/>
              </a:spcAft>
              <a:defRPr sz="800" b="1">
                <a:solidFill>
                  <a:schemeClr val="tx1"/>
                </a:solidFill>
                <a:latin typeface="Times" charset="0"/>
                <a:ea typeface="ＭＳ Ｐゴシック" charset="-128"/>
              </a:defRPr>
            </a:lvl7pPr>
            <a:lvl8pPr marL="964646" eaLnBrk="0" fontAlgn="base" hangingPunct="0">
              <a:spcBef>
                <a:spcPct val="0"/>
              </a:spcBef>
              <a:spcAft>
                <a:spcPct val="0"/>
              </a:spcAft>
              <a:defRPr sz="800" b="1">
                <a:solidFill>
                  <a:schemeClr val="tx1"/>
                </a:solidFill>
                <a:latin typeface="Times" charset="0"/>
                <a:ea typeface="ＭＳ Ｐゴシック" charset="-128"/>
              </a:defRPr>
            </a:lvl8pPr>
            <a:lvl9pPr marL="1286195" eaLnBrk="0" fontAlgn="base" hangingPunct="0">
              <a:spcBef>
                <a:spcPct val="0"/>
              </a:spcBef>
              <a:spcAft>
                <a:spcPct val="0"/>
              </a:spcAft>
              <a:defRPr sz="800" b="1">
                <a:solidFill>
                  <a:schemeClr val="tx1"/>
                </a:solidFill>
                <a:latin typeface="Times" charset="0"/>
                <a:ea typeface="ＭＳ Ｐゴシック" charset="-128"/>
              </a:defRPr>
            </a:lvl9pPr>
          </a:lstStyle>
          <a:p>
            <a:fld id="{F54CBB34-8BD1-4251-A592-AEA15CFE19E6}" type="slidenum">
              <a:rPr lang="en-GB" altLang="en-US" sz="1200">
                <a:solidFill>
                  <a:srgbClr val="B5A788"/>
                </a:solidFill>
              </a:rPr>
              <a:pPr/>
              <a:t>49</a:t>
            </a:fld>
            <a:endParaRPr lang="en-GB" altLang="en-US" sz="1200">
              <a:solidFill>
                <a:srgbClr val="B5A788"/>
              </a:solidFill>
            </a:endParaRPr>
          </a:p>
        </p:txBody>
      </p:sp>
      <p:sp>
        <p:nvSpPr>
          <p:cNvPr id="6" name="Flowchart: Process 5"/>
          <p:cNvSpPr/>
          <p:nvPr/>
        </p:nvSpPr>
        <p:spPr>
          <a:xfrm>
            <a:off x="5854125" y="3659089"/>
            <a:ext cx="522450" cy="723776"/>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endParaRPr lang="en-US"/>
          </a:p>
        </p:txBody>
      </p:sp>
      <p:sp>
        <p:nvSpPr>
          <p:cNvPr id="7" name="Flowchart: Process 6"/>
          <p:cNvSpPr/>
          <p:nvPr/>
        </p:nvSpPr>
        <p:spPr>
          <a:xfrm>
            <a:off x="2531876" y="2734264"/>
            <a:ext cx="522450" cy="1662004"/>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endParaRPr lang="en-US"/>
          </a:p>
        </p:txBody>
      </p:sp>
      <p:cxnSp>
        <p:nvCxnSpPr>
          <p:cNvPr id="9" name="Straight Connector 8"/>
          <p:cNvCxnSpPr/>
          <p:nvPr/>
        </p:nvCxnSpPr>
        <p:spPr>
          <a:xfrm flipV="1">
            <a:off x="1714709" y="4396269"/>
            <a:ext cx="5867521" cy="1340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036217" y="4530301"/>
            <a:ext cx="1272636" cy="415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solidFill>
                  <a:schemeClr val="tx1"/>
                </a:solidFill>
              </a:rPr>
              <a:t>Risk Value</a:t>
            </a:r>
          </a:p>
        </p:txBody>
      </p:sp>
      <p:sp>
        <p:nvSpPr>
          <p:cNvPr id="12" name="Rectangle 11"/>
          <p:cNvSpPr/>
          <p:nvPr/>
        </p:nvSpPr>
        <p:spPr>
          <a:xfrm>
            <a:off x="5318278" y="4530301"/>
            <a:ext cx="2089802" cy="415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solidFill>
                  <a:schemeClr val="tx1"/>
                </a:solidFill>
              </a:rPr>
              <a:t>Security Level</a:t>
            </a:r>
          </a:p>
        </p:txBody>
      </p:sp>
      <p:sp>
        <p:nvSpPr>
          <p:cNvPr id="13" name="Rectangle 12"/>
          <p:cNvSpPr/>
          <p:nvPr/>
        </p:nvSpPr>
        <p:spPr>
          <a:xfrm>
            <a:off x="3094514" y="3404427"/>
            <a:ext cx="2639045" cy="415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solidFill>
                  <a:schemeClr val="tx1"/>
                </a:solidFill>
              </a:rPr>
              <a:t>Inverse Proportionality</a:t>
            </a:r>
          </a:p>
        </p:txBody>
      </p:sp>
      <p:cxnSp>
        <p:nvCxnSpPr>
          <p:cNvPr id="14" name="Straight Connector 13"/>
          <p:cNvCxnSpPr/>
          <p:nvPr/>
        </p:nvCxnSpPr>
        <p:spPr>
          <a:xfrm>
            <a:off x="1848671" y="4047784"/>
            <a:ext cx="1661125" cy="13403"/>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299428" y="2747668"/>
            <a:ext cx="1272636" cy="750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solidFill>
                  <a:schemeClr val="tx1"/>
                </a:solidFill>
              </a:rPr>
              <a:t>Applying Security measure /controls</a:t>
            </a:r>
          </a:p>
        </p:txBody>
      </p:sp>
      <p:sp>
        <p:nvSpPr>
          <p:cNvPr id="19" name="Rectangle 18"/>
          <p:cNvSpPr/>
          <p:nvPr/>
        </p:nvSpPr>
        <p:spPr>
          <a:xfrm>
            <a:off x="643016" y="3806525"/>
            <a:ext cx="1580748" cy="4155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r>
              <a:rPr lang="en-US" sz="1700" dirty="0">
                <a:solidFill>
                  <a:schemeClr val="tx1"/>
                </a:solidFill>
              </a:rPr>
              <a:t>Residual Risk</a:t>
            </a:r>
          </a:p>
        </p:txBody>
      </p:sp>
      <p:sp>
        <p:nvSpPr>
          <p:cNvPr id="15" name="Flowchart: Process 5"/>
          <p:cNvSpPr/>
          <p:nvPr/>
        </p:nvSpPr>
        <p:spPr>
          <a:xfrm>
            <a:off x="5854125" y="2376844"/>
            <a:ext cx="522450" cy="2113247"/>
          </a:xfrm>
          <a:prstGeom prst="flowChartProcess">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endParaRPr lang="en-US"/>
          </a:p>
        </p:txBody>
      </p:sp>
      <p:sp>
        <p:nvSpPr>
          <p:cNvPr id="16" name="Flowchart: Process 6"/>
          <p:cNvSpPr/>
          <p:nvPr/>
        </p:nvSpPr>
        <p:spPr>
          <a:xfrm>
            <a:off x="2531876" y="4020977"/>
            <a:ext cx="522450" cy="357420"/>
          </a:xfrm>
          <a:prstGeom prst="flowChartProcess">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64310" tIns="32155" rIns="64310" bIns="32155" anchor="ctr"/>
          <a:lstStyle/>
          <a:p>
            <a:pPr algn="ctr">
              <a:defRPr/>
            </a:pPr>
            <a:endParaRPr lang="en-US"/>
          </a:p>
        </p:txBody>
      </p:sp>
    </p:spTree>
    <p:extLst>
      <p:ext uri="{BB962C8B-B14F-4D97-AF65-F5344CB8AC3E}">
        <p14:creationId xmlns:p14="http://schemas.microsoft.com/office/powerpoint/2010/main" val="3787599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5233"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152400"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4" name="object 4"/>
          <p:cNvSpPr/>
          <p:nvPr/>
        </p:nvSpPr>
        <p:spPr>
          <a:xfrm>
            <a:off x="152400"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6" name="object 6"/>
          <p:cNvSpPr/>
          <p:nvPr/>
        </p:nvSpPr>
        <p:spPr>
          <a:xfrm>
            <a:off x="5031652" y="2014982"/>
            <a:ext cx="2105660" cy="1059815"/>
          </a:xfrm>
          <a:custGeom>
            <a:avLst/>
            <a:gdLst/>
            <a:ahLst/>
            <a:cxnLst/>
            <a:rect l="l" t="t" r="r" b="b"/>
            <a:pathLst>
              <a:path w="2105659" h="1059814">
                <a:moveTo>
                  <a:pt x="643681" y="823976"/>
                </a:moveTo>
                <a:lnTo>
                  <a:pt x="443864" y="823976"/>
                </a:lnTo>
                <a:lnTo>
                  <a:pt x="155447" y="1059688"/>
                </a:lnTo>
                <a:lnTo>
                  <a:pt x="643681" y="823976"/>
                </a:lnTo>
                <a:close/>
              </a:path>
              <a:path w="2105659" h="1059814">
                <a:moveTo>
                  <a:pt x="833239" y="819276"/>
                </a:moveTo>
                <a:lnTo>
                  <a:pt x="653414" y="819276"/>
                </a:lnTo>
                <a:lnTo>
                  <a:pt x="623442" y="978026"/>
                </a:lnTo>
                <a:lnTo>
                  <a:pt x="833239" y="819276"/>
                </a:lnTo>
                <a:close/>
              </a:path>
              <a:path w="2105659" h="1059814">
                <a:moveTo>
                  <a:pt x="1073358" y="794765"/>
                </a:moveTo>
                <a:lnTo>
                  <a:pt x="865631" y="794765"/>
                </a:lnTo>
                <a:lnTo>
                  <a:pt x="1022222" y="963802"/>
                </a:lnTo>
                <a:lnTo>
                  <a:pt x="1073358" y="794765"/>
                </a:lnTo>
                <a:close/>
              </a:path>
              <a:path w="2105659" h="1059814">
                <a:moveTo>
                  <a:pt x="732027" y="324103"/>
                </a:moveTo>
                <a:lnTo>
                  <a:pt x="694689" y="499744"/>
                </a:lnTo>
                <a:lnTo>
                  <a:pt x="0" y="639698"/>
                </a:lnTo>
                <a:lnTo>
                  <a:pt x="467105" y="649223"/>
                </a:lnTo>
                <a:lnTo>
                  <a:pt x="57022" y="865504"/>
                </a:lnTo>
                <a:lnTo>
                  <a:pt x="443864" y="823976"/>
                </a:lnTo>
                <a:lnTo>
                  <a:pt x="643681" y="823976"/>
                </a:lnTo>
                <a:lnTo>
                  <a:pt x="653414" y="819276"/>
                </a:lnTo>
                <a:lnTo>
                  <a:pt x="833239" y="819276"/>
                </a:lnTo>
                <a:lnTo>
                  <a:pt x="865631" y="794765"/>
                </a:lnTo>
                <a:lnTo>
                  <a:pt x="1073358" y="794765"/>
                </a:lnTo>
                <a:lnTo>
                  <a:pt x="1114043" y="660272"/>
                </a:lnTo>
                <a:lnTo>
                  <a:pt x="1430876" y="660272"/>
                </a:lnTo>
                <a:lnTo>
                  <a:pt x="1427099" y="506348"/>
                </a:lnTo>
                <a:lnTo>
                  <a:pt x="1857882" y="464819"/>
                </a:lnTo>
                <a:lnTo>
                  <a:pt x="1663700" y="344423"/>
                </a:lnTo>
                <a:lnTo>
                  <a:pt x="1007109" y="344423"/>
                </a:lnTo>
                <a:lnTo>
                  <a:pt x="732027" y="324103"/>
                </a:lnTo>
                <a:close/>
              </a:path>
              <a:path w="2105659" h="1059814">
                <a:moveTo>
                  <a:pt x="1430876" y="660272"/>
                </a:moveTo>
                <a:lnTo>
                  <a:pt x="1114043" y="660272"/>
                </a:lnTo>
                <a:lnTo>
                  <a:pt x="1432178" y="713358"/>
                </a:lnTo>
                <a:lnTo>
                  <a:pt x="1430876" y="660272"/>
                </a:lnTo>
                <a:close/>
              </a:path>
              <a:path w="2105659" h="1059814">
                <a:moveTo>
                  <a:pt x="1264920" y="3555"/>
                </a:moveTo>
                <a:lnTo>
                  <a:pt x="1007109" y="344423"/>
                </a:lnTo>
                <a:lnTo>
                  <a:pt x="1663700" y="344423"/>
                </a:lnTo>
                <a:lnTo>
                  <a:pt x="1946079" y="231520"/>
                </a:lnTo>
                <a:lnTo>
                  <a:pt x="1698752" y="231520"/>
                </a:lnTo>
                <a:lnTo>
                  <a:pt x="1745914" y="195960"/>
                </a:lnTo>
                <a:lnTo>
                  <a:pt x="1307973" y="195960"/>
                </a:lnTo>
                <a:lnTo>
                  <a:pt x="1264920" y="3555"/>
                </a:lnTo>
                <a:close/>
              </a:path>
              <a:path w="2105659" h="1059814">
                <a:moveTo>
                  <a:pt x="2105532" y="167766"/>
                </a:moveTo>
                <a:lnTo>
                  <a:pt x="1698752" y="231520"/>
                </a:lnTo>
                <a:lnTo>
                  <a:pt x="1946079" y="231520"/>
                </a:lnTo>
                <a:lnTo>
                  <a:pt x="2105532" y="167766"/>
                </a:lnTo>
                <a:close/>
              </a:path>
              <a:path w="2105659" h="1059814">
                <a:moveTo>
                  <a:pt x="1683003" y="0"/>
                </a:moveTo>
                <a:lnTo>
                  <a:pt x="1307973" y="195960"/>
                </a:lnTo>
                <a:lnTo>
                  <a:pt x="1745914" y="195960"/>
                </a:lnTo>
                <a:lnTo>
                  <a:pt x="1791224" y="161797"/>
                </a:lnTo>
                <a:lnTo>
                  <a:pt x="1570227" y="161797"/>
                </a:lnTo>
                <a:lnTo>
                  <a:pt x="1683003" y="0"/>
                </a:lnTo>
                <a:close/>
              </a:path>
              <a:path w="2105659" h="1059814">
                <a:moveTo>
                  <a:pt x="1985263" y="15493"/>
                </a:moveTo>
                <a:lnTo>
                  <a:pt x="1570227" y="161797"/>
                </a:lnTo>
                <a:lnTo>
                  <a:pt x="1791224" y="161797"/>
                </a:lnTo>
                <a:lnTo>
                  <a:pt x="1985263" y="15493"/>
                </a:lnTo>
                <a:close/>
              </a:path>
            </a:pathLst>
          </a:custGeom>
          <a:solidFill>
            <a:srgbClr val="FFFF99"/>
          </a:solidFill>
        </p:spPr>
        <p:txBody>
          <a:bodyPr wrap="square" lIns="0" tIns="0" rIns="0" bIns="0" rtlCol="0"/>
          <a:lstStyle/>
          <a:p>
            <a:endParaRPr/>
          </a:p>
        </p:txBody>
      </p:sp>
      <p:sp>
        <p:nvSpPr>
          <p:cNvPr id="7" name="object 7"/>
          <p:cNvSpPr/>
          <p:nvPr/>
        </p:nvSpPr>
        <p:spPr>
          <a:xfrm>
            <a:off x="5631980" y="2335022"/>
            <a:ext cx="910613" cy="45542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153833" y="4268596"/>
            <a:ext cx="2077720" cy="1141095"/>
          </a:xfrm>
          <a:custGeom>
            <a:avLst/>
            <a:gdLst/>
            <a:ahLst/>
            <a:cxnLst/>
            <a:rect l="l" t="t" r="r" b="b"/>
            <a:pathLst>
              <a:path w="2077720" h="1141095">
                <a:moveTo>
                  <a:pt x="633359" y="889888"/>
                </a:moveTo>
                <a:lnTo>
                  <a:pt x="453263" y="889888"/>
                </a:lnTo>
                <a:lnTo>
                  <a:pt x="177800" y="1140840"/>
                </a:lnTo>
                <a:lnTo>
                  <a:pt x="633359" y="889888"/>
                </a:lnTo>
                <a:close/>
              </a:path>
              <a:path w="2077720" h="1141095">
                <a:moveTo>
                  <a:pt x="830338" y="874013"/>
                </a:moveTo>
                <a:lnTo>
                  <a:pt x="662178" y="874013"/>
                </a:lnTo>
                <a:lnTo>
                  <a:pt x="640715" y="1034160"/>
                </a:lnTo>
                <a:lnTo>
                  <a:pt x="830338" y="874013"/>
                </a:lnTo>
                <a:close/>
              </a:path>
              <a:path w="2077720" h="1141095">
                <a:moveTo>
                  <a:pt x="1077432" y="838200"/>
                </a:moveTo>
                <a:lnTo>
                  <a:pt x="872744" y="838200"/>
                </a:lnTo>
                <a:lnTo>
                  <a:pt x="1038225" y="998600"/>
                </a:lnTo>
                <a:lnTo>
                  <a:pt x="1077432" y="838200"/>
                </a:lnTo>
                <a:close/>
              </a:path>
              <a:path w="2077720" h="1141095">
                <a:moveTo>
                  <a:pt x="1107730" y="714247"/>
                </a:moveTo>
                <a:lnTo>
                  <a:pt x="466979" y="714247"/>
                </a:lnTo>
                <a:lnTo>
                  <a:pt x="69087" y="952245"/>
                </a:lnTo>
                <a:lnTo>
                  <a:pt x="453263" y="889888"/>
                </a:lnTo>
                <a:lnTo>
                  <a:pt x="633359" y="889888"/>
                </a:lnTo>
                <a:lnTo>
                  <a:pt x="662178" y="874013"/>
                </a:lnTo>
                <a:lnTo>
                  <a:pt x="830338" y="874013"/>
                </a:lnTo>
                <a:lnTo>
                  <a:pt x="872744" y="838200"/>
                </a:lnTo>
                <a:lnTo>
                  <a:pt x="1077432" y="838200"/>
                </a:lnTo>
                <a:lnTo>
                  <a:pt x="1107730" y="714247"/>
                </a:lnTo>
                <a:close/>
              </a:path>
              <a:path w="2077720" h="1141095">
                <a:moveTo>
                  <a:pt x="714121" y="375411"/>
                </a:moveTo>
                <a:lnTo>
                  <a:pt x="686181" y="552830"/>
                </a:lnTo>
                <a:lnTo>
                  <a:pt x="0" y="729869"/>
                </a:lnTo>
                <a:lnTo>
                  <a:pt x="466979" y="714247"/>
                </a:lnTo>
                <a:lnTo>
                  <a:pt x="1107730" y="714247"/>
                </a:lnTo>
                <a:lnTo>
                  <a:pt x="1113536" y="690498"/>
                </a:lnTo>
                <a:lnTo>
                  <a:pt x="1431371" y="690498"/>
                </a:lnTo>
                <a:lnTo>
                  <a:pt x="1417955" y="520064"/>
                </a:lnTo>
                <a:lnTo>
                  <a:pt x="1845818" y="455548"/>
                </a:lnTo>
                <a:lnTo>
                  <a:pt x="1709906" y="381000"/>
                </a:lnTo>
                <a:lnTo>
                  <a:pt x="989838" y="381000"/>
                </a:lnTo>
                <a:lnTo>
                  <a:pt x="714121" y="375411"/>
                </a:lnTo>
                <a:close/>
              </a:path>
              <a:path w="2077720" h="1141095">
                <a:moveTo>
                  <a:pt x="1431371" y="690498"/>
                </a:moveTo>
                <a:lnTo>
                  <a:pt x="1113536" y="690498"/>
                </a:lnTo>
                <a:lnTo>
                  <a:pt x="1434211" y="726566"/>
                </a:lnTo>
                <a:lnTo>
                  <a:pt x="1431371" y="690498"/>
                </a:lnTo>
                <a:close/>
              </a:path>
              <a:path w="2077720" h="1141095">
                <a:moveTo>
                  <a:pt x="1229106" y="26669"/>
                </a:moveTo>
                <a:lnTo>
                  <a:pt x="989838" y="381000"/>
                </a:lnTo>
                <a:lnTo>
                  <a:pt x="1709906" y="381000"/>
                </a:lnTo>
                <a:lnTo>
                  <a:pt x="1645539" y="345694"/>
                </a:lnTo>
                <a:lnTo>
                  <a:pt x="1892600" y="231139"/>
                </a:lnTo>
                <a:lnTo>
                  <a:pt x="1674495" y="231139"/>
                </a:lnTo>
                <a:lnTo>
                  <a:pt x="1691836" y="216534"/>
                </a:lnTo>
                <a:lnTo>
                  <a:pt x="1282319" y="216534"/>
                </a:lnTo>
                <a:lnTo>
                  <a:pt x="1229106" y="26669"/>
                </a:lnTo>
                <a:close/>
              </a:path>
              <a:path w="2077720" h="1141095">
                <a:moveTo>
                  <a:pt x="2077212" y="145541"/>
                </a:moveTo>
                <a:lnTo>
                  <a:pt x="1674495" y="231139"/>
                </a:lnTo>
                <a:lnTo>
                  <a:pt x="1892600" y="231139"/>
                </a:lnTo>
                <a:lnTo>
                  <a:pt x="2077212" y="145541"/>
                </a:lnTo>
                <a:close/>
              </a:path>
              <a:path w="2077720" h="1141095">
                <a:moveTo>
                  <a:pt x="1646301" y="634"/>
                </a:moveTo>
                <a:lnTo>
                  <a:pt x="1282319" y="216534"/>
                </a:lnTo>
                <a:lnTo>
                  <a:pt x="1691836" y="216534"/>
                </a:lnTo>
                <a:lnTo>
                  <a:pt x="1749138" y="168275"/>
                </a:lnTo>
                <a:lnTo>
                  <a:pt x="1542415" y="168275"/>
                </a:lnTo>
                <a:lnTo>
                  <a:pt x="1646301" y="634"/>
                </a:lnTo>
                <a:close/>
              </a:path>
              <a:path w="2077720" h="1141095">
                <a:moveTo>
                  <a:pt x="1948941" y="0"/>
                </a:moveTo>
                <a:lnTo>
                  <a:pt x="1542415" y="168275"/>
                </a:lnTo>
                <a:lnTo>
                  <a:pt x="1749138" y="168275"/>
                </a:lnTo>
                <a:lnTo>
                  <a:pt x="1948941" y="0"/>
                </a:lnTo>
                <a:close/>
              </a:path>
            </a:pathLst>
          </a:custGeom>
          <a:solidFill>
            <a:srgbClr val="FFFF99"/>
          </a:solidFill>
        </p:spPr>
        <p:txBody>
          <a:bodyPr wrap="square" lIns="0" tIns="0" rIns="0" bIns="0" rtlCol="0"/>
          <a:lstStyle/>
          <a:p>
            <a:endParaRPr/>
          </a:p>
        </p:txBody>
      </p:sp>
      <p:sp>
        <p:nvSpPr>
          <p:cNvPr id="9" name="object 9"/>
          <p:cNvSpPr/>
          <p:nvPr/>
        </p:nvSpPr>
        <p:spPr>
          <a:xfrm>
            <a:off x="1754290" y="4598289"/>
            <a:ext cx="892556" cy="50025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306233" y="2363597"/>
            <a:ext cx="2077720" cy="1141095"/>
          </a:xfrm>
          <a:custGeom>
            <a:avLst/>
            <a:gdLst/>
            <a:ahLst/>
            <a:cxnLst/>
            <a:rect l="l" t="t" r="r" b="b"/>
            <a:pathLst>
              <a:path w="2077720" h="1141095">
                <a:moveTo>
                  <a:pt x="633359" y="889888"/>
                </a:moveTo>
                <a:lnTo>
                  <a:pt x="453263" y="889888"/>
                </a:lnTo>
                <a:lnTo>
                  <a:pt x="177800" y="1140840"/>
                </a:lnTo>
                <a:lnTo>
                  <a:pt x="633359" y="889888"/>
                </a:lnTo>
                <a:close/>
              </a:path>
              <a:path w="2077720" h="1141095">
                <a:moveTo>
                  <a:pt x="830338" y="874013"/>
                </a:moveTo>
                <a:lnTo>
                  <a:pt x="662178" y="874013"/>
                </a:lnTo>
                <a:lnTo>
                  <a:pt x="640715" y="1034161"/>
                </a:lnTo>
                <a:lnTo>
                  <a:pt x="830338" y="874013"/>
                </a:lnTo>
                <a:close/>
              </a:path>
              <a:path w="2077720" h="1141095">
                <a:moveTo>
                  <a:pt x="1077432" y="838200"/>
                </a:moveTo>
                <a:lnTo>
                  <a:pt x="872744" y="838200"/>
                </a:lnTo>
                <a:lnTo>
                  <a:pt x="1038225" y="998601"/>
                </a:lnTo>
                <a:lnTo>
                  <a:pt x="1077432" y="838200"/>
                </a:lnTo>
                <a:close/>
              </a:path>
              <a:path w="2077720" h="1141095">
                <a:moveTo>
                  <a:pt x="1107730" y="714248"/>
                </a:moveTo>
                <a:lnTo>
                  <a:pt x="466979" y="714248"/>
                </a:lnTo>
                <a:lnTo>
                  <a:pt x="69087" y="952245"/>
                </a:lnTo>
                <a:lnTo>
                  <a:pt x="453263" y="889888"/>
                </a:lnTo>
                <a:lnTo>
                  <a:pt x="633359" y="889888"/>
                </a:lnTo>
                <a:lnTo>
                  <a:pt x="662178" y="874013"/>
                </a:lnTo>
                <a:lnTo>
                  <a:pt x="830338" y="874013"/>
                </a:lnTo>
                <a:lnTo>
                  <a:pt x="872744" y="838200"/>
                </a:lnTo>
                <a:lnTo>
                  <a:pt x="1077432" y="838200"/>
                </a:lnTo>
                <a:lnTo>
                  <a:pt x="1107730" y="714248"/>
                </a:lnTo>
                <a:close/>
              </a:path>
              <a:path w="2077720" h="1141095">
                <a:moveTo>
                  <a:pt x="714121" y="375412"/>
                </a:moveTo>
                <a:lnTo>
                  <a:pt x="686181" y="552830"/>
                </a:lnTo>
                <a:lnTo>
                  <a:pt x="0" y="729868"/>
                </a:lnTo>
                <a:lnTo>
                  <a:pt x="466979" y="714248"/>
                </a:lnTo>
                <a:lnTo>
                  <a:pt x="1107730" y="714248"/>
                </a:lnTo>
                <a:lnTo>
                  <a:pt x="1113536" y="690499"/>
                </a:lnTo>
                <a:lnTo>
                  <a:pt x="1431371" y="690499"/>
                </a:lnTo>
                <a:lnTo>
                  <a:pt x="1417955" y="520064"/>
                </a:lnTo>
                <a:lnTo>
                  <a:pt x="1845818" y="455549"/>
                </a:lnTo>
                <a:lnTo>
                  <a:pt x="1709906" y="381000"/>
                </a:lnTo>
                <a:lnTo>
                  <a:pt x="989838" y="381000"/>
                </a:lnTo>
                <a:lnTo>
                  <a:pt x="714121" y="375412"/>
                </a:lnTo>
                <a:close/>
              </a:path>
              <a:path w="2077720" h="1141095">
                <a:moveTo>
                  <a:pt x="1431371" y="690499"/>
                </a:moveTo>
                <a:lnTo>
                  <a:pt x="1113536" y="690499"/>
                </a:lnTo>
                <a:lnTo>
                  <a:pt x="1434211" y="726566"/>
                </a:lnTo>
                <a:lnTo>
                  <a:pt x="1431371" y="690499"/>
                </a:lnTo>
                <a:close/>
              </a:path>
              <a:path w="2077720" h="1141095">
                <a:moveTo>
                  <a:pt x="1229106" y="26669"/>
                </a:moveTo>
                <a:lnTo>
                  <a:pt x="989838" y="381000"/>
                </a:lnTo>
                <a:lnTo>
                  <a:pt x="1709906" y="381000"/>
                </a:lnTo>
                <a:lnTo>
                  <a:pt x="1645539" y="345693"/>
                </a:lnTo>
                <a:lnTo>
                  <a:pt x="1892600" y="231139"/>
                </a:lnTo>
                <a:lnTo>
                  <a:pt x="1674495" y="231139"/>
                </a:lnTo>
                <a:lnTo>
                  <a:pt x="1691836" y="216535"/>
                </a:lnTo>
                <a:lnTo>
                  <a:pt x="1282319" y="216535"/>
                </a:lnTo>
                <a:lnTo>
                  <a:pt x="1229106" y="26669"/>
                </a:lnTo>
                <a:close/>
              </a:path>
              <a:path w="2077720" h="1141095">
                <a:moveTo>
                  <a:pt x="2077212" y="145541"/>
                </a:moveTo>
                <a:lnTo>
                  <a:pt x="1674495" y="231139"/>
                </a:lnTo>
                <a:lnTo>
                  <a:pt x="1892600" y="231139"/>
                </a:lnTo>
                <a:lnTo>
                  <a:pt x="2077212" y="145541"/>
                </a:lnTo>
                <a:close/>
              </a:path>
              <a:path w="2077720" h="1141095">
                <a:moveTo>
                  <a:pt x="1646301" y="635"/>
                </a:moveTo>
                <a:lnTo>
                  <a:pt x="1282319" y="216535"/>
                </a:lnTo>
                <a:lnTo>
                  <a:pt x="1691836" y="216535"/>
                </a:lnTo>
                <a:lnTo>
                  <a:pt x="1749138" y="168275"/>
                </a:lnTo>
                <a:lnTo>
                  <a:pt x="1542415" y="168275"/>
                </a:lnTo>
                <a:lnTo>
                  <a:pt x="1646301" y="635"/>
                </a:lnTo>
                <a:close/>
              </a:path>
              <a:path w="2077720" h="1141095">
                <a:moveTo>
                  <a:pt x="1948941" y="0"/>
                </a:moveTo>
                <a:lnTo>
                  <a:pt x="1542415" y="168275"/>
                </a:lnTo>
                <a:lnTo>
                  <a:pt x="1749138" y="168275"/>
                </a:lnTo>
                <a:lnTo>
                  <a:pt x="1948941" y="0"/>
                </a:lnTo>
                <a:close/>
              </a:path>
            </a:pathLst>
          </a:custGeom>
          <a:solidFill>
            <a:srgbClr val="FFFF99"/>
          </a:solidFill>
        </p:spPr>
        <p:txBody>
          <a:bodyPr wrap="square" lIns="0" tIns="0" rIns="0" bIns="0" rtlCol="0"/>
          <a:lstStyle/>
          <a:p>
            <a:endParaRPr/>
          </a:p>
        </p:txBody>
      </p:sp>
      <p:sp>
        <p:nvSpPr>
          <p:cNvPr id="11" name="object 11"/>
          <p:cNvSpPr/>
          <p:nvPr/>
        </p:nvSpPr>
        <p:spPr>
          <a:xfrm>
            <a:off x="1906690" y="2693289"/>
            <a:ext cx="892514" cy="500252"/>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307633" y="280035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000000"/>
          </a:solidFill>
        </p:spPr>
        <p:txBody>
          <a:bodyPr wrap="square" lIns="0" tIns="0" rIns="0" bIns="0" rtlCol="0"/>
          <a:lstStyle/>
          <a:p>
            <a:endParaRPr/>
          </a:p>
        </p:txBody>
      </p:sp>
      <p:sp>
        <p:nvSpPr>
          <p:cNvPr id="14" name="object 14"/>
          <p:cNvSpPr/>
          <p:nvPr/>
        </p:nvSpPr>
        <p:spPr>
          <a:xfrm>
            <a:off x="307633" y="280035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15" name="object 15"/>
          <p:cNvSpPr/>
          <p:nvPr/>
        </p:nvSpPr>
        <p:spPr>
          <a:xfrm>
            <a:off x="383833" y="268605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FFFFFF"/>
          </a:solidFill>
        </p:spPr>
        <p:txBody>
          <a:bodyPr wrap="square" lIns="0" tIns="0" rIns="0" bIns="0" rtlCol="0"/>
          <a:lstStyle/>
          <a:p>
            <a:endParaRPr/>
          </a:p>
        </p:txBody>
      </p:sp>
      <p:sp>
        <p:nvSpPr>
          <p:cNvPr id="16" name="object 16"/>
          <p:cNvSpPr/>
          <p:nvPr/>
        </p:nvSpPr>
        <p:spPr>
          <a:xfrm>
            <a:off x="383833" y="268605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17" name="object 17"/>
          <p:cNvSpPr txBox="1"/>
          <p:nvPr/>
        </p:nvSpPr>
        <p:spPr>
          <a:xfrm>
            <a:off x="462573" y="3311144"/>
            <a:ext cx="1096010" cy="886460"/>
          </a:xfrm>
          <a:prstGeom prst="rect">
            <a:avLst/>
          </a:prstGeom>
        </p:spPr>
        <p:txBody>
          <a:bodyPr vert="horz" wrap="square" lIns="0" tIns="0" rIns="0" bIns="0" rtlCol="0">
            <a:spAutoFit/>
          </a:bodyPr>
          <a:lstStyle/>
          <a:p>
            <a:pPr marL="12700" marR="5080">
              <a:lnSpc>
                <a:spcPts val="1730"/>
              </a:lnSpc>
            </a:pPr>
            <a:r>
              <a:rPr sz="1600" spc="-5" dirty="0">
                <a:latin typeface="Times New Roman"/>
                <a:cs typeface="Times New Roman"/>
              </a:rPr>
              <a:t>Define  Boundaries,  Scope, and  </a:t>
            </a:r>
            <a:r>
              <a:rPr sz="1600" spc="-35" dirty="0">
                <a:latin typeface="Times New Roman"/>
                <a:cs typeface="Times New Roman"/>
              </a:rPr>
              <a:t>m</a:t>
            </a:r>
            <a:r>
              <a:rPr sz="1600" spc="-5" dirty="0">
                <a:latin typeface="Times New Roman"/>
                <a:cs typeface="Times New Roman"/>
              </a:rPr>
              <a:t>et</a:t>
            </a:r>
            <a:r>
              <a:rPr sz="1600" dirty="0">
                <a:latin typeface="Times New Roman"/>
                <a:cs typeface="Times New Roman"/>
              </a:rPr>
              <a:t>h</a:t>
            </a:r>
            <a:r>
              <a:rPr sz="1600" spc="-5" dirty="0">
                <a:latin typeface="Times New Roman"/>
                <a:cs typeface="Times New Roman"/>
              </a:rPr>
              <a:t>odol</a:t>
            </a:r>
            <a:r>
              <a:rPr sz="1600" dirty="0">
                <a:latin typeface="Times New Roman"/>
                <a:cs typeface="Times New Roman"/>
              </a:rPr>
              <a:t>o</a:t>
            </a:r>
            <a:r>
              <a:rPr sz="1600" spc="-5" dirty="0">
                <a:latin typeface="Times New Roman"/>
                <a:cs typeface="Times New Roman"/>
              </a:rPr>
              <a:t>gy</a:t>
            </a:r>
            <a:endParaRPr sz="1600">
              <a:latin typeface="Times New Roman"/>
              <a:cs typeface="Times New Roman"/>
            </a:endParaRPr>
          </a:p>
        </p:txBody>
      </p:sp>
      <p:sp>
        <p:nvSpPr>
          <p:cNvPr id="18" name="object 18"/>
          <p:cNvSpPr/>
          <p:nvPr/>
        </p:nvSpPr>
        <p:spPr>
          <a:xfrm>
            <a:off x="1831633" y="278130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000000"/>
          </a:solidFill>
        </p:spPr>
        <p:txBody>
          <a:bodyPr wrap="square" lIns="0" tIns="0" rIns="0" bIns="0" rtlCol="0"/>
          <a:lstStyle/>
          <a:p>
            <a:endParaRPr/>
          </a:p>
        </p:txBody>
      </p:sp>
      <p:sp>
        <p:nvSpPr>
          <p:cNvPr id="19" name="object 19"/>
          <p:cNvSpPr/>
          <p:nvPr/>
        </p:nvSpPr>
        <p:spPr>
          <a:xfrm>
            <a:off x="1831633" y="278130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20" name="object 20"/>
          <p:cNvSpPr/>
          <p:nvPr/>
        </p:nvSpPr>
        <p:spPr>
          <a:xfrm>
            <a:off x="1907833" y="270510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FFFFFF"/>
          </a:solidFill>
        </p:spPr>
        <p:txBody>
          <a:bodyPr wrap="square" lIns="0" tIns="0" rIns="0" bIns="0" rtlCol="0"/>
          <a:lstStyle/>
          <a:p>
            <a:endParaRPr/>
          </a:p>
        </p:txBody>
      </p:sp>
      <p:sp>
        <p:nvSpPr>
          <p:cNvPr id="21" name="object 21"/>
          <p:cNvSpPr/>
          <p:nvPr/>
        </p:nvSpPr>
        <p:spPr>
          <a:xfrm>
            <a:off x="1907833" y="270510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22" name="object 22"/>
          <p:cNvSpPr txBox="1"/>
          <p:nvPr/>
        </p:nvSpPr>
        <p:spPr>
          <a:xfrm>
            <a:off x="1986827" y="3436503"/>
            <a:ext cx="958215" cy="670560"/>
          </a:xfrm>
          <a:prstGeom prst="rect">
            <a:avLst/>
          </a:prstGeom>
        </p:spPr>
        <p:txBody>
          <a:bodyPr vert="horz" wrap="square" lIns="0" tIns="0" rIns="0" bIns="0" rtlCol="0">
            <a:spAutoFit/>
          </a:bodyPr>
          <a:lstStyle/>
          <a:p>
            <a:pPr marL="12700" marR="5080" algn="just">
              <a:lnSpc>
                <a:spcPct val="90100"/>
              </a:lnSpc>
            </a:pPr>
            <a:r>
              <a:rPr sz="1600" spc="-5" dirty="0">
                <a:latin typeface="Times New Roman"/>
                <a:cs typeface="Times New Roman"/>
              </a:rPr>
              <a:t>Collect</a:t>
            </a:r>
            <a:r>
              <a:rPr sz="1600" spc="-45" dirty="0">
                <a:latin typeface="Times New Roman"/>
                <a:cs typeface="Times New Roman"/>
              </a:rPr>
              <a:t> </a:t>
            </a:r>
            <a:r>
              <a:rPr sz="1600" spc="-5" dirty="0">
                <a:latin typeface="Times New Roman"/>
                <a:cs typeface="Times New Roman"/>
              </a:rPr>
              <a:t>and  Synthesize  </a:t>
            </a:r>
            <a:r>
              <a:rPr sz="1600" spc="-10" dirty="0">
                <a:latin typeface="Times New Roman"/>
                <a:cs typeface="Times New Roman"/>
              </a:rPr>
              <a:t>Data</a:t>
            </a:r>
            <a:endParaRPr sz="1600" dirty="0">
              <a:latin typeface="Times New Roman"/>
              <a:cs typeface="Times New Roman"/>
            </a:endParaRPr>
          </a:p>
        </p:txBody>
      </p:sp>
      <p:sp>
        <p:nvSpPr>
          <p:cNvPr id="23" name="object 23"/>
          <p:cNvSpPr/>
          <p:nvPr/>
        </p:nvSpPr>
        <p:spPr>
          <a:xfrm>
            <a:off x="3355633" y="280035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000000"/>
          </a:solidFill>
        </p:spPr>
        <p:txBody>
          <a:bodyPr wrap="square" lIns="0" tIns="0" rIns="0" bIns="0" rtlCol="0"/>
          <a:lstStyle/>
          <a:p>
            <a:endParaRPr/>
          </a:p>
        </p:txBody>
      </p:sp>
      <p:sp>
        <p:nvSpPr>
          <p:cNvPr id="24" name="object 24"/>
          <p:cNvSpPr/>
          <p:nvPr/>
        </p:nvSpPr>
        <p:spPr>
          <a:xfrm>
            <a:off x="3355633" y="280035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25" name="object 25"/>
          <p:cNvSpPr/>
          <p:nvPr/>
        </p:nvSpPr>
        <p:spPr>
          <a:xfrm>
            <a:off x="3431833" y="2686050"/>
            <a:ext cx="1371600" cy="2133600"/>
          </a:xfrm>
          <a:custGeom>
            <a:avLst/>
            <a:gdLst/>
            <a:ahLst/>
            <a:cxnLst/>
            <a:rect l="l" t="t" r="r" b="b"/>
            <a:pathLst>
              <a:path w="1371600" h="2133600">
                <a:moveTo>
                  <a:pt x="1028700" y="0"/>
                </a:moveTo>
                <a:lnTo>
                  <a:pt x="1028700" y="533400"/>
                </a:lnTo>
                <a:lnTo>
                  <a:pt x="0" y="533400"/>
                </a:lnTo>
                <a:lnTo>
                  <a:pt x="0" y="1600200"/>
                </a:lnTo>
                <a:lnTo>
                  <a:pt x="1028700" y="1600200"/>
                </a:lnTo>
                <a:lnTo>
                  <a:pt x="1028700" y="2133600"/>
                </a:lnTo>
                <a:lnTo>
                  <a:pt x="1371600" y="1066800"/>
                </a:lnTo>
                <a:lnTo>
                  <a:pt x="1028700" y="0"/>
                </a:lnTo>
                <a:close/>
              </a:path>
            </a:pathLst>
          </a:custGeom>
          <a:solidFill>
            <a:srgbClr val="FFFFFF"/>
          </a:solidFill>
        </p:spPr>
        <p:txBody>
          <a:bodyPr wrap="square" lIns="0" tIns="0" rIns="0" bIns="0" rtlCol="0"/>
          <a:lstStyle/>
          <a:p>
            <a:endParaRPr/>
          </a:p>
        </p:txBody>
      </p:sp>
      <p:sp>
        <p:nvSpPr>
          <p:cNvPr id="26" name="object 26"/>
          <p:cNvSpPr/>
          <p:nvPr/>
        </p:nvSpPr>
        <p:spPr>
          <a:xfrm>
            <a:off x="3431833" y="2686050"/>
            <a:ext cx="1371600" cy="2133600"/>
          </a:xfrm>
          <a:custGeom>
            <a:avLst/>
            <a:gdLst/>
            <a:ahLst/>
            <a:cxnLst/>
            <a:rect l="l" t="t" r="r" b="b"/>
            <a:pathLst>
              <a:path w="1371600" h="2133600">
                <a:moveTo>
                  <a:pt x="0" y="533400"/>
                </a:moveTo>
                <a:lnTo>
                  <a:pt x="1028700" y="533400"/>
                </a:lnTo>
                <a:lnTo>
                  <a:pt x="1028700" y="0"/>
                </a:lnTo>
                <a:lnTo>
                  <a:pt x="1371600" y="1066800"/>
                </a:lnTo>
                <a:lnTo>
                  <a:pt x="1028700" y="2133600"/>
                </a:lnTo>
                <a:lnTo>
                  <a:pt x="1028700" y="1600200"/>
                </a:lnTo>
                <a:lnTo>
                  <a:pt x="0" y="1600200"/>
                </a:lnTo>
                <a:lnTo>
                  <a:pt x="0" y="533400"/>
                </a:lnTo>
                <a:close/>
              </a:path>
            </a:pathLst>
          </a:custGeom>
          <a:ln w="25400">
            <a:solidFill>
              <a:srgbClr val="000000"/>
            </a:solidFill>
          </a:ln>
        </p:spPr>
        <p:txBody>
          <a:bodyPr wrap="square" lIns="0" tIns="0" rIns="0" bIns="0" rtlCol="0"/>
          <a:lstStyle/>
          <a:p>
            <a:endParaRPr/>
          </a:p>
        </p:txBody>
      </p:sp>
      <p:sp>
        <p:nvSpPr>
          <p:cNvPr id="27" name="object 27"/>
          <p:cNvSpPr txBox="1"/>
          <p:nvPr/>
        </p:nvSpPr>
        <p:spPr>
          <a:xfrm>
            <a:off x="3511208" y="3530600"/>
            <a:ext cx="723265" cy="447675"/>
          </a:xfrm>
          <a:prstGeom prst="rect">
            <a:avLst/>
          </a:prstGeom>
        </p:spPr>
        <p:txBody>
          <a:bodyPr vert="horz" wrap="square" lIns="0" tIns="0" rIns="0" bIns="0" rtlCol="0">
            <a:spAutoFit/>
          </a:bodyPr>
          <a:lstStyle/>
          <a:p>
            <a:pPr marL="12700" marR="5080">
              <a:lnSpc>
                <a:spcPts val="1730"/>
              </a:lnSpc>
            </a:pPr>
            <a:r>
              <a:rPr sz="1600" spc="-5" dirty="0">
                <a:latin typeface="Times New Roman"/>
                <a:cs typeface="Times New Roman"/>
              </a:rPr>
              <a:t>Interpret  Results</a:t>
            </a:r>
            <a:endParaRPr sz="1600">
              <a:latin typeface="Times New Roman"/>
              <a:cs typeface="Times New Roman"/>
            </a:endParaRPr>
          </a:p>
        </p:txBody>
      </p:sp>
      <p:sp>
        <p:nvSpPr>
          <p:cNvPr id="28" name="object 28"/>
          <p:cNvSpPr/>
          <p:nvPr/>
        </p:nvSpPr>
        <p:spPr>
          <a:xfrm>
            <a:off x="4955833" y="2133600"/>
            <a:ext cx="152400" cy="533400"/>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4955833" y="2133600"/>
            <a:ext cx="152400" cy="533400"/>
          </a:xfrm>
          <a:custGeom>
            <a:avLst/>
            <a:gdLst/>
            <a:ahLst/>
            <a:cxnLst/>
            <a:rect l="l" t="t" r="r" b="b"/>
            <a:pathLst>
              <a:path w="152400" h="533400">
                <a:moveTo>
                  <a:pt x="0" y="533400"/>
                </a:moveTo>
                <a:lnTo>
                  <a:pt x="152400" y="533400"/>
                </a:lnTo>
                <a:lnTo>
                  <a:pt x="152400" y="0"/>
                </a:lnTo>
                <a:lnTo>
                  <a:pt x="0" y="0"/>
                </a:lnTo>
                <a:lnTo>
                  <a:pt x="0" y="533400"/>
                </a:lnTo>
                <a:close/>
              </a:path>
            </a:pathLst>
          </a:custGeom>
          <a:ln w="9525">
            <a:solidFill>
              <a:srgbClr val="000000"/>
            </a:solidFill>
          </a:ln>
        </p:spPr>
        <p:txBody>
          <a:bodyPr wrap="square" lIns="0" tIns="0" rIns="0" bIns="0" rtlCol="0"/>
          <a:lstStyle/>
          <a:p>
            <a:endParaRPr/>
          </a:p>
        </p:txBody>
      </p:sp>
      <p:sp>
        <p:nvSpPr>
          <p:cNvPr id="30" name="object 30"/>
          <p:cNvSpPr/>
          <p:nvPr/>
        </p:nvSpPr>
        <p:spPr>
          <a:xfrm>
            <a:off x="4955833" y="4953000"/>
            <a:ext cx="152400" cy="533400"/>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4955833" y="4953000"/>
            <a:ext cx="152400" cy="533400"/>
          </a:xfrm>
          <a:custGeom>
            <a:avLst/>
            <a:gdLst/>
            <a:ahLst/>
            <a:cxnLst/>
            <a:rect l="l" t="t" r="r" b="b"/>
            <a:pathLst>
              <a:path w="152400" h="533400">
                <a:moveTo>
                  <a:pt x="0" y="533400"/>
                </a:moveTo>
                <a:lnTo>
                  <a:pt x="152400" y="533400"/>
                </a:lnTo>
                <a:lnTo>
                  <a:pt x="152400" y="0"/>
                </a:lnTo>
                <a:lnTo>
                  <a:pt x="0" y="0"/>
                </a:lnTo>
                <a:lnTo>
                  <a:pt x="0" y="533400"/>
                </a:lnTo>
                <a:close/>
              </a:path>
            </a:pathLst>
          </a:custGeom>
          <a:ln w="9525">
            <a:solidFill>
              <a:srgbClr val="000000"/>
            </a:solidFill>
          </a:ln>
        </p:spPr>
        <p:txBody>
          <a:bodyPr wrap="square" lIns="0" tIns="0" rIns="0" bIns="0" rtlCol="0"/>
          <a:lstStyle/>
          <a:p>
            <a:endParaRPr/>
          </a:p>
        </p:txBody>
      </p:sp>
      <p:sp>
        <p:nvSpPr>
          <p:cNvPr id="32" name="object 32"/>
          <p:cNvSpPr/>
          <p:nvPr/>
        </p:nvSpPr>
        <p:spPr>
          <a:xfrm>
            <a:off x="4955833" y="2819400"/>
            <a:ext cx="152400" cy="914400"/>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4955833" y="2819400"/>
            <a:ext cx="152400" cy="914400"/>
          </a:xfrm>
          <a:custGeom>
            <a:avLst/>
            <a:gdLst/>
            <a:ahLst/>
            <a:cxnLst/>
            <a:rect l="l" t="t" r="r" b="b"/>
            <a:pathLst>
              <a:path w="152400" h="914400">
                <a:moveTo>
                  <a:pt x="0" y="914400"/>
                </a:moveTo>
                <a:lnTo>
                  <a:pt x="152400" y="914400"/>
                </a:lnTo>
                <a:lnTo>
                  <a:pt x="152400" y="0"/>
                </a:lnTo>
                <a:lnTo>
                  <a:pt x="0" y="0"/>
                </a:lnTo>
                <a:lnTo>
                  <a:pt x="0" y="914400"/>
                </a:lnTo>
                <a:close/>
              </a:path>
            </a:pathLst>
          </a:custGeom>
          <a:ln w="9525">
            <a:solidFill>
              <a:srgbClr val="000000"/>
            </a:solidFill>
          </a:ln>
        </p:spPr>
        <p:txBody>
          <a:bodyPr wrap="square" lIns="0" tIns="0" rIns="0" bIns="0" rtlCol="0"/>
          <a:lstStyle/>
          <a:p>
            <a:endParaRPr/>
          </a:p>
        </p:txBody>
      </p:sp>
      <p:sp>
        <p:nvSpPr>
          <p:cNvPr id="34" name="object 34"/>
          <p:cNvSpPr/>
          <p:nvPr/>
        </p:nvSpPr>
        <p:spPr>
          <a:xfrm>
            <a:off x="4955833" y="3886200"/>
            <a:ext cx="152400" cy="914400"/>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4955833" y="3886200"/>
            <a:ext cx="152400" cy="914400"/>
          </a:xfrm>
          <a:custGeom>
            <a:avLst/>
            <a:gdLst/>
            <a:ahLst/>
            <a:cxnLst/>
            <a:rect l="l" t="t" r="r" b="b"/>
            <a:pathLst>
              <a:path w="152400" h="914400">
                <a:moveTo>
                  <a:pt x="0" y="914400"/>
                </a:moveTo>
                <a:lnTo>
                  <a:pt x="152400" y="914400"/>
                </a:lnTo>
                <a:lnTo>
                  <a:pt x="152400" y="0"/>
                </a:lnTo>
                <a:lnTo>
                  <a:pt x="0" y="0"/>
                </a:lnTo>
                <a:lnTo>
                  <a:pt x="0" y="914400"/>
                </a:lnTo>
                <a:close/>
              </a:path>
            </a:pathLst>
          </a:custGeom>
          <a:ln w="9525">
            <a:solidFill>
              <a:srgbClr val="000000"/>
            </a:solidFill>
          </a:ln>
        </p:spPr>
        <p:txBody>
          <a:bodyPr wrap="square" lIns="0" tIns="0" rIns="0" bIns="0" rtlCol="0"/>
          <a:lstStyle/>
          <a:p>
            <a:endParaRPr/>
          </a:p>
        </p:txBody>
      </p:sp>
      <p:sp>
        <p:nvSpPr>
          <p:cNvPr id="36" name="object 36"/>
          <p:cNvSpPr txBox="1"/>
          <p:nvPr/>
        </p:nvSpPr>
        <p:spPr>
          <a:xfrm>
            <a:off x="1564933" y="1784350"/>
            <a:ext cx="1981200" cy="396875"/>
          </a:xfrm>
          <a:prstGeom prst="rect">
            <a:avLst/>
          </a:prstGeom>
          <a:solidFill>
            <a:srgbClr val="FFCC99"/>
          </a:solidFill>
        </p:spPr>
        <p:txBody>
          <a:bodyPr vert="horz" wrap="square" lIns="0" tIns="37465" rIns="0" bIns="0" rtlCol="0">
            <a:spAutoFit/>
          </a:bodyPr>
          <a:lstStyle/>
          <a:p>
            <a:pPr marL="91440">
              <a:lnSpc>
                <a:spcPct val="100000"/>
              </a:lnSpc>
              <a:spcBef>
                <a:spcPts val="295"/>
              </a:spcBef>
            </a:pPr>
            <a:r>
              <a:rPr sz="2000" b="1" dirty="0">
                <a:latin typeface="Times New Roman"/>
                <a:cs typeface="Times New Roman"/>
              </a:rPr>
              <a:t>Risk</a:t>
            </a:r>
            <a:r>
              <a:rPr sz="2000" b="1" spc="-204" dirty="0">
                <a:latin typeface="Times New Roman"/>
                <a:cs typeface="Times New Roman"/>
              </a:rPr>
              <a:t> </a:t>
            </a:r>
            <a:r>
              <a:rPr sz="2000" b="1" dirty="0">
                <a:latin typeface="Times New Roman"/>
                <a:cs typeface="Times New Roman"/>
              </a:rPr>
              <a:t>Assessment</a:t>
            </a:r>
            <a:endParaRPr sz="2000">
              <a:latin typeface="Times New Roman"/>
              <a:cs typeface="Times New Roman"/>
            </a:endParaRPr>
          </a:p>
        </p:txBody>
      </p:sp>
      <p:sp>
        <p:nvSpPr>
          <p:cNvPr id="37" name="object 37"/>
          <p:cNvSpPr txBox="1"/>
          <p:nvPr/>
        </p:nvSpPr>
        <p:spPr>
          <a:xfrm>
            <a:off x="5919509" y="1784350"/>
            <a:ext cx="1881505" cy="396875"/>
          </a:xfrm>
          <a:prstGeom prst="rect">
            <a:avLst/>
          </a:prstGeom>
          <a:solidFill>
            <a:srgbClr val="FFCC99"/>
          </a:solidFill>
        </p:spPr>
        <p:txBody>
          <a:bodyPr vert="horz" wrap="square" lIns="0" tIns="37465" rIns="0" bIns="0" rtlCol="0">
            <a:spAutoFit/>
          </a:bodyPr>
          <a:lstStyle/>
          <a:p>
            <a:pPr marL="92075">
              <a:lnSpc>
                <a:spcPct val="100000"/>
              </a:lnSpc>
              <a:spcBef>
                <a:spcPts val="295"/>
              </a:spcBef>
            </a:pPr>
            <a:r>
              <a:rPr sz="2000" b="1" dirty="0">
                <a:latin typeface="Times New Roman"/>
                <a:cs typeface="Times New Roman"/>
              </a:rPr>
              <a:t>Risk</a:t>
            </a:r>
            <a:r>
              <a:rPr sz="2000" b="1" spc="-100" dirty="0">
                <a:latin typeface="Times New Roman"/>
                <a:cs typeface="Times New Roman"/>
              </a:rPr>
              <a:t> </a:t>
            </a:r>
            <a:r>
              <a:rPr sz="2000" b="1" dirty="0">
                <a:latin typeface="Times New Roman"/>
                <a:cs typeface="Times New Roman"/>
              </a:rPr>
              <a:t>Mitigation</a:t>
            </a:r>
            <a:endParaRPr sz="2000">
              <a:latin typeface="Times New Roman"/>
              <a:cs typeface="Times New Roman"/>
            </a:endParaRPr>
          </a:p>
        </p:txBody>
      </p:sp>
      <p:sp>
        <p:nvSpPr>
          <p:cNvPr id="38" name="object 38"/>
          <p:cNvSpPr/>
          <p:nvPr/>
        </p:nvSpPr>
        <p:spPr>
          <a:xfrm>
            <a:off x="5488852" y="4758182"/>
            <a:ext cx="2105660" cy="1059815"/>
          </a:xfrm>
          <a:custGeom>
            <a:avLst/>
            <a:gdLst/>
            <a:ahLst/>
            <a:cxnLst/>
            <a:rect l="l" t="t" r="r" b="b"/>
            <a:pathLst>
              <a:path w="2105659" h="1059814">
                <a:moveTo>
                  <a:pt x="643681" y="823976"/>
                </a:moveTo>
                <a:lnTo>
                  <a:pt x="443864" y="823976"/>
                </a:lnTo>
                <a:lnTo>
                  <a:pt x="155447" y="1059675"/>
                </a:lnTo>
                <a:lnTo>
                  <a:pt x="643681" y="823976"/>
                </a:lnTo>
                <a:close/>
              </a:path>
              <a:path w="2105659" h="1059814">
                <a:moveTo>
                  <a:pt x="833230" y="819277"/>
                </a:moveTo>
                <a:lnTo>
                  <a:pt x="653414" y="819277"/>
                </a:lnTo>
                <a:lnTo>
                  <a:pt x="623442" y="977976"/>
                </a:lnTo>
                <a:lnTo>
                  <a:pt x="833230" y="819277"/>
                </a:lnTo>
                <a:close/>
              </a:path>
              <a:path w="2105659" h="1059814">
                <a:moveTo>
                  <a:pt x="1073366" y="794766"/>
                </a:moveTo>
                <a:lnTo>
                  <a:pt x="865631" y="794766"/>
                </a:lnTo>
                <a:lnTo>
                  <a:pt x="1022223" y="963866"/>
                </a:lnTo>
                <a:lnTo>
                  <a:pt x="1073366" y="794766"/>
                </a:lnTo>
                <a:close/>
              </a:path>
              <a:path w="2105659" h="1059814">
                <a:moveTo>
                  <a:pt x="732027" y="324104"/>
                </a:moveTo>
                <a:lnTo>
                  <a:pt x="694689" y="499745"/>
                </a:lnTo>
                <a:lnTo>
                  <a:pt x="0" y="639699"/>
                </a:lnTo>
                <a:lnTo>
                  <a:pt x="467105" y="649224"/>
                </a:lnTo>
                <a:lnTo>
                  <a:pt x="57022" y="865492"/>
                </a:lnTo>
                <a:lnTo>
                  <a:pt x="443864" y="823976"/>
                </a:lnTo>
                <a:lnTo>
                  <a:pt x="643681" y="823976"/>
                </a:lnTo>
                <a:lnTo>
                  <a:pt x="653414" y="819277"/>
                </a:lnTo>
                <a:lnTo>
                  <a:pt x="833230" y="819277"/>
                </a:lnTo>
                <a:lnTo>
                  <a:pt x="865631" y="794766"/>
                </a:lnTo>
                <a:lnTo>
                  <a:pt x="1073366" y="794766"/>
                </a:lnTo>
                <a:lnTo>
                  <a:pt x="1114044" y="660273"/>
                </a:lnTo>
                <a:lnTo>
                  <a:pt x="1430876" y="660273"/>
                </a:lnTo>
                <a:lnTo>
                  <a:pt x="1427099" y="506349"/>
                </a:lnTo>
                <a:lnTo>
                  <a:pt x="1857882" y="464820"/>
                </a:lnTo>
                <a:lnTo>
                  <a:pt x="1663700" y="344424"/>
                </a:lnTo>
                <a:lnTo>
                  <a:pt x="1007109" y="344424"/>
                </a:lnTo>
                <a:lnTo>
                  <a:pt x="732027" y="324104"/>
                </a:lnTo>
                <a:close/>
              </a:path>
              <a:path w="2105659" h="1059814">
                <a:moveTo>
                  <a:pt x="1430876" y="660273"/>
                </a:moveTo>
                <a:lnTo>
                  <a:pt x="1114044" y="660273"/>
                </a:lnTo>
                <a:lnTo>
                  <a:pt x="1432178" y="713359"/>
                </a:lnTo>
                <a:lnTo>
                  <a:pt x="1430876" y="660273"/>
                </a:lnTo>
                <a:close/>
              </a:path>
              <a:path w="2105659" h="1059814">
                <a:moveTo>
                  <a:pt x="1264920" y="3556"/>
                </a:moveTo>
                <a:lnTo>
                  <a:pt x="1007109" y="344424"/>
                </a:lnTo>
                <a:lnTo>
                  <a:pt x="1663700" y="344424"/>
                </a:lnTo>
                <a:lnTo>
                  <a:pt x="1946079" y="231521"/>
                </a:lnTo>
                <a:lnTo>
                  <a:pt x="1698752" y="231521"/>
                </a:lnTo>
                <a:lnTo>
                  <a:pt x="1745914" y="195961"/>
                </a:lnTo>
                <a:lnTo>
                  <a:pt x="1307973" y="195961"/>
                </a:lnTo>
                <a:lnTo>
                  <a:pt x="1264920" y="3556"/>
                </a:lnTo>
                <a:close/>
              </a:path>
              <a:path w="2105659" h="1059814">
                <a:moveTo>
                  <a:pt x="2105532" y="167767"/>
                </a:moveTo>
                <a:lnTo>
                  <a:pt x="1698752" y="231521"/>
                </a:lnTo>
                <a:lnTo>
                  <a:pt x="1946079" y="231521"/>
                </a:lnTo>
                <a:lnTo>
                  <a:pt x="2105532" y="167767"/>
                </a:lnTo>
                <a:close/>
              </a:path>
              <a:path w="2105659" h="1059814">
                <a:moveTo>
                  <a:pt x="1683003" y="0"/>
                </a:moveTo>
                <a:lnTo>
                  <a:pt x="1307973" y="195961"/>
                </a:lnTo>
                <a:lnTo>
                  <a:pt x="1745914" y="195961"/>
                </a:lnTo>
                <a:lnTo>
                  <a:pt x="1791224" y="161798"/>
                </a:lnTo>
                <a:lnTo>
                  <a:pt x="1570227" y="161798"/>
                </a:lnTo>
                <a:lnTo>
                  <a:pt x="1683003" y="0"/>
                </a:lnTo>
                <a:close/>
              </a:path>
              <a:path w="2105659" h="1059814">
                <a:moveTo>
                  <a:pt x="1985263" y="15494"/>
                </a:moveTo>
                <a:lnTo>
                  <a:pt x="1570227" y="161798"/>
                </a:lnTo>
                <a:lnTo>
                  <a:pt x="1791224" y="161798"/>
                </a:lnTo>
                <a:lnTo>
                  <a:pt x="1985263" y="15494"/>
                </a:lnTo>
                <a:close/>
              </a:path>
            </a:pathLst>
          </a:custGeom>
          <a:solidFill>
            <a:srgbClr val="FFFF99"/>
          </a:solidFill>
        </p:spPr>
        <p:txBody>
          <a:bodyPr wrap="square" lIns="0" tIns="0" rIns="0" bIns="0" rtlCol="0"/>
          <a:lstStyle/>
          <a:p>
            <a:endParaRPr/>
          </a:p>
        </p:txBody>
      </p:sp>
      <p:sp>
        <p:nvSpPr>
          <p:cNvPr id="39" name="object 39"/>
          <p:cNvSpPr/>
          <p:nvPr/>
        </p:nvSpPr>
        <p:spPr>
          <a:xfrm>
            <a:off x="6089180" y="5078221"/>
            <a:ext cx="910613" cy="455421"/>
          </a:xfrm>
          <a:prstGeom prst="rect">
            <a:avLst/>
          </a:prstGeom>
          <a:blipFill>
            <a:blip r:embed="rId9" cstate="print"/>
            <a:stretch>
              <a:fillRect/>
            </a:stretch>
          </a:blipFill>
        </p:spPr>
        <p:txBody>
          <a:bodyPr wrap="square" lIns="0" tIns="0" rIns="0" bIns="0" rtlCol="0"/>
          <a:lstStyle/>
          <a:p>
            <a:endParaRPr/>
          </a:p>
        </p:txBody>
      </p:sp>
      <p:sp>
        <p:nvSpPr>
          <p:cNvPr id="41" name="object 41"/>
          <p:cNvSpPr/>
          <p:nvPr/>
        </p:nvSpPr>
        <p:spPr>
          <a:xfrm>
            <a:off x="5565433" y="26289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solidFill>
            <a:srgbClr val="000000"/>
          </a:solidFill>
        </p:spPr>
        <p:txBody>
          <a:bodyPr wrap="square" lIns="0" tIns="0" rIns="0" bIns="0" rtlCol="0"/>
          <a:lstStyle/>
          <a:p>
            <a:endParaRPr/>
          </a:p>
        </p:txBody>
      </p:sp>
      <p:sp>
        <p:nvSpPr>
          <p:cNvPr id="42" name="object 42"/>
          <p:cNvSpPr/>
          <p:nvPr/>
        </p:nvSpPr>
        <p:spPr>
          <a:xfrm>
            <a:off x="5565433" y="26289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ln w="25400">
            <a:solidFill>
              <a:srgbClr val="000000"/>
            </a:solidFill>
          </a:ln>
        </p:spPr>
        <p:txBody>
          <a:bodyPr wrap="square" lIns="0" tIns="0" rIns="0" bIns="0" rtlCol="0"/>
          <a:lstStyle/>
          <a:p>
            <a:endParaRPr/>
          </a:p>
        </p:txBody>
      </p:sp>
      <p:sp>
        <p:nvSpPr>
          <p:cNvPr id="43" name="object 43"/>
          <p:cNvSpPr/>
          <p:nvPr/>
        </p:nvSpPr>
        <p:spPr>
          <a:xfrm>
            <a:off x="5489233" y="25527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solidFill>
            <a:srgbClr val="FFFFFF"/>
          </a:solidFill>
        </p:spPr>
        <p:txBody>
          <a:bodyPr wrap="square" lIns="0" tIns="0" rIns="0" bIns="0" rtlCol="0"/>
          <a:lstStyle/>
          <a:p>
            <a:endParaRPr/>
          </a:p>
        </p:txBody>
      </p:sp>
      <p:sp>
        <p:nvSpPr>
          <p:cNvPr id="44" name="object 44"/>
          <p:cNvSpPr/>
          <p:nvPr/>
        </p:nvSpPr>
        <p:spPr>
          <a:xfrm>
            <a:off x="5489233" y="25527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ln w="25400">
            <a:solidFill>
              <a:srgbClr val="000000"/>
            </a:solidFill>
          </a:ln>
        </p:spPr>
        <p:txBody>
          <a:bodyPr wrap="square" lIns="0" tIns="0" rIns="0" bIns="0" rtlCol="0"/>
          <a:lstStyle/>
          <a:p>
            <a:endParaRPr/>
          </a:p>
        </p:txBody>
      </p:sp>
      <p:sp>
        <p:nvSpPr>
          <p:cNvPr id="45" name="object 45"/>
          <p:cNvSpPr txBox="1"/>
          <p:nvPr/>
        </p:nvSpPr>
        <p:spPr>
          <a:xfrm>
            <a:off x="5622836" y="2912490"/>
            <a:ext cx="950594" cy="499745"/>
          </a:xfrm>
          <a:prstGeom prst="rect">
            <a:avLst/>
          </a:prstGeom>
        </p:spPr>
        <p:txBody>
          <a:bodyPr vert="horz" wrap="square" lIns="0" tIns="0" rIns="0" bIns="0" rtlCol="0">
            <a:spAutoFit/>
          </a:bodyPr>
          <a:lstStyle/>
          <a:p>
            <a:pPr marL="12700" marR="5080" indent="215900">
              <a:lnSpc>
                <a:spcPct val="100000"/>
              </a:lnSpc>
            </a:pPr>
            <a:r>
              <a:rPr sz="1600" spc="-5" dirty="0">
                <a:latin typeface="Times New Roman"/>
                <a:cs typeface="Times New Roman"/>
              </a:rPr>
              <a:t>Select  Sa</a:t>
            </a:r>
            <a:r>
              <a:rPr sz="1600" dirty="0">
                <a:latin typeface="Times New Roman"/>
                <a:cs typeface="Times New Roman"/>
              </a:rPr>
              <a:t>f</a:t>
            </a:r>
            <a:r>
              <a:rPr sz="1600" spc="-5" dirty="0">
                <a:latin typeface="Times New Roman"/>
                <a:cs typeface="Times New Roman"/>
              </a:rPr>
              <a:t>eguard*</a:t>
            </a:r>
            <a:endParaRPr sz="1600">
              <a:latin typeface="Times New Roman"/>
              <a:cs typeface="Times New Roman"/>
            </a:endParaRPr>
          </a:p>
        </p:txBody>
      </p:sp>
      <p:sp>
        <p:nvSpPr>
          <p:cNvPr id="46" name="object 46"/>
          <p:cNvSpPr txBox="1"/>
          <p:nvPr/>
        </p:nvSpPr>
        <p:spPr>
          <a:xfrm>
            <a:off x="5731041" y="3888104"/>
            <a:ext cx="736600" cy="743585"/>
          </a:xfrm>
          <a:prstGeom prst="rect">
            <a:avLst/>
          </a:prstGeom>
        </p:spPr>
        <p:txBody>
          <a:bodyPr vert="horz" wrap="square" lIns="0" tIns="0" rIns="0" bIns="0" rtlCol="0">
            <a:spAutoFit/>
          </a:bodyPr>
          <a:lstStyle/>
          <a:p>
            <a:pPr marL="12065" marR="5080" indent="-635" algn="ctr">
              <a:lnSpc>
                <a:spcPct val="100000"/>
              </a:lnSpc>
            </a:pPr>
            <a:r>
              <a:rPr sz="1600" spc="-5" dirty="0">
                <a:latin typeface="Times New Roman"/>
                <a:cs typeface="Times New Roman"/>
              </a:rPr>
              <a:t>Accept  Re</a:t>
            </a:r>
            <a:r>
              <a:rPr sz="1600" dirty="0">
                <a:latin typeface="Times New Roman"/>
                <a:cs typeface="Times New Roman"/>
              </a:rPr>
              <a:t>s</a:t>
            </a:r>
            <a:r>
              <a:rPr sz="1600" spc="-5" dirty="0">
                <a:latin typeface="Times New Roman"/>
                <a:cs typeface="Times New Roman"/>
              </a:rPr>
              <a:t>i</a:t>
            </a:r>
            <a:r>
              <a:rPr sz="1600" dirty="0">
                <a:latin typeface="Times New Roman"/>
                <a:cs typeface="Times New Roman"/>
              </a:rPr>
              <a:t>d</a:t>
            </a:r>
            <a:r>
              <a:rPr sz="1600" spc="-5" dirty="0">
                <a:latin typeface="Times New Roman"/>
                <a:cs typeface="Times New Roman"/>
              </a:rPr>
              <a:t>ual  Risk</a:t>
            </a:r>
            <a:endParaRPr sz="1600">
              <a:latin typeface="Times New Roman"/>
              <a:cs typeface="Times New Roman"/>
            </a:endParaRPr>
          </a:p>
        </p:txBody>
      </p:sp>
      <p:sp>
        <p:nvSpPr>
          <p:cNvPr id="47" name="object 47"/>
          <p:cNvSpPr/>
          <p:nvPr/>
        </p:nvSpPr>
        <p:spPr>
          <a:xfrm>
            <a:off x="7013233" y="26289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solidFill>
            <a:srgbClr val="000000"/>
          </a:solidFill>
        </p:spPr>
        <p:txBody>
          <a:bodyPr wrap="square" lIns="0" tIns="0" rIns="0" bIns="0" rtlCol="0"/>
          <a:lstStyle/>
          <a:p>
            <a:endParaRPr/>
          </a:p>
        </p:txBody>
      </p:sp>
      <p:sp>
        <p:nvSpPr>
          <p:cNvPr id="48" name="object 48"/>
          <p:cNvSpPr/>
          <p:nvPr/>
        </p:nvSpPr>
        <p:spPr>
          <a:xfrm>
            <a:off x="7013233" y="26289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ln w="25400">
            <a:solidFill>
              <a:srgbClr val="000000"/>
            </a:solidFill>
          </a:ln>
        </p:spPr>
        <p:txBody>
          <a:bodyPr wrap="square" lIns="0" tIns="0" rIns="0" bIns="0" rtlCol="0"/>
          <a:lstStyle/>
          <a:p>
            <a:endParaRPr/>
          </a:p>
        </p:txBody>
      </p:sp>
      <p:sp>
        <p:nvSpPr>
          <p:cNvPr id="49" name="object 49"/>
          <p:cNvSpPr/>
          <p:nvPr/>
        </p:nvSpPr>
        <p:spPr>
          <a:xfrm>
            <a:off x="6937033" y="25527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solidFill>
            <a:srgbClr val="FFFFFF"/>
          </a:solidFill>
        </p:spPr>
        <p:txBody>
          <a:bodyPr wrap="square" lIns="0" tIns="0" rIns="0" bIns="0" rtlCol="0"/>
          <a:lstStyle/>
          <a:p>
            <a:endParaRPr/>
          </a:p>
        </p:txBody>
      </p:sp>
      <p:sp>
        <p:nvSpPr>
          <p:cNvPr id="50" name="object 50"/>
          <p:cNvSpPr/>
          <p:nvPr/>
        </p:nvSpPr>
        <p:spPr>
          <a:xfrm>
            <a:off x="6937033" y="2552700"/>
            <a:ext cx="1219200" cy="2438400"/>
          </a:xfrm>
          <a:custGeom>
            <a:avLst/>
            <a:gdLst/>
            <a:ahLst/>
            <a:cxnLst/>
            <a:rect l="l" t="t" r="r" b="b"/>
            <a:pathLst>
              <a:path w="1219200" h="2438400">
                <a:moveTo>
                  <a:pt x="0" y="2438400"/>
                </a:moveTo>
                <a:lnTo>
                  <a:pt x="1219200" y="2438400"/>
                </a:lnTo>
                <a:lnTo>
                  <a:pt x="1219200" y="0"/>
                </a:lnTo>
                <a:lnTo>
                  <a:pt x="0" y="0"/>
                </a:lnTo>
                <a:lnTo>
                  <a:pt x="0" y="2438400"/>
                </a:lnTo>
                <a:close/>
              </a:path>
            </a:pathLst>
          </a:custGeom>
          <a:ln w="25400">
            <a:solidFill>
              <a:srgbClr val="000000"/>
            </a:solidFill>
          </a:ln>
        </p:spPr>
        <p:txBody>
          <a:bodyPr wrap="square" lIns="0" tIns="0" rIns="0" bIns="0" rtlCol="0"/>
          <a:lstStyle/>
          <a:p>
            <a:endParaRPr/>
          </a:p>
        </p:txBody>
      </p:sp>
      <p:sp>
        <p:nvSpPr>
          <p:cNvPr id="51" name="object 51"/>
          <p:cNvSpPr txBox="1"/>
          <p:nvPr/>
        </p:nvSpPr>
        <p:spPr>
          <a:xfrm>
            <a:off x="7096799" y="3034410"/>
            <a:ext cx="901065" cy="255904"/>
          </a:xfrm>
          <a:prstGeom prst="rect">
            <a:avLst/>
          </a:prstGeom>
        </p:spPr>
        <p:txBody>
          <a:bodyPr vert="horz" wrap="square" lIns="0" tIns="0" rIns="0" bIns="0" rtlCol="0">
            <a:spAutoFit/>
          </a:bodyPr>
          <a:lstStyle/>
          <a:p>
            <a:pPr marL="12700">
              <a:lnSpc>
                <a:spcPct val="100000"/>
              </a:lnSpc>
            </a:pPr>
            <a:r>
              <a:rPr sz="1600" spc="-10" dirty="0">
                <a:latin typeface="Times New Roman"/>
                <a:cs typeface="Times New Roman"/>
              </a:rPr>
              <a:t>Implement</a:t>
            </a:r>
            <a:endParaRPr sz="1600">
              <a:latin typeface="Times New Roman"/>
              <a:cs typeface="Times New Roman"/>
            </a:endParaRPr>
          </a:p>
        </p:txBody>
      </p:sp>
      <p:sp>
        <p:nvSpPr>
          <p:cNvPr id="52" name="object 52"/>
          <p:cNvSpPr txBox="1"/>
          <p:nvPr/>
        </p:nvSpPr>
        <p:spPr>
          <a:xfrm>
            <a:off x="7223290" y="4010025"/>
            <a:ext cx="647065" cy="255904"/>
          </a:xfrm>
          <a:prstGeom prst="rect">
            <a:avLst/>
          </a:prstGeom>
        </p:spPr>
        <p:txBody>
          <a:bodyPr vert="horz" wrap="square" lIns="0" tIns="0" rIns="0" bIns="0" rtlCol="0">
            <a:spAutoFit/>
          </a:bodyPr>
          <a:lstStyle/>
          <a:p>
            <a:pPr marL="12700">
              <a:lnSpc>
                <a:spcPct val="100000"/>
              </a:lnSpc>
            </a:pPr>
            <a:r>
              <a:rPr sz="1600" spc="-5" dirty="0">
                <a:latin typeface="Times New Roman"/>
                <a:cs typeface="Times New Roman"/>
              </a:rPr>
              <a:t>Control</a:t>
            </a:r>
            <a:endParaRPr sz="1600">
              <a:latin typeface="Times New Roman"/>
              <a:cs typeface="Times New Roman"/>
            </a:endParaRPr>
          </a:p>
        </p:txBody>
      </p:sp>
      <p:sp>
        <p:nvSpPr>
          <p:cNvPr id="53" name="object 53"/>
          <p:cNvSpPr/>
          <p:nvPr/>
        </p:nvSpPr>
        <p:spPr>
          <a:xfrm>
            <a:off x="6556033" y="3733800"/>
            <a:ext cx="1066800" cy="152400"/>
          </a:xfrm>
          <a:custGeom>
            <a:avLst/>
            <a:gdLst/>
            <a:ahLst/>
            <a:cxnLst/>
            <a:rect l="l" t="t" r="r" b="b"/>
            <a:pathLst>
              <a:path w="1066800" h="152400">
                <a:moveTo>
                  <a:pt x="914400" y="0"/>
                </a:moveTo>
                <a:lnTo>
                  <a:pt x="914400" y="152400"/>
                </a:lnTo>
                <a:lnTo>
                  <a:pt x="1016000" y="101600"/>
                </a:lnTo>
                <a:lnTo>
                  <a:pt x="939800" y="101600"/>
                </a:lnTo>
                <a:lnTo>
                  <a:pt x="939800" y="50800"/>
                </a:lnTo>
                <a:lnTo>
                  <a:pt x="1016000" y="50800"/>
                </a:lnTo>
                <a:lnTo>
                  <a:pt x="914400" y="0"/>
                </a:lnTo>
                <a:close/>
              </a:path>
              <a:path w="1066800" h="152400">
                <a:moveTo>
                  <a:pt x="914400" y="50800"/>
                </a:moveTo>
                <a:lnTo>
                  <a:pt x="0" y="50800"/>
                </a:lnTo>
                <a:lnTo>
                  <a:pt x="0" y="101600"/>
                </a:lnTo>
                <a:lnTo>
                  <a:pt x="914400" y="101600"/>
                </a:lnTo>
                <a:lnTo>
                  <a:pt x="914400" y="50800"/>
                </a:lnTo>
                <a:close/>
              </a:path>
              <a:path w="1066800" h="152400">
                <a:moveTo>
                  <a:pt x="1016000" y="50800"/>
                </a:moveTo>
                <a:lnTo>
                  <a:pt x="939800" y="50800"/>
                </a:lnTo>
                <a:lnTo>
                  <a:pt x="939800" y="101600"/>
                </a:lnTo>
                <a:lnTo>
                  <a:pt x="1016000" y="101600"/>
                </a:lnTo>
                <a:lnTo>
                  <a:pt x="1066800" y="76200"/>
                </a:lnTo>
                <a:lnTo>
                  <a:pt x="1016000" y="50800"/>
                </a:lnTo>
                <a:close/>
              </a:path>
            </a:pathLst>
          </a:custGeom>
          <a:solidFill>
            <a:srgbClr val="000000"/>
          </a:solidFill>
        </p:spPr>
        <p:txBody>
          <a:bodyPr wrap="square" lIns="0" tIns="0" rIns="0" bIns="0" rtlCol="0"/>
          <a:lstStyle/>
          <a:p>
            <a:endParaRPr/>
          </a:p>
        </p:txBody>
      </p:sp>
      <p:sp>
        <p:nvSpPr>
          <p:cNvPr id="54" name="object 54"/>
          <p:cNvSpPr/>
          <p:nvPr/>
        </p:nvSpPr>
        <p:spPr>
          <a:xfrm>
            <a:off x="5184433" y="3733800"/>
            <a:ext cx="1066800" cy="152400"/>
          </a:xfrm>
          <a:custGeom>
            <a:avLst/>
            <a:gdLst/>
            <a:ahLst/>
            <a:cxnLst/>
            <a:rect l="l" t="t" r="r" b="b"/>
            <a:pathLst>
              <a:path w="1066800" h="152400">
                <a:moveTo>
                  <a:pt x="914400" y="0"/>
                </a:moveTo>
                <a:lnTo>
                  <a:pt x="914400" y="152400"/>
                </a:lnTo>
                <a:lnTo>
                  <a:pt x="1016000" y="101600"/>
                </a:lnTo>
                <a:lnTo>
                  <a:pt x="939800" y="101600"/>
                </a:lnTo>
                <a:lnTo>
                  <a:pt x="939800" y="50800"/>
                </a:lnTo>
                <a:lnTo>
                  <a:pt x="1016000" y="50800"/>
                </a:lnTo>
                <a:lnTo>
                  <a:pt x="914400" y="0"/>
                </a:lnTo>
                <a:close/>
              </a:path>
              <a:path w="1066800" h="152400">
                <a:moveTo>
                  <a:pt x="914400" y="50800"/>
                </a:moveTo>
                <a:lnTo>
                  <a:pt x="0" y="50800"/>
                </a:lnTo>
                <a:lnTo>
                  <a:pt x="0" y="101600"/>
                </a:lnTo>
                <a:lnTo>
                  <a:pt x="914400" y="101600"/>
                </a:lnTo>
                <a:lnTo>
                  <a:pt x="914400" y="50800"/>
                </a:lnTo>
                <a:close/>
              </a:path>
              <a:path w="1066800" h="152400">
                <a:moveTo>
                  <a:pt x="1016000" y="50800"/>
                </a:moveTo>
                <a:lnTo>
                  <a:pt x="939800" y="50800"/>
                </a:lnTo>
                <a:lnTo>
                  <a:pt x="939800" y="101600"/>
                </a:lnTo>
                <a:lnTo>
                  <a:pt x="1016000" y="101600"/>
                </a:lnTo>
                <a:lnTo>
                  <a:pt x="1066800" y="76200"/>
                </a:lnTo>
                <a:lnTo>
                  <a:pt x="1016000" y="50800"/>
                </a:lnTo>
                <a:close/>
              </a:path>
            </a:pathLst>
          </a:custGeom>
          <a:solidFill>
            <a:srgbClr val="000000"/>
          </a:solidFill>
        </p:spPr>
        <p:txBody>
          <a:bodyPr wrap="square" lIns="0" tIns="0" rIns="0" bIns="0" rtlCol="0"/>
          <a:lstStyle/>
          <a:p>
            <a:endParaRPr/>
          </a:p>
        </p:txBody>
      </p:sp>
      <p:sp>
        <p:nvSpPr>
          <p:cNvPr id="56" name="Title 55"/>
          <p:cNvSpPr>
            <a:spLocks noGrp="1"/>
          </p:cNvSpPr>
          <p:nvPr>
            <p:ph type="title"/>
          </p:nvPr>
        </p:nvSpPr>
        <p:spPr>
          <a:xfrm>
            <a:off x="155233" y="274638"/>
            <a:ext cx="7620000" cy="1143000"/>
          </a:xfrm>
        </p:spPr>
        <p:txBody>
          <a:bodyPr/>
          <a:lstStyle/>
          <a:p>
            <a:r>
              <a:rPr lang="en-US" dirty="0"/>
              <a:t>How IRM Works</a:t>
            </a:r>
          </a:p>
        </p:txBody>
      </p:sp>
    </p:spTree>
    <p:extLst>
      <p:ext uri="{BB962C8B-B14F-4D97-AF65-F5344CB8AC3E}">
        <p14:creationId xmlns:p14="http://schemas.microsoft.com/office/powerpoint/2010/main" val="770718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bject 6"/>
          <p:cNvSpPr txBox="1">
            <a:spLocks noGrp="1"/>
          </p:cNvSpPr>
          <p:nvPr>
            <p:ph idx="1"/>
          </p:nvPr>
        </p:nvSpPr>
        <p:spPr>
          <a:xfrm>
            <a:off x="457200" y="1600200"/>
            <a:ext cx="7620000" cy="4662815"/>
          </a:xfrm>
          <a:prstGeom prst="rect">
            <a:avLst/>
          </a:prstGeom>
        </p:spPr>
        <p:txBody>
          <a:bodyPr vert="horz" wrap="square" lIns="0" tIns="0" rIns="0" bIns="0" rtlCol="0">
            <a:spAutoFit/>
          </a:bodyPr>
          <a:lstStyle/>
          <a:p>
            <a:pPr marL="286385" marR="5715" indent="-274320" algn="just">
              <a:lnSpc>
                <a:spcPct val="100000"/>
              </a:lnSpc>
            </a:pPr>
            <a:r>
              <a:rPr sz="2400" i="1" dirty="0">
                <a:solidFill>
                  <a:srgbClr val="FF0000"/>
                </a:solidFill>
                <a:latin typeface="Gill Sans MT"/>
                <a:cs typeface="Gill Sans MT"/>
              </a:rPr>
              <a:t>Risk Avoidance. </a:t>
            </a:r>
            <a:r>
              <a:rPr sz="2400" dirty="0">
                <a:latin typeface="Gill Sans MT"/>
                <a:cs typeface="Gill Sans MT"/>
              </a:rPr>
              <a:t>Is the </a:t>
            </a:r>
            <a:r>
              <a:rPr sz="2400" spc="-5" dirty="0">
                <a:latin typeface="Gill Sans MT"/>
                <a:cs typeface="Gill Sans MT"/>
              </a:rPr>
              <a:t>practice of </a:t>
            </a:r>
            <a:r>
              <a:rPr sz="2400" dirty="0">
                <a:latin typeface="Gill Sans MT"/>
                <a:cs typeface="Gill Sans MT"/>
              </a:rPr>
              <a:t>coming up </a:t>
            </a:r>
            <a:r>
              <a:rPr sz="2400" spc="-5" dirty="0">
                <a:latin typeface="Gill Sans MT"/>
                <a:cs typeface="Gill Sans MT"/>
              </a:rPr>
              <a:t>with alternatives </a:t>
            </a:r>
            <a:r>
              <a:rPr sz="2400" dirty="0">
                <a:latin typeface="Gill Sans MT"/>
                <a:cs typeface="Gill Sans MT"/>
              </a:rPr>
              <a:t>so  that the risk in </a:t>
            </a:r>
            <a:r>
              <a:rPr sz="2400" spc="-5" dirty="0">
                <a:latin typeface="Gill Sans MT"/>
                <a:cs typeface="Gill Sans MT"/>
              </a:rPr>
              <a:t>question </a:t>
            </a:r>
            <a:r>
              <a:rPr sz="2400" dirty="0">
                <a:latin typeface="Gill Sans MT"/>
                <a:cs typeface="Gill Sans MT"/>
              </a:rPr>
              <a:t>is not</a:t>
            </a:r>
            <a:r>
              <a:rPr sz="2400" spc="-60" dirty="0">
                <a:latin typeface="Gill Sans MT"/>
                <a:cs typeface="Gill Sans MT"/>
              </a:rPr>
              <a:t> </a:t>
            </a:r>
            <a:r>
              <a:rPr sz="2400" spc="-10" dirty="0">
                <a:latin typeface="Gill Sans MT"/>
                <a:cs typeface="Gill Sans MT"/>
              </a:rPr>
              <a:t>realized.</a:t>
            </a:r>
            <a:endParaRPr sz="2400" dirty="0">
              <a:latin typeface="Gill Sans MT"/>
              <a:cs typeface="Gill Sans MT"/>
            </a:endParaRPr>
          </a:p>
          <a:p>
            <a:pPr marL="12700">
              <a:lnSpc>
                <a:spcPct val="100000"/>
              </a:lnSpc>
              <a:spcBef>
                <a:spcPts val="600"/>
              </a:spcBef>
              <a:tabLst>
                <a:tab pos="286385" algn="l"/>
              </a:tabLst>
            </a:pPr>
            <a:r>
              <a:rPr sz="2400" i="1" dirty="0">
                <a:solidFill>
                  <a:srgbClr val="FF0000"/>
                </a:solidFill>
                <a:latin typeface="Gill Sans MT"/>
                <a:cs typeface="Gill Sans MT"/>
              </a:rPr>
              <a:t>Risk</a:t>
            </a:r>
            <a:r>
              <a:rPr sz="2400" i="1" spc="204" dirty="0">
                <a:solidFill>
                  <a:srgbClr val="FF0000"/>
                </a:solidFill>
                <a:latin typeface="Gill Sans MT"/>
                <a:cs typeface="Gill Sans MT"/>
              </a:rPr>
              <a:t> </a:t>
            </a:r>
            <a:r>
              <a:rPr sz="2400" i="1" spc="-55" dirty="0">
                <a:solidFill>
                  <a:srgbClr val="FF0000"/>
                </a:solidFill>
                <a:latin typeface="Gill Sans MT"/>
                <a:cs typeface="Gill Sans MT"/>
              </a:rPr>
              <a:t>Transfer.</a:t>
            </a:r>
            <a:r>
              <a:rPr sz="2400" i="1" spc="204" dirty="0">
                <a:solidFill>
                  <a:srgbClr val="FF0000"/>
                </a:solidFill>
                <a:latin typeface="Gill Sans MT"/>
                <a:cs typeface="Gill Sans MT"/>
              </a:rPr>
              <a:t> </a:t>
            </a:r>
            <a:r>
              <a:rPr sz="2400" spc="-5" dirty="0">
                <a:latin typeface="Gill Sans MT"/>
                <a:cs typeface="Gill Sans MT"/>
              </a:rPr>
              <a:t>Is</a:t>
            </a:r>
            <a:r>
              <a:rPr sz="2400" spc="190" dirty="0">
                <a:latin typeface="Gill Sans MT"/>
                <a:cs typeface="Gill Sans MT"/>
              </a:rPr>
              <a:t> </a:t>
            </a:r>
            <a:r>
              <a:rPr sz="2400" dirty="0">
                <a:latin typeface="Gill Sans MT"/>
                <a:cs typeface="Gill Sans MT"/>
              </a:rPr>
              <a:t>the</a:t>
            </a:r>
            <a:r>
              <a:rPr sz="2400" spc="204" dirty="0">
                <a:latin typeface="Gill Sans MT"/>
                <a:cs typeface="Gill Sans MT"/>
              </a:rPr>
              <a:t> </a:t>
            </a:r>
            <a:r>
              <a:rPr sz="2400" spc="-5" dirty="0">
                <a:latin typeface="Gill Sans MT"/>
                <a:cs typeface="Gill Sans MT"/>
              </a:rPr>
              <a:t>practice</a:t>
            </a:r>
            <a:r>
              <a:rPr sz="2400" spc="200" dirty="0">
                <a:latin typeface="Gill Sans MT"/>
                <a:cs typeface="Gill Sans MT"/>
              </a:rPr>
              <a:t> </a:t>
            </a:r>
            <a:r>
              <a:rPr sz="2400" spc="-5" dirty="0">
                <a:latin typeface="Gill Sans MT"/>
                <a:cs typeface="Gill Sans MT"/>
              </a:rPr>
              <a:t>of</a:t>
            </a:r>
            <a:r>
              <a:rPr sz="2400" spc="200" dirty="0">
                <a:latin typeface="Gill Sans MT"/>
                <a:cs typeface="Gill Sans MT"/>
              </a:rPr>
              <a:t> </a:t>
            </a:r>
            <a:r>
              <a:rPr sz="2400" spc="-5" dirty="0">
                <a:latin typeface="Gill Sans MT"/>
                <a:cs typeface="Gill Sans MT"/>
              </a:rPr>
              <a:t>passing</a:t>
            </a:r>
            <a:r>
              <a:rPr sz="2400" spc="204" dirty="0">
                <a:latin typeface="Gill Sans MT"/>
                <a:cs typeface="Gill Sans MT"/>
              </a:rPr>
              <a:t> </a:t>
            </a:r>
            <a:r>
              <a:rPr sz="2400" spc="-5" dirty="0">
                <a:latin typeface="Gill Sans MT"/>
                <a:cs typeface="Gill Sans MT"/>
              </a:rPr>
              <a:t>on</a:t>
            </a:r>
            <a:r>
              <a:rPr sz="2400" spc="200" dirty="0">
                <a:latin typeface="Gill Sans MT"/>
                <a:cs typeface="Gill Sans MT"/>
              </a:rPr>
              <a:t> </a:t>
            </a:r>
            <a:r>
              <a:rPr sz="2400" dirty="0">
                <a:latin typeface="Gill Sans MT"/>
                <a:cs typeface="Gill Sans MT"/>
              </a:rPr>
              <a:t>the</a:t>
            </a:r>
            <a:r>
              <a:rPr sz="2400" spc="204" dirty="0">
                <a:latin typeface="Gill Sans MT"/>
                <a:cs typeface="Gill Sans MT"/>
              </a:rPr>
              <a:t> </a:t>
            </a:r>
            <a:r>
              <a:rPr sz="2400" spc="-5" dirty="0">
                <a:latin typeface="Gill Sans MT"/>
                <a:cs typeface="Gill Sans MT"/>
              </a:rPr>
              <a:t>risk</a:t>
            </a:r>
            <a:r>
              <a:rPr sz="2400" spc="215" dirty="0">
                <a:latin typeface="Gill Sans MT"/>
                <a:cs typeface="Gill Sans MT"/>
              </a:rPr>
              <a:t> </a:t>
            </a:r>
            <a:r>
              <a:rPr sz="2400" dirty="0">
                <a:latin typeface="Gill Sans MT"/>
                <a:cs typeface="Gill Sans MT"/>
              </a:rPr>
              <a:t>in</a:t>
            </a:r>
            <a:r>
              <a:rPr sz="2400" spc="185" dirty="0">
                <a:latin typeface="Gill Sans MT"/>
                <a:cs typeface="Gill Sans MT"/>
              </a:rPr>
              <a:t> </a:t>
            </a:r>
            <a:r>
              <a:rPr lang="en-US" sz="2400" spc="185" dirty="0">
                <a:latin typeface="Gill Sans MT"/>
                <a:cs typeface="Gill Sans MT"/>
              </a:rPr>
              <a:t> </a:t>
            </a:r>
            <a:r>
              <a:rPr sz="2400" spc="-5" dirty="0">
                <a:latin typeface="Gill Sans MT"/>
                <a:cs typeface="Gill Sans MT"/>
              </a:rPr>
              <a:t>question</a:t>
            </a:r>
            <a:r>
              <a:rPr lang="en-US" sz="2400" spc="-5" dirty="0">
                <a:latin typeface="Gill Sans MT"/>
                <a:cs typeface="Gill Sans MT"/>
              </a:rPr>
              <a:t> </a:t>
            </a:r>
            <a:r>
              <a:rPr sz="2400" dirty="0">
                <a:latin typeface="Gill Sans MT"/>
                <a:cs typeface="Gill Sans MT"/>
              </a:rPr>
              <a:t>to </a:t>
            </a:r>
            <a:r>
              <a:rPr sz="2400" spc="-5" dirty="0">
                <a:latin typeface="Gill Sans MT"/>
                <a:cs typeface="Gill Sans MT"/>
              </a:rPr>
              <a:t>another </a:t>
            </a:r>
            <a:r>
              <a:rPr sz="2400" spc="-30" dirty="0">
                <a:latin typeface="Gill Sans MT"/>
                <a:cs typeface="Gill Sans MT"/>
              </a:rPr>
              <a:t>entity, </a:t>
            </a:r>
            <a:r>
              <a:rPr sz="2400" dirty="0">
                <a:latin typeface="Gill Sans MT"/>
                <a:cs typeface="Gill Sans MT"/>
              </a:rPr>
              <a:t>such </a:t>
            </a:r>
            <a:r>
              <a:rPr sz="2400" spc="-5" dirty="0">
                <a:latin typeface="Gill Sans MT"/>
                <a:cs typeface="Gill Sans MT"/>
              </a:rPr>
              <a:t>as an insurance</a:t>
            </a:r>
            <a:r>
              <a:rPr sz="2400" spc="-245" dirty="0">
                <a:latin typeface="Gill Sans MT"/>
                <a:cs typeface="Gill Sans MT"/>
              </a:rPr>
              <a:t> </a:t>
            </a:r>
            <a:r>
              <a:rPr sz="2400" spc="-35" dirty="0">
                <a:latin typeface="Gill Sans MT"/>
                <a:cs typeface="Gill Sans MT"/>
              </a:rPr>
              <a:t>company.</a:t>
            </a:r>
            <a:endParaRPr sz="2400" dirty="0">
              <a:latin typeface="Gill Sans MT"/>
              <a:cs typeface="Gill Sans MT"/>
            </a:endParaRPr>
          </a:p>
          <a:p>
            <a:pPr marL="286385" marR="5715" indent="-274320" algn="just">
              <a:lnSpc>
                <a:spcPct val="100000"/>
              </a:lnSpc>
              <a:spcBef>
                <a:spcPts val="600"/>
              </a:spcBef>
            </a:pPr>
            <a:r>
              <a:rPr sz="2400" i="1" dirty="0">
                <a:solidFill>
                  <a:srgbClr val="FF0000"/>
                </a:solidFill>
                <a:latin typeface="Gill Sans MT"/>
                <a:cs typeface="Gill Sans MT"/>
              </a:rPr>
              <a:t>Risk </a:t>
            </a:r>
            <a:r>
              <a:rPr sz="2400" i="1" spc="-5" dirty="0">
                <a:solidFill>
                  <a:srgbClr val="FF0000"/>
                </a:solidFill>
                <a:latin typeface="Gill Sans MT"/>
                <a:cs typeface="Gill Sans MT"/>
              </a:rPr>
              <a:t>Mitigation. </a:t>
            </a:r>
            <a:r>
              <a:rPr sz="2400" dirty="0">
                <a:latin typeface="Gill Sans MT"/>
                <a:cs typeface="Gill Sans MT"/>
              </a:rPr>
              <a:t>Is the </a:t>
            </a:r>
            <a:r>
              <a:rPr sz="2400" spc="-5" dirty="0">
                <a:latin typeface="Gill Sans MT"/>
                <a:cs typeface="Gill Sans MT"/>
              </a:rPr>
              <a:t>practice of eliminating or significantly  </a:t>
            </a:r>
            <a:r>
              <a:rPr sz="2400" spc="-10" dirty="0">
                <a:latin typeface="Gill Sans MT"/>
                <a:cs typeface="Gill Sans MT"/>
              </a:rPr>
              <a:t>decreasing </a:t>
            </a:r>
            <a:r>
              <a:rPr sz="2400" dirty="0">
                <a:latin typeface="Gill Sans MT"/>
                <a:cs typeface="Gill Sans MT"/>
              </a:rPr>
              <a:t>the </a:t>
            </a:r>
            <a:r>
              <a:rPr sz="2400" spc="-25" dirty="0">
                <a:latin typeface="Gill Sans MT"/>
                <a:cs typeface="Gill Sans MT"/>
              </a:rPr>
              <a:t>level </a:t>
            </a:r>
            <a:r>
              <a:rPr sz="2400" spc="-5" dirty="0">
                <a:latin typeface="Gill Sans MT"/>
                <a:cs typeface="Gill Sans MT"/>
              </a:rPr>
              <a:t>of </a:t>
            </a:r>
            <a:r>
              <a:rPr sz="2400" dirty="0">
                <a:latin typeface="Gill Sans MT"/>
                <a:cs typeface="Gill Sans MT"/>
              </a:rPr>
              <a:t>risk </a:t>
            </a:r>
            <a:r>
              <a:rPr sz="2400" spc="-10" dirty="0">
                <a:latin typeface="Gill Sans MT"/>
                <a:cs typeface="Gill Sans MT"/>
              </a:rPr>
              <a:t>presented. </a:t>
            </a:r>
            <a:r>
              <a:rPr sz="2400" spc="-5" dirty="0">
                <a:latin typeface="Gill Sans MT"/>
                <a:cs typeface="Gill Sans MT"/>
              </a:rPr>
              <a:t>E.g., </a:t>
            </a:r>
            <a:r>
              <a:rPr sz="2400" spc="-15" dirty="0">
                <a:latin typeface="Gill Sans MT"/>
                <a:cs typeface="Gill Sans MT"/>
              </a:rPr>
              <a:t>company </a:t>
            </a:r>
            <a:r>
              <a:rPr sz="2400" dirty="0">
                <a:latin typeface="Gill Sans MT"/>
                <a:cs typeface="Gill Sans MT"/>
              </a:rPr>
              <a:t>can put  </a:t>
            </a:r>
            <a:r>
              <a:rPr sz="2400" spc="-5" dirty="0">
                <a:latin typeface="Gill Sans MT"/>
                <a:cs typeface="Gill Sans MT"/>
              </a:rPr>
              <a:t>countermeasure </a:t>
            </a:r>
            <a:r>
              <a:rPr sz="2400" dirty="0">
                <a:latin typeface="Gill Sans MT"/>
                <a:cs typeface="Gill Sans MT"/>
              </a:rPr>
              <a:t>such </a:t>
            </a:r>
            <a:r>
              <a:rPr sz="2400" spc="-10" dirty="0">
                <a:latin typeface="Gill Sans MT"/>
                <a:cs typeface="Gill Sans MT"/>
              </a:rPr>
              <a:t>as </a:t>
            </a:r>
            <a:r>
              <a:rPr sz="2400" spc="-15" dirty="0">
                <a:latin typeface="Gill Sans MT"/>
                <a:cs typeface="Gill Sans MT"/>
              </a:rPr>
              <a:t>firewall, </a:t>
            </a:r>
            <a:r>
              <a:rPr sz="2400" spc="-5" dirty="0">
                <a:latin typeface="Gill Sans MT"/>
                <a:cs typeface="Gill Sans MT"/>
              </a:rPr>
              <a:t>IDS </a:t>
            </a:r>
            <a:r>
              <a:rPr sz="2400" spc="10" dirty="0">
                <a:latin typeface="Gill Sans MT"/>
                <a:cs typeface="Gill Sans MT"/>
              </a:rPr>
              <a:t>etc. </a:t>
            </a:r>
            <a:r>
              <a:rPr sz="2400" dirty="0">
                <a:latin typeface="Gill Sans MT"/>
                <a:cs typeface="Gill Sans MT"/>
              </a:rPr>
              <a:t>in place to </a:t>
            </a:r>
            <a:r>
              <a:rPr sz="2400" spc="-5" dirty="0">
                <a:latin typeface="Gill Sans MT"/>
                <a:cs typeface="Gill Sans MT"/>
              </a:rPr>
              <a:t>deter  malicious </a:t>
            </a:r>
            <a:r>
              <a:rPr sz="2400" spc="-20" dirty="0">
                <a:latin typeface="Gill Sans MT"/>
                <a:cs typeface="Gill Sans MT"/>
              </a:rPr>
              <a:t>from </a:t>
            </a:r>
            <a:r>
              <a:rPr sz="2400" dirty="0">
                <a:latin typeface="Gill Sans MT"/>
                <a:cs typeface="Gill Sans MT"/>
              </a:rPr>
              <a:t>accessing the </a:t>
            </a:r>
            <a:r>
              <a:rPr sz="2400" spc="-5" dirty="0">
                <a:latin typeface="Gill Sans MT"/>
                <a:cs typeface="Gill Sans MT"/>
              </a:rPr>
              <a:t>highly sensitive</a:t>
            </a:r>
            <a:r>
              <a:rPr sz="2400" spc="-75" dirty="0">
                <a:latin typeface="Gill Sans MT"/>
                <a:cs typeface="Gill Sans MT"/>
              </a:rPr>
              <a:t> </a:t>
            </a:r>
            <a:r>
              <a:rPr sz="2400" spc="-5" dirty="0">
                <a:latin typeface="Gill Sans MT"/>
                <a:cs typeface="Gill Sans MT"/>
              </a:rPr>
              <a:t>information.</a:t>
            </a:r>
            <a:endParaRPr sz="2400" dirty="0">
              <a:latin typeface="Gill Sans MT"/>
              <a:cs typeface="Gill Sans MT"/>
            </a:endParaRPr>
          </a:p>
          <a:p>
            <a:pPr marL="286385" marR="5080" indent="-274320" algn="just">
              <a:lnSpc>
                <a:spcPct val="100000"/>
              </a:lnSpc>
              <a:spcBef>
                <a:spcPts val="600"/>
              </a:spcBef>
            </a:pPr>
            <a:r>
              <a:rPr sz="2400" i="1" dirty="0">
                <a:solidFill>
                  <a:srgbClr val="FF0000"/>
                </a:solidFill>
                <a:latin typeface="Gill Sans MT"/>
                <a:cs typeface="Gill Sans MT"/>
              </a:rPr>
              <a:t>Risk </a:t>
            </a:r>
            <a:r>
              <a:rPr sz="2400" i="1" spc="5" dirty="0">
                <a:solidFill>
                  <a:srgbClr val="FF0000"/>
                </a:solidFill>
                <a:latin typeface="Gill Sans MT"/>
                <a:cs typeface="Gill Sans MT"/>
              </a:rPr>
              <a:t>Acceptance. </a:t>
            </a:r>
            <a:r>
              <a:rPr sz="2400" dirty="0">
                <a:latin typeface="Gill Sans MT"/>
                <a:cs typeface="Gill Sans MT"/>
              </a:rPr>
              <a:t>Is the </a:t>
            </a:r>
            <a:r>
              <a:rPr sz="2400" spc="-5" dirty="0">
                <a:latin typeface="Gill Sans MT"/>
                <a:cs typeface="Gill Sans MT"/>
              </a:rPr>
              <a:t>practice of </a:t>
            </a:r>
            <a:r>
              <a:rPr sz="2400" spc="-10" dirty="0">
                <a:latin typeface="Gill Sans MT"/>
                <a:cs typeface="Gill Sans MT"/>
              </a:rPr>
              <a:t>simply </a:t>
            </a:r>
            <a:r>
              <a:rPr sz="2400" spc="-5" dirty="0">
                <a:latin typeface="Gill Sans MT"/>
                <a:cs typeface="Gill Sans MT"/>
              </a:rPr>
              <a:t>accepting </a:t>
            </a:r>
            <a:r>
              <a:rPr sz="2400" spc="5" dirty="0">
                <a:latin typeface="Gill Sans MT"/>
                <a:cs typeface="Gill Sans MT"/>
              </a:rPr>
              <a:t>certain </a:t>
            </a:r>
            <a:r>
              <a:rPr sz="2400" spc="-5" dirty="0">
                <a:latin typeface="Gill Sans MT"/>
                <a:cs typeface="Gill Sans MT"/>
              </a:rPr>
              <a:t>risk  (s), typically </a:t>
            </a:r>
            <a:r>
              <a:rPr sz="2400" dirty="0">
                <a:latin typeface="Gill Sans MT"/>
                <a:cs typeface="Gill Sans MT"/>
              </a:rPr>
              <a:t>based </a:t>
            </a:r>
            <a:r>
              <a:rPr sz="2400" spc="-5" dirty="0">
                <a:latin typeface="Gill Sans MT"/>
                <a:cs typeface="Gill Sans MT"/>
              </a:rPr>
              <a:t>on </a:t>
            </a:r>
            <a:r>
              <a:rPr sz="2400" dirty="0">
                <a:latin typeface="Gill Sans MT"/>
                <a:cs typeface="Gill Sans MT"/>
              </a:rPr>
              <a:t>a business </a:t>
            </a:r>
            <a:r>
              <a:rPr sz="2400" spc="-5" dirty="0">
                <a:latin typeface="Gill Sans MT"/>
                <a:cs typeface="Gill Sans MT"/>
              </a:rPr>
              <a:t>decision </a:t>
            </a:r>
            <a:r>
              <a:rPr sz="2400" dirty="0">
                <a:latin typeface="Gill Sans MT"/>
                <a:cs typeface="Gill Sans MT"/>
              </a:rPr>
              <a:t>that </a:t>
            </a:r>
            <a:r>
              <a:rPr sz="2400" spc="-35" dirty="0">
                <a:latin typeface="Gill Sans MT"/>
                <a:cs typeface="Gill Sans MT"/>
              </a:rPr>
              <a:t>may </a:t>
            </a:r>
            <a:r>
              <a:rPr sz="2400" dirty="0">
                <a:latin typeface="Gill Sans MT"/>
                <a:cs typeface="Gill Sans MT"/>
              </a:rPr>
              <a:t>also </a:t>
            </a:r>
            <a:r>
              <a:rPr sz="2400" spc="-15" dirty="0">
                <a:latin typeface="Gill Sans MT"/>
                <a:cs typeface="Gill Sans MT"/>
              </a:rPr>
              <a:t>weigh </a:t>
            </a:r>
            <a:r>
              <a:rPr sz="2400" spc="635" dirty="0">
                <a:latin typeface="Gill Sans MT"/>
                <a:cs typeface="Gill Sans MT"/>
              </a:rPr>
              <a:t> </a:t>
            </a:r>
            <a:r>
              <a:rPr sz="2400" dirty="0">
                <a:latin typeface="Gill Sans MT"/>
                <a:cs typeface="Gill Sans MT"/>
              </a:rPr>
              <a:t>the cost </a:t>
            </a:r>
            <a:r>
              <a:rPr sz="2400" spc="-10" dirty="0">
                <a:latin typeface="Gill Sans MT"/>
                <a:cs typeface="Gill Sans MT"/>
              </a:rPr>
              <a:t>versus </a:t>
            </a:r>
            <a:r>
              <a:rPr sz="2400" spc="-5" dirty="0">
                <a:latin typeface="Gill Sans MT"/>
                <a:cs typeface="Gill Sans MT"/>
              </a:rPr>
              <a:t>the benefit of dealing with </a:t>
            </a:r>
            <a:r>
              <a:rPr sz="2400" dirty="0">
                <a:latin typeface="Gill Sans MT"/>
                <a:cs typeface="Gill Sans MT"/>
              </a:rPr>
              <a:t>the risk in </a:t>
            </a:r>
            <a:r>
              <a:rPr sz="2400" spc="-5" dirty="0">
                <a:latin typeface="Gill Sans MT"/>
                <a:cs typeface="Gill Sans MT"/>
              </a:rPr>
              <a:t>another  </a:t>
            </a:r>
            <a:r>
              <a:rPr sz="2400" spc="-75" dirty="0">
                <a:latin typeface="Gill Sans MT"/>
                <a:cs typeface="Gill Sans MT"/>
              </a:rPr>
              <a:t>way.</a:t>
            </a:r>
            <a:endParaRPr sz="2400" dirty="0">
              <a:latin typeface="Gill Sans MT"/>
              <a:cs typeface="Gill Sans MT"/>
            </a:endParaRPr>
          </a:p>
        </p:txBody>
      </p:sp>
    </p:spTree>
    <p:extLst>
      <p:ext uri="{BB962C8B-B14F-4D97-AF65-F5344CB8AC3E}">
        <p14:creationId xmlns:p14="http://schemas.microsoft.com/office/powerpoint/2010/main" val="26939137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454367"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5" name="object 5"/>
          <p:cNvSpPr txBox="1">
            <a:spLocks noGrp="1"/>
          </p:cNvSpPr>
          <p:nvPr>
            <p:ph type="title"/>
          </p:nvPr>
        </p:nvSpPr>
        <p:spPr>
          <a:xfrm>
            <a:off x="228600" y="0"/>
            <a:ext cx="7620000" cy="1143000"/>
          </a:xfrm>
          <a:prstGeom prst="rect">
            <a:avLst/>
          </a:prstGeom>
        </p:spPr>
        <p:txBody>
          <a:bodyPr vert="horz" wrap="square" lIns="0" tIns="487934" rIns="0" bIns="0" rtlCol="0">
            <a:spAutoFit/>
          </a:bodyPr>
          <a:lstStyle/>
          <a:p>
            <a:pPr marL="12700">
              <a:lnSpc>
                <a:spcPct val="100000"/>
              </a:lnSpc>
            </a:pPr>
            <a:r>
              <a:rPr sz="3200" b="0" u="none" spc="-5" dirty="0">
                <a:solidFill>
                  <a:srgbClr val="464652"/>
                </a:solidFill>
                <a:latin typeface="Bookman Old Style"/>
                <a:cs typeface="Bookman Old Style"/>
              </a:rPr>
              <a:t>Avoidance</a:t>
            </a:r>
            <a:endParaRPr sz="3200" dirty="0">
              <a:latin typeface="Bookman Old Style"/>
              <a:cs typeface="Bookman Old Style"/>
            </a:endParaRPr>
          </a:p>
        </p:txBody>
      </p:sp>
      <p:sp>
        <p:nvSpPr>
          <p:cNvPr id="7" name="object 7"/>
          <p:cNvSpPr txBox="1">
            <a:spLocks noGrp="1"/>
          </p:cNvSpPr>
          <p:nvPr>
            <p:ph type="sldNum" sz="quarter" idx="4294967295"/>
          </p:nvPr>
        </p:nvSpPr>
        <p:spPr>
          <a:xfrm>
            <a:off x="678687" y="6415521"/>
            <a:ext cx="373380" cy="207645"/>
          </a:xfrm>
          <a:prstGeom prst="rect">
            <a:avLst/>
          </a:prstGeom>
        </p:spPr>
        <p:txBody>
          <a:bodyPr vert="horz" wrap="square" lIns="0" tIns="0" rIns="0" bIns="0" rtlCol="0">
            <a:spAutoFit/>
          </a:bodyPr>
          <a:lstStyle/>
          <a:p>
            <a:pPr marL="55880">
              <a:lnSpc>
                <a:spcPts val="1635"/>
              </a:lnSpc>
            </a:pPr>
            <a:fld id="{81D60167-4931-47E6-BA6A-407CBD079E47}" type="slidenum">
              <a:rPr dirty="0"/>
              <a:t>51</a:t>
            </a:fld>
            <a:endParaRPr dirty="0"/>
          </a:p>
        </p:txBody>
      </p:sp>
      <p:sp>
        <p:nvSpPr>
          <p:cNvPr id="6" name="object 6"/>
          <p:cNvSpPr txBox="1"/>
          <p:nvPr/>
        </p:nvSpPr>
        <p:spPr>
          <a:xfrm>
            <a:off x="535940" y="1252982"/>
            <a:ext cx="8073390" cy="3085465"/>
          </a:xfrm>
          <a:prstGeom prst="rect">
            <a:avLst/>
          </a:prstGeom>
        </p:spPr>
        <p:txBody>
          <a:bodyPr vert="horz" wrap="square" lIns="0" tIns="0" rIns="0" bIns="0" rtlCol="0">
            <a:spAutoFit/>
          </a:bodyPr>
          <a:lstStyle/>
          <a:p>
            <a:pPr marL="1270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Attempts to </a:t>
            </a:r>
            <a:r>
              <a:rPr sz="2400" spc="-20" dirty="0">
                <a:latin typeface="Gill Sans MT"/>
                <a:cs typeface="Gill Sans MT"/>
              </a:rPr>
              <a:t>prevent </a:t>
            </a:r>
            <a:r>
              <a:rPr sz="2400" dirty="0">
                <a:latin typeface="Gill Sans MT"/>
                <a:cs typeface="Gill Sans MT"/>
              </a:rPr>
              <a:t>exploitation </a:t>
            </a:r>
            <a:r>
              <a:rPr sz="2400" spc="-5" dirty="0">
                <a:latin typeface="Gill Sans MT"/>
                <a:cs typeface="Gill Sans MT"/>
              </a:rPr>
              <a:t>of </a:t>
            </a:r>
            <a:r>
              <a:rPr sz="2400" dirty="0">
                <a:latin typeface="Gill Sans MT"/>
                <a:cs typeface="Gill Sans MT"/>
              </a:rPr>
              <a:t>the</a:t>
            </a:r>
            <a:r>
              <a:rPr sz="2400" spc="-110" dirty="0">
                <a:latin typeface="Gill Sans MT"/>
                <a:cs typeface="Gill Sans MT"/>
              </a:rPr>
              <a:t> </a:t>
            </a:r>
            <a:r>
              <a:rPr sz="2400" dirty="0">
                <a:latin typeface="Gill Sans MT"/>
                <a:cs typeface="Gill Sans MT"/>
              </a:rPr>
              <a:t>vulnerability</a:t>
            </a:r>
            <a:endParaRPr sz="2400">
              <a:latin typeface="Gill Sans MT"/>
              <a:cs typeface="Gill Sans MT"/>
            </a:endParaRPr>
          </a:p>
          <a:p>
            <a:pPr marL="286385" marR="6350" indent="-274320" algn="just">
              <a:lnSpc>
                <a:spcPct val="100000"/>
              </a:lnSpc>
              <a:spcBef>
                <a:spcPts val="2014"/>
              </a:spcBef>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The </a:t>
            </a:r>
            <a:r>
              <a:rPr sz="2400" spc="-5" dirty="0">
                <a:latin typeface="Gill Sans MT"/>
                <a:cs typeface="Gill Sans MT"/>
              </a:rPr>
              <a:t>practice of eliminating </a:t>
            </a:r>
            <a:r>
              <a:rPr sz="2400" dirty="0">
                <a:latin typeface="Gill Sans MT"/>
                <a:cs typeface="Gill Sans MT"/>
              </a:rPr>
              <a:t>the </a:t>
            </a:r>
            <a:r>
              <a:rPr sz="2400" spc="-5" dirty="0">
                <a:latin typeface="Gill Sans MT"/>
                <a:cs typeface="Gill Sans MT"/>
              </a:rPr>
              <a:t>risk </a:t>
            </a:r>
            <a:r>
              <a:rPr sz="2400" spc="-15" dirty="0">
                <a:latin typeface="Gill Sans MT"/>
                <a:cs typeface="Gill Sans MT"/>
              </a:rPr>
              <a:t>by withdrawing </a:t>
            </a:r>
            <a:r>
              <a:rPr sz="2400" spc="-20" dirty="0">
                <a:latin typeface="Gill Sans MT"/>
                <a:cs typeface="Gill Sans MT"/>
              </a:rPr>
              <a:t>from </a:t>
            </a:r>
            <a:r>
              <a:rPr sz="2400" spc="-5" dirty="0">
                <a:latin typeface="Gill Sans MT"/>
                <a:cs typeface="Gill Sans MT"/>
              </a:rPr>
              <a:t>or  </a:t>
            </a:r>
            <a:r>
              <a:rPr sz="2400" dirty="0">
                <a:latin typeface="Gill Sans MT"/>
                <a:cs typeface="Gill Sans MT"/>
              </a:rPr>
              <a:t>not </a:t>
            </a:r>
            <a:r>
              <a:rPr sz="2400" spc="-5" dirty="0">
                <a:latin typeface="Gill Sans MT"/>
                <a:cs typeface="Gill Sans MT"/>
              </a:rPr>
              <a:t>becoming </a:t>
            </a:r>
            <a:r>
              <a:rPr sz="2400" spc="-20" dirty="0">
                <a:latin typeface="Gill Sans MT"/>
                <a:cs typeface="Gill Sans MT"/>
              </a:rPr>
              <a:t>involved </a:t>
            </a:r>
            <a:r>
              <a:rPr sz="2400" spc="-10" dirty="0">
                <a:latin typeface="Gill Sans MT"/>
                <a:cs typeface="Gill Sans MT"/>
              </a:rPr>
              <a:t>in </a:t>
            </a:r>
            <a:r>
              <a:rPr sz="2400" dirty="0">
                <a:latin typeface="Gill Sans MT"/>
                <a:cs typeface="Gill Sans MT"/>
              </a:rPr>
              <a:t>the </a:t>
            </a:r>
            <a:r>
              <a:rPr sz="2400" spc="-5" dirty="0">
                <a:latin typeface="Gill Sans MT"/>
                <a:cs typeface="Gill Sans MT"/>
              </a:rPr>
              <a:t>activity </a:t>
            </a:r>
            <a:r>
              <a:rPr sz="2400" dirty="0">
                <a:latin typeface="Gill Sans MT"/>
                <a:cs typeface="Gill Sans MT"/>
              </a:rPr>
              <a:t>that </a:t>
            </a:r>
            <a:r>
              <a:rPr sz="2400" spc="-10" dirty="0">
                <a:latin typeface="Gill Sans MT"/>
                <a:cs typeface="Gill Sans MT"/>
              </a:rPr>
              <a:t>allows </a:t>
            </a:r>
            <a:r>
              <a:rPr sz="2400" dirty="0">
                <a:latin typeface="Gill Sans MT"/>
                <a:cs typeface="Gill Sans MT"/>
              </a:rPr>
              <a:t>the risk to </a:t>
            </a:r>
            <a:r>
              <a:rPr sz="2400" spc="-15" dirty="0">
                <a:latin typeface="Gill Sans MT"/>
                <a:cs typeface="Gill Sans MT"/>
              </a:rPr>
              <a:t>be  </a:t>
            </a:r>
            <a:r>
              <a:rPr sz="2400" spc="-10" dirty="0">
                <a:latin typeface="Gill Sans MT"/>
                <a:cs typeface="Gill Sans MT"/>
              </a:rPr>
              <a:t>realized.</a:t>
            </a:r>
            <a:endParaRPr sz="2400">
              <a:latin typeface="Gill Sans MT"/>
              <a:cs typeface="Gill Sans MT"/>
            </a:endParaRPr>
          </a:p>
          <a:p>
            <a:pPr marL="286385" marR="5080" indent="-274320" algn="just">
              <a:lnSpc>
                <a:spcPct val="100000"/>
              </a:lnSpc>
              <a:spcBef>
                <a:spcPts val="2014"/>
              </a:spcBef>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15" dirty="0">
                <a:latin typeface="Gill Sans MT"/>
                <a:cs typeface="Gill Sans MT"/>
              </a:rPr>
              <a:t>For </a:t>
            </a:r>
            <a:r>
              <a:rPr sz="2400" spc="5" dirty="0">
                <a:latin typeface="Gill Sans MT"/>
                <a:cs typeface="Gill Sans MT"/>
              </a:rPr>
              <a:t>example, </a:t>
            </a:r>
            <a:r>
              <a:rPr sz="2400" spc="-5" dirty="0">
                <a:latin typeface="Gill Sans MT"/>
                <a:cs typeface="Gill Sans MT"/>
              </a:rPr>
              <a:t>an organization </a:t>
            </a:r>
            <a:r>
              <a:rPr sz="2400" dirty="0">
                <a:latin typeface="Gill Sans MT"/>
                <a:cs typeface="Gill Sans MT"/>
              </a:rPr>
              <a:t>decides to </a:t>
            </a:r>
            <a:r>
              <a:rPr sz="2400" spc="-10" dirty="0">
                <a:latin typeface="Gill Sans MT"/>
                <a:cs typeface="Gill Sans MT"/>
              </a:rPr>
              <a:t>discontinue </a:t>
            </a:r>
            <a:r>
              <a:rPr sz="2400" dirty="0">
                <a:latin typeface="Gill Sans MT"/>
                <a:cs typeface="Gill Sans MT"/>
              </a:rPr>
              <a:t>a </a:t>
            </a:r>
            <a:r>
              <a:rPr sz="2400" spc="-5" dirty="0">
                <a:latin typeface="Gill Sans MT"/>
                <a:cs typeface="Gill Sans MT"/>
              </a:rPr>
              <a:t>business  </a:t>
            </a:r>
            <a:r>
              <a:rPr sz="2400" spc="-10" dirty="0">
                <a:latin typeface="Gill Sans MT"/>
                <a:cs typeface="Gill Sans MT"/>
              </a:rPr>
              <a:t>process </a:t>
            </a:r>
            <a:r>
              <a:rPr sz="2400" dirty="0">
                <a:latin typeface="Gill Sans MT"/>
                <a:cs typeface="Gill Sans MT"/>
              </a:rPr>
              <a:t>in </a:t>
            </a:r>
            <a:r>
              <a:rPr sz="2400" spc="-10" dirty="0">
                <a:latin typeface="Gill Sans MT"/>
                <a:cs typeface="Gill Sans MT"/>
              </a:rPr>
              <a:t>order </a:t>
            </a:r>
            <a:r>
              <a:rPr sz="2400" dirty="0">
                <a:latin typeface="Gill Sans MT"/>
                <a:cs typeface="Gill Sans MT"/>
              </a:rPr>
              <a:t>to </a:t>
            </a:r>
            <a:r>
              <a:rPr sz="2400" spc="-30" dirty="0">
                <a:latin typeface="Gill Sans MT"/>
                <a:cs typeface="Gill Sans MT"/>
              </a:rPr>
              <a:t>avoid </a:t>
            </a:r>
            <a:r>
              <a:rPr sz="2400" dirty="0">
                <a:latin typeface="Gill Sans MT"/>
                <a:cs typeface="Gill Sans MT"/>
              </a:rPr>
              <a:t>a </a:t>
            </a:r>
            <a:r>
              <a:rPr sz="2400" spc="-5" dirty="0">
                <a:latin typeface="Gill Sans MT"/>
                <a:cs typeface="Gill Sans MT"/>
              </a:rPr>
              <a:t>situation that exposes </a:t>
            </a:r>
            <a:r>
              <a:rPr sz="2400" dirty="0">
                <a:latin typeface="Gill Sans MT"/>
                <a:cs typeface="Gill Sans MT"/>
              </a:rPr>
              <a:t>the  </a:t>
            </a:r>
            <a:r>
              <a:rPr sz="2400" spc="-5" dirty="0">
                <a:latin typeface="Gill Sans MT"/>
                <a:cs typeface="Gill Sans MT"/>
              </a:rPr>
              <a:t>organization </a:t>
            </a:r>
            <a:r>
              <a:rPr sz="2400" dirty="0">
                <a:latin typeface="Gill Sans MT"/>
                <a:cs typeface="Gill Sans MT"/>
              </a:rPr>
              <a:t>to</a:t>
            </a:r>
            <a:r>
              <a:rPr sz="2400" spc="-55" dirty="0">
                <a:latin typeface="Gill Sans MT"/>
                <a:cs typeface="Gill Sans MT"/>
              </a:rPr>
              <a:t> </a:t>
            </a:r>
            <a:r>
              <a:rPr sz="2400" dirty="0">
                <a:latin typeface="Gill Sans MT"/>
                <a:cs typeface="Gill Sans MT"/>
              </a:rPr>
              <a:t>risk</a:t>
            </a:r>
            <a:endParaRPr sz="2400">
              <a:latin typeface="Gill Sans MT"/>
              <a:cs typeface="Gill Sans MT"/>
            </a:endParaRPr>
          </a:p>
        </p:txBody>
      </p:sp>
    </p:spTree>
    <p:extLst>
      <p:ext uri="{BB962C8B-B14F-4D97-AF65-F5344CB8AC3E}">
        <p14:creationId xmlns:p14="http://schemas.microsoft.com/office/powerpoint/2010/main" val="242226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454367"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5" name="object 5"/>
          <p:cNvSpPr txBox="1">
            <a:spLocks noGrp="1"/>
          </p:cNvSpPr>
          <p:nvPr>
            <p:ph type="title"/>
          </p:nvPr>
        </p:nvSpPr>
        <p:spPr>
          <a:xfrm>
            <a:off x="228600" y="109982"/>
            <a:ext cx="7620000" cy="1143000"/>
          </a:xfrm>
          <a:prstGeom prst="rect">
            <a:avLst/>
          </a:prstGeom>
        </p:spPr>
        <p:txBody>
          <a:bodyPr vert="horz" wrap="square" lIns="0" tIns="487934" rIns="0" bIns="0" rtlCol="0">
            <a:spAutoFit/>
          </a:bodyPr>
          <a:lstStyle/>
          <a:p>
            <a:pPr marL="12700">
              <a:lnSpc>
                <a:spcPct val="100000"/>
              </a:lnSpc>
            </a:pPr>
            <a:r>
              <a:rPr sz="3200" b="0" u="none" spc="-5" dirty="0">
                <a:solidFill>
                  <a:srgbClr val="464652"/>
                </a:solidFill>
                <a:latin typeface="Bookman Old Style"/>
                <a:cs typeface="Bookman Old Style"/>
              </a:rPr>
              <a:t>Transference</a:t>
            </a:r>
            <a:endParaRPr sz="3200" dirty="0">
              <a:latin typeface="Bookman Old Style"/>
              <a:cs typeface="Bookman Old Style"/>
            </a:endParaRPr>
          </a:p>
        </p:txBody>
      </p:sp>
      <p:sp>
        <p:nvSpPr>
          <p:cNvPr id="9" name="object 9"/>
          <p:cNvSpPr txBox="1">
            <a:spLocks noGrp="1"/>
          </p:cNvSpPr>
          <p:nvPr>
            <p:ph type="sldNum" sz="quarter" idx="4294967295"/>
          </p:nvPr>
        </p:nvSpPr>
        <p:spPr>
          <a:xfrm>
            <a:off x="678687" y="6415521"/>
            <a:ext cx="373380" cy="207645"/>
          </a:xfrm>
          <a:prstGeom prst="rect">
            <a:avLst/>
          </a:prstGeom>
        </p:spPr>
        <p:txBody>
          <a:bodyPr vert="horz" wrap="square" lIns="0" tIns="0" rIns="0" bIns="0" rtlCol="0">
            <a:spAutoFit/>
          </a:bodyPr>
          <a:lstStyle/>
          <a:p>
            <a:pPr marL="55880">
              <a:lnSpc>
                <a:spcPts val="1635"/>
              </a:lnSpc>
            </a:pPr>
            <a:fld id="{81D60167-4931-47E6-BA6A-407CBD079E47}" type="slidenum">
              <a:rPr dirty="0"/>
              <a:t>52</a:t>
            </a:fld>
            <a:endParaRPr dirty="0"/>
          </a:p>
        </p:txBody>
      </p:sp>
      <p:sp>
        <p:nvSpPr>
          <p:cNvPr id="6" name="object 6"/>
          <p:cNvSpPr txBox="1"/>
          <p:nvPr/>
        </p:nvSpPr>
        <p:spPr>
          <a:xfrm>
            <a:off x="535940" y="1252982"/>
            <a:ext cx="8102600" cy="1841500"/>
          </a:xfrm>
          <a:prstGeom prst="rect">
            <a:avLst/>
          </a:prstGeom>
        </p:spPr>
        <p:txBody>
          <a:bodyPr vert="horz" wrap="square" lIns="0" tIns="0" rIns="0" bIns="0" rtlCol="0">
            <a:spAutoFit/>
          </a:bodyPr>
          <a:lstStyle/>
          <a:p>
            <a:pPr marL="286385" marR="5080" indent="-274320">
              <a:lnSpc>
                <a:spcPct val="100000"/>
              </a:lnSpc>
              <a:tabLst>
                <a:tab pos="286385" algn="l"/>
                <a:tab pos="265239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10" dirty="0">
                <a:latin typeface="Gill Sans MT"/>
                <a:cs typeface="Gill Sans MT"/>
              </a:rPr>
              <a:t>Control</a:t>
            </a:r>
            <a:r>
              <a:rPr sz="2400" spc="330" dirty="0">
                <a:latin typeface="Gill Sans MT"/>
                <a:cs typeface="Gill Sans MT"/>
              </a:rPr>
              <a:t> </a:t>
            </a:r>
            <a:r>
              <a:rPr sz="2400" spc="-15" dirty="0">
                <a:latin typeface="Gill Sans MT"/>
                <a:cs typeface="Gill Sans MT"/>
              </a:rPr>
              <a:t>approach	</a:t>
            </a:r>
            <a:r>
              <a:rPr sz="2400" dirty="0">
                <a:latin typeface="Gill Sans MT"/>
                <a:cs typeface="Gill Sans MT"/>
              </a:rPr>
              <a:t>that attempts to </a:t>
            </a:r>
            <a:r>
              <a:rPr sz="2400" spc="-5" dirty="0">
                <a:latin typeface="Gill Sans MT"/>
                <a:cs typeface="Gill Sans MT"/>
              </a:rPr>
              <a:t>shift </a:t>
            </a:r>
            <a:r>
              <a:rPr sz="2400" dirty="0">
                <a:latin typeface="Gill Sans MT"/>
                <a:cs typeface="Gill Sans MT"/>
              </a:rPr>
              <a:t>risk </a:t>
            </a:r>
            <a:r>
              <a:rPr sz="2400" spc="-5" dirty="0">
                <a:latin typeface="Gill Sans MT"/>
                <a:cs typeface="Gill Sans MT"/>
              </a:rPr>
              <a:t>to  </a:t>
            </a:r>
            <a:r>
              <a:rPr sz="2400" spc="505" dirty="0">
                <a:latin typeface="Gill Sans MT"/>
                <a:cs typeface="Gill Sans MT"/>
              </a:rPr>
              <a:t> </a:t>
            </a:r>
            <a:r>
              <a:rPr sz="2400" dirty="0">
                <a:latin typeface="Gill Sans MT"/>
                <a:cs typeface="Gill Sans MT"/>
              </a:rPr>
              <a:t>other</a:t>
            </a:r>
            <a:r>
              <a:rPr sz="2400" spc="300" dirty="0">
                <a:latin typeface="Gill Sans MT"/>
                <a:cs typeface="Gill Sans MT"/>
              </a:rPr>
              <a:t> </a:t>
            </a:r>
            <a:r>
              <a:rPr sz="2400" dirty="0">
                <a:latin typeface="Gill Sans MT"/>
                <a:cs typeface="Gill Sans MT"/>
              </a:rPr>
              <a:t>assets,  </a:t>
            </a:r>
            <a:r>
              <a:rPr sz="2400" spc="-10" dirty="0">
                <a:latin typeface="Gill Sans MT"/>
                <a:cs typeface="Gill Sans MT"/>
              </a:rPr>
              <a:t>processes, </a:t>
            </a:r>
            <a:r>
              <a:rPr sz="2400" spc="-5" dirty="0">
                <a:latin typeface="Gill Sans MT"/>
                <a:cs typeface="Gill Sans MT"/>
              </a:rPr>
              <a:t>or</a:t>
            </a:r>
            <a:r>
              <a:rPr sz="2400" spc="-250" dirty="0">
                <a:latin typeface="Gill Sans MT"/>
                <a:cs typeface="Gill Sans MT"/>
              </a:rPr>
              <a:t> </a:t>
            </a:r>
            <a:r>
              <a:rPr sz="2400" spc="-5" dirty="0">
                <a:latin typeface="Gill Sans MT"/>
                <a:cs typeface="Gill Sans MT"/>
              </a:rPr>
              <a:t>organizations</a:t>
            </a:r>
            <a:endParaRPr sz="2400">
              <a:latin typeface="Gill Sans MT"/>
              <a:cs typeface="Gill Sans MT"/>
            </a:endParaRPr>
          </a:p>
          <a:p>
            <a:pPr>
              <a:lnSpc>
                <a:spcPct val="100000"/>
              </a:lnSpc>
              <a:spcBef>
                <a:spcPts val="5"/>
              </a:spcBef>
            </a:pPr>
            <a:endParaRPr sz="2500">
              <a:latin typeface="Times New Roman"/>
              <a:cs typeface="Times New Roman"/>
            </a:endParaRPr>
          </a:p>
          <a:p>
            <a:pPr marL="12700">
              <a:lnSpc>
                <a:spcPct val="100000"/>
              </a:lnSpc>
              <a:tabLst>
                <a:tab pos="286385" algn="l"/>
                <a:tab pos="690880" algn="l"/>
                <a:tab pos="1800225" algn="l"/>
                <a:tab pos="3566795" algn="l"/>
                <a:tab pos="4629150" algn="l"/>
                <a:tab pos="5359400" algn="l"/>
                <a:tab pos="7574280"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5" dirty="0">
                <a:latin typeface="Gill Sans MT"/>
                <a:cs typeface="Gill Sans MT"/>
              </a:rPr>
              <a:t>If	lacking,	organization	should	</a:t>
            </a:r>
            <a:r>
              <a:rPr sz="2400" spc="-20" dirty="0">
                <a:latin typeface="Gill Sans MT"/>
                <a:cs typeface="Gill Sans MT"/>
              </a:rPr>
              <a:t>hire	</a:t>
            </a:r>
            <a:r>
              <a:rPr sz="2400" spc="-5" dirty="0">
                <a:latin typeface="Gill Sans MT"/>
                <a:cs typeface="Gill Sans MT"/>
              </a:rPr>
              <a:t>individuals/firms	that</a:t>
            </a:r>
            <a:endParaRPr sz="2400">
              <a:latin typeface="Gill Sans MT"/>
              <a:cs typeface="Gill Sans MT"/>
            </a:endParaRPr>
          </a:p>
          <a:p>
            <a:pPr marL="286385">
              <a:lnSpc>
                <a:spcPct val="100000"/>
              </a:lnSpc>
            </a:pPr>
            <a:r>
              <a:rPr sz="2400" spc="-15" dirty="0">
                <a:latin typeface="Gill Sans MT"/>
                <a:cs typeface="Gill Sans MT"/>
              </a:rPr>
              <a:t>provide </a:t>
            </a:r>
            <a:r>
              <a:rPr sz="2400" dirty="0">
                <a:latin typeface="Gill Sans MT"/>
                <a:cs typeface="Gill Sans MT"/>
              </a:rPr>
              <a:t>security </a:t>
            </a:r>
            <a:r>
              <a:rPr sz="2400" spc="-5" dirty="0">
                <a:latin typeface="Gill Sans MT"/>
                <a:cs typeface="Gill Sans MT"/>
              </a:rPr>
              <a:t>management </a:t>
            </a:r>
            <a:r>
              <a:rPr sz="2400" dirty="0">
                <a:latin typeface="Gill Sans MT"/>
                <a:cs typeface="Gill Sans MT"/>
              </a:rPr>
              <a:t>and </a:t>
            </a:r>
            <a:r>
              <a:rPr sz="2400" spc="-5" dirty="0">
                <a:latin typeface="Gill Sans MT"/>
                <a:cs typeface="Gill Sans MT"/>
              </a:rPr>
              <a:t>administration</a:t>
            </a:r>
            <a:r>
              <a:rPr sz="2400" dirty="0">
                <a:latin typeface="Gill Sans MT"/>
                <a:cs typeface="Gill Sans MT"/>
              </a:rPr>
              <a:t> </a:t>
            </a:r>
            <a:r>
              <a:rPr sz="2400" spc="5" dirty="0">
                <a:latin typeface="Gill Sans MT"/>
                <a:cs typeface="Gill Sans MT"/>
              </a:rPr>
              <a:t>expertise</a:t>
            </a:r>
            <a:endParaRPr sz="2400">
              <a:latin typeface="Gill Sans MT"/>
              <a:cs typeface="Gill Sans MT"/>
            </a:endParaRPr>
          </a:p>
        </p:txBody>
      </p:sp>
      <p:graphicFrame>
        <p:nvGraphicFramePr>
          <p:cNvPr id="7" name="object 7"/>
          <p:cNvGraphicFramePr>
            <a:graphicFrameLocks noGrp="1"/>
          </p:cNvGraphicFramePr>
          <p:nvPr/>
        </p:nvGraphicFramePr>
        <p:xfrm>
          <a:off x="526415" y="3445252"/>
          <a:ext cx="8092133" cy="769620"/>
        </p:xfrm>
        <a:graphic>
          <a:graphicData uri="http://schemas.openxmlformats.org/drawingml/2006/table">
            <a:tbl>
              <a:tblPr firstRow="1" bandRow="1">
                <a:tableStyleId>{2D5ABB26-0587-4C30-8999-92F81FD0307C}</a:tableStyleId>
              </a:tblPr>
              <a:tblGrid>
                <a:gridCol w="1974291">
                  <a:extLst>
                    <a:ext uri="{9D8B030D-6E8A-4147-A177-3AD203B41FA5}">
                      <a16:colId xmlns:a16="http://schemas.microsoft.com/office/drawing/2014/main" val="20000"/>
                    </a:ext>
                  </a:extLst>
                </a:gridCol>
                <a:gridCol w="1687420">
                  <a:extLst>
                    <a:ext uri="{9D8B030D-6E8A-4147-A177-3AD203B41FA5}">
                      <a16:colId xmlns:a16="http://schemas.microsoft.com/office/drawing/2014/main" val="20001"/>
                    </a:ext>
                  </a:extLst>
                </a:gridCol>
                <a:gridCol w="1223595">
                  <a:extLst>
                    <a:ext uri="{9D8B030D-6E8A-4147-A177-3AD203B41FA5}">
                      <a16:colId xmlns:a16="http://schemas.microsoft.com/office/drawing/2014/main" val="20002"/>
                    </a:ext>
                  </a:extLst>
                </a:gridCol>
                <a:gridCol w="3206827">
                  <a:extLst>
                    <a:ext uri="{9D8B030D-6E8A-4147-A177-3AD203B41FA5}">
                      <a16:colId xmlns:a16="http://schemas.microsoft.com/office/drawing/2014/main" val="20003"/>
                    </a:ext>
                  </a:extLst>
                </a:gridCol>
              </a:tblGrid>
              <a:tr h="398780">
                <a:tc>
                  <a:txBody>
                    <a:bodyPr/>
                    <a:lstStyle/>
                    <a:p>
                      <a:pPr marR="73025" algn="r">
                        <a:lnSpc>
                          <a:spcPct val="100000"/>
                        </a:lnSpc>
                        <a:spcBef>
                          <a:spcPts val="20"/>
                        </a:spcBef>
                        <a:tabLst>
                          <a:tab pos="273685" algn="l"/>
                        </a:tabLst>
                      </a:pPr>
                      <a:r>
                        <a:rPr sz="1800" dirty="0">
                          <a:solidFill>
                            <a:srgbClr val="717BA2"/>
                          </a:solidFill>
                          <a:latin typeface="Wingdings 3"/>
                          <a:cs typeface="Wingdings 3"/>
                        </a:rPr>
                        <a:t></a:t>
                      </a:r>
                      <a:r>
                        <a:rPr sz="1800" dirty="0">
                          <a:solidFill>
                            <a:srgbClr val="717BA2"/>
                          </a:solidFill>
                          <a:latin typeface="Times New Roman"/>
                          <a:cs typeface="Times New Roman"/>
                        </a:rPr>
                        <a:t>	</a:t>
                      </a:r>
                      <a:r>
                        <a:rPr sz="2400" spc="-5" dirty="0">
                          <a:latin typeface="Gill Sans MT"/>
                          <a:cs typeface="Gill Sans MT"/>
                        </a:rPr>
                        <a:t>Orga</a:t>
                      </a:r>
                      <a:r>
                        <a:rPr sz="2400" dirty="0">
                          <a:latin typeface="Gill Sans MT"/>
                          <a:cs typeface="Gill Sans MT"/>
                        </a:rPr>
                        <a:t>niz</a:t>
                      </a:r>
                      <a:r>
                        <a:rPr sz="2400" spc="-10" dirty="0">
                          <a:latin typeface="Gill Sans MT"/>
                          <a:cs typeface="Gill Sans MT"/>
                        </a:rPr>
                        <a:t>a</a:t>
                      </a:r>
                      <a:r>
                        <a:rPr sz="2400" dirty="0">
                          <a:latin typeface="Gill Sans MT"/>
                          <a:cs typeface="Gill Sans MT"/>
                        </a:rPr>
                        <a:t>ti</a:t>
                      </a:r>
                      <a:r>
                        <a:rPr sz="2400" spc="5" dirty="0">
                          <a:latin typeface="Gill Sans MT"/>
                          <a:cs typeface="Gill Sans MT"/>
                        </a:rPr>
                        <a:t>o</a:t>
                      </a:r>
                      <a:r>
                        <a:rPr sz="2400" dirty="0">
                          <a:latin typeface="Gill Sans MT"/>
                          <a:cs typeface="Gill Sans MT"/>
                        </a:rPr>
                        <a:t>n</a:t>
                      </a:r>
                      <a:endParaRPr sz="2400">
                        <a:latin typeface="Gill Sans MT"/>
                        <a:cs typeface="Gill Sans MT"/>
                      </a:endParaRPr>
                    </a:p>
                  </a:txBody>
                  <a:tcPr marL="0" marR="0" marT="0" marB="0"/>
                </a:tc>
                <a:tc>
                  <a:txBody>
                    <a:bodyPr/>
                    <a:lstStyle/>
                    <a:p>
                      <a:pPr marR="80645" algn="r">
                        <a:lnSpc>
                          <a:spcPct val="100000"/>
                        </a:lnSpc>
                        <a:spcBef>
                          <a:spcPts val="20"/>
                        </a:spcBef>
                        <a:tabLst>
                          <a:tab pos="806450" algn="l"/>
                        </a:tabLst>
                      </a:pPr>
                      <a:r>
                        <a:rPr sz="2400" dirty="0">
                          <a:latin typeface="Gill Sans MT"/>
                          <a:cs typeface="Gill Sans MT"/>
                        </a:rPr>
                        <a:t>m</a:t>
                      </a:r>
                      <a:r>
                        <a:rPr sz="2400" spc="-105" dirty="0">
                          <a:latin typeface="Gill Sans MT"/>
                          <a:cs typeface="Gill Sans MT"/>
                        </a:rPr>
                        <a:t>a</a:t>
                      </a:r>
                      <a:r>
                        <a:rPr sz="2400" dirty="0">
                          <a:latin typeface="Gill Sans MT"/>
                          <a:cs typeface="Gill Sans MT"/>
                        </a:rPr>
                        <a:t>y	then</a:t>
                      </a:r>
                      <a:endParaRPr sz="2400">
                        <a:latin typeface="Gill Sans MT"/>
                        <a:cs typeface="Gill Sans MT"/>
                      </a:endParaRPr>
                    </a:p>
                  </a:txBody>
                  <a:tcPr marL="0" marR="0" marT="0" marB="0"/>
                </a:tc>
                <a:tc>
                  <a:txBody>
                    <a:bodyPr/>
                    <a:lstStyle/>
                    <a:p>
                      <a:pPr marL="230504">
                        <a:lnSpc>
                          <a:spcPct val="100000"/>
                        </a:lnSpc>
                        <a:spcBef>
                          <a:spcPts val="20"/>
                        </a:spcBef>
                      </a:pPr>
                      <a:r>
                        <a:rPr sz="2400" spc="-5" dirty="0">
                          <a:latin typeface="Gill Sans MT"/>
                          <a:cs typeface="Gill Sans MT"/>
                        </a:rPr>
                        <a:t>transfer</a:t>
                      </a:r>
                      <a:endParaRPr sz="2400">
                        <a:latin typeface="Gill Sans MT"/>
                        <a:cs typeface="Gill Sans MT"/>
                      </a:endParaRPr>
                    </a:p>
                  </a:txBody>
                  <a:tcPr marL="0" marR="0" marT="0" marB="0"/>
                </a:tc>
                <a:tc>
                  <a:txBody>
                    <a:bodyPr/>
                    <a:lstStyle/>
                    <a:p>
                      <a:pPr marR="14604" algn="r">
                        <a:lnSpc>
                          <a:spcPct val="100000"/>
                        </a:lnSpc>
                        <a:spcBef>
                          <a:spcPts val="20"/>
                        </a:spcBef>
                        <a:tabLst>
                          <a:tab pos="770890" algn="l"/>
                          <a:tab pos="2355850" algn="l"/>
                        </a:tabLst>
                      </a:pPr>
                      <a:r>
                        <a:rPr sz="2400" dirty="0">
                          <a:latin typeface="Gill Sans MT"/>
                          <a:cs typeface="Gill Sans MT"/>
                        </a:rPr>
                        <a:t>risk	a</a:t>
                      </a:r>
                      <a:r>
                        <a:rPr sz="2400" spc="-20" dirty="0">
                          <a:latin typeface="Gill Sans MT"/>
                          <a:cs typeface="Gill Sans MT"/>
                        </a:rPr>
                        <a:t>s</a:t>
                      </a:r>
                      <a:r>
                        <a:rPr sz="2400" dirty="0">
                          <a:latin typeface="Gill Sans MT"/>
                          <a:cs typeface="Gill Sans MT"/>
                        </a:rPr>
                        <a:t>sociated	</a:t>
                      </a:r>
                      <a:r>
                        <a:rPr sz="2400" spc="-15" dirty="0">
                          <a:latin typeface="Gill Sans MT"/>
                          <a:cs typeface="Gill Sans MT"/>
                        </a:rPr>
                        <a:t>w</a:t>
                      </a:r>
                      <a:r>
                        <a:rPr sz="2400" spc="-5" dirty="0">
                          <a:latin typeface="Gill Sans MT"/>
                          <a:cs typeface="Gill Sans MT"/>
                        </a:rPr>
                        <a:t>i</a:t>
                      </a:r>
                      <a:r>
                        <a:rPr sz="2400" dirty="0">
                          <a:latin typeface="Gill Sans MT"/>
                          <a:cs typeface="Gill Sans MT"/>
                        </a:rPr>
                        <a:t>th</a:t>
                      </a:r>
                      <a:endParaRPr sz="2400">
                        <a:latin typeface="Gill Sans MT"/>
                        <a:cs typeface="Gill Sans MT"/>
                      </a:endParaRPr>
                    </a:p>
                  </a:txBody>
                  <a:tcPr marL="0" marR="0" marT="0" marB="0"/>
                </a:tc>
                <a:extLst>
                  <a:ext uri="{0D108BD9-81ED-4DB2-BD59-A6C34878D82A}">
                    <a16:rowId xmlns:a16="http://schemas.microsoft.com/office/drawing/2014/main" val="10000"/>
                  </a:ext>
                </a:extLst>
              </a:tr>
              <a:tr h="370840">
                <a:tc>
                  <a:txBody>
                    <a:bodyPr/>
                    <a:lstStyle/>
                    <a:p>
                      <a:pPr marR="113030" algn="r">
                        <a:lnSpc>
                          <a:spcPts val="2645"/>
                        </a:lnSpc>
                      </a:pPr>
                      <a:r>
                        <a:rPr sz="2400" dirty="0">
                          <a:latin typeface="Gill Sans MT"/>
                          <a:cs typeface="Gill Sans MT"/>
                        </a:rPr>
                        <a:t>m</a:t>
                      </a:r>
                      <a:r>
                        <a:rPr sz="2400" spc="-10" dirty="0">
                          <a:latin typeface="Gill Sans MT"/>
                          <a:cs typeface="Gill Sans MT"/>
                        </a:rPr>
                        <a:t>a</a:t>
                      </a:r>
                      <a:r>
                        <a:rPr sz="2400" dirty="0">
                          <a:latin typeface="Gill Sans MT"/>
                          <a:cs typeface="Gill Sans MT"/>
                        </a:rPr>
                        <a:t>na</a:t>
                      </a:r>
                      <a:r>
                        <a:rPr sz="2400" spc="-10" dirty="0">
                          <a:latin typeface="Gill Sans MT"/>
                          <a:cs typeface="Gill Sans MT"/>
                        </a:rPr>
                        <a:t>g</a:t>
                      </a:r>
                      <a:r>
                        <a:rPr sz="2400" dirty="0">
                          <a:latin typeface="Gill Sans MT"/>
                          <a:cs typeface="Gill Sans MT"/>
                        </a:rPr>
                        <a:t>ement</a:t>
                      </a:r>
                      <a:endParaRPr sz="2400">
                        <a:latin typeface="Gill Sans MT"/>
                        <a:cs typeface="Gill Sans MT"/>
                      </a:endParaRPr>
                    </a:p>
                  </a:txBody>
                  <a:tcPr marL="0" marR="0" marT="0" marB="0"/>
                </a:tc>
                <a:tc>
                  <a:txBody>
                    <a:bodyPr/>
                    <a:lstStyle/>
                    <a:p>
                      <a:pPr marR="102870" algn="r">
                        <a:lnSpc>
                          <a:spcPts val="2645"/>
                        </a:lnSpc>
                        <a:tabLst>
                          <a:tab pos="441959" algn="l"/>
                        </a:tabLst>
                      </a:pPr>
                      <a:r>
                        <a:rPr sz="2400" spc="-5" dirty="0">
                          <a:latin typeface="Gill Sans MT"/>
                          <a:cs typeface="Gill Sans MT"/>
                        </a:rPr>
                        <a:t>o</a:t>
                      </a:r>
                      <a:r>
                        <a:rPr sz="2400" dirty="0">
                          <a:latin typeface="Gill Sans MT"/>
                          <a:cs typeface="Gill Sans MT"/>
                        </a:rPr>
                        <a:t>f	compl</a:t>
                      </a:r>
                      <a:r>
                        <a:rPr sz="2400" spc="-10" dirty="0">
                          <a:latin typeface="Gill Sans MT"/>
                          <a:cs typeface="Gill Sans MT"/>
                        </a:rPr>
                        <a:t>e</a:t>
                      </a:r>
                      <a:r>
                        <a:rPr sz="2400" dirty="0">
                          <a:latin typeface="Gill Sans MT"/>
                          <a:cs typeface="Gill Sans MT"/>
                        </a:rPr>
                        <a:t>x</a:t>
                      </a:r>
                      <a:endParaRPr sz="2400">
                        <a:latin typeface="Gill Sans MT"/>
                        <a:cs typeface="Gill Sans MT"/>
                      </a:endParaRPr>
                    </a:p>
                  </a:txBody>
                  <a:tcPr marL="0" marR="0" marT="0" marB="0"/>
                </a:tc>
                <a:tc>
                  <a:txBody>
                    <a:bodyPr/>
                    <a:lstStyle/>
                    <a:p>
                      <a:pPr marL="88265">
                        <a:lnSpc>
                          <a:spcPts val="2645"/>
                        </a:lnSpc>
                      </a:pPr>
                      <a:r>
                        <a:rPr sz="2400" spc="-5" dirty="0">
                          <a:latin typeface="Gill Sans MT"/>
                          <a:cs typeface="Gill Sans MT"/>
                        </a:rPr>
                        <a:t>systems</a:t>
                      </a:r>
                      <a:endParaRPr sz="2400">
                        <a:latin typeface="Gill Sans MT"/>
                        <a:cs typeface="Gill Sans MT"/>
                      </a:endParaRPr>
                    </a:p>
                  </a:txBody>
                  <a:tcPr marL="0" marR="0" marT="0" marB="0"/>
                </a:tc>
                <a:tc>
                  <a:txBody>
                    <a:bodyPr/>
                    <a:lstStyle/>
                    <a:p>
                      <a:pPr marR="14604" algn="r">
                        <a:lnSpc>
                          <a:spcPts val="2645"/>
                        </a:lnSpc>
                        <a:tabLst>
                          <a:tab pos="469265" algn="l"/>
                          <a:tab pos="1639570" algn="l"/>
                        </a:tabLst>
                      </a:pPr>
                      <a:r>
                        <a:rPr sz="2400" dirty="0">
                          <a:latin typeface="Gill Sans MT"/>
                          <a:cs typeface="Gill Sans MT"/>
                        </a:rPr>
                        <a:t>to	an</a:t>
                      </a:r>
                      <a:r>
                        <a:rPr sz="2400" spc="-10" dirty="0">
                          <a:latin typeface="Gill Sans MT"/>
                          <a:cs typeface="Gill Sans MT"/>
                        </a:rPr>
                        <a:t>o</a:t>
                      </a:r>
                      <a:r>
                        <a:rPr sz="2400" dirty="0">
                          <a:latin typeface="Gill Sans MT"/>
                          <a:cs typeface="Gill Sans MT"/>
                        </a:rPr>
                        <a:t>ther	or</a:t>
                      </a:r>
                      <a:r>
                        <a:rPr sz="2400" spc="-15" dirty="0">
                          <a:latin typeface="Gill Sans MT"/>
                          <a:cs typeface="Gill Sans MT"/>
                        </a:rPr>
                        <a:t>g</a:t>
                      </a:r>
                      <a:r>
                        <a:rPr sz="2400" dirty="0">
                          <a:latin typeface="Gill Sans MT"/>
                          <a:cs typeface="Gill Sans MT"/>
                        </a:rPr>
                        <a:t>ani</a:t>
                      </a:r>
                      <a:r>
                        <a:rPr sz="2400" spc="-10" dirty="0">
                          <a:latin typeface="Gill Sans MT"/>
                          <a:cs typeface="Gill Sans MT"/>
                        </a:rPr>
                        <a:t>z</a:t>
                      </a:r>
                      <a:r>
                        <a:rPr sz="2400" dirty="0">
                          <a:latin typeface="Gill Sans MT"/>
                          <a:cs typeface="Gill Sans MT"/>
                        </a:rPr>
                        <a:t>ation</a:t>
                      </a:r>
                      <a:endParaRPr sz="2400">
                        <a:latin typeface="Gill Sans MT"/>
                        <a:cs typeface="Gill Sans MT"/>
                      </a:endParaRPr>
                    </a:p>
                  </a:txBody>
                  <a:tcPr marL="0" marR="0" marT="0" marB="0"/>
                </a:tc>
                <a:extLst>
                  <a:ext uri="{0D108BD9-81ED-4DB2-BD59-A6C34878D82A}">
                    <a16:rowId xmlns:a16="http://schemas.microsoft.com/office/drawing/2014/main" val="10001"/>
                  </a:ext>
                </a:extLst>
              </a:tr>
            </a:tbl>
          </a:graphicData>
        </a:graphic>
      </p:graphicFrame>
      <p:sp>
        <p:nvSpPr>
          <p:cNvPr id="8" name="object 8"/>
          <p:cNvSpPr txBox="1"/>
          <p:nvPr/>
        </p:nvSpPr>
        <p:spPr>
          <a:xfrm>
            <a:off x="810259" y="4179696"/>
            <a:ext cx="4825365" cy="378460"/>
          </a:xfrm>
          <a:prstGeom prst="rect">
            <a:avLst/>
          </a:prstGeom>
        </p:spPr>
        <p:txBody>
          <a:bodyPr vert="horz" wrap="square" lIns="0" tIns="0" rIns="0" bIns="0" rtlCol="0">
            <a:spAutoFit/>
          </a:bodyPr>
          <a:lstStyle/>
          <a:p>
            <a:pPr marL="12700">
              <a:lnSpc>
                <a:spcPct val="100000"/>
              </a:lnSpc>
            </a:pPr>
            <a:r>
              <a:rPr sz="2400" dirty="0">
                <a:latin typeface="Gill Sans MT"/>
                <a:cs typeface="Gill Sans MT"/>
              </a:rPr>
              <a:t>experienced in dealing </a:t>
            </a:r>
            <a:r>
              <a:rPr sz="2400" spc="-5" dirty="0">
                <a:latin typeface="Gill Sans MT"/>
                <a:cs typeface="Gill Sans MT"/>
              </a:rPr>
              <a:t>with </a:t>
            </a:r>
            <a:r>
              <a:rPr sz="2400" dirty="0">
                <a:latin typeface="Gill Sans MT"/>
                <a:cs typeface="Gill Sans MT"/>
              </a:rPr>
              <a:t>those</a:t>
            </a:r>
            <a:r>
              <a:rPr sz="2400" spc="-125" dirty="0">
                <a:latin typeface="Gill Sans MT"/>
                <a:cs typeface="Gill Sans MT"/>
              </a:rPr>
              <a:t> </a:t>
            </a:r>
            <a:r>
              <a:rPr sz="2400" dirty="0">
                <a:latin typeface="Gill Sans MT"/>
                <a:cs typeface="Gill Sans MT"/>
              </a:rPr>
              <a:t>risks</a:t>
            </a:r>
            <a:endParaRPr sz="2400">
              <a:latin typeface="Gill Sans MT"/>
              <a:cs typeface="Gill Sans MT"/>
            </a:endParaRPr>
          </a:p>
        </p:txBody>
      </p:sp>
    </p:spTree>
    <p:extLst>
      <p:ext uri="{BB962C8B-B14F-4D97-AF65-F5344CB8AC3E}">
        <p14:creationId xmlns:p14="http://schemas.microsoft.com/office/powerpoint/2010/main" val="2508461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454367"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5" name="object 5"/>
          <p:cNvSpPr txBox="1">
            <a:spLocks noGrp="1"/>
          </p:cNvSpPr>
          <p:nvPr>
            <p:ph type="title"/>
          </p:nvPr>
        </p:nvSpPr>
        <p:spPr>
          <a:xfrm>
            <a:off x="447440" y="0"/>
            <a:ext cx="7620000" cy="1143000"/>
          </a:xfrm>
          <a:prstGeom prst="rect">
            <a:avLst/>
          </a:prstGeom>
        </p:spPr>
        <p:txBody>
          <a:bodyPr vert="horz" wrap="square" lIns="0" tIns="487934" rIns="0" bIns="0" rtlCol="0">
            <a:spAutoFit/>
          </a:bodyPr>
          <a:lstStyle/>
          <a:p>
            <a:pPr marL="12700">
              <a:lnSpc>
                <a:spcPct val="100000"/>
              </a:lnSpc>
            </a:pPr>
            <a:r>
              <a:rPr sz="3200" b="0" u="none" dirty="0">
                <a:solidFill>
                  <a:srgbClr val="464652"/>
                </a:solidFill>
                <a:latin typeface="Bookman Old Style"/>
                <a:cs typeface="Bookman Old Style"/>
              </a:rPr>
              <a:t>Mitiga</a:t>
            </a:r>
            <a:r>
              <a:rPr sz="3200" b="0" u="none" spc="-20" dirty="0">
                <a:solidFill>
                  <a:srgbClr val="464652"/>
                </a:solidFill>
                <a:latin typeface="Bookman Old Style"/>
                <a:cs typeface="Bookman Old Style"/>
              </a:rPr>
              <a:t>t</a:t>
            </a:r>
            <a:r>
              <a:rPr sz="3200" b="0" u="none" dirty="0">
                <a:solidFill>
                  <a:srgbClr val="464652"/>
                </a:solidFill>
                <a:latin typeface="Bookman Old Style"/>
                <a:cs typeface="Bookman Old Style"/>
              </a:rPr>
              <a:t>ion</a:t>
            </a:r>
            <a:endParaRPr sz="3200" dirty="0">
              <a:latin typeface="Bookman Old Style"/>
              <a:cs typeface="Bookman Old Style"/>
            </a:endParaRPr>
          </a:p>
        </p:txBody>
      </p:sp>
      <p:sp>
        <p:nvSpPr>
          <p:cNvPr id="10" name="object 10"/>
          <p:cNvSpPr txBox="1">
            <a:spLocks noGrp="1"/>
          </p:cNvSpPr>
          <p:nvPr>
            <p:ph type="sldNum" sz="quarter" idx="4294967295"/>
          </p:nvPr>
        </p:nvSpPr>
        <p:spPr>
          <a:xfrm>
            <a:off x="678687" y="6415521"/>
            <a:ext cx="373380" cy="207645"/>
          </a:xfrm>
          <a:prstGeom prst="rect">
            <a:avLst/>
          </a:prstGeom>
        </p:spPr>
        <p:txBody>
          <a:bodyPr vert="horz" wrap="square" lIns="0" tIns="0" rIns="0" bIns="0" rtlCol="0">
            <a:spAutoFit/>
          </a:bodyPr>
          <a:lstStyle/>
          <a:p>
            <a:pPr marL="55880">
              <a:lnSpc>
                <a:spcPts val="1635"/>
              </a:lnSpc>
            </a:pPr>
            <a:fld id="{81D60167-4931-47E6-BA6A-407CBD079E47}" type="slidenum">
              <a:rPr dirty="0"/>
              <a:t>53</a:t>
            </a:fld>
            <a:endParaRPr dirty="0"/>
          </a:p>
        </p:txBody>
      </p:sp>
      <p:sp>
        <p:nvSpPr>
          <p:cNvPr id="6" name="object 6"/>
          <p:cNvSpPr txBox="1"/>
          <p:nvPr/>
        </p:nvSpPr>
        <p:spPr>
          <a:xfrm>
            <a:off x="4953000" y="1329182"/>
            <a:ext cx="1515745" cy="378460"/>
          </a:xfrm>
          <a:prstGeom prst="rect">
            <a:avLst/>
          </a:prstGeom>
        </p:spPr>
        <p:txBody>
          <a:bodyPr vert="horz" wrap="square" lIns="0" tIns="0" rIns="0" bIns="0" rtlCol="0">
            <a:spAutoFit/>
          </a:bodyPr>
          <a:lstStyle/>
          <a:p>
            <a:pPr marL="12700">
              <a:lnSpc>
                <a:spcPct val="100000"/>
              </a:lnSpc>
            </a:pPr>
            <a:r>
              <a:rPr sz="2400" dirty="0">
                <a:latin typeface="Gill Sans MT"/>
                <a:cs typeface="Gill Sans MT"/>
              </a:rPr>
              <a:t>vulnerability</a:t>
            </a:r>
          </a:p>
        </p:txBody>
      </p:sp>
      <p:sp>
        <p:nvSpPr>
          <p:cNvPr id="7" name="object 7"/>
          <p:cNvSpPr txBox="1"/>
          <p:nvPr/>
        </p:nvSpPr>
        <p:spPr>
          <a:xfrm>
            <a:off x="6629400" y="1291151"/>
            <a:ext cx="1497965" cy="378460"/>
          </a:xfrm>
          <a:prstGeom prst="rect">
            <a:avLst/>
          </a:prstGeom>
        </p:spPr>
        <p:txBody>
          <a:bodyPr vert="horz" wrap="square" lIns="0" tIns="0" rIns="0" bIns="0" rtlCol="0">
            <a:spAutoFit/>
          </a:bodyPr>
          <a:lstStyle/>
          <a:p>
            <a:pPr marL="12700">
              <a:lnSpc>
                <a:spcPct val="100000"/>
              </a:lnSpc>
            </a:pPr>
            <a:r>
              <a:rPr sz="2400" spc="-5" dirty="0">
                <a:latin typeface="Gill Sans MT"/>
                <a:cs typeface="Gill Sans MT"/>
              </a:rPr>
              <a:t>exploitation</a:t>
            </a:r>
            <a:endParaRPr sz="2400" dirty="0">
              <a:latin typeface="Gill Sans MT"/>
              <a:cs typeface="Gill Sans MT"/>
            </a:endParaRPr>
          </a:p>
        </p:txBody>
      </p:sp>
      <p:sp>
        <p:nvSpPr>
          <p:cNvPr id="8" name="object 8"/>
          <p:cNvSpPr txBox="1"/>
          <p:nvPr/>
        </p:nvSpPr>
        <p:spPr>
          <a:xfrm>
            <a:off x="152400" y="1329182"/>
            <a:ext cx="4620895" cy="744220"/>
          </a:xfrm>
          <a:prstGeom prst="rect">
            <a:avLst/>
          </a:prstGeom>
        </p:spPr>
        <p:txBody>
          <a:bodyPr vert="horz" wrap="square" lIns="0" tIns="0" rIns="0" bIns="0" rtlCol="0">
            <a:spAutoFit/>
          </a:bodyPr>
          <a:lstStyle/>
          <a:p>
            <a:pPr marL="286385" marR="5080" indent="-274320">
              <a:lnSpc>
                <a:spcPct val="100000"/>
              </a:lnSpc>
              <a:tabLst>
                <a:tab pos="286385" algn="l"/>
                <a:tab pos="1692275" algn="l"/>
                <a:tab pos="2205355" algn="l"/>
                <a:tab pos="3298825" algn="l"/>
                <a:tab pos="436435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10" dirty="0">
                <a:latin typeface="Gill Sans MT"/>
                <a:cs typeface="Gill Sans MT"/>
              </a:rPr>
              <a:t>Attempts	</a:t>
            </a:r>
            <a:r>
              <a:rPr sz="2400" spc="-10" dirty="0">
                <a:latin typeface="Gill Sans MT"/>
                <a:cs typeface="Gill Sans MT"/>
              </a:rPr>
              <a:t>t</a:t>
            </a:r>
            <a:r>
              <a:rPr sz="2400" dirty="0">
                <a:latin typeface="Gill Sans MT"/>
                <a:cs typeface="Gill Sans MT"/>
              </a:rPr>
              <a:t>o	</a:t>
            </a:r>
            <a:r>
              <a:rPr sz="2400" spc="-55" dirty="0">
                <a:latin typeface="Gill Sans MT"/>
                <a:cs typeface="Gill Sans MT"/>
              </a:rPr>
              <a:t>r</a:t>
            </a:r>
            <a:r>
              <a:rPr sz="2400" dirty="0">
                <a:latin typeface="Gill Sans MT"/>
                <a:cs typeface="Gill Sans MT"/>
              </a:rPr>
              <a:t>edu</a:t>
            </a:r>
            <a:r>
              <a:rPr sz="2400" spc="5" dirty="0">
                <a:latin typeface="Gill Sans MT"/>
                <a:cs typeface="Gill Sans MT"/>
              </a:rPr>
              <a:t>c</a:t>
            </a:r>
            <a:r>
              <a:rPr sz="2400" dirty="0">
                <a:latin typeface="Gill Sans MT"/>
                <a:cs typeface="Gill Sans MT"/>
              </a:rPr>
              <a:t>e	</a:t>
            </a:r>
            <a:r>
              <a:rPr sz="2400" spc="-5" dirty="0">
                <a:latin typeface="Gill Sans MT"/>
                <a:cs typeface="Gill Sans MT"/>
              </a:rPr>
              <a:t>impac</a:t>
            </a:r>
            <a:r>
              <a:rPr sz="2400" dirty="0">
                <a:latin typeface="Gill Sans MT"/>
                <a:cs typeface="Gill Sans MT"/>
              </a:rPr>
              <a:t>t	</a:t>
            </a:r>
            <a:r>
              <a:rPr sz="2400" spc="-5" dirty="0">
                <a:latin typeface="Gill Sans MT"/>
                <a:cs typeface="Gill Sans MT"/>
              </a:rPr>
              <a:t>of  </a:t>
            </a:r>
            <a:r>
              <a:rPr sz="2400" spc="-10" dirty="0">
                <a:latin typeface="Gill Sans MT"/>
                <a:cs typeface="Gill Sans MT"/>
              </a:rPr>
              <a:t>through </a:t>
            </a:r>
            <a:r>
              <a:rPr sz="2400" dirty="0">
                <a:latin typeface="Gill Sans MT"/>
                <a:cs typeface="Gill Sans MT"/>
              </a:rPr>
              <a:t>planning and</a:t>
            </a:r>
            <a:r>
              <a:rPr sz="2400" spc="-50" dirty="0">
                <a:latin typeface="Gill Sans MT"/>
                <a:cs typeface="Gill Sans MT"/>
              </a:rPr>
              <a:t> </a:t>
            </a:r>
            <a:r>
              <a:rPr sz="2400" spc="-10" dirty="0">
                <a:latin typeface="Gill Sans MT"/>
                <a:cs typeface="Gill Sans MT"/>
              </a:rPr>
              <a:t>preparation</a:t>
            </a:r>
            <a:endParaRPr sz="2400" dirty="0">
              <a:latin typeface="Gill Sans MT"/>
              <a:cs typeface="Gill Sans MT"/>
            </a:endParaRPr>
          </a:p>
        </p:txBody>
      </p:sp>
      <p:sp>
        <p:nvSpPr>
          <p:cNvPr id="9" name="object 9"/>
          <p:cNvSpPr txBox="1"/>
          <p:nvPr/>
        </p:nvSpPr>
        <p:spPr>
          <a:xfrm>
            <a:off x="152400" y="2403729"/>
            <a:ext cx="7706359" cy="3670935"/>
          </a:xfrm>
          <a:prstGeom prst="rect">
            <a:avLst/>
          </a:prstGeom>
        </p:spPr>
        <p:txBody>
          <a:bodyPr vert="horz" wrap="square" lIns="0" tIns="0" rIns="0" bIns="0" rtlCol="0">
            <a:spAutoFit/>
          </a:bodyPr>
          <a:lstStyle/>
          <a:p>
            <a:pPr marL="286385" marR="66040" indent="-27432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5" dirty="0">
                <a:latin typeface="Gill Sans MT"/>
                <a:cs typeface="Gill Sans MT"/>
              </a:rPr>
              <a:t>Often </a:t>
            </a:r>
            <a:r>
              <a:rPr sz="2400" dirty="0">
                <a:latin typeface="Gill Sans MT"/>
                <a:cs typeface="Gill Sans MT"/>
              </a:rPr>
              <a:t>this </a:t>
            </a:r>
            <a:r>
              <a:rPr sz="2400" spc="-5" dirty="0">
                <a:latin typeface="Gill Sans MT"/>
                <a:cs typeface="Gill Sans MT"/>
              </a:rPr>
              <a:t>will include </a:t>
            </a:r>
            <a:r>
              <a:rPr sz="2400" dirty="0">
                <a:latin typeface="Gill Sans MT"/>
                <a:cs typeface="Gill Sans MT"/>
              </a:rPr>
              <a:t>selecting </a:t>
            </a:r>
            <a:r>
              <a:rPr sz="2400" spc="-5" dirty="0">
                <a:latin typeface="Gill Sans MT"/>
                <a:cs typeface="Gill Sans MT"/>
              </a:rPr>
              <a:t>countermeasures</a:t>
            </a:r>
            <a:r>
              <a:rPr sz="2400" spc="-75" dirty="0">
                <a:latin typeface="Gill Sans MT"/>
                <a:cs typeface="Gill Sans MT"/>
              </a:rPr>
              <a:t> </a:t>
            </a:r>
            <a:r>
              <a:rPr sz="2400" dirty="0">
                <a:latin typeface="Gill Sans MT"/>
                <a:cs typeface="Gill Sans MT"/>
              </a:rPr>
              <a:t>that</a:t>
            </a:r>
            <a:r>
              <a:rPr sz="2400" spc="-20" dirty="0">
                <a:latin typeface="Gill Sans MT"/>
                <a:cs typeface="Gill Sans MT"/>
              </a:rPr>
              <a:t> </a:t>
            </a:r>
            <a:r>
              <a:rPr sz="2400" spc="-5" dirty="0">
                <a:latin typeface="Gill Sans MT"/>
                <a:cs typeface="Gill Sans MT"/>
              </a:rPr>
              <a:t>will  </a:t>
            </a:r>
            <a:r>
              <a:rPr sz="2400" dirty="0">
                <a:latin typeface="Gill Sans MT"/>
                <a:cs typeface="Gill Sans MT"/>
              </a:rPr>
              <a:t>either </a:t>
            </a:r>
            <a:r>
              <a:rPr sz="2400" spc="-10" dirty="0">
                <a:latin typeface="Gill Sans MT"/>
                <a:cs typeface="Gill Sans MT"/>
              </a:rPr>
              <a:t>reduce </a:t>
            </a:r>
            <a:r>
              <a:rPr sz="2400" dirty="0">
                <a:latin typeface="Gill Sans MT"/>
                <a:cs typeface="Gill Sans MT"/>
              </a:rPr>
              <a:t>the </a:t>
            </a:r>
            <a:r>
              <a:rPr sz="2400" spc="-10" dirty="0">
                <a:latin typeface="Gill Sans MT"/>
                <a:cs typeface="Gill Sans MT"/>
              </a:rPr>
              <a:t>likelihood </a:t>
            </a:r>
            <a:r>
              <a:rPr sz="2400" dirty="0">
                <a:latin typeface="Gill Sans MT"/>
                <a:cs typeface="Gill Sans MT"/>
              </a:rPr>
              <a:t>of </a:t>
            </a:r>
            <a:r>
              <a:rPr sz="2400" spc="-10" dirty="0">
                <a:latin typeface="Gill Sans MT"/>
                <a:cs typeface="Gill Sans MT"/>
              </a:rPr>
              <a:t>occurrence </a:t>
            </a:r>
            <a:r>
              <a:rPr sz="2400" dirty="0">
                <a:latin typeface="Gill Sans MT"/>
                <a:cs typeface="Gill Sans MT"/>
              </a:rPr>
              <a:t>or </a:t>
            </a:r>
            <a:r>
              <a:rPr sz="2400" spc="-10" dirty="0">
                <a:latin typeface="Gill Sans MT"/>
                <a:cs typeface="Gill Sans MT"/>
              </a:rPr>
              <a:t>reduce </a:t>
            </a:r>
            <a:r>
              <a:rPr sz="2400" dirty="0">
                <a:latin typeface="Gill Sans MT"/>
                <a:cs typeface="Gill Sans MT"/>
              </a:rPr>
              <a:t>the  </a:t>
            </a:r>
            <a:r>
              <a:rPr sz="2400" spc="-10" dirty="0">
                <a:latin typeface="Gill Sans MT"/>
                <a:cs typeface="Gill Sans MT"/>
              </a:rPr>
              <a:t>severity </a:t>
            </a:r>
            <a:r>
              <a:rPr sz="2400" dirty="0">
                <a:latin typeface="Gill Sans MT"/>
                <a:cs typeface="Gill Sans MT"/>
              </a:rPr>
              <a:t>of </a:t>
            </a:r>
            <a:r>
              <a:rPr sz="2400" spc="-5" dirty="0">
                <a:latin typeface="Gill Sans MT"/>
                <a:cs typeface="Gill Sans MT"/>
              </a:rPr>
              <a:t>loss, </a:t>
            </a:r>
            <a:r>
              <a:rPr sz="2400" spc="-10" dirty="0">
                <a:latin typeface="Gill Sans MT"/>
                <a:cs typeface="Gill Sans MT"/>
              </a:rPr>
              <a:t>or </a:t>
            </a:r>
            <a:r>
              <a:rPr sz="2400" spc="-15" dirty="0">
                <a:latin typeface="Gill Sans MT"/>
                <a:cs typeface="Gill Sans MT"/>
              </a:rPr>
              <a:t>achieve </a:t>
            </a:r>
            <a:r>
              <a:rPr sz="2400" dirty="0">
                <a:latin typeface="Gill Sans MT"/>
                <a:cs typeface="Gill Sans MT"/>
              </a:rPr>
              <a:t>both </a:t>
            </a:r>
            <a:r>
              <a:rPr sz="2400" spc="-5" dirty="0">
                <a:latin typeface="Gill Sans MT"/>
                <a:cs typeface="Gill Sans MT"/>
              </a:rPr>
              <a:t>objectives </a:t>
            </a:r>
            <a:r>
              <a:rPr sz="2400" dirty="0">
                <a:latin typeface="Gill Sans MT"/>
                <a:cs typeface="Gill Sans MT"/>
              </a:rPr>
              <a:t>at the </a:t>
            </a:r>
            <a:r>
              <a:rPr sz="2400" spc="-5" dirty="0">
                <a:latin typeface="Gill Sans MT"/>
                <a:cs typeface="Gill Sans MT"/>
              </a:rPr>
              <a:t>same</a:t>
            </a:r>
            <a:r>
              <a:rPr sz="2400" spc="-315" dirty="0">
                <a:latin typeface="Gill Sans MT"/>
                <a:cs typeface="Gill Sans MT"/>
              </a:rPr>
              <a:t> </a:t>
            </a:r>
            <a:r>
              <a:rPr sz="2400" dirty="0">
                <a:latin typeface="Gill Sans MT"/>
                <a:cs typeface="Gill Sans MT"/>
              </a:rPr>
              <a:t>time</a:t>
            </a:r>
          </a:p>
          <a:p>
            <a:pPr>
              <a:lnSpc>
                <a:spcPct val="100000"/>
              </a:lnSpc>
              <a:spcBef>
                <a:spcPts val="5"/>
              </a:spcBef>
            </a:pPr>
            <a:endParaRPr sz="2500" dirty="0">
              <a:latin typeface="Times New Roman"/>
              <a:cs typeface="Times New Roman"/>
            </a:endParaRPr>
          </a:p>
          <a:p>
            <a:pPr marL="1270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5" dirty="0">
                <a:latin typeface="Gill Sans MT"/>
                <a:cs typeface="Gill Sans MT"/>
              </a:rPr>
              <a:t>Countermeasures </a:t>
            </a:r>
            <a:r>
              <a:rPr sz="2400" dirty="0">
                <a:latin typeface="Gill Sans MT"/>
                <a:cs typeface="Gill Sans MT"/>
              </a:rPr>
              <a:t>can </a:t>
            </a:r>
            <a:r>
              <a:rPr sz="2400" spc="-5" dirty="0">
                <a:latin typeface="Gill Sans MT"/>
                <a:cs typeface="Gill Sans MT"/>
              </a:rPr>
              <a:t>include </a:t>
            </a:r>
            <a:r>
              <a:rPr sz="2400" dirty="0">
                <a:latin typeface="Gill Sans MT"/>
                <a:cs typeface="Gill Sans MT"/>
              </a:rPr>
              <a:t>technical or</a:t>
            </a:r>
            <a:r>
              <a:rPr sz="2400" spc="-70" dirty="0">
                <a:latin typeface="Gill Sans MT"/>
                <a:cs typeface="Gill Sans MT"/>
              </a:rPr>
              <a:t> </a:t>
            </a:r>
            <a:r>
              <a:rPr sz="2400" spc="-5" dirty="0">
                <a:latin typeface="Gill Sans MT"/>
                <a:cs typeface="Gill Sans MT"/>
              </a:rPr>
              <a:t>operational</a:t>
            </a:r>
            <a:endParaRPr sz="2400" dirty="0">
              <a:latin typeface="Gill Sans MT"/>
              <a:cs typeface="Gill Sans MT"/>
            </a:endParaRPr>
          </a:p>
          <a:p>
            <a:pPr marL="286385">
              <a:lnSpc>
                <a:spcPct val="100000"/>
              </a:lnSpc>
            </a:pPr>
            <a:r>
              <a:rPr sz="2400" spc="-10" dirty="0">
                <a:latin typeface="Gill Sans MT"/>
                <a:cs typeface="Gill Sans MT"/>
              </a:rPr>
              <a:t>controls </a:t>
            </a:r>
            <a:r>
              <a:rPr sz="2400" dirty="0">
                <a:latin typeface="Gill Sans MT"/>
                <a:cs typeface="Gill Sans MT"/>
              </a:rPr>
              <a:t>or </a:t>
            </a:r>
            <a:r>
              <a:rPr sz="2400" spc="-5" dirty="0">
                <a:latin typeface="Gill Sans MT"/>
                <a:cs typeface="Gill Sans MT"/>
              </a:rPr>
              <a:t>changes </a:t>
            </a:r>
            <a:r>
              <a:rPr sz="2400" dirty="0">
                <a:latin typeface="Gill Sans MT"/>
                <a:cs typeface="Gill Sans MT"/>
              </a:rPr>
              <a:t>to the </a:t>
            </a:r>
            <a:r>
              <a:rPr sz="2400" spc="-15" dirty="0">
                <a:latin typeface="Gill Sans MT"/>
                <a:cs typeface="Gill Sans MT"/>
              </a:rPr>
              <a:t>physical</a:t>
            </a:r>
            <a:r>
              <a:rPr sz="2400" spc="-35" dirty="0">
                <a:latin typeface="Gill Sans MT"/>
                <a:cs typeface="Gill Sans MT"/>
              </a:rPr>
              <a:t> </a:t>
            </a:r>
            <a:r>
              <a:rPr sz="2400" spc="-10" dirty="0">
                <a:latin typeface="Gill Sans MT"/>
                <a:cs typeface="Gill Sans MT"/>
              </a:rPr>
              <a:t>environment.</a:t>
            </a:r>
            <a:endParaRPr sz="2400" dirty="0">
              <a:latin typeface="Gill Sans MT"/>
              <a:cs typeface="Gill Sans MT"/>
            </a:endParaRPr>
          </a:p>
          <a:p>
            <a:pPr>
              <a:lnSpc>
                <a:spcPct val="100000"/>
              </a:lnSpc>
              <a:spcBef>
                <a:spcPts val="5"/>
              </a:spcBef>
            </a:pPr>
            <a:endParaRPr sz="2500" dirty="0">
              <a:latin typeface="Times New Roman"/>
              <a:cs typeface="Times New Roman"/>
            </a:endParaRPr>
          </a:p>
          <a:p>
            <a:pPr marL="286385" marR="5080" indent="-27432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When </a:t>
            </a:r>
            <a:r>
              <a:rPr sz="2400" spc="-5" dirty="0">
                <a:latin typeface="Gill Sans MT"/>
                <a:cs typeface="Gill Sans MT"/>
              </a:rPr>
              <a:t>evaluating </a:t>
            </a:r>
            <a:r>
              <a:rPr sz="2400" dirty="0">
                <a:latin typeface="Gill Sans MT"/>
                <a:cs typeface="Gill Sans MT"/>
              </a:rPr>
              <a:t>the </a:t>
            </a:r>
            <a:r>
              <a:rPr sz="2400" spc="-10" dirty="0">
                <a:latin typeface="Gill Sans MT"/>
                <a:cs typeface="Gill Sans MT"/>
              </a:rPr>
              <a:t>strength </a:t>
            </a:r>
            <a:r>
              <a:rPr sz="2400" spc="-5" dirty="0">
                <a:latin typeface="Gill Sans MT"/>
                <a:cs typeface="Gill Sans MT"/>
              </a:rPr>
              <a:t>of </a:t>
            </a:r>
            <a:r>
              <a:rPr sz="2400" dirty="0">
                <a:latin typeface="Gill Sans MT"/>
                <a:cs typeface="Gill Sans MT"/>
              </a:rPr>
              <a:t>a </a:t>
            </a:r>
            <a:r>
              <a:rPr sz="2400" spc="-10" dirty="0">
                <a:latin typeface="Gill Sans MT"/>
                <a:cs typeface="Gill Sans MT"/>
              </a:rPr>
              <a:t>control,</a:t>
            </a:r>
            <a:r>
              <a:rPr sz="2400" spc="-245" dirty="0">
                <a:latin typeface="Gill Sans MT"/>
                <a:cs typeface="Gill Sans MT"/>
              </a:rPr>
              <a:t> </a:t>
            </a:r>
            <a:r>
              <a:rPr sz="2400" spc="-5" dirty="0">
                <a:latin typeface="Gill Sans MT"/>
                <a:cs typeface="Gill Sans MT"/>
              </a:rPr>
              <a:t>consideration </a:t>
            </a:r>
            <a:r>
              <a:rPr sz="2400" dirty="0">
                <a:latin typeface="Gill Sans MT"/>
                <a:cs typeface="Gill Sans MT"/>
              </a:rPr>
              <a:t> should be </a:t>
            </a:r>
            <a:r>
              <a:rPr sz="2400" spc="-15" dirty="0">
                <a:latin typeface="Gill Sans MT"/>
                <a:cs typeface="Gill Sans MT"/>
              </a:rPr>
              <a:t>given </a:t>
            </a:r>
            <a:r>
              <a:rPr sz="2400" dirty="0">
                <a:latin typeface="Gill Sans MT"/>
                <a:cs typeface="Gill Sans MT"/>
              </a:rPr>
              <a:t>to whether the </a:t>
            </a:r>
            <a:r>
              <a:rPr sz="2400" spc="-10" dirty="0">
                <a:latin typeface="Gill Sans MT"/>
                <a:cs typeface="Gill Sans MT"/>
              </a:rPr>
              <a:t>controls </a:t>
            </a:r>
            <a:r>
              <a:rPr sz="2400" spc="-20" dirty="0">
                <a:latin typeface="Gill Sans MT"/>
                <a:cs typeface="Gill Sans MT"/>
              </a:rPr>
              <a:t>are </a:t>
            </a:r>
            <a:r>
              <a:rPr sz="2400" spc="-15" dirty="0">
                <a:latin typeface="Gill Sans MT"/>
                <a:cs typeface="Gill Sans MT"/>
              </a:rPr>
              <a:t>preventative</a:t>
            </a:r>
            <a:r>
              <a:rPr sz="2400" spc="-105" dirty="0">
                <a:latin typeface="Gill Sans MT"/>
                <a:cs typeface="Gill Sans MT"/>
              </a:rPr>
              <a:t> </a:t>
            </a:r>
            <a:r>
              <a:rPr sz="2400" dirty="0">
                <a:latin typeface="Gill Sans MT"/>
                <a:cs typeface="Gill Sans MT"/>
              </a:rPr>
              <a:t>or  detective.</a:t>
            </a:r>
          </a:p>
        </p:txBody>
      </p:sp>
    </p:spTree>
    <p:extLst>
      <p:ext uri="{BB962C8B-B14F-4D97-AF65-F5344CB8AC3E}">
        <p14:creationId xmlns:p14="http://schemas.microsoft.com/office/powerpoint/2010/main" val="38465991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0"/>
            <a:ext cx="8229600" cy="0"/>
          </a:xfrm>
          <a:custGeom>
            <a:avLst/>
            <a:gdLst/>
            <a:ahLst/>
            <a:cxnLst/>
            <a:rect l="l" t="t" r="r" b="b"/>
            <a:pathLst>
              <a:path w="8229600">
                <a:moveTo>
                  <a:pt x="0" y="0"/>
                </a:moveTo>
                <a:lnTo>
                  <a:pt x="8229600" y="0"/>
                </a:lnTo>
              </a:path>
            </a:pathLst>
          </a:custGeom>
          <a:ln w="9525">
            <a:solidFill>
              <a:srgbClr val="9FB8CD"/>
            </a:solidFill>
            <a:prstDash val="dash"/>
          </a:ln>
        </p:spPr>
        <p:txBody>
          <a:bodyPr wrap="square" lIns="0" tIns="0" rIns="0" bIns="0" rtlCol="0"/>
          <a:lstStyle/>
          <a:p>
            <a:endParaRPr/>
          </a:p>
        </p:txBody>
      </p:sp>
      <p:sp>
        <p:nvSpPr>
          <p:cNvPr id="3" name="object 3"/>
          <p:cNvSpPr/>
          <p:nvPr/>
        </p:nvSpPr>
        <p:spPr>
          <a:xfrm>
            <a:off x="454367" y="6432206"/>
            <a:ext cx="120650" cy="191135"/>
          </a:xfrm>
          <a:custGeom>
            <a:avLst/>
            <a:gdLst/>
            <a:ahLst/>
            <a:cxnLst/>
            <a:rect l="l" t="t" r="r" b="b"/>
            <a:pathLst>
              <a:path w="120650" h="191134">
                <a:moveTo>
                  <a:pt x="0" y="0"/>
                </a:moveTo>
                <a:lnTo>
                  <a:pt x="0" y="190842"/>
                </a:lnTo>
                <a:lnTo>
                  <a:pt x="120319" y="95427"/>
                </a:lnTo>
                <a:lnTo>
                  <a:pt x="0" y="0"/>
                </a:lnTo>
                <a:close/>
              </a:path>
            </a:pathLst>
          </a:custGeom>
          <a:solidFill>
            <a:srgbClr val="9FB8CD"/>
          </a:solidFill>
        </p:spPr>
        <p:txBody>
          <a:bodyPr wrap="square" lIns="0" tIns="0" rIns="0" bIns="0" rtlCol="0"/>
          <a:lstStyle/>
          <a:p>
            <a:endParaRPr/>
          </a:p>
        </p:txBody>
      </p:sp>
      <p:sp>
        <p:nvSpPr>
          <p:cNvPr id="5" name="object 5"/>
          <p:cNvSpPr txBox="1">
            <a:spLocks noGrp="1"/>
          </p:cNvSpPr>
          <p:nvPr>
            <p:ph type="title"/>
          </p:nvPr>
        </p:nvSpPr>
        <p:spPr>
          <a:xfrm>
            <a:off x="457200" y="0"/>
            <a:ext cx="7620000" cy="1143000"/>
          </a:xfrm>
          <a:prstGeom prst="rect">
            <a:avLst/>
          </a:prstGeom>
        </p:spPr>
        <p:txBody>
          <a:bodyPr vert="horz" wrap="square" lIns="0" tIns="487934" rIns="0" bIns="0" rtlCol="0">
            <a:spAutoFit/>
          </a:bodyPr>
          <a:lstStyle/>
          <a:p>
            <a:pPr marL="12700">
              <a:lnSpc>
                <a:spcPct val="100000"/>
              </a:lnSpc>
            </a:pPr>
            <a:r>
              <a:rPr sz="3200" b="0" u="none" spc="-5" dirty="0">
                <a:solidFill>
                  <a:srgbClr val="464652"/>
                </a:solidFill>
                <a:latin typeface="Bookman Old Style"/>
                <a:cs typeface="Bookman Old Style"/>
              </a:rPr>
              <a:t>Acce</a:t>
            </a:r>
            <a:r>
              <a:rPr sz="3200" b="0" u="none" spc="5" dirty="0">
                <a:solidFill>
                  <a:srgbClr val="464652"/>
                </a:solidFill>
                <a:latin typeface="Bookman Old Style"/>
                <a:cs typeface="Bookman Old Style"/>
              </a:rPr>
              <a:t>p</a:t>
            </a:r>
            <a:r>
              <a:rPr sz="3200" b="0" u="none" dirty="0">
                <a:solidFill>
                  <a:srgbClr val="464652"/>
                </a:solidFill>
                <a:latin typeface="Bookman Old Style"/>
                <a:cs typeface="Bookman Old Style"/>
              </a:rPr>
              <a:t>ta</a:t>
            </a:r>
            <a:r>
              <a:rPr sz="3200" b="0" u="none" spc="-15" dirty="0">
                <a:solidFill>
                  <a:srgbClr val="464652"/>
                </a:solidFill>
                <a:latin typeface="Bookman Old Style"/>
                <a:cs typeface="Bookman Old Style"/>
              </a:rPr>
              <a:t>n</a:t>
            </a:r>
            <a:r>
              <a:rPr sz="3200" b="0" u="none" dirty="0">
                <a:solidFill>
                  <a:srgbClr val="464652"/>
                </a:solidFill>
                <a:latin typeface="Bookman Old Style"/>
                <a:cs typeface="Bookman Old Style"/>
              </a:rPr>
              <a:t>ce</a:t>
            </a:r>
            <a:endParaRPr sz="3200" dirty="0">
              <a:latin typeface="Bookman Old Style"/>
              <a:cs typeface="Bookman Old Style"/>
            </a:endParaRPr>
          </a:p>
        </p:txBody>
      </p:sp>
      <p:sp>
        <p:nvSpPr>
          <p:cNvPr id="7" name="object 7"/>
          <p:cNvSpPr txBox="1">
            <a:spLocks noGrp="1"/>
          </p:cNvSpPr>
          <p:nvPr>
            <p:ph type="sldNum" sz="quarter" idx="4294967295"/>
          </p:nvPr>
        </p:nvSpPr>
        <p:spPr>
          <a:xfrm>
            <a:off x="678687" y="6415521"/>
            <a:ext cx="373380" cy="207645"/>
          </a:xfrm>
          <a:prstGeom prst="rect">
            <a:avLst/>
          </a:prstGeom>
        </p:spPr>
        <p:txBody>
          <a:bodyPr vert="horz" wrap="square" lIns="0" tIns="0" rIns="0" bIns="0" rtlCol="0">
            <a:spAutoFit/>
          </a:bodyPr>
          <a:lstStyle/>
          <a:p>
            <a:pPr marL="55880">
              <a:lnSpc>
                <a:spcPts val="1635"/>
              </a:lnSpc>
            </a:pPr>
            <a:fld id="{81D60167-4931-47E6-BA6A-407CBD079E47}" type="slidenum">
              <a:rPr dirty="0"/>
              <a:t>54</a:t>
            </a:fld>
            <a:endParaRPr dirty="0"/>
          </a:p>
        </p:txBody>
      </p:sp>
      <p:sp>
        <p:nvSpPr>
          <p:cNvPr id="6" name="object 6"/>
          <p:cNvSpPr txBox="1"/>
          <p:nvPr/>
        </p:nvSpPr>
        <p:spPr>
          <a:xfrm>
            <a:off x="268973" y="1524000"/>
            <a:ext cx="8072755" cy="3305175"/>
          </a:xfrm>
          <a:prstGeom prst="rect">
            <a:avLst/>
          </a:prstGeom>
        </p:spPr>
        <p:txBody>
          <a:bodyPr vert="horz" wrap="square" lIns="0" tIns="0" rIns="0" bIns="0" rtlCol="0">
            <a:spAutoFit/>
          </a:bodyPr>
          <a:lstStyle/>
          <a:p>
            <a:pPr marL="286385" marR="5080" indent="-274320" algn="just">
              <a:lnSpc>
                <a:spcPct val="100000"/>
              </a:lnSpc>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Doing nothing to </a:t>
            </a:r>
            <a:r>
              <a:rPr sz="2400" spc="-10" dirty="0">
                <a:latin typeface="Gill Sans MT"/>
                <a:cs typeface="Gill Sans MT"/>
              </a:rPr>
              <a:t>protect </a:t>
            </a:r>
            <a:r>
              <a:rPr sz="2400" dirty="0">
                <a:latin typeface="Gill Sans MT"/>
                <a:cs typeface="Gill Sans MT"/>
              </a:rPr>
              <a:t>a </a:t>
            </a:r>
            <a:r>
              <a:rPr sz="2400" spc="-5" dirty="0">
                <a:latin typeface="Gill Sans MT"/>
                <a:cs typeface="Gill Sans MT"/>
              </a:rPr>
              <a:t>vulnerability </a:t>
            </a:r>
            <a:r>
              <a:rPr sz="2400" dirty="0">
                <a:latin typeface="Gill Sans MT"/>
                <a:cs typeface="Gill Sans MT"/>
              </a:rPr>
              <a:t>and </a:t>
            </a:r>
            <a:r>
              <a:rPr sz="2400" spc="-5" dirty="0">
                <a:latin typeface="Gill Sans MT"/>
                <a:cs typeface="Gill Sans MT"/>
              </a:rPr>
              <a:t>accepting </a:t>
            </a:r>
            <a:r>
              <a:rPr sz="2400" dirty="0">
                <a:latin typeface="Gill Sans MT"/>
                <a:cs typeface="Gill Sans MT"/>
              </a:rPr>
              <a:t>the  outcome </a:t>
            </a:r>
            <a:r>
              <a:rPr sz="2400" spc="-5" dirty="0">
                <a:latin typeface="Gill Sans MT"/>
                <a:cs typeface="Gill Sans MT"/>
              </a:rPr>
              <a:t>of its</a:t>
            </a:r>
            <a:r>
              <a:rPr sz="2400" spc="-90" dirty="0">
                <a:latin typeface="Gill Sans MT"/>
                <a:cs typeface="Gill Sans MT"/>
              </a:rPr>
              <a:t> </a:t>
            </a:r>
            <a:r>
              <a:rPr sz="2400" dirty="0">
                <a:latin typeface="Gill Sans MT"/>
                <a:cs typeface="Gill Sans MT"/>
              </a:rPr>
              <a:t>exploitation</a:t>
            </a:r>
          </a:p>
          <a:p>
            <a:pPr>
              <a:lnSpc>
                <a:spcPct val="100000"/>
              </a:lnSpc>
              <a:spcBef>
                <a:spcPts val="5"/>
              </a:spcBef>
            </a:pPr>
            <a:endParaRPr sz="2500" dirty="0">
              <a:latin typeface="Times New Roman"/>
              <a:cs typeface="Times New Roman"/>
            </a:endParaRPr>
          </a:p>
          <a:p>
            <a:pPr marL="12700">
              <a:lnSpc>
                <a:spcPct val="100000"/>
              </a:lnSpc>
              <a:tabLst>
                <a:tab pos="286385" algn="l"/>
              </a:tabLst>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spc="-30" dirty="0">
                <a:latin typeface="Gill Sans MT"/>
                <a:cs typeface="Gill Sans MT"/>
              </a:rPr>
              <a:t>Valid </a:t>
            </a:r>
            <a:r>
              <a:rPr sz="2400" spc="-10" dirty="0">
                <a:latin typeface="Gill Sans MT"/>
                <a:cs typeface="Gill Sans MT"/>
              </a:rPr>
              <a:t>only </a:t>
            </a:r>
            <a:r>
              <a:rPr sz="2400" spc="-5" dirty="0">
                <a:latin typeface="Gill Sans MT"/>
                <a:cs typeface="Gill Sans MT"/>
              </a:rPr>
              <a:t>when </a:t>
            </a:r>
            <a:r>
              <a:rPr sz="2400" dirty="0">
                <a:latin typeface="Gill Sans MT"/>
                <a:cs typeface="Gill Sans MT"/>
              </a:rPr>
              <a:t>the particular </a:t>
            </a:r>
            <a:r>
              <a:rPr sz="2400" spc="-5" dirty="0">
                <a:latin typeface="Gill Sans MT"/>
                <a:cs typeface="Gill Sans MT"/>
              </a:rPr>
              <a:t>function, </a:t>
            </a:r>
            <a:r>
              <a:rPr sz="2400" spc="10" dirty="0">
                <a:latin typeface="Gill Sans MT"/>
                <a:cs typeface="Gill Sans MT"/>
              </a:rPr>
              <a:t>service, </a:t>
            </a:r>
            <a:r>
              <a:rPr sz="2400" spc="-5" dirty="0">
                <a:latin typeface="Gill Sans MT"/>
                <a:cs typeface="Gill Sans MT"/>
              </a:rPr>
              <a:t>information,</a:t>
            </a:r>
            <a:r>
              <a:rPr sz="2400" spc="-445" dirty="0">
                <a:latin typeface="Gill Sans MT"/>
                <a:cs typeface="Gill Sans MT"/>
              </a:rPr>
              <a:t> </a:t>
            </a:r>
            <a:r>
              <a:rPr sz="2400" spc="-10" dirty="0">
                <a:latin typeface="Gill Sans MT"/>
                <a:cs typeface="Gill Sans MT"/>
              </a:rPr>
              <a:t>or</a:t>
            </a:r>
            <a:endParaRPr sz="2400" dirty="0">
              <a:latin typeface="Gill Sans MT"/>
              <a:cs typeface="Gill Sans MT"/>
            </a:endParaRPr>
          </a:p>
          <a:p>
            <a:pPr marL="286385">
              <a:lnSpc>
                <a:spcPct val="100000"/>
              </a:lnSpc>
            </a:pPr>
            <a:r>
              <a:rPr sz="2400" dirty="0">
                <a:latin typeface="Gill Sans MT"/>
                <a:cs typeface="Gill Sans MT"/>
              </a:rPr>
              <a:t>asset does not </a:t>
            </a:r>
            <a:r>
              <a:rPr sz="2400" spc="-5" dirty="0">
                <a:latin typeface="Gill Sans MT"/>
                <a:cs typeface="Gill Sans MT"/>
              </a:rPr>
              <a:t>justify </a:t>
            </a:r>
            <a:r>
              <a:rPr sz="2400" dirty="0">
                <a:latin typeface="Gill Sans MT"/>
                <a:cs typeface="Gill Sans MT"/>
              </a:rPr>
              <a:t>cost </a:t>
            </a:r>
            <a:r>
              <a:rPr sz="2400" spc="-5" dirty="0">
                <a:latin typeface="Gill Sans MT"/>
                <a:cs typeface="Gill Sans MT"/>
              </a:rPr>
              <a:t>of</a:t>
            </a:r>
            <a:r>
              <a:rPr sz="2400" spc="-65" dirty="0">
                <a:latin typeface="Gill Sans MT"/>
                <a:cs typeface="Gill Sans MT"/>
              </a:rPr>
              <a:t> </a:t>
            </a:r>
            <a:r>
              <a:rPr sz="2400" spc="-10" dirty="0">
                <a:latin typeface="Gill Sans MT"/>
                <a:cs typeface="Gill Sans MT"/>
              </a:rPr>
              <a:t>protection</a:t>
            </a:r>
            <a:endParaRPr sz="2400" dirty="0">
              <a:latin typeface="Gill Sans MT"/>
              <a:cs typeface="Gill Sans MT"/>
            </a:endParaRPr>
          </a:p>
          <a:p>
            <a:pPr>
              <a:lnSpc>
                <a:spcPct val="100000"/>
              </a:lnSpc>
              <a:spcBef>
                <a:spcPts val="5"/>
              </a:spcBef>
            </a:pPr>
            <a:endParaRPr sz="2500" dirty="0">
              <a:latin typeface="Times New Roman"/>
              <a:cs typeface="Times New Roman"/>
            </a:endParaRPr>
          </a:p>
          <a:p>
            <a:pPr marL="286385" marR="5080" indent="-274320" algn="just">
              <a:lnSpc>
                <a:spcPct val="100000"/>
              </a:lnSpc>
            </a:pPr>
            <a:r>
              <a:rPr sz="1800" spc="10" dirty="0">
                <a:solidFill>
                  <a:srgbClr val="717BA2"/>
                </a:solidFill>
                <a:latin typeface="Wingdings 3"/>
                <a:cs typeface="Wingdings 3"/>
              </a:rPr>
              <a:t></a:t>
            </a:r>
            <a:r>
              <a:rPr sz="1800" spc="10" dirty="0">
                <a:solidFill>
                  <a:srgbClr val="717BA2"/>
                </a:solidFill>
                <a:latin typeface="Times New Roman"/>
                <a:cs typeface="Times New Roman"/>
              </a:rPr>
              <a:t> </a:t>
            </a:r>
            <a:r>
              <a:rPr sz="2400" dirty="0">
                <a:latin typeface="Gill Sans MT"/>
                <a:cs typeface="Gill Sans MT"/>
              </a:rPr>
              <a:t>Risk </a:t>
            </a:r>
            <a:r>
              <a:rPr sz="2400" spc="-10" dirty="0">
                <a:latin typeface="Gill Sans MT"/>
                <a:cs typeface="Gill Sans MT"/>
              </a:rPr>
              <a:t>appetite </a:t>
            </a:r>
            <a:r>
              <a:rPr sz="2400" dirty="0">
                <a:latin typeface="Gill Sans MT"/>
                <a:cs typeface="Gill Sans MT"/>
              </a:rPr>
              <a:t>describes the </a:t>
            </a:r>
            <a:r>
              <a:rPr sz="2400" spc="-10" dirty="0">
                <a:latin typeface="Gill Sans MT"/>
                <a:cs typeface="Gill Sans MT"/>
              </a:rPr>
              <a:t>degree </a:t>
            </a:r>
            <a:r>
              <a:rPr sz="2400" dirty="0">
                <a:latin typeface="Gill Sans MT"/>
                <a:cs typeface="Gill Sans MT"/>
              </a:rPr>
              <a:t>to </a:t>
            </a:r>
            <a:r>
              <a:rPr sz="2400" spc="-5" dirty="0">
                <a:latin typeface="Gill Sans MT"/>
                <a:cs typeface="Gill Sans MT"/>
              </a:rPr>
              <a:t>which organization </a:t>
            </a:r>
            <a:r>
              <a:rPr sz="2400" spc="-15" dirty="0">
                <a:latin typeface="Gill Sans MT"/>
                <a:cs typeface="Gill Sans MT"/>
              </a:rPr>
              <a:t>is  </a:t>
            </a:r>
            <a:r>
              <a:rPr sz="2400" spc="-5" dirty="0">
                <a:latin typeface="Gill Sans MT"/>
                <a:cs typeface="Gill Sans MT"/>
              </a:rPr>
              <a:t>willing </a:t>
            </a:r>
            <a:r>
              <a:rPr sz="2400" dirty="0">
                <a:latin typeface="Gill Sans MT"/>
                <a:cs typeface="Gill Sans MT"/>
              </a:rPr>
              <a:t>to </a:t>
            </a:r>
            <a:r>
              <a:rPr sz="2400" spc="-5" dirty="0">
                <a:latin typeface="Gill Sans MT"/>
                <a:cs typeface="Gill Sans MT"/>
              </a:rPr>
              <a:t>accept </a:t>
            </a:r>
            <a:r>
              <a:rPr sz="2400" spc="-10" dirty="0">
                <a:latin typeface="Gill Sans MT"/>
                <a:cs typeface="Gill Sans MT"/>
              </a:rPr>
              <a:t>risk </a:t>
            </a:r>
            <a:r>
              <a:rPr sz="2400" spc="-5" dirty="0">
                <a:latin typeface="Gill Sans MT"/>
                <a:cs typeface="Gill Sans MT"/>
              </a:rPr>
              <a:t>as </a:t>
            </a:r>
            <a:r>
              <a:rPr sz="2400" dirty="0">
                <a:latin typeface="Gill Sans MT"/>
                <a:cs typeface="Gill Sans MT"/>
              </a:rPr>
              <a:t>trade-off </a:t>
            </a:r>
            <a:r>
              <a:rPr sz="2400" spc="-5" dirty="0">
                <a:latin typeface="Gill Sans MT"/>
                <a:cs typeface="Gill Sans MT"/>
              </a:rPr>
              <a:t>to </a:t>
            </a:r>
            <a:r>
              <a:rPr sz="2400" dirty="0">
                <a:latin typeface="Gill Sans MT"/>
                <a:cs typeface="Gill Sans MT"/>
              </a:rPr>
              <a:t>the </a:t>
            </a:r>
            <a:r>
              <a:rPr sz="2400" spc="-5" dirty="0">
                <a:latin typeface="Gill Sans MT"/>
                <a:cs typeface="Gill Sans MT"/>
              </a:rPr>
              <a:t>expense of </a:t>
            </a:r>
            <a:r>
              <a:rPr sz="2400" spc="-10" dirty="0">
                <a:latin typeface="Gill Sans MT"/>
                <a:cs typeface="Gill Sans MT"/>
              </a:rPr>
              <a:t>applying  controls</a:t>
            </a:r>
            <a:endParaRPr sz="2400" dirty="0">
              <a:latin typeface="Gill Sans MT"/>
              <a:cs typeface="Gill Sans MT"/>
            </a:endParaRPr>
          </a:p>
        </p:txBody>
      </p:sp>
    </p:spTree>
    <p:extLst>
      <p:ext uri="{BB962C8B-B14F-4D97-AF65-F5344CB8AC3E}">
        <p14:creationId xmlns:p14="http://schemas.microsoft.com/office/powerpoint/2010/main" val="403748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IRM Policy</a:t>
            </a:r>
          </a:p>
        </p:txBody>
      </p:sp>
      <p:sp>
        <p:nvSpPr>
          <p:cNvPr id="3" name="Content Placeholder 2"/>
          <p:cNvSpPr>
            <a:spLocks noGrp="1"/>
          </p:cNvSpPr>
          <p:nvPr>
            <p:ph idx="1"/>
          </p:nvPr>
        </p:nvSpPr>
        <p:spPr/>
        <p:txBody>
          <a:bodyPr/>
          <a:lstStyle/>
          <a:p>
            <a:pPr algn="just"/>
            <a:r>
              <a:rPr lang="en-US" dirty="0"/>
              <a:t>Proper risk management requires a strong commitment from senior management, a documented process that supports the organization’s mission, an information risk management (IRM) policy, and a delegated IRM team</a:t>
            </a:r>
          </a:p>
          <a:p>
            <a:pPr algn="just"/>
            <a:endParaRPr lang="en-US" dirty="0"/>
          </a:p>
          <a:p>
            <a:pPr algn="just"/>
            <a:r>
              <a:rPr lang="en-US" dirty="0"/>
              <a:t>The IRM policy should be a subset of the organization’s overall risk management policy and should be mapped to the organizational security policies</a:t>
            </a:r>
          </a:p>
          <a:p>
            <a:pPr algn="just"/>
            <a:endParaRPr lang="en-US" dirty="0"/>
          </a:p>
          <a:p>
            <a:r>
              <a:rPr lang="en-US" dirty="0"/>
              <a:t>The IRM policy should address the following items:</a:t>
            </a:r>
          </a:p>
        </p:txBody>
      </p:sp>
    </p:spTree>
    <p:extLst>
      <p:ext uri="{BB962C8B-B14F-4D97-AF65-F5344CB8AC3E}">
        <p14:creationId xmlns:p14="http://schemas.microsoft.com/office/powerpoint/2010/main" val="182409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objectives of the IRM team</a:t>
            </a:r>
          </a:p>
          <a:p>
            <a:r>
              <a:rPr lang="en-US" dirty="0"/>
              <a:t>The level of risk the organization will accept and what is considered an acceptable level of risk</a:t>
            </a:r>
          </a:p>
          <a:p>
            <a:r>
              <a:rPr lang="en-US" dirty="0"/>
              <a:t>Formal processes of risk identification</a:t>
            </a:r>
          </a:p>
          <a:p>
            <a:r>
              <a:rPr lang="en-US" dirty="0"/>
              <a:t>The connection between the IRM policy and the organization’s strategic planning processes</a:t>
            </a:r>
          </a:p>
          <a:p>
            <a:r>
              <a:rPr lang="en-US" dirty="0"/>
              <a:t>Responsibilities that fall under IRM and the roles to fulfill them</a:t>
            </a:r>
          </a:p>
          <a:p>
            <a:r>
              <a:rPr lang="en-US" dirty="0"/>
              <a:t>The mapping of risk to controls</a:t>
            </a:r>
          </a:p>
          <a:p>
            <a:r>
              <a:rPr lang="en-US" dirty="0"/>
              <a:t>The approach toward changing staff behaviors and resource allocation in response to risk analysis</a:t>
            </a:r>
          </a:p>
          <a:p>
            <a:r>
              <a:rPr lang="en-US" dirty="0"/>
              <a:t>The mapping of risks to performance targets and budgets</a:t>
            </a:r>
          </a:p>
          <a:p>
            <a:r>
              <a:rPr lang="en-US" dirty="0"/>
              <a:t>Key indicators to monitor the effectiveness of controls</a:t>
            </a:r>
          </a:p>
        </p:txBody>
      </p:sp>
    </p:spTree>
    <p:extLst>
      <p:ext uri="{BB962C8B-B14F-4D97-AF65-F5344CB8AC3E}">
        <p14:creationId xmlns:p14="http://schemas.microsoft.com/office/powerpoint/2010/main" val="31614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Process</a:t>
            </a:r>
          </a:p>
        </p:txBody>
      </p:sp>
      <p:sp>
        <p:nvSpPr>
          <p:cNvPr id="3" name="Content Placeholder 2"/>
          <p:cNvSpPr>
            <a:spLocks noGrp="1"/>
          </p:cNvSpPr>
          <p:nvPr>
            <p:ph idx="1"/>
          </p:nvPr>
        </p:nvSpPr>
        <p:spPr/>
        <p:txBody>
          <a:bodyPr/>
          <a:lstStyle/>
          <a:p>
            <a:endParaRPr lang="en-US"/>
          </a:p>
        </p:txBody>
      </p:sp>
      <p:sp>
        <p:nvSpPr>
          <p:cNvPr id="4" name="object 4"/>
          <p:cNvSpPr/>
          <p:nvPr/>
        </p:nvSpPr>
        <p:spPr>
          <a:xfrm>
            <a:off x="228600" y="1731818"/>
            <a:ext cx="7722108" cy="479145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6803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Team</a:t>
            </a:r>
          </a:p>
        </p:txBody>
      </p:sp>
      <p:sp>
        <p:nvSpPr>
          <p:cNvPr id="3" name="Content Placeholder 2"/>
          <p:cNvSpPr>
            <a:spLocks noGrp="1"/>
          </p:cNvSpPr>
          <p:nvPr>
            <p:ph idx="1"/>
          </p:nvPr>
        </p:nvSpPr>
        <p:spPr/>
        <p:txBody>
          <a:bodyPr/>
          <a:lstStyle/>
          <a:p>
            <a:pPr algn="just"/>
            <a:r>
              <a:rPr lang="en-US" dirty="0"/>
              <a:t>Each organization is different in its size, security posture, threat profile, and security budget. One organization may have one individual responsible for IRM or a team that works in a coordinated manner</a:t>
            </a:r>
          </a:p>
          <a:p>
            <a:pPr algn="just"/>
            <a:endParaRPr lang="en-US" dirty="0"/>
          </a:p>
          <a:p>
            <a:pPr algn="just"/>
            <a:r>
              <a:rPr lang="en-US" dirty="0"/>
              <a:t>The overall goal of the team is to ensure the company is protected in the most cost-effective manner</a:t>
            </a:r>
          </a:p>
          <a:p>
            <a:pPr algn="just"/>
            <a:endParaRPr lang="en-US" dirty="0"/>
          </a:p>
          <a:p>
            <a:pPr algn="just"/>
            <a:r>
              <a:rPr lang="en-US" dirty="0"/>
              <a:t>This goal can be accomplished only if the following components are in place:</a:t>
            </a:r>
          </a:p>
        </p:txBody>
      </p:sp>
    </p:spTree>
    <p:extLst>
      <p:ext uri="{BB962C8B-B14F-4D97-AF65-F5344CB8AC3E}">
        <p14:creationId xmlns:p14="http://schemas.microsoft.com/office/powerpoint/2010/main" val="2787692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1082</TotalTime>
  <Words>3569</Words>
  <Application>Microsoft Office PowerPoint</Application>
  <PresentationFormat>On-screen Show (4:3)</PresentationFormat>
  <Paragraphs>361</Paragraphs>
  <Slides>54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Arial</vt:lpstr>
      <vt:lpstr>Arial Black</vt:lpstr>
      <vt:lpstr>Bookman Old Style</vt:lpstr>
      <vt:lpstr>Calibri</vt:lpstr>
      <vt:lpstr>Cambria</vt:lpstr>
      <vt:lpstr>Gill Sans MT</vt:lpstr>
      <vt:lpstr>Times</vt:lpstr>
      <vt:lpstr>Times New Roman</vt:lpstr>
      <vt:lpstr>Wingdings</vt:lpstr>
      <vt:lpstr>Wingdings 2</vt:lpstr>
      <vt:lpstr>Wingdings 3</vt:lpstr>
      <vt:lpstr>Adjacency</vt:lpstr>
      <vt:lpstr>Information Risk Management</vt:lpstr>
      <vt:lpstr>IRM</vt:lpstr>
      <vt:lpstr>Elements of IRM</vt:lpstr>
      <vt:lpstr>PowerPoint Presentation</vt:lpstr>
      <vt:lpstr>How IRM Works</vt:lpstr>
      <vt:lpstr>IRM Policy</vt:lpstr>
      <vt:lpstr>PowerPoint Presentation</vt:lpstr>
      <vt:lpstr>Risk Management Process</vt:lpstr>
      <vt:lpstr>Risk Management Team</vt:lpstr>
      <vt:lpstr>PowerPoint Presentation</vt:lpstr>
      <vt:lpstr>Risk Assessment &amp; Analysis</vt:lpstr>
      <vt:lpstr>PowerPoint Presentation</vt:lpstr>
      <vt:lpstr>PowerPoint Presentation</vt:lpstr>
      <vt:lpstr>Scope of IRM</vt:lpstr>
      <vt:lpstr>PowerPoint Presentation</vt:lpstr>
      <vt:lpstr>Team</vt:lpstr>
      <vt:lpstr>Value of Information &amp; Assets</vt:lpstr>
      <vt:lpstr>Cost That Makes up the Value</vt:lpstr>
      <vt:lpstr>PowerPoint Presentation</vt:lpstr>
      <vt:lpstr>Why to determine Asset Value?</vt:lpstr>
      <vt:lpstr>Threats &amp; Vulnerabilities</vt:lpstr>
      <vt:lpstr>PowerPoint Presentation</vt:lpstr>
      <vt:lpstr>Risk Analysis Approaches</vt:lpstr>
      <vt:lpstr>Risk Analysis Approaches</vt:lpstr>
      <vt:lpstr>PowerPoint Presentation</vt:lpstr>
      <vt:lpstr>Steps of Quantitative Risk Analysis</vt:lpstr>
      <vt:lpstr>PowerPoint Presentation</vt:lpstr>
      <vt:lpstr>PowerPoint Presentation</vt:lpstr>
      <vt:lpstr>PowerPoint Presentation</vt:lpstr>
      <vt:lpstr>PowerPoint Presentation</vt:lpstr>
      <vt:lpstr>Qualitative Risk Analysis</vt:lpstr>
      <vt:lpstr>PowerPoint Presentation</vt:lpstr>
      <vt:lpstr>PowerPoint Presentation</vt:lpstr>
      <vt:lpstr>PowerPoint Presentation</vt:lpstr>
      <vt:lpstr>PowerPoint Presentation</vt:lpstr>
      <vt:lpstr>PowerPoint Presentation</vt:lpstr>
      <vt:lpstr>Risk Assessment Matrix</vt:lpstr>
      <vt:lpstr>PowerPoint Presentation</vt:lpstr>
      <vt:lpstr>PowerPoint Presentation</vt:lpstr>
      <vt:lpstr>PowerPoint Presentation</vt:lpstr>
      <vt:lpstr>PowerPoint Presentation</vt:lpstr>
      <vt:lpstr>PowerPoint Presentation</vt:lpstr>
      <vt:lpstr>Control Selection</vt:lpstr>
      <vt:lpstr>Cost of Control</vt:lpstr>
      <vt:lpstr>Functionality &amp; Effectiveness of Counter Measure</vt:lpstr>
      <vt:lpstr>PowerPoint Presentation</vt:lpstr>
      <vt:lpstr>PowerPoint Presentation</vt:lpstr>
      <vt:lpstr>Total Risk vs. Residual Risk</vt:lpstr>
      <vt:lpstr>       Risk Management /Treatment (cont)        </vt:lpstr>
      <vt:lpstr>PowerPoint Presentation</vt:lpstr>
      <vt:lpstr>Avoidance</vt:lpstr>
      <vt:lpstr>Transference</vt:lpstr>
      <vt:lpstr>Mitigation</vt:lpstr>
      <vt:lpstr>Acceptance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ASSESSMENT &amp; MANAGEMENT</dc:title>
  <dc:creator>Waleed</dc:creator>
  <cp:lastModifiedBy>Ayesha Altaf</cp:lastModifiedBy>
  <cp:revision>53</cp:revision>
  <dcterms:created xsi:type="dcterms:W3CDTF">2006-08-16T00:00:00Z</dcterms:created>
  <dcterms:modified xsi:type="dcterms:W3CDTF">2020-06-12T05:09:29Z</dcterms:modified>
</cp:coreProperties>
</file>