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7" r:id="rId9"/>
    <p:sldId id="274" r:id="rId10"/>
    <p:sldId id="264" r:id="rId11"/>
    <p:sldId id="268" r:id="rId12"/>
    <p:sldId id="269" r:id="rId13"/>
    <p:sldId id="276" r:id="rId14"/>
    <p:sldId id="275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268" y="0"/>
            <a:ext cx="8825658" cy="267764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Group Members: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6938" y="2934544"/>
            <a:ext cx="5980314" cy="143867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1:Shehraz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ijaz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here)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2:Muhammad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ahsan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here)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3:anas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bhatti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rollnumber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SDLC Model </a:t>
            </a:r>
            <a:r>
              <a:rPr lang="en-US" dirty="0" err="1">
                <a:latin typeface="Arial Rounded MT Bold" panose="020F0704030504030204" pitchFamily="34" charset="0"/>
              </a:rPr>
              <a:t>Approch</a:t>
            </a:r>
            <a:r>
              <a:rPr lang="en-US" dirty="0">
                <a:latin typeface="Arial Rounded MT Bold" panose="020F0704030504030204" pitchFamily="34" charset="0"/>
              </a:rPr>
              <a:t>..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c2a00a56-1909-4be2-9496-2cab7d0080d2">
            <a:extLst>
              <a:ext uri="{FF2B5EF4-FFF2-40B4-BE49-F238E27FC236}">
                <a16:creationId xmlns:a16="http://schemas.microsoft.com/office/drawing/2014/main" id="{C7A367C8-D6E6-48C2-ABCA-806ED73FDFFD}"/>
              </a:ext>
            </a:extLst>
          </p:cNvPr>
          <p:cNvGrpSpPr>
            <a:grpSpLocks noChangeAspect="1"/>
          </p:cNvGrpSpPr>
          <p:nvPr/>
        </p:nvGrpSpPr>
        <p:grpSpPr>
          <a:xfrm>
            <a:off x="4078842" y="2780608"/>
            <a:ext cx="4034316" cy="3893729"/>
            <a:chOff x="2955000" y="1692258"/>
            <a:chExt cx="6508817" cy="6282000"/>
          </a:xfrm>
        </p:grpSpPr>
        <p:sp>
          <p:nvSpPr>
            <p:cNvPr id="5" name="îṣļîḑé-Oval 3">
              <a:extLst>
                <a:ext uri="{FF2B5EF4-FFF2-40B4-BE49-F238E27FC236}">
                  <a16:creationId xmlns:a16="http://schemas.microsoft.com/office/drawing/2014/main" id="{30445C6F-1F7F-4A87-8D6F-D0AE59D502D4}"/>
                </a:ext>
              </a:extLst>
            </p:cNvPr>
            <p:cNvSpPr/>
            <p:nvPr/>
          </p:nvSpPr>
          <p:spPr>
            <a:xfrm>
              <a:off x="4575000" y="3312258"/>
              <a:ext cx="3042000" cy="304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îṣļîḑé-Oval 4">
              <a:extLst>
                <a:ext uri="{FF2B5EF4-FFF2-40B4-BE49-F238E27FC236}">
                  <a16:creationId xmlns:a16="http://schemas.microsoft.com/office/drawing/2014/main" id="{952E7069-EF0D-4F70-8044-C9F1D1A54088}"/>
                </a:ext>
              </a:extLst>
            </p:cNvPr>
            <p:cNvSpPr/>
            <p:nvPr/>
          </p:nvSpPr>
          <p:spPr>
            <a:xfrm>
              <a:off x="4038600" y="2777493"/>
              <a:ext cx="4122000" cy="412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îṣļîḑé-Oval 5">
              <a:extLst>
                <a:ext uri="{FF2B5EF4-FFF2-40B4-BE49-F238E27FC236}">
                  <a16:creationId xmlns:a16="http://schemas.microsoft.com/office/drawing/2014/main" id="{67A212BA-DF09-463B-9D30-5B13A6AA6508}"/>
                </a:ext>
              </a:extLst>
            </p:cNvPr>
            <p:cNvSpPr/>
            <p:nvPr/>
          </p:nvSpPr>
          <p:spPr>
            <a:xfrm>
              <a:off x="3495000" y="2232258"/>
              <a:ext cx="5202000" cy="520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îṣļîḑé-Oval 6">
              <a:extLst>
                <a:ext uri="{FF2B5EF4-FFF2-40B4-BE49-F238E27FC236}">
                  <a16:creationId xmlns:a16="http://schemas.microsoft.com/office/drawing/2014/main" id="{9B298E6F-DDC5-444B-8189-1D1C8CF07A25}"/>
                </a:ext>
              </a:extLst>
            </p:cNvPr>
            <p:cNvSpPr/>
            <p:nvPr/>
          </p:nvSpPr>
          <p:spPr>
            <a:xfrm>
              <a:off x="2955000" y="1692258"/>
              <a:ext cx="6282000" cy="628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742445E5-B744-406A-B8B7-BE194ED5263A}"/>
                </a:ext>
              </a:extLst>
            </p:cNvPr>
            <p:cNvGrpSpPr/>
            <p:nvPr/>
          </p:nvGrpSpPr>
          <p:grpSpPr>
            <a:xfrm>
              <a:off x="5115949" y="3853207"/>
              <a:ext cx="1960098" cy="1960098"/>
              <a:chOff x="5115949" y="3853207"/>
              <a:chExt cx="1960098" cy="1960098"/>
            </a:xfrm>
            <a:solidFill>
              <a:schemeClr val="tx2"/>
            </a:solidFill>
          </p:grpSpPr>
          <p:sp>
            <p:nvSpPr>
              <p:cNvPr id="17" name="îṣļîḑé-Oval 10">
                <a:extLst>
                  <a:ext uri="{FF2B5EF4-FFF2-40B4-BE49-F238E27FC236}">
                    <a16:creationId xmlns:a16="http://schemas.microsoft.com/office/drawing/2014/main" id="{7B15C332-5F22-4132-87B0-C467A5D9F84E}"/>
                  </a:ext>
                </a:extLst>
              </p:cNvPr>
              <p:cNvSpPr/>
              <p:nvPr/>
            </p:nvSpPr>
            <p:spPr>
              <a:xfrm>
                <a:off x="5115949" y="3853207"/>
                <a:ext cx="1960098" cy="1960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8" name="îṣļîḑé-Arrow: Right 11">
                <a:extLst>
                  <a:ext uri="{FF2B5EF4-FFF2-40B4-BE49-F238E27FC236}">
                    <a16:creationId xmlns:a16="http://schemas.microsoft.com/office/drawing/2014/main" id="{9FC2D9E2-2042-41AD-9CCA-7B7E1FC9BDC5}"/>
                  </a:ext>
                </a:extLst>
              </p:cNvPr>
              <p:cNvSpPr/>
              <p:nvPr/>
            </p:nvSpPr>
            <p:spPr>
              <a:xfrm rot="16200000">
                <a:off x="5808113" y="4566709"/>
                <a:ext cx="575772" cy="53309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sp>
          <p:nvSpPr>
            <p:cNvPr id="10" name="îṣļîḑé-Oval 15">
              <a:extLst>
                <a:ext uri="{FF2B5EF4-FFF2-40B4-BE49-F238E27FC236}">
                  <a16:creationId xmlns:a16="http://schemas.microsoft.com/office/drawing/2014/main" id="{277C704E-C048-4049-BBC1-3DA3A9E7FAC2}"/>
                </a:ext>
              </a:extLst>
            </p:cNvPr>
            <p:cNvSpPr/>
            <p:nvPr/>
          </p:nvSpPr>
          <p:spPr>
            <a:xfrm>
              <a:off x="3964841" y="2162390"/>
              <a:ext cx="806799" cy="806799"/>
            </a:xfrm>
            <a:prstGeom prst="ellipse">
              <a:avLst/>
            </a:prstGeom>
            <a:solidFill>
              <a:srgbClr val="15147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1" name="îṣļîḑé-Oval 16">
              <a:extLst>
                <a:ext uri="{FF2B5EF4-FFF2-40B4-BE49-F238E27FC236}">
                  <a16:creationId xmlns:a16="http://schemas.microsoft.com/office/drawing/2014/main" id="{0AF8FC59-2811-4495-9746-A98DFD94FFFB}"/>
                </a:ext>
              </a:extLst>
            </p:cNvPr>
            <p:cNvSpPr/>
            <p:nvPr/>
          </p:nvSpPr>
          <p:spPr>
            <a:xfrm>
              <a:off x="3850425" y="6515243"/>
              <a:ext cx="806799" cy="790932"/>
            </a:xfrm>
            <a:prstGeom prst="ellipse">
              <a:avLst/>
            </a:prstGeom>
            <a:solidFill>
              <a:srgbClr val="15147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3" name="îṣļîḑé-Oval 18">
              <a:extLst>
                <a:ext uri="{FF2B5EF4-FFF2-40B4-BE49-F238E27FC236}">
                  <a16:creationId xmlns:a16="http://schemas.microsoft.com/office/drawing/2014/main" id="{4FD32242-125D-4285-8D92-EF2DEC2FC5B1}"/>
                </a:ext>
              </a:extLst>
            </p:cNvPr>
            <p:cNvSpPr/>
            <p:nvPr/>
          </p:nvSpPr>
          <p:spPr>
            <a:xfrm>
              <a:off x="8657017" y="3295303"/>
              <a:ext cx="806800" cy="806800"/>
            </a:xfrm>
            <a:prstGeom prst="ellipse">
              <a:avLst/>
            </a:prstGeom>
            <a:solidFill>
              <a:srgbClr val="15147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îṣļîḑé-Freeform: Shape 19">
              <a:extLst>
                <a:ext uri="{FF2B5EF4-FFF2-40B4-BE49-F238E27FC236}">
                  <a16:creationId xmlns:a16="http://schemas.microsoft.com/office/drawing/2014/main" id="{F3533572-0A4E-4DFF-A6D8-438DAC1B8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206" y="6717530"/>
              <a:ext cx="310689" cy="31699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îṣļîḑé-Freeform: Shape 20">
              <a:extLst>
                <a:ext uri="{FF2B5EF4-FFF2-40B4-BE49-F238E27FC236}">
                  <a16:creationId xmlns:a16="http://schemas.microsoft.com/office/drawing/2014/main" id="{41DA1DDE-AA08-4ABF-9AB0-2C078C83C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591" y="2419206"/>
              <a:ext cx="370619" cy="299650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îṣļîḑé-Freeform: Shape 21">
              <a:extLst>
                <a:ext uri="{FF2B5EF4-FFF2-40B4-BE49-F238E27FC236}">
                  <a16:creationId xmlns:a16="http://schemas.microsoft.com/office/drawing/2014/main" id="{0E96B993-01E9-4534-9C29-AF2420871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5175" y="3511650"/>
              <a:ext cx="354580" cy="362734"/>
            </a:xfrm>
            <a:custGeom>
              <a:avLst/>
              <a:gdLst>
                <a:gd name="connsiteX0" fmla="*/ 203033 w 591428"/>
                <a:gd name="connsiteY0" fmla="*/ 524380 h 605028"/>
                <a:gd name="connsiteX1" fmla="*/ 182886 w 591428"/>
                <a:gd name="connsiteY1" fmla="*/ 544496 h 605028"/>
                <a:gd name="connsiteX2" fmla="*/ 203033 w 591428"/>
                <a:gd name="connsiteY2" fmla="*/ 564704 h 605028"/>
                <a:gd name="connsiteX3" fmla="*/ 388258 w 591428"/>
                <a:gd name="connsiteY3" fmla="*/ 564704 h 605028"/>
                <a:gd name="connsiteX4" fmla="*/ 408405 w 591428"/>
                <a:gd name="connsiteY4" fmla="*/ 544496 h 605028"/>
                <a:gd name="connsiteX5" fmla="*/ 388258 w 591428"/>
                <a:gd name="connsiteY5" fmla="*/ 524380 h 605028"/>
                <a:gd name="connsiteX6" fmla="*/ 162646 w 591428"/>
                <a:gd name="connsiteY6" fmla="*/ 423524 h 605028"/>
                <a:gd name="connsiteX7" fmla="*/ 142499 w 591428"/>
                <a:gd name="connsiteY7" fmla="*/ 443639 h 605028"/>
                <a:gd name="connsiteX8" fmla="*/ 162646 w 591428"/>
                <a:gd name="connsiteY8" fmla="*/ 463848 h 605028"/>
                <a:gd name="connsiteX9" fmla="*/ 428645 w 591428"/>
                <a:gd name="connsiteY9" fmla="*/ 463848 h 605028"/>
                <a:gd name="connsiteX10" fmla="*/ 448793 w 591428"/>
                <a:gd name="connsiteY10" fmla="*/ 443639 h 605028"/>
                <a:gd name="connsiteX11" fmla="*/ 428645 w 591428"/>
                <a:gd name="connsiteY11" fmla="*/ 423524 h 605028"/>
                <a:gd name="connsiteX12" fmla="*/ 97631 w 591428"/>
                <a:gd name="connsiteY12" fmla="*/ 81001 h 605028"/>
                <a:gd name="connsiteX13" fmla="*/ 125322 w 591428"/>
                <a:gd name="connsiteY13" fmla="*/ 95833 h 605028"/>
                <a:gd name="connsiteX14" fmla="*/ 268488 w 591428"/>
                <a:gd name="connsiteY14" fmla="*/ 270570 h 605028"/>
                <a:gd name="connsiteX15" fmla="*/ 278330 w 591428"/>
                <a:gd name="connsiteY15" fmla="*/ 270570 h 605028"/>
                <a:gd name="connsiteX16" fmla="*/ 335151 w 591428"/>
                <a:gd name="connsiteY16" fmla="*/ 322667 h 605028"/>
                <a:gd name="connsiteX17" fmla="*/ 122258 w 591428"/>
                <a:gd name="connsiteY17" fmla="*/ 322667 h 605028"/>
                <a:gd name="connsiteX18" fmla="*/ 102018 w 591428"/>
                <a:gd name="connsiteY18" fmla="*/ 342876 h 605028"/>
                <a:gd name="connsiteX19" fmla="*/ 122258 w 591428"/>
                <a:gd name="connsiteY19" fmla="*/ 362991 h 605028"/>
                <a:gd name="connsiteX20" fmla="*/ 469033 w 591428"/>
                <a:gd name="connsiteY20" fmla="*/ 362991 h 605028"/>
                <a:gd name="connsiteX21" fmla="*/ 487880 w 591428"/>
                <a:gd name="connsiteY21" fmla="*/ 349457 h 605028"/>
                <a:gd name="connsiteX22" fmla="*/ 591216 w 591428"/>
                <a:gd name="connsiteY22" fmla="*/ 293282 h 605028"/>
                <a:gd name="connsiteX23" fmla="*/ 590380 w 591428"/>
                <a:gd name="connsiteY23" fmla="*/ 298009 h 605028"/>
                <a:gd name="connsiteX24" fmla="*/ 502178 w 591428"/>
                <a:gd name="connsiteY24" fmla="*/ 589918 h 605028"/>
                <a:gd name="connsiteX25" fmla="*/ 481752 w 591428"/>
                <a:gd name="connsiteY25" fmla="*/ 605028 h 605028"/>
                <a:gd name="connsiteX26" fmla="*/ 109446 w 591428"/>
                <a:gd name="connsiteY26" fmla="*/ 605028 h 605028"/>
                <a:gd name="connsiteX27" fmla="*/ 89020 w 591428"/>
                <a:gd name="connsiteY27" fmla="*/ 589918 h 605028"/>
                <a:gd name="connsiteX28" fmla="*/ 911 w 591428"/>
                <a:gd name="connsiteY28" fmla="*/ 298009 h 605028"/>
                <a:gd name="connsiteX29" fmla="*/ 4253 w 591428"/>
                <a:gd name="connsiteY29" fmla="*/ 279191 h 605028"/>
                <a:gd name="connsiteX30" fmla="*/ 21336 w 591428"/>
                <a:gd name="connsiteY30" fmla="*/ 270570 h 605028"/>
                <a:gd name="connsiteX31" fmla="*/ 162460 w 591428"/>
                <a:gd name="connsiteY31" fmla="*/ 270570 h 605028"/>
                <a:gd name="connsiteX32" fmla="*/ 61817 w 591428"/>
                <a:gd name="connsiteY32" fmla="*/ 147744 h 605028"/>
                <a:gd name="connsiteX33" fmla="*/ 52718 w 591428"/>
                <a:gd name="connsiteY33" fmla="*/ 117710 h 605028"/>
                <a:gd name="connsiteX34" fmla="*/ 67573 w 591428"/>
                <a:gd name="connsiteY34" fmla="*/ 90086 h 605028"/>
                <a:gd name="connsiteX35" fmla="*/ 97631 w 591428"/>
                <a:gd name="connsiteY35" fmla="*/ 81001 h 605028"/>
                <a:gd name="connsiteX36" fmla="*/ 444441 w 591428"/>
                <a:gd name="connsiteY36" fmla="*/ 62010 h 605028"/>
                <a:gd name="connsiteX37" fmla="*/ 414170 w 591428"/>
                <a:gd name="connsiteY37" fmla="*/ 92320 h 605028"/>
                <a:gd name="connsiteX38" fmla="*/ 414170 w 591428"/>
                <a:gd name="connsiteY38" fmla="*/ 116513 h 605028"/>
                <a:gd name="connsiteX39" fmla="*/ 389843 w 591428"/>
                <a:gd name="connsiteY39" fmla="*/ 116513 h 605028"/>
                <a:gd name="connsiteX40" fmla="*/ 359572 w 591428"/>
                <a:gd name="connsiteY40" fmla="*/ 146823 h 605028"/>
                <a:gd name="connsiteX41" fmla="*/ 389843 w 591428"/>
                <a:gd name="connsiteY41" fmla="*/ 177040 h 605028"/>
                <a:gd name="connsiteX42" fmla="*/ 414170 w 591428"/>
                <a:gd name="connsiteY42" fmla="*/ 177040 h 605028"/>
                <a:gd name="connsiteX43" fmla="*/ 414170 w 591428"/>
                <a:gd name="connsiteY43" fmla="*/ 201232 h 605028"/>
                <a:gd name="connsiteX44" fmla="*/ 444441 w 591428"/>
                <a:gd name="connsiteY44" fmla="*/ 231542 h 605028"/>
                <a:gd name="connsiteX45" fmla="*/ 474711 w 591428"/>
                <a:gd name="connsiteY45" fmla="*/ 201232 h 605028"/>
                <a:gd name="connsiteX46" fmla="*/ 474711 w 591428"/>
                <a:gd name="connsiteY46" fmla="*/ 177040 h 605028"/>
                <a:gd name="connsiteX47" fmla="*/ 499039 w 591428"/>
                <a:gd name="connsiteY47" fmla="*/ 177040 h 605028"/>
                <a:gd name="connsiteX48" fmla="*/ 529309 w 591428"/>
                <a:gd name="connsiteY48" fmla="*/ 146823 h 605028"/>
                <a:gd name="connsiteX49" fmla="*/ 499039 w 591428"/>
                <a:gd name="connsiteY49" fmla="*/ 116513 h 605028"/>
                <a:gd name="connsiteX50" fmla="*/ 474711 w 591428"/>
                <a:gd name="connsiteY50" fmla="*/ 116513 h 605028"/>
                <a:gd name="connsiteX51" fmla="*/ 474711 w 591428"/>
                <a:gd name="connsiteY51" fmla="*/ 92320 h 605028"/>
                <a:gd name="connsiteX52" fmla="*/ 444441 w 591428"/>
                <a:gd name="connsiteY52" fmla="*/ 62010 h 605028"/>
                <a:gd name="connsiteX53" fmla="*/ 444441 w 591428"/>
                <a:gd name="connsiteY53" fmla="*/ 0 h 605028"/>
                <a:gd name="connsiteX54" fmla="*/ 591428 w 591428"/>
                <a:gd name="connsiteY54" fmla="*/ 146823 h 605028"/>
                <a:gd name="connsiteX55" fmla="*/ 444441 w 591428"/>
                <a:gd name="connsiteY55" fmla="*/ 293552 h 605028"/>
                <a:gd name="connsiteX56" fmla="*/ 297453 w 591428"/>
                <a:gd name="connsiteY56" fmla="*/ 146823 h 605028"/>
                <a:gd name="connsiteX57" fmla="*/ 444441 w 591428"/>
                <a:gd name="connsiteY57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91428" h="605028">
                  <a:moveTo>
                    <a:pt x="203033" y="524380"/>
                  </a:moveTo>
                  <a:cubicBezTo>
                    <a:pt x="191892" y="524380"/>
                    <a:pt x="182886" y="533372"/>
                    <a:pt x="182886" y="544496"/>
                  </a:cubicBezTo>
                  <a:cubicBezTo>
                    <a:pt x="182886" y="555620"/>
                    <a:pt x="191892" y="564704"/>
                    <a:pt x="203033" y="564704"/>
                  </a:cubicBezTo>
                  <a:lnTo>
                    <a:pt x="388258" y="564704"/>
                  </a:lnTo>
                  <a:cubicBezTo>
                    <a:pt x="399399" y="564704"/>
                    <a:pt x="408405" y="555620"/>
                    <a:pt x="408405" y="544496"/>
                  </a:cubicBezTo>
                  <a:cubicBezTo>
                    <a:pt x="408405" y="533372"/>
                    <a:pt x="399399" y="524380"/>
                    <a:pt x="388258" y="524380"/>
                  </a:cubicBezTo>
                  <a:close/>
                  <a:moveTo>
                    <a:pt x="162646" y="423524"/>
                  </a:moveTo>
                  <a:cubicBezTo>
                    <a:pt x="151504" y="423524"/>
                    <a:pt x="142499" y="432515"/>
                    <a:pt x="142499" y="443639"/>
                  </a:cubicBezTo>
                  <a:cubicBezTo>
                    <a:pt x="142499" y="454856"/>
                    <a:pt x="151504" y="463848"/>
                    <a:pt x="162646" y="463848"/>
                  </a:cubicBezTo>
                  <a:lnTo>
                    <a:pt x="428645" y="463848"/>
                  </a:lnTo>
                  <a:cubicBezTo>
                    <a:pt x="439787" y="463848"/>
                    <a:pt x="448793" y="454856"/>
                    <a:pt x="448793" y="443639"/>
                  </a:cubicBezTo>
                  <a:cubicBezTo>
                    <a:pt x="448793" y="432515"/>
                    <a:pt x="439787" y="423524"/>
                    <a:pt x="428645" y="423524"/>
                  </a:cubicBezTo>
                  <a:close/>
                  <a:moveTo>
                    <a:pt x="97631" y="81001"/>
                  </a:moveTo>
                  <a:cubicBezTo>
                    <a:pt x="108076" y="82044"/>
                    <a:pt x="118127" y="87073"/>
                    <a:pt x="125322" y="95833"/>
                  </a:cubicBezTo>
                  <a:lnTo>
                    <a:pt x="268488" y="270570"/>
                  </a:lnTo>
                  <a:lnTo>
                    <a:pt x="278330" y="270570"/>
                  </a:lnTo>
                  <a:cubicBezTo>
                    <a:pt x="293835" y="291242"/>
                    <a:pt x="313054" y="308948"/>
                    <a:pt x="335151" y="322667"/>
                  </a:cubicBezTo>
                  <a:lnTo>
                    <a:pt x="122258" y="322667"/>
                  </a:lnTo>
                  <a:cubicBezTo>
                    <a:pt x="111117" y="322667"/>
                    <a:pt x="102018" y="331659"/>
                    <a:pt x="102018" y="342876"/>
                  </a:cubicBezTo>
                  <a:cubicBezTo>
                    <a:pt x="102018" y="353999"/>
                    <a:pt x="111117" y="362991"/>
                    <a:pt x="122258" y="362991"/>
                  </a:cubicBezTo>
                  <a:lnTo>
                    <a:pt x="469033" y="362991"/>
                  </a:lnTo>
                  <a:cubicBezTo>
                    <a:pt x="477853" y="362991"/>
                    <a:pt x="485188" y="357244"/>
                    <a:pt x="487880" y="349457"/>
                  </a:cubicBezTo>
                  <a:cubicBezTo>
                    <a:pt x="527710" y="340929"/>
                    <a:pt x="563363" y="320999"/>
                    <a:pt x="591216" y="293282"/>
                  </a:cubicBezTo>
                  <a:cubicBezTo>
                    <a:pt x="591123" y="294858"/>
                    <a:pt x="590845" y="296433"/>
                    <a:pt x="590380" y="298009"/>
                  </a:cubicBezTo>
                  <a:lnTo>
                    <a:pt x="502178" y="589918"/>
                  </a:lnTo>
                  <a:cubicBezTo>
                    <a:pt x="499486" y="598910"/>
                    <a:pt x="491223" y="605028"/>
                    <a:pt x="481752" y="605028"/>
                  </a:cubicBezTo>
                  <a:lnTo>
                    <a:pt x="109446" y="605028"/>
                  </a:lnTo>
                  <a:cubicBezTo>
                    <a:pt x="100069" y="605028"/>
                    <a:pt x="91805" y="598910"/>
                    <a:pt x="89020" y="589918"/>
                  </a:cubicBezTo>
                  <a:lnTo>
                    <a:pt x="911" y="298009"/>
                  </a:lnTo>
                  <a:cubicBezTo>
                    <a:pt x="-1039" y="291520"/>
                    <a:pt x="168" y="284568"/>
                    <a:pt x="4253" y="279191"/>
                  </a:cubicBezTo>
                  <a:cubicBezTo>
                    <a:pt x="8245" y="273722"/>
                    <a:pt x="14559" y="270570"/>
                    <a:pt x="21336" y="270570"/>
                  </a:cubicBezTo>
                  <a:lnTo>
                    <a:pt x="162460" y="270570"/>
                  </a:lnTo>
                  <a:lnTo>
                    <a:pt x="61817" y="147744"/>
                  </a:lnTo>
                  <a:cubicBezTo>
                    <a:pt x="54853" y="139309"/>
                    <a:pt x="51604" y="128556"/>
                    <a:pt x="52718" y="117710"/>
                  </a:cubicBezTo>
                  <a:cubicBezTo>
                    <a:pt x="53832" y="106864"/>
                    <a:pt x="59124" y="96945"/>
                    <a:pt x="67573" y="90086"/>
                  </a:cubicBezTo>
                  <a:cubicBezTo>
                    <a:pt x="76347" y="82902"/>
                    <a:pt x="87186" y="79958"/>
                    <a:pt x="97631" y="81001"/>
                  </a:cubicBezTo>
                  <a:close/>
                  <a:moveTo>
                    <a:pt x="444441" y="62010"/>
                  </a:moveTo>
                  <a:cubicBezTo>
                    <a:pt x="427727" y="62010"/>
                    <a:pt x="414170" y="75543"/>
                    <a:pt x="414170" y="92320"/>
                  </a:cubicBezTo>
                  <a:lnTo>
                    <a:pt x="414170" y="116513"/>
                  </a:lnTo>
                  <a:lnTo>
                    <a:pt x="389843" y="116513"/>
                  </a:lnTo>
                  <a:cubicBezTo>
                    <a:pt x="373129" y="116513"/>
                    <a:pt x="359572" y="130046"/>
                    <a:pt x="359572" y="146823"/>
                  </a:cubicBezTo>
                  <a:cubicBezTo>
                    <a:pt x="359572" y="163507"/>
                    <a:pt x="373129" y="177040"/>
                    <a:pt x="389843" y="177040"/>
                  </a:cubicBezTo>
                  <a:lnTo>
                    <a:pt x="414170" y="177040"/>
                  </a:lnTo>
                  <a:lnTo>
                    <a:pt x="414170" y="201232"/>
                  </a:lnTo>
                  <a:cubicBezTo>
                    <a:pt x="414170" y="218009"/>
                    <a:pt x="427727" y="231542"/>
                    <a:pt x="444441" y="231542"/>
                  </a:cubicBezTo>
                  <a:cubicBezTo>
                    <a:pt x="461154" y="231542"/>
                    <a:pt x="474711" y="218009"/>
                    <a:pt x="474711" y="201232"/>
                  </a:cubicBezTo>
                  <a:lnTo>
                    <a:pt x="474711" y="177040"/>
                  </a:lnTo>
                  <a:lnTo>
                    <a:pt x="499039" y="177040"/>
                  </a:lnTo>
                  <a:cubicBezTo>
                    <a:pt x="515752" y="177040"/>
                    <a:pt x="529309" y="163507"/>
                    <a:pt x="529309" y="146823"/>
                  </a:cubicBezTo>
                  <a:cubicBezTo>
                    <a:pt x="529309" y="130046"/>
                    <a:pt x="515752" y="116513"/>
                    <a:pt x="499039" y="116513"/>
                  </a:cubicBezTo>
                  <a:lnTo>
                    <a:pt x="474711" y="116513"/>
                  </a:lnTo>
                  <a:lnTo>
                    <a:pt x="474711" y="92320"/>
                  </a:lnTo>
                  <a:cubicBezTo>
                    <a:pt x="474711" y="75543"/>
                    <a:pt x="461154" y="62010"/>
                    <a:pt x="444441" y="62010"/>
                  </a:cubicBezTo>
                  <a:close/>
                  <a:moveTo>
                    <a:pt x="444441" y="0"/>
                  </a:moveTo>
                  <a:cubicBezTo>
                    <a:pt x="525688" y="0"/>
                    <a:pt x="591428" y="65718"/>
                    <a:pt x="591428" y="146823"/>
                  </a:cubicBezTo>
                  <a:cubicBezTo>
                    <a:pt x="591428" y="227834"/>
                    <a:pt x="525688" y="293552"/>
                    <a:pt x="444441" y="293552"/>
                  </a:cubicBezTo>
                  <a:cubicBezTo>
                    <a:pt x="363194" y="293552"/>
                    <a:pt x="297453" y="227834"/>
                    <a:pt x="297453" y="146823"/>
                  </a:cubicBezTo>
                  <a:cubicBezTo>
                    <a:pt x="297453" y="65718"/>
                    <a:pt x="363194" y="0"/>
                    <a:pt x="4444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20" name="矩形 26">
            <a:extLst>
              <a:ext uri="{FF2B5EF4-FFF2-40B4-BE49-F238E27FC236}">
                <a16:creationId xmlns:a16="http://schemas.microsoft.com/office/drawing/2014/main" id="{F2C8CC3E-21E7-49AF-AFCD-020996EF6866}"/>
              </a:ext>
            </a:extLst>
          </p:cNvPr>
          <p:cNvSpPr/>
          <p:nvPr/>
        </p:nvSpPr>
        <p:spPr>
          <a:xfrm>
            <a:off x="2455730" y="5807637"/>
            <a:ext cx="2084387" cy="4010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en-US" dirty="0"/>
              <a:t>Planning</a:t>
            </a:r>
            <a:endParaRPr lang="zh-CN" altLang="en-US" dirty="0">
              <a:solidFill>
                <a:srgbClr val="151472"/>
              </a:solidFill>
              <a:latin typeface="Times New Roman" panose="02020603050405020304" pitchFamily="18" charset="0"/>
              <a:ea typeface="迷你简菱心" panose="0201060900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5">
            <a:extLst>
              <a:ext uri="{FF2B5EF4-FFF2-40B4-BE49-F238E27FC236}">
                <a16:creationId xmlns:a16="http://schemas.microsoft.com/office/drawing/2014/main" id="{C001F1E7-E06C-4F2E-9AD5-559EFFFA93E8}"/>
              </a:ext>
            </a:extLst>
          </p:cNvPr>
          <p:cNvSpPr/>
          <p:nvPr/>
        </p:nvSpPr>
        <p:spPr>
          <a:xfrm>
            <a:off x="2446274" y="3115312"/>
            <a:ext cx="2084387" cy="4010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Integration</a:t>
            </a:r>
            <a:endParaRPr lang="zh-CN" altLang="en-US" dirty="0">
              <a:solidFill>
                <a:srgbClr val="151472"/>
              </a:solidFill>
              <a:latin typeface="Times New Roman" panose="02020603050405020304" pitchFamily="18" charset="0"/>
              <a:ea typeface="迷你简菱心" panose="0201060900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4">
            <a:extLst>
              <a:ext uri="{FF2B5EF4-FFF2-40B4-BE49-F238E27FC236}">
                <a16:creationId xmlns:a16="http://schemas.microsoft.com/office/drawing/2014/main" id="{425BA36F-61D7-4FF8-870B-89C1190A8203}"/>
              </a:ext>
            </a:extLst>
          </p:cNvPr>
          <p:cNvSpPr/>
          <p:nvPr/>
        </p:nvSpPr>
        <p:spPr>
          <a:xfrm>
            <a:off x="8207793" y="3908309"/>
            <a:ext cx="2084387" cy="4010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Design</a:t>
            </a:r>
            <a:endParaRPr lang="zh-CN" altLang="en-US" dirty="0">
              <a:solidFill>
                <a:srgbClr val="151472"/>
              </a:solidFill>
              <a:latin typeface="Times New Roman" panose="02020603050405020304" pitchFamily="18" charset="0"/>
              <a:ea typeface="迷你简菱心" panose="0201060900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Security and Privacy</a:t>
            </a:r>
            <a:r>
              <a:rPr lang="en-US" dirty="0"/>
              <a:t>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B75B0-1571-46FA-8877-184A8B99A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2718" b="2888"/>
          <a:stretch/>
        </p:blipFill>
        <p:spPr>
          <a:xfrm>
            <a:off x="7275442" y="2531164"/>
            <a:ext cx="3206357" cy="34720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2392AF-D0FD-4894-B36D-F2D48AF2D106}"/>
              </a:ext>
            </a:extLst>
          </p:cNvPr>
          <p:cNvSpPr/>
          <p:nvPr/>
        </p:nvSpPr>
        <p:spPr>
          <a:xfrm>
            <a:off x="821635" y="2431222"/>
            <a:ext cx="5764695" cy="3678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Strengthen app security by implementing user authentication and authorization mechanisms. Ensure the privacy and confidentiality of user data through robust data encryption and compliance with data protection regulations.</a:t>
            </a:r>
          </a:p>
        </p:txBody>
      </p:sp>
    </p:spTree>
    <p:extLst>
      <p:ext uri="{BB962C8B-B14F-4D97-AF65-F5344CB8AC3E}">
        <p14:creationId xmlns:p14="http://schemas.microsoft.com/office/powerpoint/2010/main" val="11122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93" y="747847"/>
            <a:ext cx="8761413" cy="102002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Enhanced Voice Recognition and Synthesis</a:t>
            </a:r>
            <a:r>
              <a:rPr lang="en-US" dirty="0"/>
              <a:t>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392AF-D0FD-4894-B36D-F2D48AF2D106}"/>
              </a:ext>
            </a:extLst>
          </p:cNvPr>
          <p:cNvSpPr/>
          <p:nvPr/>
        </p:nvSpPr>
        <p:spPr>
          <a:xfrm>
            <a:off x="821635" y="2431222"/>
            <a:ext cx="5764695" cy="3678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Continuously improve the voice recognition and synthesis capabilities by leveraging advancements in speech recognition and natural language processing technologies. Implement multilingual support for a wider user base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C75D3-9951-4B12-B9D5-9F3C472C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/>
          <a:stretch/>
        </p:blipFill>
        <p:spPr>
          <a:xfrm>
            <a:off x="7704406" y="2496901"/>
            <a:ext cx="2884081" cy="33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Expand Note-Taking Features: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B75B0-1571-46FA-8877-184A8B99A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2718" b="2888"/>
          <a:stretch/>
        </p:blipFill>
        <p:spPr>
          <a:xfrm>
            <a:off x="7275442" y="2531164"/>
            <a:ext cx="3206357" cy="34720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2392AF-D0FD-4894-B36D-F2D48AF2D106}"/>
              </a:ext>
            </a:extLst>
          </p:cNvPr>
          <p:cNvSpPr/>
          <p:nvPr/>
        </p:nvSpPr>
        <p:spPr>
          <a:xfrm>
            <a:off x="821635" y="2431222"/>
            <a:ext cx="5764695" cy="3678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Enhance note-taking capabilities by introducing advanced text formatting options, such as bold, italic, bullet points, and highlighting. Implement tagging and categorization features to better organize notes.</a:t>
            </a:r>
          </a:p>
        </p:txBody>
      </p:sp>
    </p:spTree>
    <p:extLst>
      <p:ext uri="{BB962C8B-B14F-4D97-AF65-F5344CB8AC3E}">
        <p14:creationId xmlns:p14="http://schemas.microsoft.com/office/powerpoint/2010/main" val="25963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93" y="747847"/>
            <a:ext cx="8761413" cy="102002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Integration with Third-Party Services</a:t>
            </a:r>
            <a:r>
              <a:rPr lang="en-US" dirty="0"/>
              <a:t>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392AF-D0FD-4894-B36D-F2D48AF2D106}"/>
              </a:ext>
            </a:extLst>
          </p:cNvPr>
          <p:cNvSpPr/>
          <p:nvPr/>
        </p:nvSpPr>
        <p:spPr>
          <a:xfrm>
            <a:off x="821635" y="2431222"/>
            <a:ext cx="5764695" cy="3678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Integrate with popular cloud storage services like Cloudinary or </a:t>
            </a:r>
            <a:r>
              <a:rPr lang="en-US" dirty="0" err="1">
                <a:solidFill>
                  <a:schemeClr val="tx1"/>
                </a:solidFill>
              </a:rPr>
              <a:t>AtlasDB</a:t>
            </a:r>
            <a:r>
              <a:rPr lang="en-US" dirty="0">
                <a:solidFill>
                  <a:schemeClr val="tx1"/>
                </a:solidFill>
              </a:rPr>
              <a:t> to allow users to sync and backup their notes. Enable integration with calendar applications to schedule reminders and events based on the notes created.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C75D3-9951-4B12-B9D5-9F3C472C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/>
          <a:stretch/>
        </p:blipFill>
        <p:spPr>
          <a:xfrm>
            <a:off x="7704406" y="2496901"/>
            <a:ext cx="2884081" cy="33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方正尚酷简体" panose="03000509000000000000" pitchFamily="65" charset="-122"/>
              </a:rPr>
              <a:t>Future Scope: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7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Web Application has immense potential for future enhancements and expansions. Some possibilities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Collaboration and Sharing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Intelligent Insights and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Mobile Application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Feedback and Analytics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Continuous Testing and Bug Fixes</a:t>
            </a:r>
          </a:p>
        </p:txBody>
      </p:sp>
    </p:spTree>
    <p:extLst>
      <p:ext uri="{BB962C8B-B14F-4D97-AF65-F5344CB8AC3E}">
        <p14:creationId xmlns:p14="http://schemas.microsoft.com/office/powerpoint/2010/main" val="14937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9F14-13BA-4143-8042-1E1C1128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方正尚酷简体" panose="03000509000000000000" pitchFamily="65" charset="-122"/>
              </a:rPr>
              <a:t>Project Progress….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177E18F-0C18-46A0-ADE7-6DE4943EF5CB}"/>
              </a:ext>
            </a:extLst>
          </p:cNvPr>
          <p:cNvSpPr>
            <a:spLocks/>
          </p:cNvSpPr>
          <p:nvPr/>
        </p:nvSpPr>
        <p:spPr bwMode="auto">
          <a:xfrm rot="5400000">
            <a:off x="1165201" y="205241"/>
            <a:ext cx="2290741" cy="20061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944DAC8-091F-4588-9B85-8B09FBC70A8F}"/>
              </a:ext>
            </a:extLst>
          </p:cNvPr>
          <p:cNvSpPr>
            <a:spLocks/>
          </p:cNvSpPr>
          <p:nvPr/>
        </p:nvSpPr>
        <p:spPr bwMode="auto">
          <a:xfrm rot="5400000">
            <a:off x="4473551" y="205240"/>
            <a:ext cx="2290741" cy="20061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Arial" panose="020B0604020202020204" pitchFamily="34" charset="0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ECE037A8-BEBD-48CE-804E-CF397AB2B26C}"/>
              </a:ext>
            </a:extLst>
          </p:cNvPr>
          <p:cNvSpPr>
            <a:spLocks/>
          </p:cNvSpPr>
          <p:nvPr/>
        </p:nvSpPr>
        <p:spPr bwMode="auto">
          <a:xfrm rot="5400000">
            <a:off x="7781901" y="205240"/>
            <a:ext cx="2290741" cy="20061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sym typeface="Arial" panose="020B0604020202020204" pitchFamily="34" charset="0"/>
            </a:endParaRPr>
          </a:p>
        </p:txBody>
      </p:sp>
      <p:grpSp>
        <p:nvGrpSpPr>
          <p:cNvPr id="30" name="组合 8">
            <a:extLst>
              <a:ext uri="{FF2B5EF4-FFF2-40B4-BE49-F238E27FC236}">
                <a16:creationId xmlns:a16="http://schemas.microsoft.com/office/drawing/2014/main" id="{576E1E13-26B3-4949-9D80-86C3FC6A9FD8}"/>
              </a:ext>
            </a:extLst>
          </p:cNvPr>
          <p:cNvGrpSpPr/>
          <p:nvPr/>
        </p:nvGrpSpPr>
        <p:grpSpPr>
          <a:xfrm>
            <a:off x="3251762" y="967017"/>
            <a:ext cx="1415916" cy="460872"/>
            <a:chOff x="3728840" y="2934600"/>
            <a:chExt cx="1415916" cy="455399"/>
          </a:xfrm>
        </p:grpSpPr>
        <p:cxnSp>
          <p:nvCxnSpPr>
            <p:cNvPr id="31" name="直接连接符 9">
              <a:extLst>
                <a:ext uri="{FF2B5EF4-FFF2-40B4-BE49-F238E27FC236}">
                  <a16:creationId xmlns:a16="http://schemas.microsoft.com/office/drawing/2014/main" id="{FF1D532A-5F32-4B3A-971B-DAFC691C4617}"/>
                </a:ext>
              </a:extLst>
            </p:cNvPr>
            <p:cNvCxnSpPr/>
            <p:nvPr/>
          </p:nvCxnSpPr>
          <p:spPr>
            <a:xfrm flipV="1">
              <a:off x="4663948" y="3162299"/>
              <a:ext cx="370411" cy="1"/>
            </a:xfrm>
            <a:prstGeom prst="line">
              <a:avLst/>
            </a:prstGeom>
            <a:ln>
              <a:solidFill>
                <a:srgbClr val="1514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">
              <a:extLst>
                <a:ext uri="{FF2B5EF4-FFF2-40B4-BE49-F238E27FC236}">
                  <a16:creationId xmlns:a16="http://schemas.microsoft.com/office/drawing/2014/main" id="{A4FE5F9E-D158-41CF-BA06-0268C9B0DFF6}"/>
                </a:ext>
              </a:extLst>
            </p:cNvPr>
            <p:cNvCxnSpPr/>
            <p:nvPr/>
          </p:nvCxnSpPr>
          <p:spPr>
            <a:xfrm flipV="1">
              <a:off x="3842225" y="3162299"/>
              <a:ext cx="370411" cy="1"/>
            </a:xfrm>
            <a:prstGeom prst="line">
              <a:avLst/>
            </a:prstGeom>
            <a:ln>
              <a:solidFill>
                <a:srgbClr val="1514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1">
              <a:extLst>
                <a:ext uri="{FF2B5EF4-FFF2-40B4-BE49-F238E27FC236}">
                  <a16:creationId xmlns:a16="http://schemas.microsoft.com/office/drawing/2014/main" id="{34D909FB-2DD5-4F49-9949-EF21AED70357}"/>
                </a:ext>
              </a:extLst>
            </p:cNvPr>
            <p:cNvGrpSpPr/>
            <p:nvPr/>
          </p:nvGrpSpPr>
          <p:grpSpPr>
            <a:xfrm>
              <a:off x="4214126" y="2934600"/>
              <a:ext cx="455399" cy="455399"/>
              <a:chOff x="4108450" y="2661285"/>
              <a:chExt cx="666750" cy="666750"/>
            </a:xfrm>
          </p:grpSpPr>
          <p:sp>
            <p:nvSpPr>
              <p:cNvPr id="36" name="椭圆 14">
                <a:extLst>
                  <a:ext uri="{FF2B5EF4-FFF2-40B4-BE49-F238E27FC236}">
                    <a16:creationId xmlns:a16="http://schemas.microsoft.com/office/drawing/2014/main" id="{1D5BA944-F9CF-43F9-8CDC-74057D657131}"/>
                  </a:ext>
                </a:extLst>
              </p:cNvPr>
              <p:cNvSpPr/>
              <p:nvPr/>
            </p:nvSpPr>
            <p:spPr>
              <a:xfrm>
                <a:off x="4108450" y="2661285"/>
                <a:ext cx="666750" cy="666750"/>
              </a:xfrm>
              <a:prstGeom prst="ellipse">
                <a:avLst/>
              </a:prstGeom>
              <a:noFill/>
              <a:ln w="9525">
                <a:solidFill>
                  <a:srgbClr val="15147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15">
                <a:extLst>
                  <a:ext uri="{FF2B5EF4-FFF2-40B4-BE49-F238E27FC236}">
                    <a16:creationId xmlns:a16="http://schemas.microsoft.com/office/drawing/2014/main" id="{03854793-629C-40C0-B9B8-86D335075C38}"/>
                  </a:ext>
                </a:extLst>
              </p:cNvPr>
              <p:cNvSpPr/>
              <p:nvPr/>
            </p:nvSpPr>
            <p:spPr>
              <a:xfrm rot="5400000">
                <a:off x="4219323" y="2803673"/>
                <a:ext cx="433864" cy="381974"/>
              </a:xfrm>
              <a:custGeom>
                <a:avLst/>
                <a:gdLst>
                  <a:gd name="connsiteX0" fmla="*/ 760416 w 1727431"/>
                  <a:gd name="connsiteY0" fmla="*/ 1520832 h 1520832"/>
                  <a:gd name="connsiteX1" fmla="*/ 621863 w 1727431"/>
                  <a:gd name="connsiteY1" fmla="*/ 1463441 h 1520832"/>
                  <a:gd name="connsiteX2" fmla="*/ 57390 w 1727431"/>
                  <a:gd name="connsiteY2" fmla="*/ 898969 h 1520832"/>
                  <a:gd name="connsiteX3" fmla="*/ 0 w 1727431"/>
                  <a:gd name="connsiteY3" fmla="*/ 760416 h 1520832"/>
                  <a:gd name="connsiteX4" fmla="*/ 0 w 1727431"/>
                  <a:gd name="connsiteY4" fmla="*/ 760416 h 1520832"/>
                  <a:gd name="connsiteX5" fmla="*/ 0 w 1727431"/>
                  <a:gd name="connsiteY5" fmla="*/ 760415 h 1520832"/>
                  <a:gd name="connsiteX6" fmla="*/ 57390 w 1727431"/>
                  <a:gd name="connsiteY6" fmla="*/ 621863 h 1520832"/>
                  <a:gd name="connsiteX7" fmla="*/ 621863 w 1727431"/>
                  <a:gd name="connsiteY7" fmla="*/ 57390 h 1520832"/>
                  <a:gd name="connsiteX8" fmla="*/ 898969 w 1727431"/>
                  <a:gd name="connsiteY8" fmla="*/ 57390 h 1520832"/>
                  <a:gd name="connsiteX9" fmla="*/ 898969 w 1727431"/>
                  <a:gd name="connsiteY9" fmla="*/ 334495 h 1520832"/>
                  <a:gd name="connsiteX10" fmla="*/ 668991 w 1727431"/>
                  <a:gd name="connsiteY10" fmla="*/ 564473 h 1520832"/>
                  <a:gd name="connsiteX11" fmla="*/ 1531488 w 1727431"/>
                  <a:gd name="connsiteY11" fmla="*/ 564473 h 1520832"/>
                  <a:gd name="connsiteX12" fmla="*/ 1727431 w 1727431"/>
                  <a:gd name="connsiteY12" fmla="*/ 760416 h 1520832"/>
                  <a:gd name="connsiteX13" fmla="*/ 1531488 w 1727431"/>
                  <a:gd name="connsiteY13" fmla="*/ 956359 h 1520832"/>
                  <a:gd name="connsiteX14" fmla="*/ 668992 w 1727431"/>
                  <a:gd name="connsiteY14" fmla="*/ 956359 h 1520832"/>
                  <a:gd name="connsiteX15" fmla="*/ 898969 w 1727431"/>
                  <a:gd name="connsiteY15" fmla="*/ 1186336 h 1520832"/>
                  <a:gd name="connsiteX16" fmla="*/ 898969 w 1727431"/>
                  <a:gd name="connsiteY16" fmla="*/ 1463441 h 1520832"/>
                  <a:gd name="connsiteX17" fmla="*/ 760416 w 1727431"/>
                  <a:gd name="connsiteY17" fmla="*/ 1520832 h 152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27431" h="1520832">
                    <a:moveTo>
                      <a:pt x="760416" y="1520832"/>
                    </a:moveTo>
                    <a:cubicBezTo>
                      <a:pt x="710270" y="1520832"/>
                      <a:pt x="660124" y="1501701"/>
                      <a:pt x="621863" y="1463441"/>
                    </a:cubicBezTo>
                    <a:lnTo>
                      <a:pt x="57390" y="898969"/>
                    </a:lnTo>
                    <a:cubicBezTo>
                      <a:pt x="19130" y="860708"/>
                      <a:pt x="0" y="810562"/>
                      <a:pt x="0" y="760416"/>
                    </a:cubicBezTo>
                    <a:lnTo>
                      <a:pt x="0" y="760416"/>
                    </a:lnTo>
                    <a:lnTo>
                      <a:pt x="0" y="760415"/>
                    </a:lnTo>
                    <a:cubicBezTo>
                      <a:pt x="0" y="710269"/>
                      <a:pt x="19130" y="660123"/>
                      <a:pt x="57390" y="621863"/>
                    </a:cubicBezTo>
                    <a:lnTo>
                      <a:pt x="621863" y="57390"/>
                    </a:lnTo>
                    <a:cubicBezTo>
                      <a:pt x="698384" y="-19131"/>
                      <a:pt x="822448" y="-19131"/>
                      <a:pt x="898969" y="57390"/>
                    </a:cubicBezTo>
                    <a:cubicBezTo>
                      <a:pt x="975489" y="133910"/>
                      <a:pt x="975489" y="257975"/>
                      <a:pt x="898969" y="334495"/>
                    </a:cubicBezTo>
                    <a:lnTo>
                      <a:pt x="668991" y="564473"/>
                    </a:lnTo>
                    <a:lnTo>
                      <a:pt x="1531488" y="564473"/>
                    </a:lnTo>
                    <a:cubicBezTo>
                      <a:pt x="1639704" y="564473"/>
                      <a:pt x="1727431" y="652200"/>
                      <a:pt x="1727431" y="760416"/>
                    </a:cubicBezTo>
                    <a:cubicBezTo>
                      <a:pt x="1727431" y="868632"/>
                      <a:pt x="1639704" y="956359"/>
                      <a:pt x="1531488" y="956359"/>
                    </a:cubicBezTo>
                    <a:lnTo>
                      <a:pt x="668992" y="956359"/>
                    </a:lnTo>
                    <a:lnTo>
                      <a:pt x="898969" y="1186336"/>
                    </a:lnTo>
                    <a:cubicBezTo>
                      <a:pt x="975489" y="1262856"/>
                      <a:pt x="975489" y="1386921"/>
                      <a:pt x="898969" y="1463441"/>
                    </a:cubicBezTo>
                    <a:cubicBezTo>
                      <a:pt x="860708" y="1501701"/>
                      <a:pt x="810562" y="1520832"/>
                      <a:pt x="760416" y="1520832"/>
                    </a:cubicBezTo>
                    <a:close/>
                  </a:path>
                </a:pathLst>
              </a:custGeom>
              <a:noFill/>
              <a:ln w="22225">
                <a:solidFill>
                  <a:srgbClr val="1514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7DEBF12D-E659-4BE2-BB92-6183C8C987A7}"/>
                </a:ext>
              </a:extLst>
            </p:cNvPr>
            <p:cNvSpPr/>
            <p:nvPr/>
          </p:nvSpPr>
          <p:spPr>
            <a:xfrm>
              <a:off x="3728840" y="3105175"/>
              <a:ext cx="114250" cy="11425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51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13">
              <a:extLst>
                <a:ext uri="{FF2B5EF4-FFF2-40B4-BE49-F238E27FC236}">
                  <a16:creationId xmlns:a16="http://schemas.microsoft.com/office/drawing/2014/main" id="{AB3E3487-33FD-47F3-B72A-5AC64EA1D690}"/>
                </a:ext>
              </a:extLst>
            </p:cNvPr>
            <p:cNvSpPr/>
            <p:nvPr/>
          </p:nvSpPr>
          <p:spPr>
            <a:xfrm>
              <a:off x="5030506" y="3105175"/>
              <a:ext cx="114250" cy="11425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51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16">
            <a:extLst>
              <a:ext uri="{FF2B5EF4-FFF2-40B4-BE49-F238E27FC236}">
                <a16:creationId xmlns:a16="http://schemas.microsoft.com/office/drawing/2014/main" id="{09ED1F89-8705-40D7-94A5-0F3F4B3E0181}"/>
              </a:ext>
            </a:extLst>
          </p:cNvPr>
          <p:cNvGrpSpPr/>
          <p:nvPr/>
        </p:nvGrpSpPr>
        <p:grpSpPr>
          <a:xfrm>
            <a:off x="6566031" y="967017"/>
            <a:ext cx="1414131" cy="460872"/>
            <a:chOff x="7043109" y="2934600"/>
            <a:chExt cx="1414131" cy="455399"/>
          </a:xfrm>
        </p:grpSpPr>
        <p:cxnSp>
          <p:nvCxnSpPr>
            <p:cNvPr id="39" name="直接连接符 17">
              <a:extLst>
                <a:ext uri="{FF2B5EF4-FFF2-40B4-BE49-F238E27FC236}">
                  <a16:creationId xmlns:a16="http://schemas.microsoft.com/office/drawing/2014/main" id="{D3DD5687-554F-4F9D-9245-D38B486A5169}"/>
                </a:ext>
              </a:extLst>
            </p:cNvPr>
            <p:cNvCxnSpPr/>
            <p:nvPr/>
          </p:nvCxnSpPr>
          <p:spPr>
            <a:xfrm flipV="1">
              <a:off x="7975493" y="3162299"/>
              <a:ext cx="370411" cy="1"/>
            </a:xfrm>
            <a:prstGeom prst="line">
              <a:avLst/>
            </a:prstGeom>
            <a:ln>
              <a:solidFill>
                <a:srgbClr val="1514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18">
              <a:extLst>
                <a:ext uri="{FF2B5EF4-FFF2-40B4-BE49-F238E27FC236}">
                  <a16:creationId xmlns:a16="http://schemas.microsoft.com/office/drawing/2014/main" id="{8E09265A-443C-4C6D-B821-E0F784572E44}"/>
                </a:ext>
              </a:extLst>
            </p:cNvPr>
            <p:cNvCxnSpPr/>
            <p:nvPr/>
          </p:nvCxnSpPr>
          <p:spPr>
            <a:xfrm flipV="1">
              <a:off x="7153770" y="3162299"/>
              <a:ext cx="370411" cy="1"/>
            </a:xfrm>
            <a:prstGeom prst="line">
              <a:avLst/>
            </a:prstGeom>
            <a:ln>
              <a:solidFill>
                <a:srgbClr val="1514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19">
              <a:extLst>
                <a:ext uri="{FF2B5EF4-FFF2-40B4-BE49-F238E27FC236}">
                  <a16:creationId xmlns:a16="http://schemas.microsoft.com/office/drawing/2014/main" id="{CB185D68-33E0-4DB5-9B27-69D4122B94B0}"/>
                </a:ext>
              </a:extLst>
            </p:cNvPr>
            <p:cNvGrpSpPr/>
            <p:nvPr/>
          </p:nvGrpSpPr>
          <p:grpSpPr>
            <a:xfrm>
              <a:off x="7522475" y="2934600"/>
              <a:ext cx="455399" cy="455399"/>
              <a:chOff x="4108450" y="2661285"/>
              <a:chExt cx="666750" cy="666750"/>
            </a:xfrm>
          </p:grpSpPr>
          <p:sp>
            <p:nvSpPr>
              <p:cNvPr id="44" name="椭圆 22">
                <a:extLst>
                  <a:ext uri="{FF2B5EF4-FFF2-40B4-BE49-F238E27FC236}">
                    <a16:creationId xmlns:a16="http://schemas.microsoft.com/office/drawing/2014/main" id="{06E334F2-0975-41C0-9400-7E9C39731F3E}"/>
                  </a:ext>
                </a:extLst>
              </p:cNvPr>
              <p:cNvSpPr/>
              <p:nvPr/>
            </p:nvSpPr>
            <p:spPr>
              <a:xfrm>
                <a:off x="4108450" y="2661285"/>
                <a:ext cx="666750" cy="666750"/>
              </a:xfrm>
              <a:prstGeom prst="ellipse">
                <a:avLst/>
              </a:prstGeom>
              <a:noFill/>
              <a:ln w="9525">
                <a:solidFill>
                  <a:srgbClr val="15147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23">
                <a:extLst>
                  <a:ext uri="{FF2B5EF4-FFF2-40B4-BE49-F238E27FC236}">
                    <a16:creationId xmlns:a16="http://schemas.microsoft.com/office/drawing/2014/main" id="{184B1618-22E3-4C4D-93D3-D2CFA673D2D5}"/>
                  </a:ext>
                </a:extLst>
              </p:cNvPr>
              <p:cNvSpPr/>
              <p:nvPr/>
            </p:nvSpPr>
            <p:spPr>
              <a:xfrm rot="5400000">
                <a:off x="4219323" y="2803673"/>
                <a:ext cx="433864" cy="381974"/>
              </a:xfrm>
              <a:custGeom>
                <a:avLst/>
                <a:gdLst>
                  <a:gd name="connsiteX0" fmla="*/ 760416 w 1727431"/>
                  <a:gd name="connsiteY0" fmla="*/ 1520832 h 1520832"/>
                  <a:gd name="connsiteX1" fmla="*/ 621863 w 1727431"/>
                  <a:gd name="connsiteY1" fmla="*/ 1463441 h 1520832"/>
                  <a:gd name="connsiteX2" fmla="*/ 57390 w 1727431"/>
                  <a:gd name="connsiteY2" fmla="*/ 898969 h 1520832"/>
                  <a:gd name="connsiteX3" fmla="*/ 0 w 1727431"/>
                  <a:gd name="connsiteY3" fmla="*/ 760416 h 1520832"/>
                  <a:gd name="connsiteX4" fmla="*/ 0 w 1727431"/>
                  <a:gd name="connsiteY4" fmla="*/ 760416 h 1520832"/>
                  <a:gd name="connsiteX5" fmla="*/ 0 w 1727431"/>
                  <a:gd name="connsiteY5" fmla="*/ 760415 h 1520832"/>
                  <a:gd name="connsiteX6" fmla="*/ 57390 w 1727431"/>
                  <a:gd name="connsiteY6" fmla="*/ 621863 h 1520832"/>
                  <a:gd name="connsiteX7" fmla="*/ 621863 w 1727431"/>
                  <a:gd name="connsiteY7" fmla="*/ 57390 h 1520832"/>
                  <a:gd name="connsiteX8" fmla="*/ 898969 w 1727431"/>
                  <a:gd name="connsiteY8" fmla="*/ 57390 h 1520832"/>
                  <a:gd name="connsiteX9" fmla="*/ 898969 w 1727431"/>
                  <a:gd name="connsiteY9" fmla="*/ 334495 h 1520832"/>
                  <a:gd name="connsiteX10" fmla="*/ 668991 w 1727431"/>
                  <a:gd name="connsiteY10" fmla="*/ 564473 h 1520832"/>
                  <a:gd name="connsiteX11" fmla="*/ 1531488 w 1727431"/>
                  <a:gd name="connsiteY11" fmla="*/ 564473 h 1520832"/>
                  <a:gd name="connsiteX12" fmla="*/ 1727431 w 1727431"/>
                  <a:gd name="connsiteY12" fmla="*/ 760416 h 1520832"/>
                  <a:gd name="connsiteX13" fmla="*/ 1531488 w 1727431"/>
                  <a:gd name="connsiteY13" fmla="*/ 956359 h 1520832"/>
                  <a:gd name="connsiteX14" fmla="*/ 668992 w 1727431"/>
                  <a:gd name="connsiteY14" fmla="*/ 956359 h 1520832"/>
                  <a:gd name="connsiteX15" fmla="*/ 898969 w 1727431"/>
                  <a:gd name="connsiteY15" fmla="*/ 1186336 h 1520832"/>
                  <a:gd name="connsiteX16" fmla="*/ 898969 w 1727431"/>
                  <a:gd name="connsiteY16" fmla="*/ 1463441 h 1520832"/>
                  <a:gd name="connsiteX17" fmla="*/ 760416 w 1727431"/>
                  <a:gd name="connsiteY17" fmla="*/ 1520832 h 152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27431" h="1520832">
                    <a:moveTo>
                      <a:pt x="760416" y="1520832"/>
                    </a:moveTo>
                    <a:cubicBezTo>
                      <a:pt x="710270" y="1520832"/>
                      <a:pt x="660124" y="1501701"/>
                      <a:pt x="621863" y="1463441"/>
                    </a:cubicBezTo>
                    <a:lnTo>
                      <a:pt x="57390" y="898969"/>
                    </a:lnTo>
                    <a:cubicBezTo>
                      <a:pt x="19130" y="860708"/>
                      <a:pt x="0" y="810562"/>
                      <a:pt x="0" y="760416"/>
                    </a:cubicBezTo>
                    <a:lnTo>
                      <a:pt x="0" y="760416"/>
                    </a:lnTo>
                    <a:lnTo>
                      <a:pt x="0" y="760415"/>
                    </a:lnTo>
                    <a:cubicBezTo>
                      <a:pt x="0" y="710269"/>
                      <a:pt x="19130" y="660123"/>
                      <a:pt x="57390" y="621863"/>
                    </a:cubicBezTo>
                    <a:lnTo>
                      <a:pt x="621863" y="57390"/>
                    </a:lnTo>
                    <a:cubicBezTo>
                      <a:pt x="698384" y="-19131"/>
                      <a:pt x="822448" y="-19131"/>
                      <a:pt x="898969" y="57390"/>
                    </a:cubicBezTo>
                    <a:cubicBezTo>
                      <a:pt x="975489" y="133910"/>
                      <a:pt x="975489" y="257975"/>
                      <a:pt x="898969" y="334495"/>
                    </a:cubicBezTo>
                    <a:lnTo>
                      <a:pt x="668991" y="564473"/>
                    </a:lnTo>
                    <a:lnTo>
                      <a:pt x="1531488" y="564473"/>
                    </a:lnTo>
                    <a:cubicBezTo>
                      <a:pt x="1639704" y="564473"/>
                      <a:pt x="1727431" y="652200"/>
                      <a:pt x="1727431" y="760416"/>
                    </a:cubicBezTo>
                    <a:cubicBezTo>
                      <a:pt x="1727431" y="868632"/>
                      <a:pt x="1639704" y="956359"/>
                      <a:pt x="1531488" y="956359"/>
                    </a:cubicBezTo>
                    <a:lnTo>
                      <a:pt x="668992" y="956359"/>
                    </a:lnTo>
                    <a:lnTo>
                      <a:pt x="898969" y="1186336"/>
                    </a:lnTo>
                    <a:cubicBezTo>
                      <a:pt x="975489" y="1262856"/>
                      <a:pt x="975489" y="1386921"/>
                      <a:pt x="898969" y="1463441"/>
                    </a:cubicBezTo>
                    <a:cubicBezTo>
                      <a:pt x="860708" y="1501701"/>
                      <a:pt x="810562" y="1520832"/>
                      <a:pt x="760416" y="1520832"/>
                    </a:cubicBezTo>
                    <a:close/>
                  </a:path>
                </a:pathLst>
              </a:custGeom>
              <a:noFill/>
              <a:ln w="22225">
                <a:solidFill>
                  <a:srgbClr val="1514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椭圆 20">
              <a:extLst>
                <a:ext uri="{FF2B5EF4-FFF2-40B4-BE49-F238E27FC236}">
                  <a16:creationId xmlns:a16="http://schemas.microsoft.com/office/drawing/2014/main" id="{8D071AA5-3180-4DEB-8CBC-10FAABA26986}"/>
                </a:ext>
              </a:extLst>
            </p:cNvPr>
            <p:cNvSpPr/>
            <p:nvPr/>
          </p:nvSpPr>
          <p:spPr>
            <a:xfrm>
              <a:off x="7043109" y="3105175"/>
              <a:ext cx="114250" cy="11425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51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21">
              <a:extLst>
                <a:ext uri="{FF2B5EF4-FFF2-40B4-BE49-F238E27FC236}">
                  <a16:creationId xmlns:a16="http://schemas.microsoft.com/office/drawing/2014/main" id="{31D83B87-33AA-49A2-A4E2-27A953D0EDC4}"/>
                </a:ext>
              </a:extLst>
            </p:cNvPr>
            <p:cNvSpPr/>
            <p:nvPr/>
          </p:nvSpPr>
          <p:spPr>
            <a:xfrm>
              <a:off x="8342990" y="3105175"/>
              <a:ext cx="114250" cy="11425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51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24">
            <a:extLst>
              <a:ext uri="{FF2B5EF4-FFF2-40B4-BE49-F238E27FC236}">
                <a16:creationId xmlns:a16="http://schemas.microsoft.com/office/drawing/2014/main" id="{96D06CAA-8949-482A-A823-25A781A0C3AA}"/>
              </a:ext>
            </a:extLst>
          </p:cNvPr>
          <p:cNvSpPr txBox="1"/>
          <p:nvPr/>
        </p:nvSpPr>
        <p:spPr>
          <a:xfrm>
            <a:off x="1577118" y="809995"/>
            <a:ext cx="1478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</a:rPr>
              <a:t>70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%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文本框 25">
            <a:extLst>
              <a:ext uri="{FF2B5EF4-FFF2-40B4-BE49-F238E27FC236}">
                <a16:creationId xmlns:a16="http://schemas.microsoft.com/office/drawing/2014/main" id="{88084FCC-7654-4867-AF99-865444324D9A}"/>
              </a:ext>
            </a:extLst>
          </p:cNvPr>
          <p:cNvSpPr txBox="1"/>
          <p:nvPr/>
        </p:nvSpPr>
        <p:spPr>
          <a:xfrm>
            <a:off x="4865607" y="809995"/>
            <a:ext cx="1478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</a:rPr>
              <a:t>85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%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8" name="文本框 26">
            <a:extLst>
              <a:ext uri="{FF2B5EF4-FFF2-40B4-BE49-F238E27FC236}">
                <a16:creationId xmlns:a16="http://schemas.microsoft.com/office/drawing/2014/main" id="{28462AC7-4027-4837-8A97-94062106F01C}"/>
              </a:ext>
            </a:extLst>
          </p:cNvPr>
          <p:cNvSpPr txBox="1"/>
          <p:nvPr/>
        </p:nvSpPr>
        <p:spPr>
          <a:xfrm>
            <a:off x="8170000" y="809995"/>
            <a:ext cx="1478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</a:rPr>
              <a:t>80</a:t>
            </a:r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%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9" name="组合 27">
            <a:extLst>
              <a:ext uri="{FF2B5EF4-FFF2-40B4-BE49-F238E27FC236}">
                <a16:creationId xmlns:a16="http://schemas.microsoft.com/office/drawing/2014/main" id="{0FB6E75F-E5A3-4D73-BA86-33181FA80E19}"/>
              </a:ext>
            </a:extLst>
          </p:cNvPr>
          <p:cNvGrpSpPr/>
          <p:nvPr/>
        </p:nvGrpSpPr>
        <p:grpSpPr>
          <a:xfrm>
            <a:off x="1021930" y="2654082"/>
            <a:ext cx="2577284" cy="1291829"/>
            <a:chOff x="818915" y="4132192"/>
            <a:chExt cx="2577284" cy="1276488"/>
          </a:xfrm>
        </p:grpSpPr>
        <p:sp>
          <p:nvSpPr>
            <p:cNvPr id="50" name="文本框 28">
              <a:extLst>
                <a:ext uri="{FF2B5EF4-FFF2-40B4-BE49-F238E27FC236}">
                  <a16:creationId xmlns:a16="http://schemas.microsoft.com/office/drawing/2014/main" id="{CFC7E574-DC59-446B-98EE-DF02E61E5FA5}"/>
                </a:ext>
              </a:extLst>
            </p:cNvPr>
            <p:cNvSpPr txBox="1"/>
            <p:nvPr/>
          </p:nvSpPr>
          <p:spPr bwMode="auto">
            <a:xfrm>
              <a:off x="818915" y="4509556"/>
              <a:ext cx="2577284" cy="899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latin typeface="Calibri" panose="020F0502020204030204" pitchFamily="34" charset="0"/>
                  <a:ea typeface="冬青黑体简体中文 W3" panose="020B0300000000000000" pitchFamily="34" charset="-122"/>
                  <a:cs typeface="Calibri" panose="020F0502020204030204" pitchFamily="34" charset="0"/>
                </a:rPr>
                <a:t>All of the Responsive Designs user panels have been created expect for reports</a:t>
              </a:r>
              <a:endParaRPr lang="zh-CN" altLang="en-US" sz="1400" dirty="0">
                <a:latin typeface="Calibri" panose="020F0502020204030204" pitchFamily="34" charset="0"/>
                <a:ea typeface="冬青黑体简体中文 W3" panose="020B0300000000000000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1" name="文本框 29">
              <a:extLst>
                <a:ext uri="{FF2B5EF4-FFF2-40B4-BE49-F238E27FC236}">
                  <a16:creationId xmlns:a16="http://schemas.microsoft.com/office/drawing/2014/main" id="{EFC1D50B-6D5B-476B-8E3C-8913DC38249B}"/>
                </a:ext>
              </a:extLst>
            </p:cNvPr>
            <p:cNvSpPr txBox="1"/>
            <p:nvPr/>
          </p:nvSpPr>
          <p:spPr bwMode="auto">
            <a:xfrm>
              <a:off x="904378" y="4132192"/>
              <a:ext cx="24063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spc="100" dirty="0">
                  <a:solidFill>
                    <a:srgbClr val="151472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Front-End</a:t>
              </a:r>
              <a:endParaRPr lang="zh-CN" altLang="en-US" sz="2000" spc="100" dirty="0">
                <a:solidFill>
                  <a:srgbClr val="151472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52" name="组合 30">
            <a:extLst>
              <a:ext uri="{FF2B5EF4-FFF2-40B4-BE49-F238E27FC236}">
                <a16:creationId xmlns:a16="http://schemas.microsoft.com/office/drawing/2014/main" id="{8004BE68-DD67-4175-93A5-26ADEDD01E35}"/>
              </a:ext>
            </a:extLst>
          </p:cNvPr>
          <p:cNvGrpSpPr/>
          <p:nvPr/>
        </p:nvGrpSpPr>
        <p:grpSpPr>
          <a:xfrm>
            <a:off x="4330280" y="2654081"/>
            <a:ext cx="2577284" cy="1291828"/>
            <a:chOff x="818915" y="4132192"/>
            <a:chExt cx="2577284" cy="1276487"/>
          </a:xfrm>
        </p:grpSpPr>
        <p:sp>
          <p:nvSpPr>
            <p:cNvPr id="53" name="文本框 31">
              <a:extLst>
                <a:ext uri="{FF2B5EF4-FFF2-40B4-BE49-F238E27FC236}">
                  <a16:creationId xmlns:a16="http://schemas.microsoft.com/office/drawing/2014/main" id="{A2C49A96-42A7-49B9-A00C-D8CE7E6C9A74}"/>
                </a:ext>
              </a:extLst>
            </p:cNvPr>
            <p:cNvSpPr txBox="1"/>
            <p:nvPr/>
          </p:nvSpPr>
          <p:spPr bwMode="auto">
            <a:xfrm>
              <a:off x="818915" y="4509556"/>
              <a:ext cx="2577284" cy="8991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latin typeface="Calibri" panose="020F0502020204030204" pitchFamily="34" charset="0"/>
                  <a:ea typeface="冬青黑体简体中文 W3" panose="020B0300000000000000" pitchFamily="34" charset="-122"/>
                  <a:cs typeface="Calibri" panose="020F0502020204030204" pitchFamily="34" charset="0"/>
                </a:rPr>
                <a:t>All the functional code has be created except reporting and some routes still not tests</a:t>
              </a:r>
              <a:endParaRPr lang="zh-CN" altLang="en-US" sz="1400" dirty="0">
                <a:latin typeface="Calibri" panose="020F0502020204030204" pitchFamily="34" charset="0"/>
                <a:ea typeface="冬青黑体简体中文 W3" panose="020B0300000000000000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4" name="文本框 32">
              <a:extLst>
                <a:ext uri="{FF2B5EF4-FFF2-40B4-BE49-F238E27FC236}">
                  <a16:creationId xmlns:a16="http://schemas.microsoft.com/office/drawing/2014/main" id="{C1B5F0B2-1617-4F2F-A467-5D3F91560DA8}"/>
                </a:ext>
              </a:extLst>
            </p:cNvPr>
            <p:cNvSpPr txBox="1"/>
            <p:nvPr/>
          </p:nvSpPr>
          <p:spPr bwMode="auto">
            <a:xfrm>
              <a:off x="904378" y="4132192"/>
              <a:ext cx="24063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spc="100" dirty="0">
                  <a:solidFill>
                    <a:srgbClr val="151472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Back-End</a:t>
              </a:r>
              <a:endParaRPr lang="zh-CN" altLang="en-US" sz="2000" spc="100" dirty="0">
                <a:solidFill>
                  <a:srgbClr val="151472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55" name="组合 33">
            <a:extLst>
              <a:ext uri="{FF2B5EF4-FFF2-40B4-BE49-F238E27FC236}">
                <a16:creationId xmlns:a16="http://schemas.microsoft.com/office/drawing/2014/main" id="{08C7DCFF-4CD2-4D6B-A7FC-827175D4FAFD}"/>
              </a:ext>
            </a:extLst>
          </p:cNvPr>
          <p:cNvGrpSpPr/>
          <p:nvPr/>
        </p:nvGrpSpPr>
        <p:grpSpPr>
          <a:xfrm>
            <a:off x="7638630" y="2654082"/>
            <a:ext cx="2577284" cy="1571905"/>
            <a:chOff x="818915" y="4132192"/>
            <a:chExt cx="2577284" cy="1553238"/>
          </a:xfrm>
        </p:grpSpPr>
        <p:sp>
          <p:nvSpPr>
            <p:cNvPr id="56" name="文本框 34">
              <a:extLst>
                <a:ext uri="{FF2B5EF4-FFF2-40B4-BE49-F238E27FC236}">
                  <a16:creationId xmlns:a16="http://schemas.microsoft.com/office/drawing/2014/main" id="{7F2FD6A3-5868-41AE-ABD2-C1C1B6C9752B}"/>
                </a:ext>
              </a:extLst>
            </p:cNvPr>
            <p:cNvSpPr txBox="1"/>
            <p:nvPr/>
          </p:nvSpPr>
          <p:spPr bwMode="auto">
            <a:xfrm>
              <a:off x="818915" y="4509556"/>
              <a:ext cx="2577284" cy="1175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1400" dirty="0">
                  <a:latin typeface="Calibri" panose="020F0502020204030204" pitchFamily="34" charset="0"/>
                  <a:ea typeface="冬青黑体简体中文 W3" panose="020B0300000000000000" pitchFamily="34" charset="-122"/>
                  <a:cs typeface="Calibri" panose="020F0502020204030204" pitchFamily="34" charset="0"/>
                </a:rPr>
                <a:t>Most of the routes are now integrated with the database and now working but still some of them need to improve.</a:t>
              </a:r>
              <a:endParaRPr lang="zh-CN" altLang="en-US" sz="1400" dirty="0">
                <a:latin typeface="Calibri" panose="020F0502020204030204" pitchFamily="34" charset="0"/>
                <a:ea typeface="冬青黑体简体中文 W3" panose="020B0300000000000000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7" name="文本框 35">
              <a:extLst>
                <a:ext uri="{FF2B5EF4-FFF2-40B4-BE49-F238E27FC236}">
                  <a16:creationId xmlns:a16="http://schemas.microsoft.com/office/drawing/2014/main" id="{B24B120F-A30D-48AE-9B8F-137999C01A74}"/>
                </a:ext>
              </a:extLst>
            </p:cNvPr>
            <p:cNvSpPr txBox="1"/>
            <p:nvPr/>
          </p:nvSpPr>
          <p:spPr bwMode="auto">
            <a:xfrm>
              <a:off x="904378" y="4132192"/>
              <a:ext cx="24063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spc="100" dirty="0">
                  <a:solidFill>
                    <a:srgbClr val="151472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Database</a:t>
              </a:r>
              <a:endParaRPr lang="zh-CN" altLang="en-US" sz="2000" spc="100" dirty="0">
                <a:solidFill>
                  <a:srgbClr val="151472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6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ADFE-200F-4D98-871F-7D12390B3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877" y="2358518"/>
            <a:ext cx="9208245" cy="21409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Weather Data Extraction through web scrapping and comparative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54960"/>
            <a:ext cx="8825659" cy="3416300"/>
          </a:xfrm>
        </p:spPr>
        <p:txBody>
          <a:bodyPr/>
          <a:lstStyle/>
          <a:p>
            <a:r>
              <a:rPr lang="en-US" dirty="0"/>
              <a:t>Enhance user productivity and efficiency in note-taking by providing voice command functionality</a:t>
            </a:r>
          </a:p>
          <a:p>
            <a:r>
              <a:rPr lang="en-US" dirty="0"/>
              <a:t>Facilitate data analysis and comparison between multiple cities' weather data</a:t>
            </a:r>
          </a:p>
          <a:p>
            <a:r>
              <a:rPr lang="en-US" dirty="0"/>
              <a:t>Integrate user-friendly interfaces and APIs to enhance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4715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Goals: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1</a:t>
            </a:r>
            <a:r>
              <a:rPr lang="en-US" dirty="0"/>
              <a:t>: Provide an intuitive and efficient note-taking experience through voice commands or manual typing</a:t>
            </a:r>
          </a:p>
          <a:p>
            <a:r>
              <a:rPr lang="en-US" b="1" dirty="0"/>
              <a:t>Goal 2</a:t>
            </a:r>
            <a:r>
              <a:rPr lang="en-US" dirty="0"/>
              <a:t>: Retrieve and analyze weather data from multiple cities for comparison</a:t>
            </a:r>
          </a:p>
          <a:p>
            <a:r>
              <a:rPr lang="en-US" b="1" dirty="0"/>
              <a:t>Goal 3</a:t>
            </a:r>
            <a:r>
              <a:rPr lang="en-US" dirty="0"/>
              <a:t>: Enhance user knowledge and access to information through the Wikipedia article scraping feature</a:t>
            </a:r>
          </a:p>
        </p:txBody>
      </p:sp>
    </p:spTree>
    <p:extLst>
      <p:ext uri="{BB962C8B-B14F-4D97-AF65-F5344CB8AC3E}">
        <p14:creationId xmlns:p14="http://schemas.microsoft.com/office/powerpoint/2010/main" val="87597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86426" cy="3416300"/>
          </a:xfrm>
        </p:spPr>
        <p:txBody>
          <a:bodyPr>
            <a:normAutofit/>
          </a:bodyPr>
          <a:lstStyle/>
          <a:p>
            <a:r>
              <a:rPr lang="en-US" sz="2400" dirty="0"/>
              <a:t>Lack of efficient and convenient methods for note-taking.</a:t>
            </a:r>
          </a:p>
          <a:p>
            <a:r>
              <a:rPr lang="en-US" sz="2400" dirty="0"/>
              <a:t>Data analysis, and access to information, resulting in reduced productivity and time-consuming processes. </a:t>
            </a:r>
          </a:p>
          <a:p>
            <a:r>
              <a:rPr lang="en-US" sz="2400" dirty="0"/>
              <a:t>Users are often limited in their knowledge due to limited access to relevant information.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18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方正尚酷简体" panose="03000509000000000000" pitchFamily="65" charset="-122"/>
              </a:rPr>
              <a:t>Functionalities And Features</a:t>
            </a:r>
            <a:r>
              <a:rPr lang="en-US" dirty="0">
                <a:latin typeface="Arial Rounded MT Bold" panose="020F07040305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6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The Following is the list of Features:</a:t>
            </a:r>
          </a:p>
          <a:p>
            <a:r>
              <a:rPr lang="en-US" sz="2000" b="1" dirty="0"/>
              <a:t>Voice-Enabled Note-Taking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Automatically transcribe voice commands into text and save them to the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Allows users to take notes into their native language by either speaking or typing manually</a:t>
            </a:r>
          </a:p>
          <a:p>
            <a:r>
              <a:rPr lang="en-US" sz="2000" b="1" dirty="0"/>
              <a:t>Operating System Details: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Displays information about the user's operating system, including memory, network, and window details</a:t>
            </a:r>
          </a:p>
        </p:txBody>
      </p:sp>
    </p:spTree>
    <p:extLst>
      <p:ext uri="{BB962C8B-B14F-4D97-AF65-F5344CB8AC3E}">
        <p14:creationId xmlns:p14="http://schemas.microsoft.com/office/powerpoint/2010/main" val="183659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方正尚酷简体" panose="03000509000000000000" pitchFamily="65" charset="-122"/>
              </a:rPr>
              <a:t>Functionalities And Features</a:t>
            </a:r>
            <a:r>
              <a:rPr lang="en-US" dirty="0">
                <a:latin typeface="Arial Rounded MT Bold" panose="020F07040305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78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The Following is the list of Features:</a:t>
            </a:r>
          </a:p>
          <a:p>
            <a:r>
              <a:rPr lang="en-US" sz="2000" b="1" dirty="0"/>
              <a:t>Wikipedia Article Scraper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Utilizes the Wikipedia API to retrieve articles based on user search queries or voice 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Provides up to 20 articles per request and offers a command to read them aloud</a:t>
            </a:r>
          </a:p>
          <a:p>
            <a:r>
              <a:rPr lang="en-US" sz="2000" b="1" dirty="0"/>
              <a:t>Weather Data Comparison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Integrates </a:t>
            </a:r>
            <a:r>
              <a:rPr lang="en-US" sz="1800" b="1" dirty="0"/>
              <a:t>OpenWeather</a:t>
            </a:r>
            <a:r>
              <a:rPr lang="en-US" sz="1800" dirty="0"/>
              <a:t> API to fetch weather data for multiple cities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Utilizes the </a:t>
            </a:r>
            <a:r>
              <a:rPr lang="en-US" sz="1800" b="1" dirty="0"/>
              <a:t>Recharts</a:t>
            </a:r>
            <a:r>
              <a:rPr lang="en-US" sz="1800" dirty="0"/>
              <a:t> library to visualize and compare temperature, humidity, and wind conditions</a:t>
            </a:r>
          </a:p>
        </p:txBody>
      </p:sp>
    </p:spTree>
    <p:extLst>
      <p:ext uri="{BB962C8B-B14F-4D97-AF65-F5344CB8AC3E}">
        <p14:creationId xmlns:p14="http://schemas.microsoft.com/office/powerpoint/2010/main" val="369011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BDA-272A-48C1-B2D2-92BDF75E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82494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  <a:ea typeface="方正尚酷简体" panose="03000509000000000000" pitchFamily="65" charset="-122"/>
              </a:rPr>
              <a:t>User Side Panel working..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4576C-A979-44FB-9970-FD1568D6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9237"/>
            <a:ext cx="4142581" cy="46405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D21A-BDAB-4055-A18D-D84734B3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348"/>
            <a:ext cx="3496558" cy="3904532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Note-Taking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Explain how users can create notes using voice commands or manual typing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Highlight the seamless integration with the database for saving and retrieving notes</a:t>
            </a:r>
          </a:p>
          <a:p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Details: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Demonstrate how users can access their system details through the app's interface</a:t>
            </a:r>
            <a:endParaRPr lang="en-US" sz="2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0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BDA-272A-48C1-B2D2-92BDF75E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82494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  <a:ea typeface="方正尚酷简体" panose="03000509000000000000" pitchFamily="65" charset="-122"/>
              </a:rPr>
              <a:t>User Side Panel working..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4576C-A979-44FB-9970-FD1568D6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9237"/>
            <a:ext cx="4142581" cy="46405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D21A-BDAB-4055-A18D-D84734B3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348"/>
            <a:ext cx="3496558" cy="3904532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Article Scraper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Showcase the search bar and voice command functionality for retrieving articles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Explain how the app reads the articles upon user command</a:t>
            </a:r>
          </a:p>
          <a:p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Data Comparison</a:t>
            </a:r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Illustrate how users can compare weather data for multiple cities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Emphasize the visual representation of differences in temperature, humidity, and wind conditions</a:t>
            </a:r>
          </a:p>
        </p:txBody>
      </p:sp>
    </p:spTree>
    <p:extLst>
      <p:ext uri="{BB962C8B-B14F-4D97-AF65-F5344CB8AC3E}">
        <p14:creationId xmlns:p14="http://schemas.microsoft.com/office/powerpoint/2010/main" val="3164763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654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宋体</vt:lpstr>
      <vt:lpstr>Arial</vt:lpstr>
      <vt:lpstr>Arial Rounded MT Bold</vt:lpstr>
      <vt:lpstr>Calibri</vt:lpstr>
      <vt:lpstr>Century Gothic</vt:lpstr>
      <vt:lpstr>Impact</vt:lpstr>
      <vt:lpstr>Times New Roman</vt:lpstr>
      <vt:lpstr>Wingdings</vt:lpstr>
      <vt:lpstr>Wingdings 3</vt:lpstr>
      <vt:lpstr>冬青黑体简体中文 W3</vt:lpstr>
      <vt:lpstr>方正尚酷简体</vt:lpstr>
      <vt:lpstr>迷你简菱心</vt:lpstr>
      <vt:lpstr>Ion Boardroom</vt:lpstr>
      <vt:lpstr>Group Members:</vt:lpstr>
      <vt:lpstr>Weather Data Extraction through web scrapping and comparative analysis</vt:lpstr>
      <vt:lpstr>Objectives:</vt:lpstr>
      <vt:lpstr>Goals:</vt:lpstr>
      <vt:lpstr>Problem Statement:</vt:lpstr>
      <vt:lpstr>Functionalities And Features:</vt:lpstr>
      <vt:lpstr>Functionalities And Features:</vt:lpstr>
      <vt:lpstr>User Side Panel working..</vt:lpstr>
      <vt:lpstr>User Side Panel working..</vt:lpstr>
      <vt:lpstr>SDLC Model Approch..</vt:lpstr>
      <vt:lpstr>Security and Privacy:</vt:lpstr>
      <vt:lpstr>Enhanced Voice Recognition and Synthesis:</vt:lpstr>
      <vt:lpstr>Expand Note-Taking Features:</vt:lpstr>
      <vt:lpstr>Integration with Third-Party Services:</vt:lpstr>
      <vt:lpstr>Future Scope:</vt:lpstr>
      <vt:lpstr>Project Progress….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Hamza Qureshi</dc:title>
  <dc:creator>NAJAF 007</dc:creator>
  <cp:keywords>HQ</cp:keywords>
  <cp:lastModifiedBy>Hamza Qureshi</cp:lastModifiedBy>
  <cp:revision>20</cp:revision>
  <dcterms:created xsi:type="dcterms:W3CDTF">2023-05-16T16:31:07Z</dcterms:created>
  <dcterms:modified xsi:type="dcterms:W3CDTF">2023-05-20T14:04:52Z</dcterms:modified>
  <cp:category>Presentation</cp:category>
</cp:coreProperties>
</file>