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8" r:id="rId4"/>
    <p:sldId id="277" r:id="rId5"/>
    <p:sldId id="259" r:id="rId6"/>
    <p:sldId id="260" r:id="rId7"/>
    <p:sldId id="261" r:id="rId8"/>
    <p:sldId id="262" r:id="rId9"/>
    <p:sldId id="278" r:id="rId10"/>
    <p:sldId id="267" r:id="rId11"/>
    <p:sldId id="274" r:id="rId12"/>
    <p:sldId id="279" r:id="rId13"/>
    <p:sldId id="264" r:id="rId14"/>
    <p:sldId id="268"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2" d="100"/>
          <a:sy n="82" d="100"/>
        </p:scale>
        <p:origin x="3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0268" y="0"/>
            <a:ext cx="8825658" cy="2677648"/>
          </a:xfrm>
        </p:spPr>
        <p:txBody>
          <a:bodyPr/>
          <a:lstStyle/>
          <a:p>
            <a:r>
              <a:rPr lang="en-US" dirty="0">
                <a:latin typeface="Arial Rounded MT Bold" panose="020F0704030504030204" pitchFamily="34" charset="0"/>
              </a:rPr>
              <a:t>Group Members:</a:t>
            </a:r>
          </a:p>
        </p:txBody>
      </p:sp>
      <p:sp>
        <p:nvSpPr>
          <p:cNvPr id="3" name="Subtitle 2"/>
          <p:cNvSpPr>
            <a:spLocks noGrp="1"/>
          </p:cNvSpPr>
          <p:nvPr>
            <p:ph type="subTitle" idx="1"/>
          </p:nvPr>
        </p:nvSpPr>
        <p:spPr>
          <a:xfrm>
            <a:off x="3176938" y="2934544"/>
            <a:ext cx="5980314" cy="1438673"/>
          </a:xfrm>
        </p:spPr>
        <p:txBody>
          <a:bodyPr>
            <a:normAutofit fontScale="85000" lnSpcReduction="10000"/>
          </a:bodyPr>
          <a:lstStyle/>
          <a:p>
            <a:r>
              <a:rPr lang="en-US" sz="2600" dirty="0">
                <a:solidFill>
                  <a:schemeClr val="bg1"/>
                </a:solidFill>
                <a:latin typeface="Times New Roman" panose="02020603050405020304" pitchFamily="18" charset="0"/>
                <a:cs typeface="Times New Roman" panose="02020603050405020304" pitchFamily="18" charset="0"/>
              </a:rPr>
              <a:t>1:Muhammad </a:t>
            </a:r>
            <a:r>
              <a:rPr lang="en-US" sz="2600" dirty="0" err="1">
                <a:solidFill>
                  <a:schemeClr val="bg1"/>
                </a:solidFill>
                <a:latin typeface="Times New Roman" panose="02020603050405020304" pitchFamily="18" charset="0"/>
                <a:cs typeface="Times New Roman" panose="02020603050405020304" pitchFamily="18" charset="0"/>
              </a:rPr>
              <a:t>Zeshan</a:t>
            </a:r>
            <a:r>
              <a:rPr lang="en-US" sz="2100" dirty="0">
                <a:solidFill>
                  <a:schemeClr val="bg1"/>
                </a:solidFill>
                <a:latin typeface="Times New Roman" panose="02020603050405020304" pitchFamily="18" charset="0"/>
                <a:cs typeface="Times New Roman" panose="02020603050405020304" pitchFamily="18" charset="0"/>
              </a:rPr>
              <a:t>(</a:t>
            </a:r>
            <a:r>
              <a:rPr lang="en-US" sz="2100" dirty="0" err="1">
                <a:solidFill>
                  <a:schemeClr val="bg1"/>
                </a:solidFill>
                <a:latin typeface="Times New Roman" panose="02020603050405020304" pitchFamily="18" charset="0"/>
                <a:cs typeface="Times New Roman" panose="02020603050405020304" pitchFamily="18" charset="0"/>
              </a:rPr>
              <a:t>rollnumber</a:t>
            </a:r>
            <a:r>
              <a:rPr lang="en-US" sz="2100" dirty="0">
                <a:solidFill>
                  <a:schemeClr val="bg1"/>
                </a:solidFill>
                <a:latin typeface="Times New Roman" panose="02020603050405020304" pitchFamily="18" charset="0"/>
                <a:cs typeface="Times New Roman" panose="02020603050405020304" pitchFamily="18" charset="0"/>
              </a:rPr>
              <a:t> here)</a:t>
            </a:r>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2:Muhammad Umair</a:t>
            </a:r>
            <a:r>
              <a:rPr lang="en-US" sz="2100" dirty="0">
                <a:solidFill>
                  <a:schemeClr val="bg1"/>
                </a:solidFill>
                <a:latin typeface="Times New Roman" panose="02020603050405020304" pitchFamily="18" charset="0"/>
                <a:cs typeface="Times New Roman" panose="02020603050405020304" pitchFamily="18" charset="0"/>
              </a:rPr>
              <a:t>(</a:t>
            </a:r>
            <a:r>
              <a:rPr lang="en-US" sz="2100" dirty="0" err="1">
                <a:solidFill>
                  <a:schemeClr val="bg1"/>
                </a:solidFill>
                <a:latin typeface="Times New Roman" panose="02020603050405020304" pitchFamily="18" charset="0"/>
                <a:cs typeface="Times New Roman" panose="02020603050405020304" pitchFamily="18" charset="0"/>
              </a:rPr>
              <a:t>rollnumber</a:t>
            </a:r>
            <a:r>
              <a:rPr lang="en-US" sz="2100" dirty="0">
                <a:solidFill>
                  <a:schemeClr val="bg1"/>
                </a:solidFill>
                <a:latin typeface="Times New Roman" panose="02020603050405020304" pitchFamily="18" charset="0"/>
                <a:cs typeface="Times New Roman" panose="02020603050405020304" pitchFamily="18" charset="0"/>
              </a:rPr>
              <a:t> here)</a:t>
            </a:r>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3:adnan </a:t>
            </a:r>
            <a:r>
              <a:rPr lang="en-US" sz="2600" dirty="0" err="1">
                <a:solidFill>
                  <a:schemeClr val="bg1"/>
                </a:solidFill>
                <a:latin typeface="Times New Roman" panose="02020603050405020304" pitchFamily="18" charset="0"/>
                <a:cs typeface="Times New Roman" panose="02020603050405020304" pitchFamily="18" charset="0"/>
              </a:rPr>
              <a:t>bahar</a:t>
            </a:r>
            <a:r>
              <a:rPr lang="en-US" sz="2100" dirty="0">
                <a:solidFill>
                  <a:schemeClr val="bg1"/>
                </a:solidFill>
                <a:latin typeface="Times New Roman" panose="02020603050405020304" pitchFamily="18" charset="0"/>
                <a:cs typeface="Times New Roman" panose="02020603050405020304" pitchFamily="18" charset="0"/>
              </a:rPr>
              <a:t>(</a:t>
            </a:r>
            <a:r>
              <a:rPr lang="en-US" sz="2100" dirty="0" err="1">
                <a:solidFill>
                  <a:schemeClr val="bg1"/>
                </a:solidFill>
                <a:latin typeface="Times New Roman" panose="02020603050405020304" pitchFamily="18" charset="0"/>
                <a:cs typeface="Times New Roman" panose="02020603050405020304" pitchFamily="18" charset="0"/>
              </a:rPr>
              <a:t>rollnumber</a:t>
            </a:r>
            <a:r>
              <a:rPr lang="en-US" sz="2100" dirty="0">
                <a:solidFill>
                  <a:schemeClr val="bg1"/>
                </a:solidFill>
                <a:latin typeface="Times New Roman" panose="02020603050405020304" pitchFamily="18" charset="0"/>
                <a:cs typeface="Times New Roman" panose="02020603050405020304" pitchFamily="18" charset="0"/>
              </a:rPr>
              <a:t> here)</a:t>
            </a:r>
          </a:p>
          <a:p>
            <a:endParaRPr lang="en-US" dirty="0"/>
          </a:p>
          <a:p>
            <a:endParaRPr lang="en-US" dirty="0"/>
          </a:p>
        </p:txBody>
      </p:sp>
    </p:spTree>
    <p:extLst>
      <p:ext uri="{BB962C8B-B14F-4D97-AF65-F5344CB8AC3E}">
        <p14:creationId xmlns:p14="http://schemas.microsoft.com/office/powerpoint/2010/main" val="425840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FBDA-272A-48C1-B2D2-92BDF75E390E}"/>
              </a:ext>
            </a:extLst>
          </p:cNvPr>
          <p:cNvSpPr>
            <a:spLocks noGrp="1"/>
          </p:cNvSpPr>
          <p:nvPr>
            <p:ph type="title"/>
          </p:nvPr>
        </p:nvSpPr>
        <p:spPr>
          <a:xfrm>
            <a:off x="1154955" y="1295400"/>
            <a:ext cx="2793158" cy="824948"/>
          </a:xfrm>
        </p:spPr>
        <p:txBody>
          <a:bodyPr/>
          <a:lstStyle/>
          <a:p>
            <a:r>
              <a:rPr lang="en-US" altLang="zh-CN" dirty="0">
                <a:solidFill>
                  <a:schemeClr val="bg1"/>
                </a:solidFill>
                <a:latin typeface="Arial Rounded MT Bold" panose="020F0704030504030204" pitchFamily="34" charset="0"/>
                <a:ea typeface="方正尚酷简体" panose="03000509000000000000" pitchFamily="65" charset="-122"/>
              </a:rPr>
              <a:t>SDLC Modal </a:t>
            </a:r>
            <a:r>
              <a:rPr lang="en-US" altLang="zh-CN" dirty="0" err="1">
                <a:solidFill>
                  <a:schemeClr val="bg1"/>
                </a:solidFill>
                <a:latin typeface="Arial Rounded MT Bold" panose="020F0704030504030204" pitchFamily="34" charset="0"/>
                <a:ea typeface="方正尚酷简体" panose="03000509000000000000" pitchFamily="65" charset="-122"/>
              </a:rPr>
              <a:t>Approch</a:t>
            </a:r>
            <a:r>
              <a:rPr lang="en-US" altLang="zh-CN" dirty="0">
                <a:solidFill>
                  <a:schemeClr val="bg1"/>
                </a:solidFill>
                <a:latin typeface="Arial Rounded MT Bold" panose="020F0704030504030204" pitchFamily="34" charset="0"/>
                <a:ea typeface="方正尚酷简体" panose="03000509000000000000" pitchFamily="65" charset="-122"/>
              </a:rPr>
              <a:t>..</a:t>
            </a:r>
            <a:endParaRPr lang="en-US" dirty="0"/>
          </a:p>
        </p:txBody>
      </p:sp>
      <p:pic>
        <p:nvPicPr>
          <p:cNvPr id="5" name="Content Placeholder 4">
            <a:extLst>
              <a:ext uri="{FF2B5EF4-FFF2-40B4-BE49-F238E27FC236}">
                <a16:creationId xmlns:a16="http://schemas.microsoft.com/office/drawing/2014/main" id="{0134576C-A979-44FB-9970-FD1568D69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179237"/>
            <a:ext cx="4142581" cy="4640538"/>
          </a:xfrm>
          <a:prstGeom prst="rect">
            <a:avLst/>
          </a:prstGeom>
        </p:spPr>
      </p:pic>
      <p:sp>
        <p:nvSpPr>
          <p:cNvPr id="4" name="Text Placeholder 3">
            <a:extLst>
              <a:ext uri="{FF2B5EF4-FFF2-40B4-BE49-F238E27FC236}">
                <a16:creationId xmlns:a16="http://schemas.microsoft.com/office/drawing/2014/main" id="{0B12D21A-BDAB-4055-A18D-D84734B33ABD}"/>
              </a:ext>
            </a:extLst>
          </p:cNvPr>
          <p:cNvSpPr>
            <a:spLocks noGrp="1"/>
          </p:cNvSpPr>
          <p:nvPr>
            <p:ph type="body" sz="half" idx="2"/>
          </p:nvPr>
        </p:nvSpPr>
        <p:spPr>
          <a:xfrm>
            <a:off x="1154955" y="2120348"/>
            <a:ext cx="3496558" cy="3904532"/>
          </a:xfrm>
        </p:spPr>
        <p:txBody>
          <a:bodyPr>
            <a:normAutofit/>
          </a:bodyPr>
          <a:lstStyle/>
          <a:p>
            <a:r>
              <a:rPr lang="en-US" sz="1800" b="1" dirty="0">
                <a:solidFill>
                  <a:schemeClr val="bg1"/>
                </a:solidFill>
              </a:rPr>
              <a:t>UI/UX Design</a:t>
            </a:r>
            <a:r>
              <a:rPr lang="en-US" sz="2800" b="1"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dirty="0"/>
              <a:t>The app's UI/UX design will be created using tools like </a:t>
            </a:r>
            <a:r>
              <a:rPr lang="en-US" dirty="0" err="1"/>
              <a:t>Figma</a:t>
            </a:r>
            <a:r>
              <a:rPr lang="en-US" dirty="0"/>
              <a:t>, focusing on delivering a visually appealing and intuitive user interface.</a:t>
            </a:r>
          </a:p>
          <a:p>
            <a:pPr marL="285750" indent="-285750">
              <a:buFont typeface="Wingdings" panose="05000000000000000000" pitchFamily="2" charset="2"/>
              <a:buChar char="v"/>
            </a:pPr>
            <a:r>
              <a:rPr lang="en-US" sz="1800" b="1" dirty="0">
                <a:latin typeface="+mj-lt"/>
                <a:cs typeface="Times New Roman" panose="02020603050405020304" pitchFamily="18" charset="0"/>
              </a:rPr>
              <a:t>Frontend Development</a:t>
            </a:r>
            <a:r>
              <a:rPr lang="en-US" sz="2800" b="1" dirty="0">
                <a:solidFill>
                  <a:schemeClr val="bg1"/>
                </a:solidFill>
                <a:latin typeface="+mj-lt"/>
                <a:cs typeface="Times New Roman" panose="02020603050405020304" pitchFamily="18" charset="0"/>
              </a:rPr>
              <a:t>:</a:t>
            </a:r>
          </a:p>
          <a:p>
            <a:pPr marL="285750" indent="-285750">
              <a:buFont typeface="Wingdings" panose="05000000000000000000" pitchFamily="2" charset="2"/>
              <a:buChar char="v"/>
            </a:pPr>
            <a:r>
              <a:rPr lang="en-US" dirty="0"/>
              <a:t>React Native will be used to implement the frontend, including navigation, views, forms, and interactions.</a:t>
            </a:r>
            <a:endParaRPr lang="en-US" sz="21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570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FBDA-272A-48C1-B2D2-92BDF75E390E}"/>
              </a:ext>
            </a:extLst>
          </p:cNvPr>
          <p:cNvSpPr>
            <a:spLocks noGrp="1"/>
          </p:cNvSpPr>
          <p:nvPr>
            <p:ph type="title"/>
          </p:nvPr>
        </p:nvSpPr>
        <p:spPr>
          <a:xfrm>
            <a:off x="1154955" y="1295400"/>
            <a:ext cx="2793158" cy="824948"/>
          </a:xfrm>
        </p:spPr>
        <p:txBody>
          <a:bodyPr/>
          <a:lstStyle/>
          <a:p>
            <a:r>
              <a:rPr lang="en-US" altLang="zh-CN" dirty="0">
                <a:solidFill>
                  <a:schemeClr val="bg1"/>
                </a:solidFill>
                <a:latin typeface="Arial Rounded MT Bold" panose="020F0704030504030204" pitchFamily="34" charset="0"/>
                <a:ea typeface="方正尚酷简体" panose="03000509000000000000" pitchFamily="65" charset="-122"/>
              </a:rPr>
              <a:t>SDLC Modal </a:t>
            </a:r>
            <a:r>
              <a:rPr lang="en-US" altLang="zh-CN" dirty="0" err="1">
                <a:solidFill>
                  <a:schemeClr val="bg1"/>
                </a:solidFill>
                <a:latin typeface="Arial Rounded MT Bold" panose="020F0704030504030204" pitchFamily="34" charset="0"/>
                <a:ea typeface="方正尚酷简体" panose="03000509000000000000" pitchFamily="65" charset="-122"/>
              </a:rPr>
              <a:t>Approch</a:t>
            </a:r>
            <a:r>
              <a:rPr lang="en-US" altLang="zh-CN" dirty="0">
                <a:solidFill>
                  <a:schemeClr val="bg1"/>
                </a:solidFill>
                <a:latin typeface="Arial Rounded MT Bold" panose="020F0704030504030204" pitchFamily="34" charset="0"/>
                <a:ea typeface="方正尚酷简体" panose="03000509000000000000" pitchFamily="65" charset="-122"/>
              </a:rPr>
              <a:t>..</a:t>
            </a:r>
            <a:endParaRPr lang="en-US" dirty="0"/>
          </a:p>
        </p:txBody>
      </p:sp>
      <p:pic>
        <p:nvPicPr>
          <p:cNvPr id="5" name="Content Placeholder 4">
            <a:extLst>
              <a:ext uri="{FF2B5EF4-FFF2-40B4-BE49-F238E27FC236}">
                <a16:creationId xmlns:a16="http://schemas.microsoft.com/office/drawing/2014/main" id="{0134576C-A979-44FB-9970-FD1568D69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179237"/>
            <a:ext cx="4142581" cy="4640538"/>
          </a:xfrm>
          <a:prstGeom prst="rect">
            <a:avLst/>
          </a:prstGeom>
        </p:spPr>
      </p:pic>
      <p:sp>
        <p:nvSpPr>
          <p:cNvPr id="4" name="Text Placeholder 3">
            <a:extLst>
              <a:ext uri="{FF2B5EF4-FFF2-40B4-BE49-F238E27FC236}">
                <a16:creationId xmlns:a16="http://schemas.microsoft.com/office/drawing/2014/main" id="{0B12D21A-BDAB-4055-A18D-D84734B33ABD}"/>
              </a:ext>
            </a:extLst>
          </p:cNvPr>
          <p:cNvSpPr>
            <a:spLocks noGrp="1"/>
          </p:cNvSpPr>
          <p:nvPr>
            <p:ph type="body" sz="half" idx="2"/>
          </p:nvPr>
        </p:nvSpPr>
        <p:spPr>
          <a:xfrm>
            <a:off x="1154955" y="2120348"/>
            <a:ext cx="3496558" cy="3904532"/>
          </a:xfrm>
        </p:spPr>
        <p:txBody>
          <a:bodyPr>
            <a:normAutofit/>
          </a:bodyPr>
          <a:lstStyle/>
          <a:p>
            <a:r>
              <a:rPr lang="en-US" sz="1800" b="1" dirty="0">
                <a:solidFill>
                  <a:schemeClr val="bg1"/>
                </a:solidFill>
              </a:rPr>
              <a:t>Backend Development: </a:t>
            </a:r>
          </a:p>
          <a:p>
            <a:r>
              <a:rPr lang="en-US" dirty="0">
                <a:solidFill>
                  <a:schemeClr val="bg1"/>
                </a:solidFill>
              </a:rPr>
              <a:t>Express.js and Node.js will be utilized to create REST APIs for handling user authentication, post creation, profile management, and other backend functionalities.</a:t>
            </a:r>
          </a:p>
          <a:p>
            <a:r>
              <a:rPr lang="en-US" sz="1800" b="1" dirty="0">
                <a:solidFill>
                  <a:schemeClr val="bg1"/>
                </a:solidFill>
              </a:rPr>
              <a:t>Integration and Testing:</a:t>
            </a:r>
          </a:p>
          <a:p>
            <a:r>
              <a:rPr lang="en-US" dirty="0">
                <a:solidFill>
                  <a:schemeClr val="bg1"/>
                </a:solidFill>
              </a:rPr>
              <a:t>The frontend and backend components will be integrated, and thorough testing will be conducted to ensure seamless communication and proper functionality.</a:t>
            </a:r>
          </a:p>
        </p:txBody>
      </p:sp>
    </p:spTree>
    <p:extLst>
      <p:ext uri="{BB962C8B-B14F-4D97-AF65-F5344CB8AC3E}">
        <p14:creationId xmlns:p14="http://schemas.microsoft.com/office/powerpoint/2010/main" val="316476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FBDA-272A-48C1-B2D2-92BDF75E390E}"/>
              </a:ext>
            </a:extLst>
          </p:cNvPr>
          <p:cNvSpPr>
            <a:spLocks noGrp="1"/>
          </p:cNvSpPr>
          <p:nvPr>
            <p:ph type="title"/>
          </p:nvPr>
        </p:nvSpPr>
        <p:spPr>
          <a:xfrm>
            <a:off x="1154955" y="1295400"/>
            <a:ext cx="2793158" cy="824948"/>
          </a:xfrm>
        </p:spPr>
        <p:txBody>
          <a:bodyPr/>
          <a:lstStyle/>
          <a:p>
            <a:r>
              <a:rPr lang="en-US" altLang="zh-CN" dirty="0">
                <a:solidFill>
                  <a:schemeClr val="bg1"/>
                </a:solidFill>
                <a:latin typeface="Arial Rounded MT Bold" panose="020F0704030504030204" pitchFamily="34" charset="0"/>
                <a:ea typeface="方正尚酷简体" panose="03000509000000000000" pitchFamily="65" charset="-122"/>
              </a:rPr>
              <a:t>SDLC Modal </a:t>
            </a:r>
            <a:r>
              <a:rPr lang="en-US" altLang="zh-CN" dirty="0" err="1">
                <a:solidFill>
                  <a:schemeClr val="bg1"/>
                </a:solidFill>
                <a:latin typeface="Arial Rounded MT Bold" panose="020F0704030504030204" pitchFamily="34" charset="0"/>
                <a:ea typeface="方正尚酷简体" panose="03000509000000000000" pitchFamily="65" charset="-122"/>
              </a:rPr>
              <a:t>Approch</a:t>
            </a:r>
            <a:r>
              <a:rPr lang="en-US" altLang="zh-CN" dirty="0">
                <a:solidFill>
                  <a:schemeClr val="bg1"/>
                </a:solidFill>
                <a:latin typeface="Arial Rounded MT Bold" panose="020F0704030504030204" pitchFamily="34" charset="0"/>
                <a:ea typeface="方正尚酷简体" panose="03000509000000000000" pitchFamily="65" charset="-122"/>
              </a:rPr>
              <a:t>..</a:t>
            </a:r>
            <a:endParaRPr lang="en-US" dirty="0"/>
          </a:p>
        </p:txBody>
      </p:sp>
      <p:pic>
        <p:nvPicPr>
          <p:cNvPr id="5" name="Content Placeholder 4">
            <a:extLst>
              <a:ext uri="{FF2B5EF4-FFF2-40B4-BE49-F238E27FC236}">
                <a16:creationId xmlns:a16="http://schemas.microsoft.com/office/drawing/2014/main" id="{0134576C-A979-44FB-9970-FD1568D69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179237"/>
            <a:ext cx="4142581" cy="4640538"/>
          </a:xfrm>
          <a:prstGeom prst="rect">
            <a:avLst/>
          </a:prstGeom>
        </p:spPr>
      </p:pic>
      <p:sp>
        <p:nvSpPr>
          <p:cNvPr id="4" name="Text Placeholder 3">
            <a:extLst>
              <a:ext uri="{FF2B5EF4-FFF2-40B4-BE49-F238E27FC236}">
                <a16:creationId xmlns:a16="http://schemas.microsoft.com/office/drawing/2014/main" id="{0B12D21A-BDAB-4055-A18D-D84734B33ABD}"/>
              </a:ext>
            </a:extLst>
          </p:cNvPr>
          <p:cNvSpPr>
            <a:spLocks noGrp="1"/>
          </p:cNvSpPr>
          <p:nvPr>
            <p:ph type="body" sz="half" idx="2"/>
          </p:nvPr>
        </p:nvSpPr>
        <p:spPr>
          <a:xfrm>
            <a:off x="1154955" y="2120348"/>
            <a:ext cx="3496558" cy="3904532"/>
          </a:xfrm>
        </p:spPr>
        <p:txBody>
          <a:bodyPr>
            <a:normAutofit/>
          </a:bodyPr>
          <a:lstStyle/>
          <a:p>
            <a:r>
              <a:rPr lang="en-US" sz="1800" b="1" dirty="0">
                <a:solidFill>
                  <a:schemeClr val="bg1"/>
                </a:solidFill>
              </a:rPr>
              <a:t>Deployment and Launch: </a:t>
            </a:r>
          </a:p>
          <a:p>
            <a:r>
              <a:rPr lang="en-US" dirty="0"/>
              <a:t>The app will be prepared for deployment, including configuring necessary services like Cloudinary and MongoDB hosting. Once ready, it will be launched on relevant app stores for users to download and use.</a:t>
            </a:r>
          </a:p>
          <a:p>
            <a:r>
              <a:rPr lang="en-US" sz="1800" b="1" dirty="0">
                <a:solidFill>
                  <a:schemeClr val="bg1"/>
                </a:solidFill>
              </a:rPr>
              <a:t>Maintenance and Updates: </a:t>
            </a:r>
          </a:p>
          <a:p>
            <a:r>
              <a:rPr lang="en-US" dirty="0"/>
              <a:t>Regular maintenance</a:t>
            </a:r>
          </a:p>
        </p:txBody>
      </p:sp>
    </p:spTree>
    <p:extLst>
      <p:ext uri="{BB962C8B-B14F-4D97-AF65-F5344CB8AC3E}">
        <p14:creationId xmlns:p14="http://schemas.microsoft.com/office/powerpoint/2010/main" val="2935103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SDLC Model </a:t>
            </a:r>
            <a:r>
              <a:rPr lang="en-US" dirty="0" err="1">
                <a:latin typeface="Arial Rounded MT Bold" panose="020F0704030504030204" pitchFamily="34" charset="0"/>
              </a:rPr>
              <a:t>Approch</a:t>
            </a:r>
            <a:r>
              <a:rPr lang="en-US" dirty="0">
                <a:latin typeface="Arial Rounded MT Bold" panose="020F0704030504030204" pitchFamily="34" charset="0"/>
              </a:rPr>
              <a:t>..</a:t>
            </a:r>
            <a:endParaRPr lang="en-US" dirty="0">
              <a:solidFill>
                <a:schemeClr val="bg1"/>
              </a:solidFill>
              <a:latin typeface="Arial Rounded MT Bold" panose="020F0704030504030204" pitchFamily="34" charset="0"/>
            </a:endParaRPr>
          </a:p>
        </p:txBody>
      </p:sp>
      <p:grpSp>
        <p:nvGrpSpPr>
          <p:cNvPr id="4" name="c2a00a56-1909-4be2-9496-2cab7d0080d2">
            <a:extLst>
              <a:ext uri="{FF2B5EF4-FFF2-40B4-BE49-F238E27FC236}">
                <a16:creationId xmlns:a16="http://schemas.microsoft.com/office/drawing/2014/main" id="{C7A367C8-D6E6-48C2-ABCA-806ED73FDFFD}"/>
              </a:ext>
            </a:extLst>
          </p:cNvPr>
          <p:cNvGrpSpPr>
            <a:grpSpLocks noChangeAspect="1"/>
          </p:cNvGrpSpPr>
          <p:nvPr/>
        </p:nvGrpSpPr>
        <p:grpSpPr>
          <a:xfrm>
            <a:off x="4078842" y="2780608"/>
            <a:ext cx="4034316" cy="3893729"/>
            <a:chOff x="2955000" y="1692258"/>
            <a:chExt cx="6508817" cy="6282000"/>
          </a:xfrm>
        </p:grpSpPr>
        <p:sp>
          <p:nvSpPr>
            <p:cNvPr id="5" name="îṣļîḑé-Oval 3">
              <a:extLst>
                <a:ext uri="{FF2B5EF4-FFF2-40B4-BE49-F238E27FC236}">
                  <a16:creationId xmlns:a16="http://schemas.microsoft.com/office/drawing/2014/main" id="{30445C6F-1F7F-4A87-8D6F-D0AE59D502D4}"/>
                </a:ext>
              </a:extLst>
            </p:cNvPr>
            <p:cNvSpPr/>
            <p:nvPr/>
          </p:nvSpPr>
          <p:spPr>
            <a:xfrm>
              <a:off x="4575000" y="3312258"/>
              <a:ext cx="3042000" cy="304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 name="îṣļîḑé-Oval 4">
              <a:extLst>
                <a:ext uri="{FF2B5EF4-FFF2-40B4-BE49-F238E27FC236}">
                  <a16:creationId xmlns:a16="http://schemas.microsoft.com/office/drawing/2014/main" id="{952E7069-EF0D-4F70-8044-C9F1D1A54088}"/>
                </a:ext>
              </a:extLst>
            </p:cNvPr>
            <p:cNvSpPr/>
            <p:nvPr/>
          </p:nvSpPr>
          <p:spPr>
            <a:xfrm>
              <a:off x="4038600" y="2777493"/>
              <a:ext cx="4122000" cy="412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 name="îṣļîḑé-Oval 5">
              <a:extLst>
                <a:ext uri="{FF2B5EF4-FFF2-40B4-BE49-F238E27FC236}">
                  <a16:creationId xmlns:a16="http://schemas.microsoft.com/office/drawing/2014/main" id="{67A212BA-DF09-463B-9D30-5B13A6AA6508}"/>
                </a:ext>
              </a:extLst>
            </p:cNvPr>
            <p:cNvSpPr/>
            <p:nvPr/>
          </p:nvSpPr>
          <p:spPr>
            <a:xfrm>
              <a:off x="3495000" y="2232258"/>
              <a:ext cx="5202000" cy="520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 name="îṣļîḑé-Oval 6">
              <a:extLst>
                <a:ext uri="{FF2B5EF4-FFF2-40B4-BE49-F238E27FC236}">
                  <a16:creationId xmlns:a16="http://schemas.microsoft.com/office/drawing/2014/main" id="{9B298E6F-DDC5-444B-8189-1D1C8CF07A25}"/>
                </a:ext>
              </a:extLst>
            </p:cNvPr>
            <p:cNvSpPr/>
            <p:nvPr/>
          </p:nvSpPr>
          <p:spPr>
            <a:xfrm>
              <a:off x="2955000" y="1692258"/>
              <a:ext cx="6282000" cy="628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9" name="Group 9">
              <a:extLst>
                <a:ext uri="{FF2B5EF4-FFF2-40B4-BE49-F238E27FC236}">
                  <a16:creationId xmlns:a16="http://schemas.microsoft.com/office/drawing/2014/main" id="{742445E5-B744-406A-B8B7-BE194ED5263A}"/>
                </a:ext>
              </a:extLst>
            </p:cNvPr>
            <p:cNvGrpSpPr/>
            <p:nvPr/>
          </p:nvGrpSpPr>
          <p:grpSpPr>
            <a:xfrm>
              <a:off x="5115949" y="3853207"/>
              <a:ext cx="1960098" cy="1960098"/>
              <a:chOff x="5115949" y="3853207"/>
              <a:chExt cx="1960098" cy="1960098"/>
            </a:xfrm>
            <a:solidFill>
              <a:schemeClr val="tx2"/>
            </a:solidFill>
          </p:grpSpPr>
          <p:sp>
            <p:nvSpPr>
              <p:cNvPr id="17" name="îṣļîḑé-Oval 10">
                <a:extLst>
                  <a:ext uri="{FF2B5EF4-FFF2-40B4-BE49-F238E27FC236}">
                    <a16:creationId xmlns:a16="http://schemas.microsoft.com/office/drawing/2014/main" id="{7B15C332-5F22-4132-87B0-C467A5D9F84E}"/>
                  </a:ext>
                </a:extLst>
              </p:cNvPr>
              <p:cNvSpPr/>
              <p:nvPr/>
            </p:nvSpPr>
            <p:spPr>
              <a:xfrm>
                <a:off x="5115949" y="3853207"/>
                <a:ext cx="1960098" cy="1960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8" name="îṣļîḑé-Arrow: Right 11">
                <a:extLst>
                  <a:ext uri="{FF2B5EF4-FFF2-40B4-BE49-F238E27FC236}">
                    <a16:creationId xmlns:a16="http://schemas.microsoft.com/office/drawing/2014/main" id="{9FC2D9E2-2042-41AD-9CCA-7B7E1FC9BDC5}"/>
                  </a:ext>
                </a:extLst>
              </p:cNvPr>
              <p:cNvSpPr/>
              <p:nvPr/>
            </p:nvSpPr>
            <p:spPr>
              <a:xfrm rot="16200000">
                <a:off x="5808113" y="4566709"/>
                <a:ext cx="575772" cy="53309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grpSp>
        <p:sp>
          <p:nvSpPr>
            <p:cNvPr id="10" name="îṣļîḑé-Oval 15">
              <a:extLst>
                <a:ext uri="{FF2B5EF4-FFF2-40B4-BE49-F238E27FC236}">
                  <a16:creationId xmlns:a16="http://schemas.microsoft.com/office/drawing/2014/main" id="{277C704E-C048-4049-BBC1-3DA3A9E7FAC2}"/>
                </a:ext>
              </a:extLst>
            </p:cNvPr>
            <p:cNvSpPr/>
            <p:nvPr/>
          </p:nvSpPr>
          <p:spPr>
            <a:xfrm>
              <a:off x="3964841" y="2162390"/>
              <a:ext cx="806799" cy="806799"/>
            </a:xfrm>
            <a:prstGeom prst="ellipse">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1" name="îṣļîḑé-Oval 16">
              <a:extLst>
                <a:ext uri="{FF2B5EF4-FFF2-40B4-BE49-F238E27FC236}">
                  <a16:creationId xmlns:a16="http://schemas.microsoft.com/office/drawing/2014/main" id="{0AF8FC59-2811-4495-9746-A98DFD94FFFB}"/>
                </a:ext>
              </a:extLst>
            </p:cNvPr>
            <p:cNvSpPr/>
            <p:nvPr/>
          </p:nvSpPr>
          <p:spPr>
            <a:xfrm>
              <a:off x="3850425" y="6515243"/>
              <a:ext cx="806799" cy="790932"/>
            </a:xfrm>
            <a:prstGeom prst="ellipse">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3" name="îṣļîḑé-Oval 18">
              <a:extLst>
                <a:ext uri="{FF2B5EF4-FFF2-40B4-BE49-F238E27FC236}">
                  <a16:creationId xmlns:a16="http://schemas.microsoft.com/office/drawing/2014/main" id="{4FD32242-125D-4285-8D92-EF2DEC2FC5B1}"/>
                </a:ext>
              </a:extLst>
            </p:cNvPr>
            <p:cNvSpPr/>
            <p:nvPr/>
          </p:nvSpPr>
          <p:spPr>
            <a:xfrm>
              <a:off x="8657017" y="3295303"/>
              <a:ext cx="806800" cy="806800"/>
            </a:xfrm>
            <a:prstGeom prst="ellipse">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 name="îṣļîḑé-Freeform: Shape 19">
              <a:extLst>
                <a:ext uri="{FF2B5EF4-FFF2-40B4-BE49-F238E27FC236}">
                  <a16:creationId xmlns:a16="http://schemas.microsoft.com/office/drawing/2014/main" id="{F3533572-0A4E-4DFF-A6D8-438DAC1B8914}"/>
                </a:ext>
              </a:extLst>
            </p:cNvPr>
            <p:cNvSpPr>
              <a:spLocks/>
            </p:cNvSpPr>
            <p:nvPr/>
          </p:nvSpPr>
          <p:spPr bwMode="auto">
            <a:xfrm>
              <a:off x="4097206" y="6717530"/>
              <a:ext cx="310689" cy="31699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 name="îṣļîḑé-Freeform: Shape 20">
              <a:extLst>
                <a:ext uri="{FF2B5EF4-FFF2-40B4-BE49-F238E27FC236}">
                  <a16:creationId xmlns:a16="http://schemas.microsoft.com/office/drawing/2014/main" id="{41DA1DDE-AA08-4ABF-9AB0-2C078C83CC32}"/>
                </a:ext>
              </a:extLst>
            </p:cNvPr>
            <p:cNvSpPr>
              <a:spLocks/>
            </p:cNvSpPr>
            <p:nvPr/>
          </p:nvSpPr>
          <p:spPr bwMode="auto">
            <a:xfrm>
              <a:off x="4168591" y="2419206"/>
              <a:ext cx="370619" cy="299650"/>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6" name="îṣļîḑé-Freeform: Shape 21">
              <a:extLst>
                <a:ext uri="{FF2B5EF4-FFF2-40B4-BE49-F238E27FC236}">
                  <a16:creationId xmlns:a16="http://schemas.microsoft.com/office/drawing/2014/main" id="{0E96B993-01E9-4534-9C29-AF24208716F7}"/>
                </a:ext>
              </a:extLst>
            </p:cNvPr>
            <p:cNvSpPr>
              <a:spLocks/>
            </p:cNvSpPr>
            <p:nvPr/>
          </p:nvSpPr>
          <p:spPr bwMode="auto">
            <a:xfrm>
              <a:off x="8885175" y="3511650"/>
              <a:ext cx="354580" cy="362734"/>
            </a:xfrm>
            <a:custGeom>
              <a:avLst/>
              <a:gdLst>
                <a:gd name="connsiteX0" fmla="*/ 203033 w 591428"/>
                <a:gd name="connsiteY0" fmla="*/ 524380 h 605028"/>
                <a:gd name="connsiteX1" fmla="*/ 182886 w 591428"/>
                <a:gd name="connsiteY1" fmla="*/ 544496 h 605028"/>
                <a:gd name="connsiteX2" fmla="*/ 203033 w 591428"/>
                <a:gd name="connsiteY2" fmla="*/ 564704 h 605028"/>
                <a:gd name="connsiteX3" fmla="*/ 388258 w 591428"/>
                <a:gd name="connsiteY3" fmla="*/ 564704 h 605028"/>
                <a:gd name="connsiteX4" fmla="*/ 408405 w 591428"/>
                <a:gd name="connsiteY4" fmla="*/ 544496 h 605028"/>
                <a:gd name="connsiteX5" fmla="*/ 388258 w 591428"/>
                <a:gd name="connsiteY5" fmla="*/ 524380 h 605028"/>
                <a:gd name="connsiteX6" fmla="*/ 162646 w 591428"/>
                <a:gd name="connsiteY6" fmla="*/ 423524 h 605028"/>
                <a:gd name="connsiteX7" fmla="*/ 142499 w 591428"/>
                <a:gd name="connsiteY7" fmla="*/ 443639 h 605028"/>
                <a:gd name="connsiteX8" fmla="*/ 162646 w 591428"/>
                <a:gd name="connsiteY8" fmla="*/ 463848 h 605028"/>
                <a:gd name="connsiteX9" fmla="*/ 428645 w 591428"/>
                <a:gd name="connsiteY9" fmla="*/ 463848 h 605028"/>
                <a:gd name="connsiteX10" fmla="*/ 448793 w 591428"/>
                <a:gd name="connsiteY10" fmla="*/ 443639 h 605028"/>
                <a:gd name="connsiteX11" fmla="*/ 428645 w 591428"/>
                <a:gd name="connsiteY11" fmla="*/ 423524 h 605028"/>
                <a:gd name="connsiteX12" fmla="*/ 97631 w 591428"/>
                <a:gd name="connsiteY12" fmla="*/ 81001 h 605028"/>
                <a:gd name="connsiteX13" fmla="*/ 125322 w 591428"/>
                <a:gd name="connsiteY13" fmla="*/ 95833 h 605028"/>
                <a:gd name="connsiteX14" fmla="*/ 268488 w 591428"/>
                <a:gd name="connsiteY14" fmla="*/ 270570 h 605028"/>
                <a:gd name="connsiteX15" fmla="*/ 278330 w 591428"/>
                <a:gd name="connsiteY15" fmla="*/ 270570 h 605028"/>
                <a:gd name="connsiteX16" fmla="*/ 335151 w 591428"/>
                <a:gd name="connsiteY16" fmla="*/ 322667 h 605028"/>
                <a:gd name="connsiteX17" fmla="*/ 122258 w 591428"/>
                <a:gd name="connsiteY17" fmla="*/ 322667 h 605028"/>
                <a:gd name="connsiteX18" fmla="*/ 102018 w 591428"/>
                <a:gd name="connsiteY18" fmla="*/ 342876 h 605028"/>
                <a:gd name="connsiteX19" fmla="*/ 122258 w 591428"/>
                <a:gd name="connsiteY19" fmla="*/ 362991 h 605028"/>
                <a:gd name="connsiteX20" fmla="*/ 469033 w 591428"/>
                <a:gd name="connsiteY20" fmla="*/ 362991 h 605028"/>
                <a:gd name="connsiteX21" fmla="*/ 487880 w 591428"/>
                <a:gd name="connsiteY21" fmla="*/ 349457 h 605028"/>
                <a:gd name="connsiteX22" fmla="*/ 591216 w 591428"/>
                <a:gd name="connsiteY22" fmla="*/ 293282 h 605028"/>
                <a:gd name="connsiteX23" fmla="*/ 590380 w 591428"/>
                <a:gd name="connsiteY23" fmla="*/ 298009 h 605028"/>
                <a:gd name="connsiteX24" fmla="*/ 502178 w 591428"/>
                <a:gd name="connsiteY24" fmla="*/ 589918 h 605028"/>
                <a:gd name="connsiteX25" fmla="*/ 481752 w 591428"/>
                <a:gd name="connsiteY25" fmla="*/ 605028 h 605028"/>
                <a:gd name="connsiteX26" fmla="*/ 109446 w 591428"/>
                <a:gd name="connsiteY26" fmla="*/ 605028 h 605028"/>
                <a:gd name="connsiteX27" fmla="*/ 89020 w 591428"/>
                <a:gd name="connsiteY27" fmla="*/ 589918 h 605028"/>
                <a:gd name="connsiteX28" fmla="*/ 911 w 591428"/>
                <a:gd name="connsiteY28" fmla="*/ 298009 h 605028"/>
                <a:gd name="connsiteX29" fmla="*/ 4253 w 591428"/>
                <a:gd name="connsiteY29" fmla="*/ 279191 h 605028"/>
                <a:gd name="connsiteX30" fmla="*/ 21336 w 591428"/>
                <a:gd name="connsiteY30" fmla="*/ 270570 h 605028"/>
                <a:gd name="connsiteX31" fmla="*/ 162460 w 591428"/>
                <a:gd name="connsiteY31" fmla="*/ 270570 h 605028"/>
                <a:gd name="connsiteX32" fmla="*/ 61817 w 591428"/>
                <a:gd name="connsiteY32" fmla="*/ 147744 h 605028"/>
                <a:gd name="connsiteX33" fmla="*/ 52718 w 591428"/>
                <a:gd name="connsiteY33" fmla="*/ 117710 h 605028"/>
                <a:gd name="connsiteX34" fmla="*/ 67573 w 591428"/>
                <a:gd name="connsiteY34" fmla="*/ 90086 h 605028"/>
                <a:gd name="connsiteX35" fmla="*/ 97631 w 591428"/>
                <a:gd name="connsiteY35" fmla="*/ 81001 h 605028"/>
                <a:gd name="connsiteX36" fmla="*/ 444441 w 591428"/>
                <a:gd name="connsiteY36" fmla="*/ 62010 h 605028"/>
                <a:gd name="connsiteX37" fmla="*/ 414170 w 591428"/>
                <a:gd name="connsiteY37" fmla="*/ 92320 h 605028"/>
                <a:gd name="connsiteX38" fmla="*/ 414170 w 591428"/>
                <a:gd name="connsiteY38" fmla="*/ 116513 h 605028"/>
                <a:gd name="connsiteX39" fmla="*/ 389843 w 591428"/>
                <a:gd name="connsiteY39" fmla="*/ 116513 h 605028"/>
                <a:gd name="connsiteX40" fmla="*/ 359572 w 591428"/>
                <a:gd name="connsiteY40" fmla="*/ 146823 h 605028"/>
                <a:gd name="connsiteX41" fmla="*/ 389843 w 591428"/>
                <a:gd name="connsiteY41" fmla="*/ 177040 h 605028"/>
                <a:gd name="connsiteX42" fmla="*/ 414170 w 591428"/>
                <a:gd name="connsiteY42" fmla="*/ 177040 h 605028"/>
                <a:gd name="connsiteX43" fmla="*/ 414170 w 591428"/>
                <a:gd name="connsiteY43" fmla="*/ 201232 h 605028"/>
                <a:gd name="connsiteX44" fmla="*/ 444441 w 591428"/>
                <a:gd name="connsiteY44" fmla="*/ 231542 h 605028"/>
                <a:gd name="connsiteX45" fmla="*/ 474711 w 591428"/>
                <a:gd name="connsiteY45" fmla="*/ 201232 h 605028"/>
                <a:gd name="connsiteX46" fmla="*/ 474711 w 591428"/>
                <a:gd name="connsiteY46" fmla="*/ 177040 h 605028"/>
                <a:gd name="connsiteX47" fmla="*/ 499039 w 591428"/>
                <a:gd name="connsiteY47" fmla="*/ 177040 h 605028"/>
                <a:gd name="connsiteX48" fmla="*/ 529309 w 591428"/>
                <a:gd name="connsiteY48" fmla="*/ 146823 h 605028"/>
                <a:gd name="connsiteX49" fmla="*/ 499039 w 591428"/>
                <a:gd name="connsiteY49" fmla="*/ 116513 h 605028"/>
                <a:gd name="connsiteX50" fmla="*/ 474711 w 591428"/>
                <a:gd name="connsiteY50" fmla="*/ 116513 h 605028"/>
                <a:gd name="connsiteX51" fmla="*/ 474711 w 591428"/>
                <a:gd name="connsiteY51" fmla="*/ 92320 h 605028"/>
                <a:gd name="connsiteX52" fmla="*/ 444441 w 591428"/>
                <a:gd name="connsiteY52" fmla="*/ 62010 h 605028"/>
                <a:gd name="connsiteX53" fmla="*/ 444441 w 591428"/>
                <a:gd name="connsiteY53" fmla="*/ 0 h 605028"/>
                <a:gd name="connsiteX54" fmla="*/ 591428 w 591428"/>
                <a:gd name="connsiteY54" fmla="*/ 146823 h 605028"/>
                <a:gd name="connsiteX55" fmla="*/ 444441 w 591428"/>
                <a:gd name="connsiteY55" fmla="*/ 293552 h 605028"/>
                <a:gd name="connsiteX56" fmla="*/ 297453 w 591428"/>
                <a:gd name="connsiteY56" fmla="*/ 146823 h 605028"/>
                <a:gd name="connsiteX57" fmla="*/ 444441 w 591428"/>
                <a:gd name="connsiteY5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1428" h="605028">
                  <a:moveTo>
                    <a:pt x="203033" y="524380"/>
                  </a:moveTo>
                  <a:cubicBezTo>
                    <a:pt x="191892" y="524380"/>
                    <a:pt x="182886" y="533372"/>
                    <a:pt x="182886" y="544496"/>
                  </a:cubicBezTo>
                  <a:cubicBezTo>
                    <a:pt x="182886" y="555620"/>
                    <a:pt x="191892" y="564704"/>
                    <a:pt x="203033" y="564704"/>
                  </a:cubicBezTo>
                  <a:lnTo>
                    <a:pt x="388258" y="564704"/>
                  </a:lnTo>
                  <a:cubicBezTo>
                    <a:pt x="399399" y="564704"/>
                    <a:pt x="408405" y="555620"/>
                    <a:pt x="408405" y="544496"/>
                  </a:cubicBezTo>
                  <a:cubicBezTo>
                    <a:pt x="408405" y="533372"/>
                    <a:pt x="399399" y="524380"/>
                    <a:pt x="388258" y="524380"/>
                  </a:cubicBezTo>
                  <a:close/>
                  <a:moveTo>
                    <a:pt x="162646" y="423524"/>
                  </a:moveTo>
                  <a:cubicBezTo>
                    <a:pt x="151504" y="423524"/>
                    <a:pt x="142499" y="432515"/>
                    <a:pt x="142499" y="443639"/>
                  </a:cubicBezTo>
                  <a:cubicBezTo>
                    <a:pt x="142499" y="454856"/>
                    <a:pt x="151504" y="463848"/>
                    <a:pt x="162646" y="463848"/>
                  </a:cubicBezTo>
                  <a:lnTo>
                    <a:pt x="428645" y="463848"/>
                  </a:lnTo>
                  <a:cubicBezTo>
                    <a:pt x="439787" y="463848"/>
                    <a:pt x="448793" y="454856"/>
                    <a:pt x="448793" y="443639"/>
                  </a:cubicBezTo>
                  <a:cubicBezTo>
                    <a:pt x="448793" y="432515"/>
                    <a:pt x="439787" y="423524"/>
                    <a:pt x="428645" y="423524"/>
                  </a:cubicBezTo>
                  <a:close/>
                  <a:moveTo>
                    <a:pt x="97631" y="81001"/>
                  </a:moveTo>
                  <a:cubicBezTo>
                    <a:pt x="108076" y="82044"/>
                    <a:pt x="118127" y="87073"/>
                    <a:pt x="125322" y="95833"/>
                  </a:cubicBezTo>
                  <a:lnTo>
                    <a:pt x="268488" y="270570"/>
                  </a:lnTo>
                  <a:lnTo>
                    <a:pt x="278330" y="270570"/>
                  </a:lnTo>
                  <a:cubicBezTo>
                    <a:pt x="293835" y="291242"/>
                    <a:pt x="313054" y="308948"/>
                    <a:pt x="335151" y="322667"/>
                  </a:cubicBezTo>
                  <a:lnTo>
                    <a:pt x="122258" y="322667"/>
                  </a:lnTo>
                  <a:cubicBezTo>
                    <a:pt x="111117" y="322667"/>
                    <a:pt x="102018" y="331659"/>
                    <a:pt x="102018" y="342876"/>
                  </a:cubicBezTo>
                  <a:cubicBezTo>
                    <a:pt x="102018" y="353999"/>
                    <a:pt x="111117" y="362991"/>
                    <a:pt x="122258" y="362991"/>
                  </a:cubicBezTo>
                  <a:lnTo>
                    <a:pt x="469033" y="362991"/>
                  </a:lnTo>
                  <a:cubicBezTo>
                    <a:pt x="477853" y="362991"/>
                    <a:pt x="485188" y="357244"/>
                    <a:pt x="487880" y="349457"/>
                  </a:cubicBezTo>
                  <a:cubicBezTo>
                    <a:pt x="527710" y="340929"/>
                    <a:pt x="563363" y="320999"/>
                    <a:pt x="591216" y="293282"/>
                  </a:cubicBezTo>
                  <a:cubicBezTo>
                    <a:pt x="591123" y="294858"/>
                    <a:pt x="590845" y="296433"/>
                    <a:pt x="590380" y="298009"/>
                  </a:cubicBezTo>
                  <a:lnTo>
                    <a:pt x="502178" y="589918"/>
                  </a:lnTo>
                  <a:cubicBezTo>
                    <a:pt x="499486" y="598910"/>
                    <a:pt x="491223" y="605028"/>
                    <a:pt x="481752" y="605028"/>
                  </a:cubicBezTo>
                  <a:lnTo>
                    <a:pt x="109446" y="605028"/>
                  </a:lnTo>
                  <a:cubicBezTo>
                    <a:pt x="100069" y="605028"/>
                    <a:pt x="91805" y="598910"/>
                    <a:pt x="89020" y="589918"/>
                  </a:cubicBezTo>
                  <a:lnTo>
                    <a:pt x="911" y="298009"/>
                  </a:lnTo>
                  <a:cubicBezTo>
                    <a:pt x="-1039" y="291520"/>
                    <a:pt x="168" y="284568"/>
                    <a:pt x="4253" y="279191"/>
                  </a:cubicBezTo>
                  <a:cubicBezTo>
                    <a:pt x="8245" y="273722"/>
                    <a:pt x="14559" y="270570"/>
                    <a:pt x="21336" y="270570"/>
                  </a:cubicBezTo>
                  <a:lnTo>
                    <a:pt x="162460" y="270570"/>
                  </a:lnTo>
                  <a:lnTo>
                    <a:pt x="61817" y="147744"/>
                  </a:lnTo>
                  <a:cubicBezTo>
                    <a:pt x="54853" y="139309"/>
                    <a:pt x="51604" y="128556"/>
                    <a:pt x="52718" y="117710"/>
                  </a:cubicBezTo>
                  <a:cubicBezTo>
                    <a:pt x="53832" y="106864"/>
                    <a:pt x="59124" y="96945"/>
                    <a:pt x="67573" y="90086"/>
                  </a:cubicBezTo>
                  <a:cubicBezTo>
                    <a:pt x="76347" y="82902"/>
                    <a:pt x="87186" y="79958"/>
                    <a:pt x="97631" y="81001"/>
                  </a:cubicBezTo>
                  <a:close/>
                  <a:moveTo>
                    <a:pt x="444441" y="62010"/>
                  </a:moveTo>
                  <a:cubicBezTo>
                    <a:pt x="427727" y="62010"/>
                    <a:pt x="414170" y="75543"/>
                    <a:pt x="414170" y="92320"/>
                  </a:cubicBezTo>
                  <a:lnTo>
                    <a:pt x="414170" y="116513"/>
                  </a:lnTo>
                  <a:lnTo>
                    <a:pt x="389843" y="116513"/>
                  </a:lnTo>
                  <a:cubicBezTo>
                    <a:pt x="373129" y="116513"/>
                    <a:pt x="359572" y="130046"/>
                    <a:pt x="359572" y="146823"/>
                  </a:cubicBezTo>
                  <a:cubicBezTo>
                    <a:pt x="359572" y="163507"/>
                    <a:pt x="373129" y="177040"/>
                    <a:pt x="389843" y="177040"/>
                  </a:cubicBezTo>
                  <a:lnTo>
                    <a:pt x="414170" y="177040"/>
                  </a:lnTo>
                  <a:lnTo>
                    <a:pt x="414170" y="201232"/>
                  </a:lnTo>
                  <a:cubicBezTo>
                    <a:pt x="414170" y="218009"/>
                    <a:pt x="427727" y="231542"/>
                    <a:pt x="444441" y="231542"/>
                  </a:cubicBezTo>
                  <a:cubicBezTo>
                    <a:pt x="461154" y="231542"/>
                    <a:pt x="474711" y="218009"/>
                    <a:pt x="474711" y="201232"/>
                  </a:cubicBezTo>
                  <a:lnTo>
                    <a:pt x="474711" y="177040"/>
                  </a:lnTo>
                  <a:lnTo>
                    <a:pt x="499039" y="177040"/>
                  </a:lnTo>
                  <a:cubicBezTo>
                    <a:pt x="515752" y="177040"/>
                    <a:pt x="529309" y="163507"/>
                    <a:pt x="529309" y="146823"/>
                  </a:cubicBezTo>
                  <a:cubicBezTo>
                    <a:pt x="529309" y="130046"/>
                    <a:pt x="515752" y="116513"/>
                    <a:pt x="499039" y="116513"/>
                  </a:cubicBezTo>
                  <a:lnTo>
                    <a:pt x="474711" y="116513"/>
                  </a:lnTo>
                  <a:lnTo>
                    <a:pt x="474711" y="92320"/>
                  </a:lnTo>
                  <a:cubicBezTo>
                    <a:pt x="474711" y="75543"/>
                    <a:pt x="461154" y="62010"/>
                    <a:pt x="444441" y="62010"/>
                  </a:cubicBezTo>
                  <a:close/>
                  <a:moveTo>
                    <a:pt x="444441" y="0"/>
                  </a:moveTo>
                  <a:cubicBezTo>
                    <a:pt x="525688" y="0"/>
                    <a:pt x="591428" y="65718"/>
                    <a:pt x="591428" y="146823"/>
                  </a:cubicBezTo>
                  <a:cubicBezTo>
                    <a:pt x="591428" y="227834"/>
                    <a:pt x="525688" y="293552"/>
                    <a:pt x="444441" y="293552"/>
                  </a:cubicBezTo>
                  <a:cubicBezTo>
                    <a:pt x="363194" y="293552"/>
                    <a:pt x="297453" y="227834"/>
                    <a:pt x="297453" y="146823"/>
                  </a:cubicBezTo>
                  <a:cubicBezTo>
                    <a:pt x="297453" y="65718"/>
                    <a:pt x="363194" y="0"/>
                    <a:pt x="444441"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20" name="矩形 26">
            <a:extLst>
              <a:ext uri="{FF2B5EF4-FFF2-40B4-BE49-F238E27FC236}">
                <a16:creationId xmlns:a16="http://schemas.microsoft.com/office/drawing/2014/main" id="{F2C8CC3E-21E7-49AF-AFCD-020996EF6866}"/>
              </a:ext>
            </a:extLst>
          </p:cNvPr>
          <p:cNvSpPr/>
          <p:nvPr/>
        </p:nvSpPr>
        <p:spPr>
          <a:xfrm>
            <a:off x="2455730" y="5807637"/>
            <a:ext cx="2084387" cy="401072"/>
          </a:xfrm>
          <a:prstGeom prst="rect">
            <a:avLst/>
          </a:prstGeom>
        </p:spPr>
        <p:txBody>
          <a:bodyPr wrap="square">
            <a:spAutoFit/>
            <a:scene3d>
              <a:camera prst="orthographicFront"/>
              <a:lightRig rig="threePt" dir="t"/>
            </a:scene3d>
            <a:sp3d contourW="12700"/>
          </a:bodyPr>
          <a:lstStyle/>
          <a:p>
            <a:pPr algn="r">
              <a:lnSpc>
                <a:spcPct val="120000"/>
              </a:lnSpc>
            </a:pPr>
            <a:r>
              <a:rPr lang="en-US" dirty="0"/>
              <a:t>Planning</a:t>
            </a:r>
            <a:endParaRPr lang="zh-CN" altLang="en-US" dirty="0">
              <a:solidFill>
                <a:srgbClr val="151472"/>
              </a:solidFill>
              <a:latin typeface="Times New Roman" panose="02020603050405020304" pitchFamily="18" charset="0"/>
              <a:ea typeface="迷你简菱心" panose="02010609000101010101" pitchFamily="49" charset="-122"/>
              <a:cs typeface="Times New Roman" panose="02020603050405020304" pitchFamily="18" charset="0"/>
            </a:endParaRPr>
          </a:p>
        </p:txBody>
      </p:sp>
      <p:sp>
        <p:nvSpPr>
          <p:cNvPr id="21" name="矩形 25">
            <a:extLst>
              <a:ext uri="{FF2B5EF4-FFF2-40B4-BE49-F238E27FC236}">
                <a16:creationId xmlns:a16="http://schemas.microsoft.com/office/drawing/2014/main" id="{C001F1E7-E06C-4F2E-9AD5-559EFFFA93E8}"/>
              </a:ext>
            </a:extLst>
          </p:cNvPr>
          <p:cNvSpPr/>
          <p:nvPr/>
        </p:nvSpPr>
        <p:spPr>
          <a:xfrm>
            <a:off x="2446274" y="3115312"/>
            <a:ext cx="2084387" cy="401072"/>
          </a:xfrm>
          <a:prstGeom prst="rect">
            <a:avLst/>
          </a:prstGeom>
          <a:solidFill>
            <a:schemeClr val="bg1"/>
          </a:solidFill>
        </p:spPr>
        <p:txBody>
          <a:bodyPr wrap="square">
            <a:spAutoFit/>
            <a:scene3d>
              <a:camera prst="orthographicFront"/>
              <a:lightRig rig="threePt" dir="t"/>
            </a:scene3d>
            <a:sp3d contourW="12700"/>
          </a:bodyPr>
          <a:lstStyle/>
          <a:p>
            <a:pPr>
              <a:lnSpc>
                <a:spcPct val="120000"/>
              </a:lnSpc>
            </a:pPr>
            <a:r>
              <a:rPr lang="en-US" dirty="0"/>
              <a:t>Integration</a:t>
            </a:r>
            <a:endParaRPr lang="zh-CN" altLang="en-US" dirty="0">
              <a:solidFill>
                <a:srgbClr val="151472"/>
              </a:solidFill>
              <a:latin typeface="Times New Roman" panose="02020603050405020304" pitchFamily="18" charset="0"/>
              <a:ea typeface="迷你简菱心" panose="02010609000101010101" pitchFamily="49" charset="-122"/>
              <a:cs typeface="Times New Roman" panose="02020603050405020304" pitchFamily="18" charset="0"/>
            </a:endParaRPr>
          </a:p>
        </p:txBody>
      </p:sp>
      <p:sp>
        <p:nvSpPr>
          <p:cNvPr id="22" name="矩形 24">
            <a:extLst>
              <a:ext uri="{FF2B5EF4-FFF2-40B4-BE49-F238E27FC236}">
                <a16:creationId xmlns:a16="http://schemas.microsoft.com/office/drawing/2014/main" id="{425BA36F-61D7-4FF8-870B-89C1190A8203}"/>
              </a:ext>
            </a:extLst>
          </p:cNvPr>
          <p:cNvSpPr/>
          <p:nvPr/>
        </p:nvSpPr>
        <p:spPr>
          <a:xfrm>
            <a:off x="8207793" y="3908309"/>
            <a:ext cx="2084387" cy="401072"/>
          </a:xfrm>
          <a:prstGeom prst="rect">
            <a:avLst/>
          </a:prstGeom>
        </p:spPr>
        <p:txBody>
          <a:bodyPr wrap="square">
            <a:spAutoFit/>
            <a:scene3d>
              <a:camera prst="orthographicFront"/>
              <a:lightRig rig="threePt" dir="t"/>
            </a:scene3d>
            <a:sp3d contourW="12700"/>
          </a:bodyPr>
          <a:lstStyle/>
          <a:p>
            <a:pPr>
              <a:lnSpc>
                <a:spcPct val="120000"/>
              </a:lnSpc>
            </a:pPr>
            <a:r>
              <a:rPr lang="en-US" dirty="0"/>
              <a:t>Design</a:t>
            </a:r>
            <a:endParaRPr lang="zh-CN" altLang="en-US" dirty="0">
              <a:solidFill>
                <a:srgbClr val="151472"/>
              </a:solidFill>
              <a:latin typeface="Times New Roman" panose="02020603050405020304" pitchFamily="18" charset="0"/>
              <a:ea typeface="迷你简菱心" panose="02010609000101010101" pitchFamily="49" charset="-122"/>
              <a:cs typeface="Times New Roman" panose="02020603050405020304" pitchFamily="18" charset="0"/>
            </a:endParaRPr>
          </a:p>
        </p:txBody>
      </p:sp>
    </p:spTree>
    <p:extLst>
      <p:ext uri="{BB962C8B-B14F-4D97-AF65-F5344CB8AC3E}">
        <p14:creationId xmlns:p14="http://schemas.microsoft.com/office/powerpoint/2010/main" val="25188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Benefits:</a:t>
            </a:r>
          </a:p>
        </p:txBody>
      </p:sp>
      <p:sp>
        <p:nvSpPr>
          <p:cNvPr id="5" name="Rectangle 4">
            <a:extLst>
              <a:ext uri="{FF2B5EF4-FFF2-40B4-BE49-F238E27FC236}">
                <a16:creationId xmlns:a16="http://schemas.microsoft.com/office/drawing/2014/main" id="{3F2392AF-D0FD-4894-B36D-F2D48AF2D106}"/>
              </a:ext>
            </a:extLst>
          </p:cNvPr>
          <p:cNvSpPr/>
          <p:nvPr/>
        </p:nvSpPr>
        <p:spPr>
          <a:xfrm>
            <a:off x="821635" y="2431222"/>
            <a:ext cx="5764695" cy="3993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ü"/>
            </a:pPr>
            <a:r>
              <a:rPr lang="en-US" b="1" dirty="0">
                <a:solidFill>
                  <a:schemeClr val="tx1"/>
                </a:solidFill>
              </a:rPr>
              <a:t>Cross-Platform Application Development</a:t>
            </a:r>
          </a:p>
          <a:p>
            <a:pPr marL="285750" indent="-285750">
              <a:lnSpc>
                <a:spcPct val="150000"/>
              </a:lnSpc>
              <a:buFont typeface="Wingdings" panose="05000000000000000000" pitchFamily="2" charset="2"/>
              <a:buChar char="ü"/>
            </a:pPr>
            <a:r>
              <a:rPr lang="en-US" b="1" dirty="0">
                <a:solidFill>
                  <a:schemeClr val="tx1"/>
                </a:solidFill>
              </a:rPr>
              <a:t>Social Networking Platform </a:t>
            </a:r>
          </a:p>
          <a:p>
            <a:pPr marL="285750" indent="-285750">
              <a:lnSpc>
                <a:spcPct val="150000"/>
              </a:lnSpc>
              <a:buFont typeface="Wingdings" panose="05000000000000000000" pitchFamily="2" charset="2"/>
              <a:buChar char="ü"/>
            </a:pPr>
            <a:r>
              <a:rPr lang="en-US" b="1" dirty="0">
                <a:solidFill>
                  <a:schemeClr val="tx1"/>
                </a:solidFill>
              </a:rPr>
              <a:t>Creative Expression and Sharing </a:t>
            </a:r>
          </a:p>
          <a:p>
            <a:pPr marL="285750" indent="-285750">
              <a:lnSpc>
                <a:spcPct val="150000"/>
              </a:lnSpc>
              <a:buFont typeface="Wingdings" panose="05000000000000000000" pitchFamily="2" charset="2"/>
              <a:buChar char="ü"/>
            </a:pPr>
            <a:r>
              <a:rPr lang="en-US" b="1" dirty="0">
                <a:solidFill>
                  <a:schemeClr val="tx1"/>
                </a:solidFill>
              </a:rPr>
              <a:t>Community Engagement and Collaboration</a:t>
            </a:r>
          </a:p>
          <a:p>
            <a:pPr marL="285750" indent="-285750">
              <a:lnSpc>
                <a:spcPct val="150000"/>
              </a:lnSpc>
              <a:buFont typeface="Wingdings" panose="05000000000000000000" pitchFamily="2" charset="2"/>
              <a:buChar char="ü"/>
            </a:pPr>
            <a:r>
              <a:rPr lang="en-US" b="1" dirty="0">
                <a:solidFill>
                  <a:schemeClr val="tx1"/>
                </a:solidFill>
              </a:rPr>
              <a:t>Personal Branding and Promotion</a:t>
            </a:r>
          </a:p>
          <a:p>
            <a:pPr marL="285750" indent="-285750">
              <a:lnSpc>
                <a:spcPct val="150000"/>
              </a:lnSpc>
              <a:buFont typeface="Wingdings" panose="05000000000000000000" pitchFamily="2" charset="2"/>
              <a:buChar char="ü"/>
            </a:pPr>
            <a:r>
              <a:rPr lang="en-US" b="1" dirty="0">
                <a:solidFill>
                  <a:schemeClr val="tx1"/>
                </a:solidFill>
              </a:rPr>
              <a:t>Inspiration and Discovery</a:t>
            </a:r>
          </a:p>
          <a:p>
            <a:pPr marL="285750" indent="-285750">
              <a:lnSpc>
                <a:spcPct val="150000"/>
              </a:lnSpc>
              <a:buFont typeface="Wingdings" panose="05000000000000000000" pitchFamily="2" charset="2"/>
              <a:buChar char="ü"/>
            </a:pPr>
            <a:r>
              <a:rPr lang="en-US" b="1" dirty="0">
                <a:solidFill>
                  <a:schemeClr val="tx1"/>
                </a:solidFill>
              </a:rPr>
              <a:t>Online Business Opportunities</a:t>
            </a:r>
          </a:p>
        </p:txBody>
      </p:sp>
      <p:pic>
        <p:nvPicPr>
          <p:cNvPr id="6" name="Picture 5">
            <a:extLst>
              <a:ext uri="{FF2B5EF4-FFF2-40B4-BE49-F238E27FC236}">
                <a16:creationId xmlns:a16="http://schemas.microsoft.com/office/drawing/2014/main" id="{147F20D7-C884-4333-9A8D-6576035B2065}"/>
              </a:ext>
            </a:extLst>
          </p:cNvPr>
          <p:cNvPicPr>
            <a:picLocks noChangeAspect="1"/>
          </p:cNvPicPr>
          <p:nvPr/>
        </p:nvPicPr>
        <p:blipFill rotWithShape="1">
          <a:blip r:embed="rId2">
            <a:extLst>
              <a:ext uri="{28A0092B-C50C-407E-A947-70E740481C1C}">
                <a14:useLocalDpi xmlns:a14="http://schemas.microsoft.com/office/drawing/2010/main" val="0"/>
              </a:ext>
            </a:extLst>
          </a:blip>
          <a:srcRect r="2246"/>
          <a:stretch/>
        </p:blipFill>
        <p:spPr>
          <a:xfrm>
            <a:off x="7704406" y="2496901"/>
            <a:ext cx="2884081" cy="3387431"/>
          </a:xfrm>
          <a:prstGeom prst="rect">
            <a:avLst/>
          </a:prstGeom>
        </p:spPr>
      </p:pic>
    </p:spTree>
    <p:extLst>
      <p:ext uri="{BB962C8B-B14F-4D97-AF65-F5344CB8AC3E}">
        <p14:creationId xmlns:p14="http://schemas.microsoft.com/office/powerpoint/2010/main" val="111223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solidFill>
                <a:effectLst>
                  <a:outerShdw blurRad="38100" dist="38100" dir="2700000" algn="tl">
                    <a:srgbClr val="000000">
                      <a:alpha val="43137"/>
                    </a:srgbClr>
                  </a:outerShdw>
                </a:effectLst>
                <a:latin typeface="Arial Rounded MT Bold" panose="020F0704030504030204" pitchFamily="34" charset="0"/>
                <a:ea typeface="方正尚酷简体" panose="03000509000000000000" pitchFamily="65" charset="-122"/>
              </a:rPr>
              <a:t>Future Scope:</a:t>
            </a:r>
            <a:endParaRPr lang="en-US" dirty="0">
              <a:latin typeface="Arial Rounded MT Bold" panose="020F0704030504030204" pitchFamily="34" charset="0"/>
            </a:endParaRPr>
          </a:p>
        </p:txBody>
      </p:sp>
      <p:sp>
        <p:nvSpPr>
          <p:cNvPr id="3" name="Content Placeholder 2"/>
          <p:cNvSpPr>
            <a:spLocks noGrp="1"/>
          </p:cNvSpPr>
          <p:nvPr>
            <p:ph idx="1"/>
          </p:nvPr>
        </p:nvSpPr>
        <p:spPr>
          <a:xfrm>
            <a:off x="1154954" y="2603500"/>
            <a:ext cx="8825659" cy="3678030"/>
          </a:xfrm>
        </p:spPr>
        <p:txBody>
          <a:bodyPr>
            <a:normAutofit/>
          </a:bodyPr>
          <a:lstStyle/>
          <a:p>
            <a:pPr marL="0" indent="0">
              <a:buNone/>
            </a:pPr>
            <a:r>
              <a:rPr lang="en-US" dirty="0">
                <a:solidFill>
                  <a:schemeClr val="tx1"/>
                </a:solidFill>
              </a:rPr>
              <a:t>The Cross Platform Application has immense potential for future enhancements and expansions. Some possibilities include:</a:t>
            </a:r>
          </a:p>
          <a:p>
            <a:pPr>
              <a:buFont typeface="Wingdings" panose="05000000000000000000" pitchFamily="2" charset="2"/>
              <a:buChar char="Ø"/>
            </a:pPr>
            <a:r>
              <a:rPr lang="en-US" dirty="0">
                <a:solidFill>
                  <a:schemeClr val="tx1"/>
                </a:solidFill>
              </a:rPr>
              <a:t>Messenger and Communication Features: </a:t>
            </a:r>
          </a:p>
          <a:p>
            <a:pPr>
              <a:buFont typeface="Wingdings" panose="05000000000000000000" pitchFamily="2" charset="2"/>
              <a:buChar char="Ø"/>
            </a:pPr>
            <a:r>
              <a:rPr lang="en-US" dirty="0">
                <a:solidFill>
                  <a:schemeClr val="tx1"/>
                </a:solidFill>
              </a:rPr>
              <a:t>Voice and Video Calling:</a:t>
            </a:r>
          </a:p>
          <a:p>
            <a:pPr>
              <a:buFont typeface="Wingdings" panose="05000000000000000000" pitchFamily="2" charset="2"/>
              <a:buChar char="Ø"/>
            </a:pPr>
            <a:r>
              <a:rPr lang="en-US" dirty="0">
                <a:solidFill>
                  <a:schemeClr val="tx1"/>
                </a:solidFill>
              </a:rPr>
              <a:t>Explore and Discover Enhancements:</a:t>
            </a:r>
          </a:p>
          <a:p>
            <a:pPr>
              <a:buFont typeface="Wingdings" panose="05000000000000000000" pitchFamily="2" charset="2"/>
              <a:buChar char="Ø"/>
            </a:pPr>
            <a:r>
              <a:rPr lang="en-US" dirty="0">
                <a:solidFill>
                  <a:schemeClr val="tx1"/>
                </a:solidFill>
              </a:rPr>
              <a:t>Enhanced Privacy and Security Features: </a:t>
            </a:r>
          </a:p>
          <a:p>
            <a:pPr>
              <a:buFont typeface="Wingdings" panose="05000000000000000000" pitchFamily="2" charset="2"/>
              <a:buChar char="Ø"/>
            </a:pPr>
            <a:r>
              <a:rPr lang="en-US" dirty="0">
                <a:solidFill>
                  <a:schemeClr val="tx1"/>
                </a:solidFill>
              </a:rPr>
              <a:t>Monetization Options:</a:t>
            </a:r>
          </a:p>
          <a:p>
            <a:pPr>
              <a:buFont typeface="Wingdings" panose="05000000000000000000" pitchFamily="2" charset="2"/>
              <a:buChar char="Ø"/>
            </a:pPr>
            <a:r>
              <a:rPr lang="en-US" dirty="0">
                <a:solidFill>
                  <a:schemeClr val="tx1"/>
                </a:solidFill>
              </a:rPr>
              <a:t>Integration with E-Commerce Platforms:</a:t>
            </a:r>
          </a:p>
        </p:txBody>
      </p:sp>
    </p:spTree>
    <p:extLst>
      <p:ext uri="{BB962C8B-B14F-4D97-AF65-F5344CB8AC3E}">
        <p14:creationId xmlns:p14="http://schemas.microsoft.com/office/powerpoint/2010/main" val="14937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9F14-13BA-4143-8042-1E1C112824CF}"/>
              </a:ext>
            </a:extLst>
          </p:cNvPr>
          <p:cNvSpPr>
            <a:spLocks noGrp="1"/>
          </p:cNvSpPr>
          <p:nvPr>
            <p:ph type="title"/>
          </p:nvPr>
        </p:nvSpPr>
        <p:spPr/>
        <p:txBody>
          <a:bodyPr>
            <a:normAutofit fontScale="90000"/>
          </a:bodyPr>
          <a:lstStyle/>
          <a:p>
            <a:r>
              <a:rPr lang="en-US" altLang="zh-CN" sz="3200" dirty="0">
                <a:solidFill>
                  <a:schemeClr val="bg1"/>
                </a:solidFill>
                <a:latin typeface="Arial Rounded MT Bold" panose="020F0704030504030204" pitchFamily="34" charset="0"/>
                <a:ea typeface="方正尚酷简体" panose="03000509000000000000" pitchFamily="65" charset="-122"/>
              </a:rPr>
              <a:t>Project Progress….</a:t>
            </a:r>
            <a:endParaRPr lang="en-US" sz="3200" dirty="0">
              <a:solidFill>
                <a:schemeClr val="bg1"/>
              </a:solidFill>
              <a:latin typeface="Arial Rounded MT Bold" panose="020F0704030504030204" pitchFamily="34" charset="0"/>
            </a:endParaRPr>
          </a:p>
        </p:txBody>
      </p:sp>
      <p:sp>
        <p:nvSpPr>
          <p:cNvPr id="27" name="Freeform 5">
            <a:extLst>
              <a:ext uri="{FF2B5EF4-FFF2-40B4-BE49-F238E27FC236}">
                <a16:creationId xmlns:a16="http://schemas.microsoft.com/office/drawing/2014/main" id="{D177E18F-0C18-46A0-ADE7-6DE4943EF5CB}"/>
              </a:ext>
            </a:extLst>
          </p:cNvPr>
          <p:cNvSpPr>
            <a:spLocks/>
          </p:cNvSpPr>
          <p:nvPr/>
        </p:nvSpPr>
        <p:spPr bwMode="auto">
          <a:xfrm rot="5400000">
            <a:off x="1165201" y="205241"/>
            <a:ext cx="2290741" cy="200615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tx1"/>
          </a:solidFill>
          <a:ln w="38100">
            <a:solidFill>
              <a:schemeClr val="bg1"/>
            </a:solidFill>
          </a:ln>
          <a:effectLst>
            <a:outerShdw blurRad="127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8" name="Freeform 5">
            <a:extLst>
              <a:ext uri="{FF2B5EF4-FFF2-40B4-BE49-F238E27FC236}">
                <a16:creationId xmlns:a16="http://schemas.microsoft.com/office/drawing/2014/main" id="{F944DAC8-091F-4588-9B85-8B09FBC70A8F}"/>
              </a:ext>
            </a:extLst>
          </p:cNvPr>
          <p:cNvSpPr>
            <a:spLocks/>
          </p:cNvSpPr>
          <p:nvPr/>
        </p:nvSpPr>
        <p:spPr bwMode="auto">
          <a:xfrm rot="5400000">
            <a:off x="4473551" y="205240"/>
            <a:ext cx="2290741" cy="200615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tx1"/>
          </a:solidFill>
          <a:ln w="38100">
            <a:solidFill>
              <a:schemeClr val="bg1"/>
            </a:solidFill>
          </a:ln>
          <a:effectLst>
            <a:outerShdw blurRad="127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sym typeface="Arial" panose="020B0604020202020204" pitchFamily="34" charset="0"/>
            </a:endParaRPr>
          </a:p>
        </p:txBody>
      </p:sp>
      <p:sp>
        <p:nvSpPr>
          <p:cNvPr id="29" name="Freeform 5">
            <a:extLst>
              <a:ext uri="{FF2B5EF4-FFF2-40B4-BE49-F238E27FC236}">
                <a16:creationId xmlns:a16="http://schemas.microsoft.com/office/drawing/2014/main" id="{ECE037A8-BEBD-48CE-804E-CF397AB2B26C}"/>
              </a:ext>
            </a:extLst>
          </p:cNvPr>
          <p:cNvSpPr>
            <a:spLocks/>
          </p:cNvSpPr>
          <p:nvPr/>
        </p:nvSpPr>
        <p:spPr bwMode="auto">
          <a:xfrm rot="5400000">
            <a:off x="7781901" y="205240"/>
            <a:ext cx="2290741" cy="200615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tx1"/>
          </a:solidFill>
          <a:ln w="38100">
            <a:solidFill>
              <a:schemeClr val="bg1"/>
            </a:solidFill>
          </a:ln>
          <a:effectLst>
            <a:outerShdw blurRad="127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sym typeface="Arial" panose="020B0604020202020204" pitchFamily="34" charset="0"/>
            </a:endParaRPr>
          </a:p>
        </p:txBody>
      </p:sp>
      <p:grpSp>
        <p:nvGrpSpPr>
          <p:cNvPr id="30" name="组合 8">
            <a:extLst>
              <a:ext uri="{FF2B5EF4-FFF2-40B4-BE49-F238E27FC236}">
                <a16:creationId xmlns:a16="http://schemas.microsoft.com/office/drawing/2014/main" id="{576E1E13-26B3-4949-9D80-86C3FC6A9FD8}"/>
              </a:ext>
            </a:extLst>
          </p:cNvPr>
          <p:cNvGrpSpPr/>
          <p:nvPr/>
        </p:nvGrpSpPr>
        <p:grpSpPr>
          <a:xfrm>
            <a:off x="3251762" y="967017"/>
            <a:ext cx="1415916" cy="460872"/>
            <a:chOff x="3728840" y="2934600"/>
            <a:chExt cx="1415916" cy="455399"/>
          </a:xfrm>
        </p:grpSpPr>
        <p:cxnSp>
          <p:nvCxnSpPr>
            <p:cNvPr id="31" name="直接连接符 9">
              <a:extLst>
                <a:ext uri="{FF2B5EF4-FFF2-40B4-BE49-F238E27FC236}">
                  <a16:creationId xmlns:a16="http://schemas.microsoft.com/office/drawing/2014/main" id="{FF1D532A-5F32-4B3A-971B-DAFC691C4617}"/>
                </a:ext>
              </a:extLst>
            </p:cNvPr>
            <p:cNvCxnSpPr/>
            <p:nvPr/>
          </p:nvCxnSpPr>
          <p:spPr>
            <a:xfrm flipV="1">
              <a:off x="4663948" y="3162299"/>
              <a:ext cx="370411" cy="1"/>
            </a:xfrm>
            <a:prstGeom prst="line">
              <a:avLst/>
            </a:prstGeom>
            <a:ln>
              <a:solidFill>
                <a:srgbClr val="151472"/>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10">
              <a:extLst>
                <a:ext uri="{FF2B5EF4-FFF2-40B4-BE49-F238E27FC236}">
                  <a16:creationId xmlns:a16="http://schemas.microsoft.com/office/drawing/2014/main" id="{A4FE5F9E-D158-41CF-BA06-0268C9B0DFF6}"/>
                </a:ext>
              </a:extLst>
            </p:cNvPr>
            <p:cNvCxnSpPr/>
            <p:nvPr/>
          </p:nvCxnSpPr>
          <p:spPr>
            <a:xfrm flipV="1">
              <a:off x="3842225" y="3162299"/>
              <a:ext cx="370411" cy="1"/>
            </a:xfrm>
            <a:prstGeom prst="line">
              <a:avLst/>
            </a:prstGeom>
            <a:ln>
              <a:solidFill>
                <a:srgbClr val="151472"/>
              </a:solidFill>
              <a:prstDash val="sysDash"/>
            </a:ln>
          </p:spPr>
          <p:style>
            <a:lnRef idx="1">
              <a:schemeClr val="accent1"/>
            </a:lnRef>
            <a:fillRef idx="0">
              <a:schemeClr val="accent1"/>
            </a:fillRef>
            <a:effectRef idx="0">
              <a:schemeClr val="accent1"/>
            </a:effectRef>
            <a:fontRef idx="minor">
              <a:schemeClr val="tx1"/>
            </a:fontRef>
          </p:style>
        </p:cxnSp>
        <p:grpSp>
          <p:nvGrpSpPr>
            <p:cNvPr id="33" name="组合 11">
              <a:extLst>
                <a:ext uri="{FF2B5EF4-FFF2-40B4-BE49-F238E27FC236}">
                  <a16:creationId xmlns:a16="http://schemas.microsoft.com/office/drawing/2014/main" id="{34D909FB-2DD5-4F49-9949-EF21AED70357}"/>
                </a:ext>
              </a:extLst>
            </p:cNvPr>
            <p:cNvGrpSpPr/>
            <p:nvPr/>
          </p:nvGrpSpPr>
          <p:grpSpPr>
            <a:xfrm>
              <a:off x="4214126" y="2934600"/>
              <a:ext cx="455399" cy="455399"/>
              <a:chOff x="4108450" y="2661285"/>
              <a:chExt cx="666750" cy="666750"/>
            </a:xfrm>
          </p:grpSpPr>
          <p:sp>
            <p:nvSpPr>
              <p:cNvPr id="36" name="椭圆 14">
                <a:extLst>
                  <a:ext uri="{FF2B5EF4-FFF2-40B4-BE49-F238E27FC236}">
                    <a16:creationId xmlns:a16="http://schemas.microsoft.com/office/drawing/2014/main" id="{1D5BA944-F9CF-43F9-8CDC-74057D657131}"/>
                  </a:ext>
                </a:extLst>
              </p:cNvPr>
              <p:cNvSpPr/>
              <p:nvPr/>
            </p:nvSpPr>
            <p:spPr>
              <a:xfrm>
                <a:off x="4108450" y="2661285"/>
                <a:ext cx="666750" cy="666750"/>
              </a:xfrm>
              <a:prstGeom prst="ellipse">
                <a:avLst/>
              </a:prstGeom>
              <a:noFill/>
              <a:ln w="9525">
                <a:solidFill>
                  <a:srgbClr val="15147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15">
                <a:extLst>
                  <a:ext uri="{FF2B5EF4-FFF2-40B4-BE49-F238E27FC236}">
                    <a16:creationId xmlns:a16="http://schemas.microsoft.com/office/drawing/2014/main" id="{03854793-629C-40C0-B9B8-86D335075C38}"/>
                  </a:ext>
                </a:extLst>
              </p:cNvPr>
              <p:cNvSpPr/>
              <p:nvPr/>
            </p:nvSpPr>
            <p:spPr>
              <a:xfrm rot="5400000">
                <a:off x="4219323" y="2803673"/>
                <a:ext cx="433864" cy="381974"/>
              </a:xfrm>
              <a:custGeom>
                <a:avLst/>
                <a:gdLst>
                  <a:gd name="connsiteX0" fmla="*/ 760416 w 1727431"/>
                  <a:gd name="connsiteY0" fmla="*/ 1520832 h 1520832"/>
                  <a:gd name="connsiteX1" fmla="*/ 621863 w 1727431"/>
                  <a:gd name="connsiteY1" fmla="*/ 1463441 h 1520832"/>
                  <a:gd name="connsiteX2" fmla="*/ 57390 w 1727431"/>
                  <a:gd name="connsiteY2" fmla="*/ 898969 h 1520832"/>
                  <a:gd name="connsiteX3" fmla="*/ 0 w 1727431"/>
                  <a:gd name="connsiteY3" fmla="*/ 760416 h 1520832"/>
                  <a:gd name="connsiteX4" fmla="*/ 0 w 1727431"/>
                  <a:gd name="connsiteY4" fmla="*/ 760416 h 1520832"/>
                  <a:gd name="connsiteX5" fmla="*/ 0 w 1727431"/>
                  <a:gd name="connsiteY5" fmla="*/ 760415 h 1520832"/>
                  <a:gd name="connsiteX6" fmla="*/ 57390 w 1727431"/>
                  <a:gd name="connsiteY6" fmla="*/ 621863 h 1520832"/>
                  <a:gd name="connsiteX7" fmla="*/ 621863 w 1727431"/>
                  <a:gd name="connsiteY7" fmla="*/ 57390 h 1520832"/>
                  <a:gd name="connsiteX8" fmla="*/ 898969 w 1727431"/>
                  <a:gd name="connsiteY8" fmla="*/ 57390 h 1520832"/>
                  <a:gd name="connsiteX9" fmla="*/ 898969 w 1727431"/>
                  <a:gd name="connsiteY9" fmla="*/ 334495 h 1520832"/>
                  <a:gd name="connsiteX10" fmla="*/ 668991 w 1727431"/>
                  <a:gd name="connsiteY10" fmla="*/ 564473 h 1520832"/>
                  <a:gd name="connsiteX11" fmla="*/ 1531488 w 1727431"/>
                  <a:gd name="connsiteY11" fmla="*/ 564473 h 1520832"/>
                  <a:gd name="connsiteX12" fmla="*/ 1727431 w 1727431"/>
                  <a:gd name="connsiteY12" fmla="*/ 760416 h 1520832"/>
                  <a:gd name="connsiteX13" fmla="*/ 1531488 w 1727431"/>
                  <a:gd name="connsiteY13" fmla="*/ 956359 h 1520832"/>
                  <a:gd name="connsiteX14" fmla="*/ 668992 w 1727431"/>
                  <a:gd name="connsiteY14" fmla="*/ 956359 h 1520832"/>
                  <a:gd name="connsiteX15" fmla="*/ 898969 w 1727431"/>
                  <a:gd name="connsiteY15" fmla="*/ 1186336 h 1520832"/>
                  <a:gd name="connsiteX16" fmla="*/ 898969 w 1727431"/>
                  <a:gd name="connsiteY16" fmla="*/ 1463441 h 1520832"/>
                  <a:gd name="connsiteX17" fmla="*/ 760416 w 1727431"/>
                  <a:gd name="connsiteY17" fmla="*/ 1520832 h 152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27431" h="1520832">
                    <a:moveTo>
                      <a:pt x="760416" y="1520832"/>
                    </a:moveTo>
                    <a:cubicBezTo>
                      <a:pt x="710270" y="1520832"/>
                      <a:pt x="660124" y="1501701"/>
                      <a:pt x="621863" y="1463441"/>
                    </a:cubicBezTo>
                    <a:lnTo>
                      <a:pt x="57390" y="898969"/>
                    </a:lnTo>
                    <a:cubicBezTo>
                      <a:pt x="19130" y="860708"/>
                      <a:pt x="0" y="810562"/>
                      <a:pt x="0" y="760416"/>
                    </a:cubicBezTo>
                    <a:lnTo>
                      <a:pt x="0" y="760416"/>
                    </a:lnTo>
                    <a:lnTo>
                      <a:pt x="0" y="760415"/>
                    </a:lnTo>
                    <a:cubicBezTo>
                      <a:pt x="0" y="710269"/>
                      <a:pt x="19130" y="660123"/>
                      <a:pt x="57390" y="621863"/>
                    </a:cubicBezTo>
                    <a:lnTo>
                      <a:pt x="621863" y="57390"/>
                    </a:lnTo>
                    <a:cubicBezTo>
                      <a:pt x="698384" y="-19131"/>
                      <a:pt x="822448" y="-19131"/>
                      <a:pt x="898969" y="57390"/>
                    </a:cubicBezTo>
                    <a:cubicBezTo>
                      <a:pt x="975489" y="133910"/>
                      <a:pt x="975489" y="257975"/>
                      <a:pt x="898969" y="334495"/>
                    </a:cubicBezTo>
                    <a:lnTo>
                      <a:pt x="668991" y="564473"/>
                    </a:lnTo>
                    <a:lnTo>
                      <a:pt x="1531488" y="564473"/>
                    </a:lnTo>
                    <a:cubicBezTo>
                      <a:pt x="1639704" y="564473"/>
                      <a:pt x="1727431" y="652200"/>
                      <a:pt x="1727431" y="760416"/>
                    </a:cubicBezTo>
                    <a:cubicBezTo>
                      <a:pt x="1727431" y="868632"/>
                      <a:pt x="1639704" y="956359"/>
                      <a:pt x="1531488" y="956359"/>
                    </a:cubicBezTo>
                    <a:lnTo>
                      <a:pt x="668992" y="956359"/>
                    </a:lnTo>
                    <a:lnTo>
                      <a:pt x="898969" y="1186336"/>
                    </a:lnTo>
                    <a:cubicBezTo>
                      <a:pt x="975489" y="1262856"/>
                      <a:pt x="975489" y="1386921"/>
                      <a:pt x="898969" y="1463441"/>
                    </a:cubicBezTo>
                    <a:cubicBezTo>
                      <a:pt x="860708" y="1501701"/>
                      <a:pt x="810562" y="1520832"/>
                      <a:pt x="760416" y="1520832"/>
                    </a:cubicBezTo>
                    <a:close/>
                  </a:path>
                </a:pathLst>
              </a:custGeom>
              <a:noFill/>
              <a:ln w="22225">
                <a:solidFill>
                  <a:srgbClr val="151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椭圆 12">
              <a:extLst>
                <a:ext uri="{FF2B5EF4-FFF2-40B4-BE49-F238E27FC236}">
                  <a16:creationId xmlns:a16="http://schemas.microsoft.com/office/drawing/2014/main" id="{7DEBF12D-E659-4BE2-BB92-6183C8C987A7}"/>
                </a:ext>
              </a:extLst>
            </p:cNvPr>
            <p:cNvSpPr/>
            <p:nvPr/>
          </p:nvSpPr>
          <p:spPr>
            <a:xfrm>
              <a:off x="3728840" y="3105175"/>
              <a:ext cx="114250" cy="114250"/>
            </a:xfrm>
            <a:prstGeom prst="ellipse">
              <a:avLst/>
            </a:prstGeom>
            <a:solidFill>
              <a:schemeClr val="bg1"/>
            </a:solidFill>
            <a:ln w="15875">
              <a:solidFill>
                <a:srgbClr val="151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3">
              <a:extLst>
                <a:ext uri="{FF2B5EF4-FFF2-40B4-BE49-F238E27FC236}">
                  <a16:creationId xmlns:a16="http://schemas.microsoft.com/office/drawing/2014/main" id="{AB3E3487-33FD-47F3-B72A-5AC64EA1D690}"/>
                </a:ext>
              </a:extLst>
            </p:cNvPr>
            <p:cNvSpPr/>
            <p:nvPr/>
          </p:nvSpPr>
          <p:spPr>
            <a:xfrm>
              <a:off x="5030506" y="3105175"/>
              <a:ext cx="114250" cy="114250"/>
            </a:xfrm>
            <a:prstGeom prst="ellipse">
              <a:avLst/>
            </a:prstGeom>
            <a:solidFill>
              <a:schemeClr val="bg1"/>
            </a:solidFill>
            <a:ln w="15875">
              <a:solidFill>
                <a:srgbClr val="151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16">
            <a:extLst>
              <a:ext uri="{FF2B5EF4-FFF2-40B4-BE49-F238E27FC236}">
                <a16:creationId xmlns:a16="http://schemas.microsoft.com/office/drawing/2014/main" id="{09ED1F89-8705-40D7-94A5-0F3F4B3E0181}"/>
              </a:ext>
            </a:extLst>
          </p:cNvPr>
          <p:cNvGrpSpPr/>
          <p:nvPr/>
        </p:nvGrpSpPr>
        <p:grpSpPr>
          <a:xfrm>
            <a:off x="6566031" y="967017"/>
            <a:ext cx="1414131" cy="460872"/>
            <a:chOff x="7043109" y="2934600"/>
            <a:chExt cx="1414131" cy="455399"/>
          </a:xfrm>
        </p:grpSpPr>
        <p:cxnSp>
          <p:nvCxnSpPr>
            <p:cNvPr id="39" name="直接连接符 17">
              <a:extLst>
                <a:ext uri="{FF2B5EF4-FFF2-40B4-BE49-F238E27FC236}">
                  <a16:creationId xmlns:a16="http://schemas.microsoft.com/office/drawing/2014/main" id="{D3DD5687-554F-4F9D-9245-D38B486A5169}"/>
                </a:ext>
              </a:extLst>
            </p:cNvPr>
            <p:cNvCxnSpPr/>
            <p:nvPr/>
          </p:nvCxnSpPr>
          <p:spPr>
            <a:xfrm flipV="1">
              <a:off x="7975493" y="3162299"/>
              <a:ext cx="370411" cy="1"/>
            </a:xfrm>
            <a:prstGeom prst="line">
              <a:avLst/>
            </a:prstGeom>
            <a:ln>
              <a:solidFill>
                <a:srgbClr val="151472"/>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18">
              <a:extLst>
                <a:ext uri="{FF2B5EF4-FFF2-40B4-BE49-F238E27FC236}">
                  <a16:creationId xmlns:a16="http://schemas.microsoft.com/office/drawing/2014/main" id="{8E09265A-443C-4C6D-B821-E0F784572E44}"/>
                </a:ext>
              </a:extLst>
            </p:cNvPr>
            <p:cNvCxnSpPr/>
            <p:nvPr/>
          </p:nvCxnSpPr>
          <p:spPr>
            <a:xfrm flipV="1">
              <a:off x="7153770" y="3162299"/>
              <a:ext cx="370411" cy="1"/>
            </a:xfrm>
            <a:prstGeom prst="line">
              <a:avLst/>
            </a:prstGeom>
            <a:ln>
              <a:solidFill>
                <a:srgbClr val="151472"/>
              </a:solidFill>
              <a:prstDash val="sysDash"/>
            </a:ln>
          </p:spPr>
          <p:style>
            <a:lnRef idx="1">
              <a:schemeClr val="accent1"/>
            </a:lnRef>
            <a:fillRef idx="0">
              <a:schemeClr val="accent1"/>
            </a:fillRef>
            <a:effectRef idx="0">
              <a:schemeClr val="accent1"/>
            </a:effectRef>
            <a:fontRef idx="minor">
              <a:schemeClr val="tx1"/>
            </a:fontRef>
          </p:style>
        </p:cxnSp>
        <p:grpSp>
          <p:nvGrpSpPr>
            <p:cNvPr id="41" name="组合 19">
              <a:extLst>
                <a:ext uri="{FF2B5EF4-FFF2-40B4-BE49-F238E27FC236}">
                  <a16:creationId xmlns:a16="http://schemas.microsoft.com/office/drawing/2014/main" id="{CB185D68-33E0-4DB5-9B27-69D4122B94B0}"/>
                </a:ext>
              </a:extLst>
            </p:cNvPr>
            <p:cNvGrpSpPr/>
            <p:nvPr/>
          </p:nvGrpSpPr>
          <p:grpSpPr>
            <a:xfrm>
              <a:off x="7522475" y="2934600"/>
              <a:ext cx="455399" cy="455399"/>
              <a:chOff x="4108450" y="2661285"/>
              <a:chExt cx="666750" cy="666750"/>
            </a:xfrm>
          </p:grpSpPr>
          <p:sp>
            <p:nvSpPr>
              <p:cNvPr id="44" name="椭圆 22">
                <a:extLst>
                  <a:ext uri="{FF2B5EF4-FFF2-40B4-BE49-F238E27FC236}">
                    <a16:creationId xmlns:a16="http://schemas.microsoft.com/office/drawing/2014/main" id="{06E334F2-0975-41C0-9400-7E9C39731F3E}"/>
                  </a:ext>
                </a:extLst>
              </p:cNvPr>
              <p:cNvSpPr/>
              <p:nvPr/>
            </p:nvSpPr>
            <p:spPr>
              <a:xfrm>
                <a:off x="4108450" y="2661285"/>
                <a:ext cx="666750" cy="666750"/>
              </a:xfrm>
              <a:prstGeom prst="ellipse">
                <a:avLst/>
              </a:prstGeom>
              <a:noFill/>
              <a:ln w="9525">
                <a:solidFill>
                  <a:srgbClr val="15147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23">
                <a:extLst>
                  <a:ext uri="{FF2B5EF4-FFF2-40B4-BE49-F238E27FC236}">
                    <a16:creationId xmlns:a16="http://schemas.microsoft.com/office/drawing/2014/main" id="{184B1618-22E3-4C4D-93D3-D2CFA673D2D5}"/>
                  </a:ext>
                </a:extLst>
              </p:cNvPr>
              <p:cNvSpPr/>
              <p:nvPr/>
            </p:nvSpPr>
            <p:spPr>
              <a:xfrm rot="5400000">
                <a:off x="4219323" y="2803673"/>
                <a:ext cx="433864" cy="381974"/>
              </a:xfrm>
              <a:custGeom>
                <a:avLst/>
                <a:gdLst>
                  <a:gd name="connsiteX0" fmla="*/ 760416 w 1727431"/>
                  <a:gd name="connsiteY0" fmla="*/ 1520832 h 1520832"/>
                  <a:gd name="connsiteX1" fmla="*/ 621863 w 1727431"/>
                  <a:gd name="connsiteY1" fmla="*/ 1463441 h 1520832"/>
                  <a:gd name="connsiteX2" fmla="*/ 57390 w 1727431"/>
                  <a:gd name="connsiteY2" fmla="*/ 898969 h 1520832"/>
                  <a:gd name="connsiteX3" fmla="*/ 0 w 1727431"/>
                  <a:gd name="connsiteY3" fmla="*/ 760416 h 1520832"/>
                  <a:gd name="connsiteX4" fmla="*/ 0 w 1727431"/>
                  <a:gd name="connsiteY4" fmla="*/ 760416 h 1520832"/>
                  <a:gd name="connsiteX5" fmla="*/ 0 w 1727431"/>
                  <a:gd name="connsiteY5" fmla="*/ 760415 h 1520832"/>
                  <a:gd name="connsiteX6" fmla="*/ 57390 w 1727431"/>
                  <a:gd name="connsiteY6" fmla="*/ 621863 h 1520832"/>
                  <a:gd name="connsiteX7" fmla="*/ 621863 w 1727431"/>
                  <a:gd name="connsiteY7" fmla="*/ 57390 h 1520832"/>
                  <a:gd name="connsiteX8" fmla="*/ 898969 w 1727431"/>
                  <a:gd name="connsiteY8" fmla="*/ 57390 h 1520832"/>
                  <a:gd name="connsiteX9" fmla="*/ 898969 w 1727431"/>
                  <a:gd name="connsiteY9" fmla="*/ 334495 h 1520832"/>
                  <a:gd name="connsiteX10" fmla="*/ 668991 w 1727431"/>
                  <a:gd name="connsiteY10" fmla="*/ 564473 h 1520832"/>
                  <a:gd name="connsiteX11" fmla="*/ 1531488 w 1727431"/>
                  <a:gd name="connsiteY11" fmla="*/ 564473 h 1520832"/>
                  <a:gd name="connsiteX12" fmla="*/ 1727431 w 1727431"/>
                  <a:gd name="connsiteY12" fmla="*/ 760416 h 1520832"/>
                  <a:gd name="connsiteX13" fmla="*/ 1531488 w 1727431"/>
                  <a:gd name="connsiteY13" fmla="*/ 956359 h 1520832"/>
                  <a:gd name="connsiteX14" fmla="*/ 668992 w 1727431"/>
                  <a:gd name="connsiteY14" fmla="*/ 956359 h 1520832"/>
                  <a:gd name="connsiteX15" fmla="*/ 898969 w 1727431"/>
                  <a:gd name="connsiteY15" fmla="*/ 1186336 h 1520832"/>
                  <a:gd name="connsiteX16" fmla="*/ 898969 w 1727431"/>
                  <a:gd name="connsiteY16" fmla="*/ 1463441 h 1520832"/>
                  <a:gd name="connsiteX17" fmla="*/ 760416 w 1727431"/>
                  <a:gd name="connsiteY17" fmla="*/ 1520832 h 152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27431" h="1520832">
                    <a:moveTo>
                      <a:pt x="760416" y="1520832"/>
                    </a:moveTo>
                    <a:cubicBezTo>
                      <a:pt x="710270" y="1520832"/>
                      <a:pt x="660124" y="1501701"/>
                      <a:pt x="621863" y="1463441"/>
                    </a:cubicBezTo>
                    <a:lnTo>
                      <a:pt x="57390" y="898969"/>
                    </a:lnTo>
                    <a:cubicBezTo>
                      <a:pt x="19130" y="860708"/>
                      <a:pt x="0" y="810562"/>
                      <a:pt x="0" y="760416"/>
                    </a:cubicBezTo>
                    <a:lnTo>
                      <a:pt x="0" y="760416"/>
                    </a:lnTo>
                    <a:lnTo>
                      <a:pt x="0" y="760415"/>
                    </a:lnTo>
                    <a:cubicBezTo>
                      <a:pt x="0" y="710269"/>
                      <a:pt x="19130" y="660123"/>
                      <a:pt x="57390" y="621863"/>
                    </a:cubicBezTo>
                    <a:lnTo>
                      <a:pt x="621863" y="57390"/>
                    </a:lnTo>
                    <a:cubicBezTo>
                      <a:pt x="698384" y="-19131"/>
                      <a:pt x="822448" y="-19131"/>
                      <a:pt x="898969" y="57390"/>
                    </a:cubicBezTo>
                    <a:cubicBezTo>
                      <a:pt x="975489" y="133910"/>
                      <a:pt x="975489" y="257975"/>
                      <a:pt x="898969" y="334495"/>
                    </a:cubicBezTo>
                    <a:lnTo>
                      <a:pt x="668991" y="564473"/>
                    </a:lnTo>
                    <a:lnTo>
                      <a:pt x="1531488" y="564473"/>
                    </a:lnTo>
                    <a:cubicBezTo>
                      <a:pt x="1639704" y="564473"/>
                      <a:pt x="1727431" y="652200"/>
                      <a:pt x="1727431" y="760416"/>
                    </a:cubicBezTo>
                    <a:cubicBezTo>
                      <a:pt x="1727431" y="868632"/>
                      <a:pt x="1639704" y="956359"/>
                      <a:pt x="1531488" y="956359"/>
                    </a:cubicBezTo>
                    <a:lnTo>
                      <a:pt x="668992" y="956359"/>
                    </a:lnTo>
                    <a:lnTo>
                      <a:pt x="898969" y="1186336"/>
                    </a:lnTo>
                    <a:cubicBezTo>
                      <a:pt x="975489" y="1262856"/>
                      <a:pt x="975489" y="1386921"/>
                      <a:pt x="898969" y="1463441"/>
                    </a:cubicBezTo>
                    <a:cubicBezTo>
                      <a:pt x="860708" y="1501701"/>
                      <a:pt x="810562" y="1520832"/>
                      <a:pt x="760416" y="1520832"/>
                    </a:cubicBezTo>
                    <a:close/>
                  </a:path>
                </a:pathLst>
              </a:custGeom>
              <a:noFill/>
              <a:ln w="22225">
                <a:solidFill>
                  <a:srgbClr val="151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椭圆 20">
              <a:extLst>
                <a:ext uri="{FF2B5EF4-FFF2-40B4-BE49-F238E27FC236}">
                  <a16:creationId xmlns:a16="http://schemas.microsoft.com/office/drawing/2014/main" id="{8D071AA5-3180-4DEB-8CBC-10FAABA26986}"/>
                </a:ext>
              </a:extLst>
            </p:cNvPr>
            <p:cNvSpPr/>
            <p:nvPr/>
          </p:nvSpPr>
          <p:spPr>
            <a:xfrm>
              <a:off x="7043109" y="3105175"/>
              <a:ext cx="114250" cy="114250"/>
            </a:xfrm>
            <a:prstGeom prst="ellipse">
              <a:avLst/>
            </a:prstGeom>
            <a:solidFill>
              <a:schemeClr val="bg1"/>
            </a:solidFill>
            <a:ln w="15875">
              <a:solidFill>
                <a:srgbClr val="151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21">
              <a:extLst>
                <a:ext uri="{FF2B5EF4-FFF2-40B4-BE49-F238E27FC236}">
                  <a16:creationId xmlns:a16="http://schemas.microsoft.com/office/drawing/2014/main" id="{31D83B87-33AA-49A2-A4E2-27A953D0EDC4}"/>
                </a:ext>
              </a:extLst>
            </p:cNvPr>
            <p:cNvSpPr/>
            <p:nvPr/>
          </p:nvSpPr>
          <p:spPr>
            <a:xfrm>
              <a:off x="8342990" y="3105175"/>
              <a:ext cx="114250" cy="114250"/>
            </a:xfrm>
            <a:prstGeom prst="ellipse">
              <a:avLst/>
            </a:prstGeom>
            <a:solidFill>
              <a:schemeClr val="bg1"/>
            </a:solidFill>
            <a:ln w="15875">
              <a:solidFill>
                <a:srgbClr val="151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24">
            <a:extLst>
              <a:ext uri="{FF2B5EF4-FFF2-40B4-BE49-F238E27FC236}">
                <a16:creationId xmlns:a16="http://schemas.microsoft.com/office/drawing/2014/main" id="{96D06CAA-8949-482A-A823-25A781A0C3AA}"/>
              </a:ext>
            </a:extLst>
          </p:cNvPr>
          <p:cNvSpPr txBox="1"/>
          <p:nvPr/>
        </p:nvSpPr>
        <p:spPr>
          <a:xfrm>
            <a:off x="1577118" y="809995"/>
            <a:ext cx="1478435" cy="769441"/>
          </a:xfrm>
          <a:prstGeom prst="rect">
            <a:avLst/>
          </a:prstGeom>
          <a:noFill/>
        </p:spPr>
        <p:txBody>
          <a:bodyPr wrap="square" rtlCol="0">
            <a:spAutoFit/>
          </a:bodyPr>
          <a:lstStyle/>
          <a:p>
            <a:pPr algn="ctr"/>
            <a:r>
              <a:rPr lang="en-US" altLang="zh-CN" sz="4400" dirty="0">
                <a:solidFill>
                  <a:schemeClr val="bg1"/>
                </a:solidFill>
                <a:latin typeface="Impact" panose="020B0806030902050204" pitchFamily="34" charset="0"/>
              </a:rPr>
              <a:t>70</a:t>
            </a:r>
            <a:r>
              <a:rPr lang="en-US" altLang="zh-CN" sz="3200" dirty="0">
                <a:solidFill>
                  <a:schemeClr val="bg1"/>
                </a:solidFill>
                <a:latin typeface="Impact" panose="020B0806030902050204" pitchFamily="34" charset="0"/>
              </a:rPr>
              <a:t>%</a:t>
            </a:r>
            <a:endParaRPr lang="zh-CN" altLang="en-US" sz="4400" dirty="0">
              <a:solidFill>
                <a:schemeClr val="bg1"/>
              </a:solidFill>
              <a:latin typeface="Impact" panose="020B0806030902050204" pitchFamily="34" charset="0"/>
            </a:endParaRPr>
          </a:p>
        </p:txBody>
      </p:sp>
      <p:sp>
        <p:nvSpPr>
          <p:cNvPr id="47" name="文本框 25">
            <a:extLst>
              <a:ext uri="{FF2B5EF4-FFF2-40B4-BE49-F238E27FC236}">
                <a16:creationId xmlns:a16="http://schemas.microsoft.com/office/drawing/2014/main" id="{88084FCC-7654-4867-AF99-865444324D9A}"/>
              </a:ext>
            </a:extLst>
          </p:cNvPr>
          <p:cNvSpPr txBox="1"/>
          <p:nvPr/>
        </p:nvSpPr>
        <p:spPr>
          <a:xfrm>
            <a:off x="4865607" y="809995"/>
            <a:ext cx="1478435" cy="769441"/>
          </a:xfrm>
          <a:prstGeom prst="rect">
            <a:avLst/>
          </a:prstGeom>
          <a:noFill/>
        </p:spPr>
        <p:txBody>
          <a:bodyPr wrap="square" rtlCol="0">
            <a:spAutoFit/>
          </a:bodyPr>
          <a:lstStyle/>
          <a:p>
            <a:pPr algn="ctr"/>
            <a:r>
              <a:rPr lang="en-US" altLang="zh-CN" sz="4400" dirty="0">
                <a:solidFill>
                  <a:schemeClr val="bg1"/>
                </a:solidFill>
                <a:latin typeface="Impact" panose="020B0806030902050204" pitchFamily="34" charset="0"/>
              </a:rPr>
              <a:t>20</a:t>
            </a:r>
            <a:r>
              <a:rPr lang="en-US" altLang="zh-CN" sz="3200" dirty="0">
                <a:solidFill>
                  <a:schemeClr val="bg1"/>
                </a:solidFill>
                <a:latin typeface="Impact" panose="020B0806030902050204" pitchFamily="34" charset="0"/>
              </a:rPr>
              <a:t>%</a:t>
            </a:r>
            <a:endParaRPr lang="zh-CN" altLang="en-US" sz="4400" dirty="0">
              <a:solidFill>
                <a:schemeClr val="bg1"/>
              </a:solidFill>
              <a:latin typeface="Impact" panose="020B0806030902050204" pitchFamily="34" charset="0"/>
            </a:endParaRPr>
          </a:p>
        </p:txBody>
      </p:sp>
      <p:sp>
        <p:nvSpPr>
          <p:cNvPr id="48" name="文本框 26">
            <a:extLst>
              <a:ext uri="{FF2B5EF4-FFF2-40B4-BE49-F238E27FC236}">
                <a16:creationId xmlns:a16="http://schemas.microsoft.com/office/drawing/2014/main" id="{28462AC7-4027-4837-8A97-94062106F01C}"/>
              </a:ext>
            </a:extLst>
          </p:cNvPr>
          <p:cNvSpPr txBox="1"/>
          <p:nvPr/>
        </p:nvSpPr>
        <p:spPr>
          <a:xfrm>
            <a:off x="8170000" y="809995"/>
            <a:ext cx="1478435" cy="769441"/>
          </a:xfrm>
          <a:prstGeom prst="rect">
            <a:avLst/>
          </a:prstGeom>
          <a:noFill/>
        </p:spPr>
        <p:txBody>
          <a:bodyPr wrap="square" rtlCol="0">
            <a:spAutoFit/>
          </a:bodyPr>
          <a:lstStyle/>
          <a:p>
            <a:pPr algn="ctr"/>
            <a:r>
              <a:rPr lang="en-US" altLang="zh-CN" sz="4400" dirty="0">
                <a:solidFill>
                  <a:schemeClr val="bg1"/>
                </a:solidFill>
                <a:latin typeface="Impact" panose="020B0806030902050204" pitchFamily="34" charset="0"/>
              </a:rPr>
              <a:t>20</a:t>
            </a:r>
            <a:r>
              <a:rPr lang="en-US" altLang="zh-CN" sz="3200" dirty="0">
                <a:solidFill>
                  <a:schemeClr val="bg1"/>
                </a:solidFill>
                <a:latin typeface="Impact" panose="020B0806030902050204" pitchFamily="34" charset="0"/>
              </a:rPr>
              <a:t>%</a:t>
            </a:r>
            <a:endParaRPr lang="zh-CN" altLang="en-US" sz="4400" dirty="0">
              <a:solidFill>
                <a:schemeClr val="bg1"/>
              </a:solidFill>
              <a:latin typeface="Impact" panose="020B0806030902050204" pitchFamily="34" charset="0"/>
            </a:endParaRPr>
          </a:p>
        </p:txBody>
      </p:sp>
      <p:grpSp>
        <p:nvGrpSpPr>
          <p:cNvPr id="49" name="组合 27">
            <a:extLst>
              <a:ext uri="{FF2B5EF4-FFF2-40B4-BE49-F238E27FC236}">
                <a16:creationId xmlns:a16="http://schemas.microsoft.com/office/drawing/2014/main" id="{0FB6E75F-E5A3-4D73-BA86-33181FA80E19}"/>
              </a:ext>
            </a:extLst>
          </p:cNvPr>
          <p:cNvGrpSpPr/>
          <p:nvPr/>
        </p:nvGrpSpPr>
        <p:grpSpPr>
          <a:xfrm>
            <a:off x="1021930" y="2654082"/>
            <a:ext cx="2577284" cy="1291829"/>
            <a:chOff x="818915" y="4132192"/>
            <a:chExt cx="2577284" cy="1276488"/>
          </a:xfrm>
        </p:grpSpPr>
        <p:sp>
          <p:nvSpPr>
            <p:cNvPr id="50" name="文本框 28">
              <a:extLst>
                <a:ext uri="{FF2B5EF4-FFF2-40B4-BE49-F238E27FC236}">
                  <a16:creationId xmlns:a16="http://schemas.microsoft.com/office/drawing/2014/main" id="{CFC7E574-DC59-446B-98EE-DF02E61E5FA5}"/>
                </a:ext>
              </a:extLst>
            </p:cNvPr>
            <p:cNvSpPr txBox="1"/>
            <p:nvPr/>
          </p:nvSpPr>
          <p:spPr bwMode="auto">
            <a:xfrm>
              <a:off x="818915" y="4509556"/>
              <a:ext cx="2577284" cy="899124"/>
            </a:xfrm>
            <a:prstGeom prst="rect">
              <a:avLst/>
            </a:prstGeom>
            <a:noFill/>
          </p:spPr>
          <p:txBody>
            <a:bodyPr wrap="square">
              <a:spAutoFit/>
            </a:bodyPr>
            <a:lstStyle/>
            <a:p>
              <a:pPr>
                <a:lnSpc>
                  <a:spcPct val="130000"/>
                </a:lnSpc>
                <a:defRPr/>
              </a:pPr>
              <a:r>
                <a:rPr lang="en-US" altLang="zh-CN" sz="1400" dirty="0">
                  <a:latin typeface="Calibri" panose="020F0502020204030204" pitchFamily="34" charset="0"/>
                  <a:ea typeface="冬青黑体简体中文 W3" panose="020B0300000000000000" pitchFamily="34" charset="-122"/>
                  <a:cs typeface="Calibri" panose="020F0502020204030204" pitchFamily="34" charset="0"/>
                </a:rPr>
                <a:t>All of the Responsive Designs user panels have been created expect for reports</a:t>
              </a:r>
              <a:endParaRPr lang="zh-CN" altLang="en-US" sz="1400" dirty="0">
                <a:latin typeface="Calibri" panose="020F0502020204030204" pitchFamily="34" charset="0"/>
                <a:ea typeface="冬青黑体简体中文 W3" panose="020B0300000000000000" pitchFamily="34" charset="-122"/>
                <a:cs typeface="Calibri" panose="020F0502020204030204" pitchFamily="34" charset="0"/>
              </a:endParaRPr>
            </a:p>
          </p:txBody>
        </p:sp>
        <p:sp>
          <p:nvSpPr>
            <p:cNvPr id="51" name="文本框 29">
              <a:extLst>
                <a:ext uri="{FF2B5EF4-FFF2-40B4-BE49-F238E27FC236}">
                  <a16:creationId xmlns:a16="http://schemas.microsoft.com/office/drawing/2014/main" id="{EFC1D50B-6D5B-476B-8E3C-8913DC38249B}"/>
                </a:ext>
              </a:extLst>
            </p:cNvPr>
            <p:cNvSpPr txBox="1"/>
            <p:nvPr/>
          </p:nvSpPr>
          <p:spPr bwMode="auto">
            <a:xfrm>
              <a:off x="904378" y="4132192"/>
              <a:ext cx="2406358" cy="400110"/>
            </a:xfrm>
            <a:prstGeom prst="rect">
              <a:avLst/>
            </a:prstGeom>
            <a:noFill/>
          </p:spPr>
          <p:txBody>
            <a:bodyPr wrap="square">
              <a:spAutoFit/>
            </a:bodyPr>
            <a:lstStyle/>
            <a:p>
              <a:pPr algn="ctr">
                <a:defRPr/>
              </a:pPr>
              <a:r>
                <a:rPr lang="en-US" altLang="zh-CN" sz="2000" spc="100" dirty="0">
                  <a:solidFill>
                    <a:srgbClr val="151472"/>
                  </a:solidFill>
                  <a:latin typeface="迷你简菱心" panose="02010609000101010101" pitchFamily="49" charset="-122"/>
                  <a:ea typeface="迷你简菱心" panose="02010609000101010101" pitchFamily="49" charset="-122"/>
                </a:rPr>
                <a:t>Front-End</a:t>
              </a:r>
              <a:endParaRPr lang="zh-CN" altLang="en-US" sz="2000" spc="100" dirty="0">
                <a:solidFill>
                  <a:srgbClr val="151472"/>
                </a:solidFill>
                <a:latin typeface="迷你简菱心" panose="02010609000101010101" pitchFamily="49" charset="-122"/>
                <a:ea typeface="迷你简菱心" panose="02010609000101010101" pitchFamily="49" charset="-122"/>
              </a:endParaRPr>
            </a:p>
          </p:txBody>
        </p:sp>
      </p:grpSp>
      <p:grpSp>
        <p:nvGrpSpPr>
          <p:cNvPr id="52" name="组合 30">
            <a:extLst>
              <a:ext uri="{FF2B5EF4-FFF2-40B4-BE49-F238E27FC236}">
                <a16:creationId xmlns:a16="http://schemas.microsoft.com/office/drawing/2014/main" id="{8004BE68-DD67-4175-93A5-26ADEDD01E35}"/>
              </a:ext>
            </a:extLst>
          </p:cNvPr>
          <p:cNvGrpSpPr/>
          <p:nvPr/>
        </p:nvGrpSpPr>
        <p:grpSpPr>
          <a:xfrm>
            <a:off x="4330280" y="2654081"/>
            <a:ext cx="2577284" cy="1291828"/>
            <a:chOff x="818915" y="4132192"/>
            <a:chExt cx="2577284" cy="1276487"/>
          </a:xfrm>
        </p:grpSpPr>
        <p:sp>
          <p:nvSpPr>
            <p:cNvPr id="53" name="文本框 31">
              <a:extLst>
                <a:ext uri="{FF2B5EF4-FFF2-40B4-BE49-F238E27FC236}">
                  <a16:creationId xmlns:a16="http://schemas.microsoft.com/office/drawing/2014/main" id="{A2C49A96-42A7-49B9-A00C-D8CE7E6C9A74}"/>
                </a:ext>
              </a:extLst>
            </p:cNvPr>
            <p:cNvSpPr txBox="1"/>
            <p:nvPr/>
          </p:nvSpPr>
          <p:spPr bwMode="auto">
            <a:xfrm>
              <a:off x="818915" y="4509556"/>
              <a:ext cx="2577284" cy="899123"/>
            </a:xfrm>
            <a:prstGeom prst="rect">
              <a:avLst/>
            </a:prstGeom>
            <a:noFill/>
          </p:spPr>
          <p:txBody>
            <a:bodyPr wrap="square">
              <a:spAutoFit/>
            </a:bodyPr>
            <a:lstStyle/>
            <a:p>
              <a:pPr>
                <a:lnSpc>
                  <a:spcPct val="130000"/>
                </a:lnSpc>
                <a:defRPr/>
              </a:pPr>
              <a:r>
                <a:rPr lang="en-US" altLang="zh-CN" sz="1400" dirty="0">
                  <a:latin typeface="Calibri" panose="020F0502020204030204" pitchFamily="34" charset="0"/>
                  <a:ea typeface="冬青黑体简体中文 W3" panose="020B0300000000000000" pitchFamily="34" charset="-122"/>
                  <a:cs typeface="Calibri" panose="020F0502020204030204" pitchFamily="34" charset="0"/>
                </a:rPr>
                <a:t>All the functional code has be created except reporting and some routes still not tests</a:t>
              </a:r>
              <a:endParaRPr lang="zh-CN" altLang="en-US" sz="1400" dirty="0">
                <a:latin typeface="Calibri" panose="020F0502020204030204" pitchFamily="34" charset="0"/>
                <a:ea typeface="冬青黑体简体中文 W3" panose="020B0300000000000000" pitchFamily="34" charset="-122"/>
                <a:cs typeface="Calibri" panose="020F0502020204030204" pitchFamily="34" charset="0"/>
              </a:endParaRPr>
            </a:p>
          </p:txBody>
        </p:sp>
        <p:sp>
          <p:nvSpPr>
            <p:cNvPr id="54" name="文本框 32">
              <a:extLst>
                <a:ext uri="{FF2B5EF4-FFF2-40B4-BE49-F238E27FC236}">
                  <a16:creationId xmlns:a16="http://schemas.microsoft.com/office/drawing/2014/main" id="{C1B5F0B2-1617-4F2F-A467-5D3F91560DA8}"/>
                </a:ext>
              </a:extLst>
            </p:cNvPr>
            <p:cNvSpPr txBox="1"/>
            <p:nvPr/>
          </p:nvSpPr>
          <p:spPr bwMode="auto">
            <a:xfrm>
              <a:off x="904378" y="4132192"/>
              <a:ext cx="2406358" cy="400110"/>
            </a:xfrm>
            <a:prstGeom prst="rect">
              <a:avLst/>
            </a:prstGeom>
            <a:noFill/>
          </p:spPr>
          <p:txBody>
            <a:bodyPr wrap="square">
              <a:spAutoFit/>
            </a:bodyPr>
            <a:lstStyle/>
            <a:p>
              <a:pPr algn="ctr">
                <a:defRPr/>
              </a:pPr>
              <a:r>
                <a:rPr lang="en-US" altLang="zh-CN" sz="2000" spc="100" dirty="0">
                  <a:solidFill>
                    <a:srgbClr val="151472"/>
                  </a:solidFill>
                  <a:latin typeface="迷你简菱心" panose="02010609000101010101" pitchFamily="49" charset="-122"/>
                  <a:ea typeface="迷你简菱心" panose="02010609000101010101" pitchFamily="49" charset="-122"/>
                </a:rPr>
                <a:t>Back-End</a:t>
              </a:r>
              <a:endParaRPr lang="zh-CN" altLang="en-US" sz="2000" spc="100" dirty="0">
                <a:solidFill>
                  <a:srgbClr val="151472"/>
                </a:solidFill>
                <a:latin typeface="迷你简菱心" panose="02010609000101010101" pitchFamily="49" charset="-122"/>
                <a:ea typeface="迷你简菱心" panose="02010609000101010101" pitchFamily="49" charset="-122"/>
              </a:endParaRPr>
            </a:p>
          </p:txBody>
        </p:sp>
      </p:grpSp>
      <p:grpSp>
        <p:nvGrpSpPr>
          <p:cNvPr id="55" name="组合 33">
            <a:extLst>
              <a:ext uri="{FF2B5EF4-FFF2-40B4-BE49-F238E27FC236}">
                <a16:creationId xmlns:a16="http://schemas.microsoft.com/office/drawing/2014/main" id="{08C7DCFF-4CD2-4D6B-A7FC-827175D4FAFD}"/>
              </a:ext>
            </a:extLst>
          </p:cNvPr>
          <p:cNvGrpSpPr/>
          <p:nvPr/>
        </p:nvGrpSpPr>
        <p:grpSpPr>
          <a:xfrm>
            <a:off x="7638630" y="2654082"/>
            <a:ext cx="2577284" cy="1571905"/>
            <a:chOff x="818915" y="4132192"/>
            <a:chExt cx="2577284" cy="1553238"/>
          </a:xfrm>
        </p:grpSpPr>
        <p:sp>
          <p:nvSpPr>
            <p:cNvPr id="56" name="文本框 34">
              <a:extLst>
                <a:ext uri="{FF2B5EF4-FFF2-40B4-BE49-F238E27FC236}">
                  <a16:creationId xmlns:a16="http://schemas.microsoft.com/office/drawing/2014/main" id="{7F2FD6A3-5868-41AE-ABD2-C1C1B6C9752B}"/>
                </a:ext>
              </a:extLst>
            </p:cNvPr>
            <p:cNvSpPr txBox="1"/>
            <p:nvPr/>
          </p:nvSpPr>
          <p:spPr bwMode="auto">
            <a:xfrm>
              <a:off x="818915" y="4509556"/>
              <a:ext cx="2577284" cy="1175874"/>
            </a:xfrm>
            <a:prstGeom prst="rect">
              <a:avLst/>
            </a:prstGeom>
            <a:noFill/>
          </p:spPr>
          <p:txBody>
            <a:bodyPr wrap="square">
              <a:spAutoFit/>
            </a:bodyPr>
            <a:lstStyle/>
            <a:p>
              <a:pPr>
                <a:lnSpc>
                  <a:spcPct val="130000"/>
                </a:lnSpc>
                <a:defRPr/>
              </a:pPr>
              <a:r>
                <a:rPr lang="en-US" altLang="zh-CN" sz="1400" dirty="0">
                  <a:latin typeface="Calibri" panose="020F0502020204030204" pitchFamily="34" charset="0"/>
                  <a:ea typeface="冬青黑体简体中文 W3" panose="020B0300000000000000" pitchFamily="34" charset="-122"/>
                  <a:cs typeface="Calibri" panose="020F0502020204030204" pitchFamily="34" charset="0"/>
                </a:rPr>
                <a:t>Most of the routes are now integrated with the database and now working but still some of them need to improve.</a:t>
              </a:r>
              <a:endParaRPr lang="zh-CN" altLang="en-US" sz="1400" dirty="0">
                <a:latin typeface="Calibri" panose="020F0502020204030204" pitchFamily="34" charset="0"/>
                <a:ea typeface="冬青黑体简体中文 W3" panose="020B0300000000000000" pitchFamily="34" charset="-122"/>
                <a:cs typeface="Calibri" panose="020F0502020204030204" pitchFamily="34" charset="0"/>
              </a:endParaRPr>
            </a:p>
          </p:txBody>
        </p:sp>
        <p:sp>
          <p:nvSpPr>
            <p:cNvPr id="57" name="文本框 35">
              <a:extLst>
                <a:ext uri="{FF2B5EF4-FFF2-40B4-BE49-F238E27FC236}">
                  <a16:creationId xmlns:a16="http://schemas.microsoft.com/office/drawing/2014/main" id="{B24B120F-A30D-48AE-9B8F-137999C01A74}"/>
                </a:ext>
              </a:extLst>
            </p:cNvPr>
            <p:cNvSpPr txBox="1"/>
            <p:nvPr/>
          </p:nvSpPr>
          <p:spPr bwMode="auto">
            <a:xfrm>
              <a:off x="904378" y="4132192"/>
              <a:ext cx="2406358" cy="400110"/>
            </a:xfrm>
            <a:prstGeom prst="rect">
              <a:avLst/>
            </a:prstGeom>
            <a:noFill/>
          </p:spPr>
          <p:txBody>
            <a:bodyPr wrap="square">
              <a:spAutoFit/>
            </a:bodyPr>
            <a:lstStyle/>
            <a:p>
              <a:pPr algn="ctr">
                <a:defRPr/>
              </a:pPr>
              <a:r>
                <a:rPr lang="en-US" altLang="zh-CN" sz="2000" spc="100" dirty="0">
                  <a:solidFill>
                    <a:srgbClr val="151472"/>
                  </a:solidFill>
                  <a:latin typeface="迷你简菱心" panose="02010609000101010101" pitchFamily="49" charset="-122"/>
                  <a:ea typeface="迷你简菱心" panose="02010609000101010101" pitchFamily="49" charset="-122"/>
                </a:rPr>
                <a:t>Database</a:t>
              </a:r>
              <a:endParaRPr lang="zh-CN" altLang="en-US" sz="2000" spc="100" dirty="0">
                <a:solidFill>
                  <a:srgbClr val="151472"/>
                </a:solidFill>
                <a:latin typeface="迷你简菱心" panose="02010609000101010101" pitchFamily="49" charset="-122"/>
                <a:ea typeface="迷你简菱心" panose="02010609000101010101" pitchFamily="49" charset="-122"/>
              </a:endParaRPr>
            </a:p>
          </p:txBody>
        </p:sp>
      </p:grpSp>
    </p:spTree>
    <p:extLst>
      <p:ext uri="{BB962C8B-B14F-4D97-AF65-F5344CB8AC3E}">
        <p14:creationId xmlns:p14="http://schemas.microsoft.com/office/powerpoint/2010/main" val="11975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ppt_w</p:attrName>
                                        </p:attrNameLst>
                                      </p:cBhvr>
                                      <p:tavLst>
                                        <p:tav tm="0" fmla="#ppt_w*sin(2.5*pi*$)">
                                          <p:val>
                                            <p:fltVal val="0"/>
                                          </p:val>
                                        </p:tav>
                                        <p:tav tm="100000">
                                          <p:val>
                                            <p:fltVal val="1"/>
                                          </p:val>
                                        </p:tav>
                                      </p:tavLst>
                                    </p:anim>
                                    <p:anim calcmode="lin" valueType="num">
                                      <p:cBhvr>
                                        <p:cTn id="9" dur="500" fill="hold"/>
                                        <p:tgtEl>
                                          <p:spTgt spid="27"/>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0"/>
                                  </p:stCondLst>
                                  <p:iterate type="lt">
                                    <p:tmPct val="20000"/>
                                  </p:iterate>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childTnLst>
                          </p:cTn>
                        </p:par>
                        <p:par>
                          <p:cTn id="15" fill="hold">
                            <p:stCondLst>
                              <p:cond delay="700"/>
                            </p:stCondLst>
                            <p:childTnLst>
                              <p:par>
                                <p:cTn id="16" presetID="16" presetClass="entr" presetSubtype="37"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arn(outVertical)">
                                      <p:cBhvr>
                                        <p:cTn id="18" dur="500"/>
                                        <p:tgtEl>
                                          <p:spTgt spid="49"/>
                                        </p:tgtEl>
                                      </p:cBhvr>
                                    </p:animEffect>
                                  </p:childTnLst>
                                </p:cTn>
                              </p:par>
                            </p:childTnLst>
                          </p:cTn>
                        </p:par>
                        <p:par>
                          <p:cTn id="19" fill="hold">
                            <p:stCondLst>
                              <p:cond delay="1200"/>
                            </p:stCondLst>
                            <p:childTnLst>
                              <p:par>
                                <p:cTn id="20" presetID="22" presetClass="entr" presetSubtype="8"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par>
                          <p:cTn id="23" fill="hold">
                            <p:stCondLst>
                              <p:cond delay="1700"/>
                            </p:stCondLst>
                            <p:childTnLst>
                              <p:par>
                                <p:cTn id="24" presetID="45"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anim calcmode="lin" valueType="num">
                                      <p:cBhvr>
                                        <p:cTn id="27" dur="500" fill="hold"/>
                                        <p:tgtEl>
                                          <p:spTgt spid="28"/>
                                        </p:tgtEl>
                                        <p:attrNameLst>
                                          <p:attrName>ppt_w</p:attrName>
                                        </p:attrNameLst>
                                      </p:cBhvr>
                                      <p:tavLst>
                                        <p:tav tm="0" fmla="#ppt_w*sin(2.5*pi*$)">
                                          <p:val>
                                            <p:fltVal val="0"/>
                                          </p:val>
                                        </p:tav>
                                        <p:tav tm="100000">
                                          <p:val>
                                            <p:fltVal val="1"/>
                                          </p:val>
                                        </p:tav>
                                      </p:tavLst>
                                    </p:anim>
                                    <p:anim calcmode="lin" valueType="num">
                                      <p:cBhvr>
                                        <p:cTn id="28" dur="500" fill="hold"/>
                                        <p:tgtEl>
                                          <p:spTgt spid="28"/>
                                        </p:tgtEl>
                                        <p:attrNameLst>
                                          <p:attrName>ppt_h</p:attrName>
                                        </p:attrNameLst>
                                      </p:cBhvr>
                                      <p:tavLst>
                                        <p:tav tm="0">
                                          <p:val>
                                            <p:strVal val="#ppt_h"/>
                                          </p:val>
                                        </p:tav>
                                        <p:tav tm="100000">
                                          <p:val>
                                            <p:strVal val="#ppt_h"/>
                                          </p:val>
                                        </p:tav>
                                      </p:tavLst>
                                    </p:anim>
                                  </p:childTnLst>
                                </p:cTn>
                              </p:par>
                              <p:par>
                                <p:cTn id="29" presetID="53" presetClass="entr" presetSubtype="16" fill="hold" grpId="0" nodeType="withEffect">
                                  <p:stCondLst>
                                    <p:cond delay="0"/>
                                  </p:stCondLst>
                                  <p:iterate type="lt">
                                    <p:tmPct val="20000"/>
                                  </p:iterate>
                                  <p:childTnLst>
                                    <p:set>
                                      <p:cBhvr>
                                        <p:cTn id="30" dur="1" fill="hold">
                                          <p:stCondLst>
                                            <p:cond delay="0"/>
                                          </p:stCondLst>
                                        </p:cTn>
                                        <p:tgtEl>
                                          <p:spTgt spid="47"/>
                                        </p:tgtEl>
                                        <p:attrNameLst>
                                          <p:attrName>style.visibility</p:attrName>
                                        </p:attrNameLst>
                                      </p:cBhvr>
                                      <p:to>
                                        <p:strVal val="visible"/>
                                      </p:to>
                                    </p:set>
                                    <p:anim calcmode="lin" valueType="num">
                                      <p:cBhvr>
                                        <p:cTn id="31" dur="500" fill="hold"/>
                                        <p:tgtEl>
                                          <p:spTgt spid="47"/>
                                        </p:tgtEl>
                                        <p:attrNameLst>
                                          <p:attrName>ppt_w</p:attrName>
                                        </p:attrNameLst>
                                      </p:cBhvr>
                                      <p:tavLst>
                                        <p:tav tm="0">
                                          <p:val>
                                            <p:fltVal val="0"/>
                                          </p:val>
                                        </p:tav>
                                        <p:tav tm="100000">
                                          <p:val>
                                            <p:strVal val="#ppt_w"/>
                                          </p:val>
                                        </p:tav>
                                      </p:tavLst>
                                    </p:anim>
                                    <p:anim calcmode="lin" valueType="num">
                                      <p:cBhvr>
                                        <p:cTn id="32" dur="500" fill="hold"/>
                                        <p:tgtEl>
                                          <p:spTgt spid="47"/>
                                        </p:tgtEl>
                                        <p:attrNameLst>
                                          <p:attrName>ppt_h</p:attrName>
                                        </p:attrNameLst>
                                      </p:cBhvr>
                                      <p:tavLst>
                                        <p:tav tm="0">
                                          <p:val>
                                            <p:fltVal val="0"/>
                                          </p:val>
                                        </p:tav>
                                        <p:tav tm="100000">
                                          <p:val>
                                            <p:strVal val="#ppt_h"/>
                                          </p:val>
                                        </p:tav>
                                      </p:tavLst>
                                    </p:anim>
                                    <p:animEffect transition="in" filter="fade">
                                      <p:cBhvr>
                                        <p:cTn id="33" dur="500"/>
                                        <p:tgtEl>
                                          <p:spTgt spid="47"/>
                                        </p:tgtEl>
                                      </p:cBhvr>
                                    </p:animEffect>
                                  </p:childTnLst>
                                </p:cTn>
                              </p:par>
                            </p:childTnLst>
                          </p:cTn>
                        </p:par>
                        <p:par>
                          <p:cTn id="34" fill="hold">
                            <p:stCondLst>
                              <p:cond delay="2400"/>
                            </p:stCondLst>
                            <p:childTnLst>
                              <p:par>
                                <p:cTn id="35" presetID="16" presetClass="entr" presetSubtype="37"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outVertical)">
                                      <p:cBhvr>
                                        <p:cTn id="37" dur="500"/>
                                        <p:tgtEl>
                                          <p:spTgt spid="52"/>
                                        </p:tgtEl>
                                      </p:cBhvr>
                                    </p:animEffect>
                                  </p:childTnLst>
                                </p:cTn>
                              </p:par>
                            </p:childTnLst>
                          </p:cTn>
                        </p:par>
                        <p:par>
                          <p:cTn id="38" fill="hold">
                            <p:stCondLst>
                              <p:cond delay="2900"/>
                            </p:stCondLst>
                            <p:childTnLst>
                              <p:par>
                                <p:cTn id="39" presetID="22" presetClass="entr" presetSubtype="8"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par>
                          <p:cTn id="42" fill="hold">
                            <p:stCondLst>
                              <p:cond delay="3400"/>
                            </p:stCondLst>
                            <p:childTnLst>
                              <p:par>
                                <p:cTn id="43" presetID="45"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anim calcmode="lin" valueType="num">
                                      <p:cBhvr>
                                        <p:cTn id="46" dur="500" fill="hold"/>
                                        <p:tgtEl>
                                          <p:spTgt spid="29"/>
                                        </p:tgtEl>
                                        <p:attrNameLst>
                                          <p:attrName>ppt_w</p:attrName>
                                        </p:attrNameLst>
                                      </p:cBhvr>
                                      <p:tavLst>
                                        <p:tav tm="0" fmla="#ppt_w*sin(2.5*pi*$)">
                                          <p:val>
                                            <p:fltVal val="0"/>
                                          </p:val>
                                        </p:tav>
                                        <p:tav tm="100000">
                                          <p:val>
                                            <p:fltVal val="1"/>
                                          </p:val>
                                        </p:tav>
                                      </p:tavLst>
                                    </p:anim>
                                    <p:anim calcmode="lin" valueType="num">
                                      <p:cBhvr>
                                        <p:cTn id="47" dur="500" fill="hold"/>
                                        <p:tgtEl>
                                          <p:spTgt spid="29"/>
                                        </p:tgtEl>
                                        <p:attrNameLst>
                                          <p:attrName>ppt_h</p:attrName>
                                        </p:attrNameLst>
                                      </p:cBhvr>
                                      <p:tavLst>
                                        <p:tav tm="0">
                                          <p:val>
                                            <p:strVal val="#ppt_h"/>
                                          </p:val>
                                        </p:tav>
                                        <p:tav tm="100000">
                                          <p:val>
                                            <p:strVal val="#ppt_h"/>
                                          </p:val>
                                        </p:tav>
                                      </p:tavLst>
                                    </p:anim>
                                  </p:childTnLst>
                                </p:cTn>
                              </p:par>
                              <p:par>
                                <p:cTn id="48" presetID="53" presetClass="entr" presetSubtype="16" fill="hold" grpId="0" nodeType="withEffect">
                                  <p:stCondLst>
                                    <p:cond delay="300"/>
                                  </p:stCondLst>
                                  <p:iterate type="lt">
                                    <p:tmPct val="20000"/>
                                  </p:iterate>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animEffect transition="in" filter="fade">
                                      <p:cBhvr>
                                        <p:cTn id="52" dur="500"/>
                                        <p:tgtEl>
                                          <p:spTgt spid="48"/>
                                        </p:tgtEl>
                                      </p:cBhvr>
                                    </p:animEffect>
                                  </p:childTnLst>
                                </p:cTn>
                              </p:par>
                            </p:childTnLst>
                          </p:cTn>
                        </p:par>
                        <p:par>
                          <p:cTn id="53" fill="hold">
                            <p:stCondLst>
                              <p:cond delay="4400"/>
                            </p:stCondLst>
                            <p:childTnLst>
                              <p:par>
                                <p:cTn id="54" presetID="16" presetClass="entr" presetSubtype="37" fill="hold" nodeType="after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barn(outVertical)">
                                      <p:cBhvr>
                                        <p:cTn id="5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46" grpId="0"/>
      <p:bldP spid="47"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ADFE-200F-4D98-871F-7D12390B37FE}"/>
              </a:ext>
            </a:extLst>
          </p:cNvPr>
          <p:cNvSpPr>
            <a:spLocks noGrp="1"/>
          </p:cNvSpPr>
          <p:nvPr>
            <p:ph type="ctrTitle"/>
          </p:nvPr>
        </p:nvSpPr>
        <p:spPr>
          <a:xfrm>
            <a:off x="1385859" y="2464904"/>
            <a:ext cx="9208245" cy="1517742"/>
          </a:xfrm>
        </p:spPr>
        <p:txBody>
          <a:bodyPr/>
          <a:lstStyle/>
          <a:p>
            <a:pPr algn="ctr"/>
            <a:r>
              <a:rPr lang="en-US" dirty="0">
                <a:latin typeface="Arial Rounded MT Bold" panose="020F0704030504030204" pitchFamily="34" charset="0"/>
              </a:rPr>
              <a:t>INSTAGRAM CLONE</a:t>
            </a:r>
            <a:endParaRPr lang="en-US" dirty="0"/>
          </a:p>
        </p:txBody>
      </p:sp>
    </p:spTree>
    <p:extLst>
      <p:ext uri="{BB962C8B-B14F-4D97-AF65-F5344CB8AC3E}">
        <p14:creationId xmlns:p14="http://schemas.microsoft.com/office/powerpoint/2010/main" val="393210076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Introduction:</a:t>
            </a:r>
          </a:p>
        </p:txBody>
      </p:sp>
      <p:sp>
        <p:nvSpPr>
          <p:cNvPr id="3" name="Content Placeholder 2"/>
          <p:cNvSpPr>
            <a:spLocks noGrp="1"/>
          </p:cNvSpPr>
          <p:nvPr>
            <p:ph idx="1"/>
          </p:nvPr>
        </p:nvSpPr>
        <p:spPr>
          <a:xfrm>
            <a:off x="1154954" y="2854960"/>
            <a:ext cx="8825659" cy="3416300"/>
          </a:xfrm>
        </p:spPr>
        <p:txBody>
          <a:bodyPr>
            <a:normAutofit/>
          </a:bodyPr>
          <a:lstStyle/>
          <a:p>
            <a:r>
              <a:rPr lang="en-US" sz="2000" dirty="0">
                <a:solidFill>
                  <a:schemeClr val="tx1"/>
                </a:solidFill>
              </a:rPr>
              <a:t>The Instagram clone is a mobile application developed using Expo CLI, React Native, MongoDB, Express.js, Node.js, and Cloudinary. It aims to replicate the core functionalities of the original Instagram app, allowing users to create posts with pictures, edit their profiles, follow other users, like and comment on posts, search for images, and access app settings.</a:t>
            </a:r>
          </a:p>
        </p:txBody>
      </p:sp>
    </p:spTree>
    <p:extLst>
      <p:ext uri="{BB962C8B-B14F-4D97-AF65-F5344CB8AC3E}">
        <p14:creationId xmlns:p14="http://schemas.microsoft.com/office/powerpoint/2010/main" val="147150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Objectives:</a:t>
            </a:r>
          </a:p>
        </p:txBody>
      </p:sp>
      <p:sp>
        <p:nvSpPr>
          <p:cNvPr id="3" name="Content Placeholder 2"/>
          <p:cNvSpPr>
            <a:spLocks noGrp="1"/>
          </p:cNvSpPr>
          <p:nvPr>
            <p:ph idx="1"/>
          </p:nvPr>
        </p:nvSpPr>
        <p:spPr>
          <a:xfrm>
            <a:off x="1154954" y="2614246"/>
            <a:ext cx="9559938" cy="3657014"/>
          </a:xfrm>
        </p:spPr>
        <p:txBody>
          <a:bodyPr>
            <a:normAutofit fontScale="92500" lnSpcReduction="10000"/>
          </a:bodyPr>
          <a:lstStyle/>
          <a:p>
            <a:r>
              <a:rPr lang="en-US" dirty="0">
                <a:solidFill>
                  <a:schemeClr val="tx1"/>
                </a:solidFill>
              </a:rPr>
              <a:t>Provide users with a familiar and intuitive user interface similar to the original Instagram app.</a:t>
            </a:r>
          </a:p>
          <a:p>
            <a:r>
              <a:rPr lang="en-US" dirty="0">
                <a:solidFill>
                  <a:schemeClr val="tx1"/>
                </a:solidFill>
              </a:rPr>
              <a:t>Enable users to create posts with pictures, allowing them to share their moments and experiences with others.</a:t>
            </a:r>
          </a:p>
          <a:p>
            <a:r>
              <a:rPr lang="en-US" dirty="0">
                <a:solidFill>
                  <a:schemeClr val="tx1"/>
                </a:solidFill>
              </a:rPr>
              <a:t>Allow users to customize their profiles by editing their personal information, profile pictures, and other details.</a:t>
            </a:r>
          </a:p>
          <a:p>
            <a:r>
              <a:rPr lang="en-US" dirty="0">
                <a:solidFill>
                  <a:schemeClr val="tx1"/>
                </a:solidFill>
              </a:rPr>
              <a:t>Implement a social network aspect by enabling users to follow other users and view their posts in their feed.</a:t>
            </a:r>
          </a:p>
          <a:p>
            <a:r>
              <a:rPr lang="en-US" dirty="0">
                <a:solidFill>
                  <a:schemeClr val="tx1"/>
                </a:solidFill>
              </a:rPr>
              <a:t>Provide users with the ability to interact with posts by liking, commenting, and saving them for later reference.</a:t>
            </a:r>
          </a:p>
          <a:p>
            <a:r>
              <a:rPr lang="en-US" dirty="0">
                <a:solidFill>
                  <a:schemeClr val="tx1"/>
                </a:solidFill>
              </a:rPr>
              <a:t>Allow users to search for images based on hashtags, usernames, or keywords, enhancing the discoverability of content.</a:t>
            </a:r>
          </a:p>
        </p:txBody>
      </p:sp>
    </p:spTree>
    <p:extLst>
      <p:ext uri="{BB962C8B-B14F-4D97-AF65-F5344CB8AC3E}">
        <p14:creationId xmlns:p14="http://schemas.microsoft.com/office/powerpoint/2010/main" val="206836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Goals:</a:t>
            </a:r>
          </a:p>
        </p:txBody>
      </p:sp>
      <p:sp>
        <p:nvSpPr>
          <p:cNvPr id="5" name="Content Placeholder 4"/>
          <p:cNvSpPr>
            <a:spLocks noGrp="1"/>
          </p:cNvSpPr>
          <p:nvPr>
            <p:ph idx="1"/>
          </p:nvPr>
        </p:nvSpPr>
        <p:spPr>
          <a:xfrm>
            <a:off x="1154954" y="2473569"/>
            <a:ext cx="9454431" cy="3546231"/>
          </a:xfrm>
        </p:spPr>
        <p:txBody>
          <a:bodyPr>
            <a:normAutofit/>
          </a:bodyPr>
          <a:lstStyle/>
          <a:p>
            <a:r>
              <a:rPr lang="en-US" dirty="0">
                <a:solidFill>
                  <a:schemeClr val="tx1"/>
                </a:solidFill>
              </a:rPr>
              <a:t>Implement robust authentication and authorization mechanisms to protect user accounts and data.</a:t>
            </a:r>
          </a:p>
          <a:p>
            <a:r>
              <a:rPr lang="en-US" dirty="0">
                <a:solidFill>
                  <a:schemeClr val="tx1"/>
                </a:solidFill>
              </a:rPr>
              <a:t>Ensure efficient and reliable image uploading and storage using Cloudinary for a smooth content sharing experience.</a:t>
            </a:r>
          </a:p>
          <a:p>
            <a:r>
              <a:rPr lang="en-US" dirty="0">
                <a:solidFill>
                  <a:schemeClr val="tx1"/>
                </a:solidFill>
              </a:rPr>
              <a:t>Develop a scalable backend using Express.js and Node.js, integrated with MongoDB for efficient data management.</a:t>
            </a:r>
          </a:p>
          <a:p>
            <a:r>
              <a:rPr lang="en-US" dirty="0">
                <a:solidFill>
                  <a:schemeClr val="tx1"/>
                </a:solidFill>
              </a:rPr>
              <a:t>Achieve seamless integration between the frontend and backend through REST APIs, enabling data retrieval and manipulation.</a:t>
            </a:r>
          </a:p>
          <a:p>
            <a:r>
              <a:rPr lang="en-US" dirty="0">
                <a:solidFill>
                  <a:schemeClr val="tx1"/>
                </a:solidFill>
              </a:rPr>
              <a:t>Optimize app performance and responsiveness to ensure a smooth user experience even with a large user base.</a:t>
            </a:r>
          </a:p>
        </p:txBody>
      </p:sp>
    </p:spTree>
    <p:extLst>
      <p:ext uri="{BB962C8B-B14F-4D97-AF65-F5344CB8AC3E}">
        <p14:creationId xmlns:p14="http://schemas.microsoft.com/office/powerpoint/2010/main" val="87597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Problem Statement:</a:t>
            </a:r>
          </a:p>
        </p:txBody>
      </p:sp>
      <p:sp>
        <p:nvSpPr>
          <p:cNvPr id="3" name="Content Placeholder 2"/>
          <p:cNvSpPr>
            <a:spLocks noGrp="1"/>
          </p:cNvSpPr>
          <p:nvPr>
            <p:ph idx="1"/>
          </p:nvPr>
        </p:nvSpPr>
        <p:spPr>
          <a:xfrm>
            <a:off x="1154954" y="2603500"/>
            <a:ext cx="9886426" cy="2859454"/>
          </a:xfrm>
        </p:spPr>
        <p:txBody>
          <a:bodyPr>
            <a:normAutofit/>
          </a:bodyPr>
          <a:lstStyle/>
          <a:p>
            <a:r>
              <a:rPr lang="en-US" dirty="0">
                <a:solidFill>
                  <a:schemeClr val="tx1"/>
                </a:solidFill>
              </a:rPr>
              <a:t>The Instagram clone will differentiate itself by focusing on a specific niche or target audience. </a:t>
            </a:r>
          </a:p>
          <a:p>
            <a:pPr lvl="1"/>
            <a:r>
              <a:rPr lang="en-US" b="1" dirty="0">
                <a:solidFill>
                  <a:schemeClr val="tx1"/>
                </a:solidFill>
              </a:rPr>
              <a:t>For example</a:t>
            </a:r>
            <a:r>
              <a:rPr lang="en-US" dirty="0">
                <a:solidFill>
                  <a:schemeClr val="tx1"/>
                </a:solidFill>
              </a:rPr>
              <a:t>, it could cater to a specific interest group like photography enthusiasts, food lovers, or fitness enthusiasts. By tailoring the app's design, features, and content to this specific group, it can provide a more tailored and engaging experience, attracting users who are passionate about that particular niche.</a:t>
            </a:r>
            <a:endParaRPr lang="en-US" sz="3800" dirty="0">
              <a:solidFill>
                <a:schemeClr val="tx1"/>
              </a:solidFill>
            </a:endParaRPr>
          </a:p>
        </p:txBody>
      </p:sp>
    </p:spTree>
    <p:extLst>
      <p:ext uri="{BB962C8B-B14F-4D97-AF65-F5344CB8AC3E}">
        <p14:creationId xmlns:p14="http://schemas.microsoft.com/office/powerpoint/2010/main" val="12218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solidFill>
                <a:effectLst>
                  <a:outerShdw blurRad="38100" dist="38100" dir="2700000" algn="tl">
                    <a:srgbClr val="000000">
                      <a:alpha val="43137"/>
                    </a:srgbClr>
                  </a:outerShdw>
                </a:effectLst>
                <a:latin typeface="Arial Rounded MT Bold" panose="020F0704030504030204" pitchFamily="34" charset="0"/>
                <a:ea typeface="方正尚酷简体" panose="03000509000000000000" pitchFamily="65" charset="-122"/>
              </a:rPr>
              <a:t>Functionalities And Features</a:t>
            </a:r>
            <a:r>
              <a:rPr lang="en-US" dirty="0">
                <a:latin typeface="Arial Rounded MT Bold" panose="020F0704030504030204" pitchFamily="34" charset="0"/>
              </a:rPr>
              <a:t>:</a:t>
            </a:r>
          </a:p>
        </p:txBody>
      </p:sp>
      <p:sp>
        <p:nvSpPr>
          <p:cNvPr id="3" name="Content Placeholder 2"/>
          <p:cNvSpPr>
            <a:spLocks noGrp="1"/>
          </p:cNvSpPr>
          <p:nvPr>
            <p:ph idx="1"/>
          </p:nvPr>
        </p:nvSpPr>
        <p:spPr>
          <a:xfrm>
            <a:off x="1154954" y="2603500"/>
            <a:ext cx="8825659" cy="3662390"/>
          </a:xfrm>
        </p:spPr>
        <p:txBody>
          <a:bodyPr>
            <a:normAutofit fontScale="92500" lnSpcReduction="20000"/>
          </a:bodyPr>
          <a:lstStyle/>
          <a:p>
            <a:pPr marL="0" indent="0">
              <a:buNone/>
            </a:pPr>
            <a:r>
              <a:rPr lang="en-US" sz="2200" b="1" dirty="0">
                <a:solidFill>
                  <a:schemeClr val="tx1"/>
                </a:solidFill>
              </a:rPr>
              <a:t>The Following is the list of Features:</a:t>
            </a:r>
          </a:p>
          <a:p>
            <a:r>
              <a:rPr lang="en-US" b="1" dirty="0">
                <a:solidFill>
                  <a:schemeClr val="tx1"/>
                </a:solidFill>
              </a:rPr>
              <a:t>User Registration and Authentication</a:t>
            </a:r>
            <a:r>
              <a:rPr lang="en-US" dirty="0">
                <a:solidFill>
                  <a:schemeClr val="tx1"/>
                </a:solidFill>
              </a:rPr>
              <a:t>:</a:t>
            </a:r>
            <a:endParaRPr lang="en-US" sz="2000" dirty="0">
              <a:solidFill>
                <a:schemeClr val="tx1"/>
              </a:solidFill>
            </a:endParaRPr>
          </a:p>
          <a:p>
            <a:pPr lvl="1"/>
            <a:r>
              <a:rPr lang="en-US" dirty="0">
                <a:solidFill>
                  <a:schemeClr val="tx1"/>
                </a:solidFill>
              </a:rPr>
              <a:t>Users can sign up using their email or social media accounts.</a:t>
            </a:r>
          </a:p>
          <a:p>
            <a:pPr lvl="1"/>
            <a:r>
              <a:rPr lang="en-US" dirty="0">
                <a:solidFill>
                  <a:schemeClr val="tx1"/>
                </a:solidFill>
              </a:rPr>
              <a:t>Secure authentication mechanisms will be implemented to protect user accounts and data.</a:t>
            </a:r>
          </a:p>
          <a:p>
            <a:pPr lvl="1"/>
            <a:r>
              <a:rPr lang="en-US" dirty="0">
                <a:solidFill>
                  <a:schemeClr val="tx1"/>
                </a:solidFill>
              </a:rPr>
              <a:t>Users will be able to securely log in to the app using their registered credentials.</a:t>
            </a:r>
          </a:p>
          <a:p>
            <a:r>
              <a:rPr lang="en-US" b="1" dirty="0">
                <a:solidFill>
                  <a:schemeClr val="tx1"/>
                </a:solidFill>
              </a:rPr>
              <a:t>Create Posts with Pictures</a:t>
            </a:r>
            <a:r>
              <a:rPr lang="en-US" sz="2000" b="1" dirty="0">
                <a:solidFill>
                  <a:schemeClr val="tx1"/>
                </a:solidFill>
              </a:rPr>
              <a:t>:</a:t>
            </a:r>
          </a:p>
          <a:p>
            <a:pPr lvl="1"/>
            <a:r>
              <a:rPr lang="en-US" dirty="0">
                <a:solidFill>
                  <a:schemeClr val="tx1"/>
                </a:solidFill>
              </a:rPr>
              <a:t>Users can capture new photos using their device's camera or select images from the gallery.</a:t>
            </a:r>
          </a:p>
          <a:p>
            <a:pPr lvl="1"/>
            <a:r>
              <a:rPr lang="en-US" dirty="0">
                <a:solidFill>
                  <a:schemeClr val="tx1"/>
                </a:solidFill>
              </a:rPr>
              <a:t>Various image editing features, such as filters and effects, can be applied to enhance the photos.</a:t>
            </a:r>
          </a:p>
          <a:p>
            <a:pPr lvl="1"/>
            <a:r>
              <a:rPr lang="en-US" dirty="0">
                <a:solidFill>
                  <a:schemeClr val="tx1"/>
                </a:solidFill>
              </a:rPr>
              <a:t>Users can add captions or descriptions to the posts to provide context.</a:t>
            </a:r>
          </a:p>
        </p:txBody>
      </p:sp>
    </p:spTree>
    <p:extLst>
      <p:ext uri="{BB962C8B-B14F-4D97-AF65-F5344CB8AC3E}">
        <p14:creationId xmlns:p14="http://schemas.microsoft.com/office/powerpoint/2010/main" val="183659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solidFill>
                <a:effectLst>
                  <a:outerShdw blurRad="38100" dist="38100" dir="2700000" algn="tl">
                    <a:srgbClr val="000000">
                      <a:alpha val="43137"/>
                    </a:srgbClr>
                  </a:outerShdw>
                </a:effectLst>
                <a:latin typeface="Arial Rounded MT Bold" panose="020F0704030504030204" pitchFamily="34" charset="0"/>
                <a:ea typeface="方正尚酷简体" panose="03000509000000000000" pitchFamily="65" charset="-122"/>
              </a:rPr>
              <a:t>Functionalities And Features</a:t>
            </a:r>
            <a:r>
              <a:rPr lang="en-US" dirty="0">
                <a:latin typeface="Arial Rounded MT Bold" panose="020F0704030504030204" pitchFamily="34" charset="0"/>
              </a:rPr>
              <a:t>:</a:t>
            </a:r>
          </a:p>
        </p:txBody>
      </p:sp>
      <p:sp>
        <p:nvSpPr>
          <p:cNvPr id="3" name="Content Placeholder 2"/>
          <p:cNvSpPr>
            <a:spLocks noGrp="1"/>
          </p:cNvSpPr>
          <p:nvPr>
            <p:ph idx="1"/>
          </p:nvPr>
        </p:nvSpPr>
        <p:spPr>
          <a:xfrm>
            <a:off x="1154954" y="2603500"/>
            <a:ext cx="8825659" cy="3678030"/>
          </a:xfrm>
        </p:spPr>
        <p:txBody>
          <a:bodyPr>
            <a:normAutofit fontScale="92500" lnSpcReduction="10000"/>
          </a:bodyPr>
          <a:lstStyle/>
          <a:p>
            <a:pPr marL="0" indent="0">
              <a:buNone/>
            </a:pPr>
            <a:r>
              <a:rPr lang="en-US" sz="2200" b="1" dirty="0">
                <a:solidFill>
                  <a:schemeClr val="tx1"/>
                </a:solidFill>
              </a:rPr>
              <a:t>The Following is the list of Features:</a:t>
            </a:r>
          </a:p>
          <a:p>
            <a:r>
              <a:rPr lang="en-US" b="1" dirty="0">
                <a:solidFill>
                  <a:schemeClr val="tx1"/>
                </a:solidFill>
              </a:rPr>
              <a:t>Profile Management</a:t>
            </a:r>
            <a:r>
              <a:rPr lang="en-US" sz="2000" dirty="0">
                <a:solidFill>
                  <a:schemeClr val="tx1"/>
                </a:solidFill>
              </a:rPr>
              <a:t>:</a:t>
            </a:r>
          </a:p>
          <a:p>
            <a:pPr lvl="1"/>
            <a:r>
              <a:rPr lang="en-US" dirty="0">
                <a:solidFill>
                  <a:schemeClr val="tx1"/>
                </a:solidFill>
              </a:rPr>
              <a:t>Users can edit their profile information to personalize their accounts.</a:t>
            </a:r>
          </a:p>
          <a:p>
            <a:pPr lvl="1"/>
            <a:r>
              <a:rPr lang="en-US" dirty="0">
                <a:solidFill>
                  <a:schemeClr val="tx1"/>
                </a:solidFill>
              </a:rPr>
              <a:t>Profile management features include changing the username, updating the bio, adding a website URL, and changing the profile picture.</a:t>
            </a:r>
          </a:p>
          <a:p>
            <a:pPr lvl="1"/>
            <a:r>
              <a:rPr lang="en-US" dirty="0">
                <a:solidFill>
                  <a:schemeClr val="tx1"/>
                </a:solidFill>
              </a:rPr>
              <a:t>Users can view and manage their followers and following lists.</a:t>
            </a:r>
          </a:p>
          <a:p>
            <a:r>
              <a:rPr lang="en-US" b="1" dirty="0">
                <a:solidFill>
                  <a:schemeClr val="tx1"/>
                </a:solidFill>
              </a:rPr>
              <a:t>Follow and Explore</a:t>
            </a:r>
            <a:r>
              <a:rPr lang="en-US" sz="2000" dirty="0">
                <a:solidFill>
                  <a:schemeClr val="tx1"/>
                </a:solidFill>
              </a:rPr>
              <a:t>:</a:t>
            </a:r>
          </a:p>
          <a:p>
            <a:pPr lvl="1"/>
            <a:r>
              <a:rPr lang="en-US" dirty="0">
                <a:solidFill>
                  <a:schemeClr val="tx1"/>
                </a:solidFill>
              </a:rPr>
              <a:t>Users can follow other users to receive updates and view their posts in their feed.</a:t>
            </a:r>
          </a:p>
          <a:p>
            <a:pPr lvl="1"/>
            <a:r>
              <a:rPr lang="en-US" dirty="0">
                <a:solidFill>
                  <a:schemeClr val="tx1"/>
                </a:solidFill>
              </a:rPr>
              <a:t>Explore functionality allows users to discover new content from a wide range of users.</a:t>
            </a:r>
          </a:p>
          <a:p>
            <a:pPr lvl="1"/>
            <a:r>
              <a:rPr lang="en-US" dirty="0">
                <a:solidFill>
                  <a:schemeClr val="tx1"/>
                </a:solidFill>
              </a:rPr>
              <a:t>Suggested profiles feature recommends users to follow based on interests and connections.</a:t>
            </a:r>
          </a:p>
        </p:txBody>
      </p:sp>
    </p:spTree>
    <p:extLst>
      <p:ext uri="{BB962C8B-B14F-4D97-AF65-F5344CB8AC3E}">
        <p14:creationId xmlns:p14="http://schemas.microsoft.com/office/powerpoint/2010/main" val="369011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solidFill>
                <a:effectLst>
                  <a:outerShdw blurRad="38100" dist="38100" dir="2700000" algn="tl">
                    <a:srgbClr val="000000">
                      <a:alpha val="43137"/>
                    </a:srgbClr>
                  </a:outerShdw>
                </a:effectLst>
                <a:latin typeface="Arial Rounded MT Bold" panose="020F0704030504030204" pitchFamily="34" charset="0"/>
                <a:ea typeface="方正尚酷简体" panose="03000509000000000000" pitchFamily="65" charset="-122"/>
              </a:rPr>
              <a:t>Functionalities And Features</a:t>
            </a:r>
            <a:r>
              <a:rPr lang="en-US" dirty="0">
                <a:latin typeface="Arial Rounded MT Bold" panose="020F0704030504030204" pitchFamily="34" charset="0"/>
              </a:rPr>
              <a:t>:</a:t>
            </a:r>
          </a:p>
        </p:txBody>
      </p:sp>
      <p:sp>
        <p:nvSpPr>
          <p:cNvPr id="3" name="Content Placeholder 2"/>
          <p:cNvSpPr>
            <a:spLocks noGrp="1"/>
          </p:cNvSpPr>
          <p:nvPr>
            <p:ph idx="1"/>
          </p:nvPr>
        </p:nvSpPr>
        <p:spPr>
          <a:xfrm>
            <a:off x="1154954" y="2603500"/>
            <a:ext cx="8825659" cy="3678030"/>
          </a:xfrm>
        </p:spPr>
        <p:txBody>
          <a:bodyPr>
            <a:normAutofit fontScale="77500" lnSpcReduction="20000"/>
          </a:bodyPr>
          <a:lstStyle/>
          <a:p>
            <a:pPr marL="0" indent="0">
              <a:buNone/>
            </a:pPr>
            <a:r>
              <a:rPr lang="en-US" sz="2200" b="1" dirty="0">
                <a:solidFill>
                  <a:schemeClr val="tx1"/>
                </a:solidFill>
              </a:rPr>
              <a:t>The Following is the list of Features:</a:t>
            </a:r>
          </a:p>
          <a:p>
            <a:r>
              <a:rPr lang="en-US" b="1" dirty="0">
                <a:solidFill>
                  <a:schemeClr val="tx1"/>
                </a:solidFill>
              </a:rPr>
              <a:t>Interactions</a:t>
            </a:r>
            <a:r>
              <a:rPr lang="en-US" sz="2000" b="1" dirty="0">
                <a:solidFill>
                  <a:schemeClr val="tx1"/>
                </a:solidFill>
              </a:rPr>
              <a:t>:</a:t>
            </a:r>
          </a:p>
          <a:p>
            <a:pPr lvl="1"/>
            <a:r>
              <a:rPr lang="en-US" dirty="0">
                <a:solidFill>
                  <a:schemeClr val="tx1"/>
                </a:solidFill>
              </a:rPr>
              <a:t>Users can like, comment on, and save posts to engage with the content.</a:t>
            </a:r>
          </a:p>
          <a:p>
            <a:pPr lvl="1"/>
            <a:r>
              <a:rPr lang="en-US" dirty="0">
                <a:solidFill>
                  <a:schemeClr val="tx1"/>
                </a:solidFill>
              </a:rPr>
              <a:t>Like functionality enables users to show appreciation for posts by tapping a heart icon.</a:t>
            </a:r>
          </a:p>
          <a:p>
            <a:pPr lvl="1"/>
            <a:r>
              <a:rPr lang="en-US" dirty="0">
                <a:solidFill>
                  <a:schemeClr val="tx1"/>
                </a:solidFill>
              </a:rPr>
              <a:t>Comment feature allows users to share their thoughts and engage in discussions.</a:t>
            </a:r>
          </a:p>
          <a:p>
            <a:pPr lvl="1"/>
            <a:r>
              <a:rPr lang="en-US" dirty="0">
                <a:solidFill>
                  <a:schemeClr val="tx1"/>
                </a:solidFill>
              </a:rPr>
              <a:t>Saved posts can be accessed later for quick reference.</a:t>
            </a:r>
          </a:p>
          <a:p>
            <a:r>
              <a:rPr lang="en-US" b="1" dirty="0">
                <a:solidFill>
                  <a:schemeClr val="tx1"/>
                </a:solidFill>
              </a:rPr>
              <a:t>App Settings</a:t>
            </a:r>
            <a:r>
              <a:rPr lang="en-US" sz="2000" b="1" dirty="0">
                <a:solidFill>
                  <a:schemeClr val="tx1"/>
                </a:solidFill>
              </a:rPr>
              <a:t>:</a:t>
            </a:r>
          </a:p>
          <a:p>
            <a:pPr lvl="1"/>
            <a:r>
              <a:rPr lang="en-US" dirty="0">
                <a:solidFill>
                  <a:schemeClr val="tx1"/>
                </a:solidFill>
              </a:rPr>
              <a:t>Users can customize app settings according to their preferences.</a:t>
            </a:r>
          </a:p>
          <a:p>
            <a:pPr lvl="1"/>
            <a:r>
              <a:rPr lang="en-US" dirty="0">
                <a:solidFill>
                  <a:schemeClr val="tx1"/>
                </a:solidFill>
              </a:rPr>
              <a:t>Notification preferences can be managed, including push notifications for likes, comments, and new followers.</a:t>
            </a:r>
          </a:p>
          <a:p>
            <a:pPr lvl="1"/>
            <a:r>
              <a:rPr lang="en-US" dirty="0">
                <a:solidFill>
                  <a:schemeClr val="tx1"/>
                </a:solidFill>
              </a:rPr>
              <a:t>Privacy settings allow users to control who can see their posts and profile information.</a:t>
            </a:r>
          </a:p>
          <a:p>
            <a:pPr lvl="1"/>
            <a:r>
              <a:rPr lang="en-US" dirty="0">
                <a:solidFill>
                  <a:schemeClr val="tx1"/>
                </a:solidFill>
              </a:rPr>
              <a:t>Account security options enable users to manage password changes, enable two-factor authentication, and review login activity.</a:t>
            </a:r>
          </a:p>
        </p:txBody>
      </p:sp>
    </p:spTree>
    <p:extLst>
      <p:ext uri="{BB962C8B-B14F-4D97-AF65-F5344CB8AC3E}">
        <p14:creationId xmlns:p14="http://schemas.microsoft.com/office/powerpoint/2010/main" val="337988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215</TotalTime>
  <Words>1053</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宋体</vt:lpstr>
      <vt:lpstr>Arial</vt:lpstr>
      <vt:lpstr>Arial Rounded MT Bold</vt:lpstr>
      <vt:lpstr>Calibri</vt:lpstr>
      <vt:lpstr>Century Gothic</vt:lpstr>
      <vt:lpstr>Impact</vt:lpstr>
      <vt:lpstr>Times New Roman</vt:lpstr>
      <vt:lpstr>Wingdings</vt:lpstr>
      <vt:lpstr>Wingdings 3</vt:lpstr>
      <vt:lpstr>冬青黑体简体中文 W3</vt:lpstr>
      <vt:lpstr>方正尚酷简体</vt:lpstr>
      <vt:lpstr>迷你简菱心</vt:lpstr>
      <vt:lpstr>Ion Boardroom</vt:lpstr>
      <vt:lpstr>Group Members:</vt:lpstr>
      <vt:lpstr>INSTAGRAM CLONE</vt:lpstr>
      <vt:lpstr>Introduction:</vt:lpstr>
      <vt:lpstr>Objectives:</vt:lpstr>
      <vt:lpstr>Goals:</vt:lpstr>
      <vt:lpstr>Problem Statement:</vt:lpstr>
      <vt:lpstr>Functionalities And Features:</vt:lpstr>
      <vt:lpstr>Functionalities And Features:</vt:lpstr>
      <vt:lpstr>Functionalities And Features:</vt:lpstr>
      <vt:lpstr>SDLC Modal Approch..</vt:lpstr>
      <vt:lpstr>SDLC Modal Approch..</vt:lpstr>
      <vt:lpstr>SDLC Modal Approch..</vt:lpstr>
      <vt:lpstr>SDLC Model Approch..</vt:lpstr>
      <vt:lpstr>Benefits:</vt:lpstr>
      <vt:lpstr>Future Scope:</vt:lpstr>
      <vt:lpstr>Project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Hamza Qureshi</dc:title>
  <dc:creator>NAJAF 007</dc:creator>
  <cp:keywords>HQ</cp:keywords>
  <cp:lastModifiedBy>Hamza Qureshi</cp:lastModifiedBy>
  <cp:revision>25</cp:revision>
  <dcterms:created xsi:type="dcterms:W3CDTF">2023-05-16T16:31:07Z</dcterms:created>
  <dcterms:modified xsi:type="dcterms:W3CDTF">2023-05-22T18:55:30Z</dcterms:modified>
  <cp:category>Presentation</cp:category>
</cp:coreProperties>
</file>