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60" r:id="rId4"/>
    <p:sldId id="261" r:id="rId5"/>
    <p:sldId id="262" r:id="rId6"/>
    <p:sldId id="263" r:id="rId7"/>
    <p:sldId id="264" r:id="rId8"/>
    <p:sldId id="271" r:id="rId9"/>
    <p:sldId id="257" r:id="rId10"/>
    <p:sldId id="265" r:id="rId11"/>
    <p:sldId id="266" r:id="rId12"/>
    <p:sldId id="267" r:id="rId13"/>
    <p:sldId id="268" r:id="rId14"/>
    <p:sldId id="269" r:id="rId15"/>
    <p:sldId id="270" r:id="rId16"/>
    <p:sldId id="272" r:id="rId17"/>
    <p:sldId id="259" r:id="rId18"/>
    <p:sldId id="273" r:id="rId19"/>
    <p:sldId id="274" r:id="rId20"/>
    <p:sldId id="275" r:id="rId21"/>
    <p:sldId id="276" r:id="rId22"/>
    <p:sldId id="278" r:id="rId23"/>
    <p:sldId id="279" r:id="rId24"/>
    <p:sldId id="277"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D5AD6-C323-4C2B-9268-EEC907B6CFE7}" v="53" dt="2025-07-10T12:28:57.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88" autoAdjust="0"/>
  </p:normalViewPr>
  <p:slideViewPr>
    <p:cSldViewPr snapToGrid="0">
      <p:cViewPr varScale="1">
        <p:scale>
          <a:sx n="80" d="100"/>
          <a:sy n="80"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3BA60-6758-40D4-9EE3-40E07EDFEFF8}" type="datetimeFigureOut">
              <a:rPr lang="en-GB" smtClean="0"/>
              <a:t>10/07/2025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F900A-19BB-49F9-933C-3DFB4E4ADD99}" type="slidenum">
              <a:rPr lang="en-GB" smtClean="0"/>
              <a:t>‹#›</a:t>
            </a:fld>
            <a:endParaRPr lang="en-GB"/>
          </a:p>
        </p:txBody>
      </p:sp>
    </p:spTree>
    <p:extLst>
      <p:ext uri="{BB962C8B-B14F-4D97-AF65-F5344CB8AC3E}">
        <p14:creationId xmlns:p14="http://schemas.microsoft.com/office/powerpoint/2010/main" val="408964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Hey guys , today I will be presenting on what I have been working throughout these past six weeks and how each part of the dev teams has helped me understand and expand my knowledge on how </a:t>
            </a:r>
            <a:r>
              <a:rPr lang="en-GB" dirty="0" err="1"/>
              <a:t>skyports</a:t>
            </a:r>
            <a:r>
              <a:rPr lang="en-GB"/>
              <a:t> infrastructure works </a:t>
            </a:r>
            <a:r>
              <a:rPr lang="en-GB" dirty="0"/>
              <a:t>and how I can use these </a:t>
            </a:r>
            <a:r>
              <a:rPr lang="en-GB" dirty="0" err="1"/>
              <a:t>softwares</a:t>
            </a:r>
            <a:r>
              <a:rPr lang="en-GB" dirty="0"/>
              <a:t> and techniques for future projects.</a:t>
            </a:r>
          </a:p>
        </p:txBody>
      </p:sp>
      <p:sp>
        <p:nvSpPr>
          <p:cNvPr id="4" name="Slide Number Placeholder 3"/>
          <p:cNvSpPr>
            <a:spLocks noGrp="1"/>
          </p:cNvSpPr>
          <p:nvPr>
            <p:ph type="sldNum" sz="quarter" idx="5"/>
          </p:nvPr>
        </p:nvSpPr>
        <p:spPr/>
        <p:txBody>
          <a:bodyPr/>
          <a:lstStyle/>
          <a:p>
            <a:fld id="{65CF900A-19BB-49F9-933C-3DFB4E4ADD99}" type="slidenum">
              <a:rPr lang="en-GB" smtClean="0"/>
              <a:t>1</a:t>
            </a:fld>
            <a:endParaRPr lang="en-GB"/>
          </a:p>
        </p:txBody>
      </p:sp>
    </p:spTree>
    <p:extLst>
      <p:ext uri="{BB962C8B-B14F-4D97-AF65-F5344CB8AC3E}">
        <p14:creationId xmlns:p14="http://schemas.microsoft.com/office/powerpoint/2010/main" val="59485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“Azure is Microsoft’s cloud platform that provides a wide range of services — from virtual machines and databases to AI and networking. It’s a flexible and scalable foundation for building modern apps and infrastructure.”</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10</a:t>
            </a:fld>
            <a:endParaRPr lang="en-GB"/>
          </a:p>
        </p:txBody>
      </p:sp>
    </p:spTree>
    <p:extLst>
      <p:ext uri="{BB962C8B-B14F-4D97-AF65-F5344CB8AC3E}">
        <p14:creationId xmlns:p14="http://schemas.microsoft.com/office/powerpoint/2010/main" val="203916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“Power Automate lets users build automated workflows without coding. It connects apps like Outlook, SharePoint, and Teams to handle tasks automatically — such as approvals, notifications, or data syncs.”</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11</a:t>
            </a:fld>
            <a:endParaRPr lang="en-GB"/>
          </a:p>
        </p:txBody>
      </p:sp>
    </p:spTree>
    <p:extLst>
      <p:ext uri="{BB962C8B-B14F-4D97-AF65-F5344CB8AC3E}">
        <p14:creationId xmlns:p14="http://schemas.microsoft.com/office/powerpoint/2010/main" val="51197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“Docker is used to create containers — isolated environments that bundle your application with everything it needs. This ensures it works exactly the same in development, testing, and production.”</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12</a:t>
            </a:fld>
            <a:endParaRPr lang="en-GB"/>
          </a:p>
        </p:txBody>
      </p:sp>
    </p:spTree>
    <p:extLst>
      <p:ext uri="{BB962C8B-B14F-4D97-AF65-F5344CB8AC3E}">
        <p14:creationId xmlns:p14="http://schemas.microsoft.com/office/powerpoint/2010/main" val="3188674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allows you to define your infrastructure using code. It makes it easy to create, manage, and scale resources across cloud providers in a predictable, repeatable way.”</a:t>
            </a:r>
          </a:p>
        </p:txBody>
      </p:sp>
      <p:sp>
        <p:nvSpPr>
          <p:cNvPr id="4" name="Slide Number Placeholder 3"/>
          <p:cNvSpPr>
            <a:spLocks noGrp="1"/>
          </p:cNvSpPr>
          <p:nvPr>
            <p:ph type="sldNum" sz="quarter" idx="5"/>
          </p:nvPr>
        </p:nvSpPr>
        <p:spPr/>
        <p:txBody>
          <a:bodyPr/>
          <a:lstStyle/>
          <a:p>
            <a:fld id="{65CF900A-19BB-49F9-933C-3DFB4E4ADD99}" type="slidenum">
              <a:rPr lang="en-GB" smtClean="0"/>
              <a:t>13</a:t>
            </a:fld>
            <a:endParaRPr lang="en-GB"/>
          </a:p>
        </p:txBody>
      </p:sp>
    </p:spTree>
    <p:extLst>
      <p:ext uri="{BB962C8B-B14F-4D97-AF65-F5344CB8AC3E}">
        <p14:creationId xmlns:p14="http://schemas.microsoft.com/office/powerpoint/2010/main" val="267778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“CI/CD pipelines automate the software development process. Code changes are automatically built, tested, and deployed — reducing errors and speeding up releases.”</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14</a:t>
            </a:fld>
            <a:endParaRPr lang="en-GB"/>
          </a:p>
        </p:txBody>
      </p:sp>
    </p:spTree>
    <p:extLst>
      <p:ext uri="{BB962C8B-B14F-4D97-AF65-F5344CB8AC3E}">
        <p14:creationId xmlns:p14="http://schemas.microsoft.com/office/powerpoint/2010/main" val="3271119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“Grafana is used to create interactive dashboards for monitoring metrics and logs. It helps developers and ops teams visualize system health in real time and respond to issues quickly.”</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15</a:t>
            </a:fld>
            <a:endParaRPr lang="en-GB"/>
          </a:p>
        </p:txBody>
      </p:sp>
    </p:spTree>
    <p:extLst>
      <p:ext uri="{BB962C8B-B14F-4D97-AF65-F5344CB8AC3E}">
        <p14:creationId xmlns:p14="http://schemas.microsoft.com/office/powerpoint/2010/main" val="108209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how all these work together is that These tools form a complete DevOps ecosystem. Terraform sets up cloud resources in Azure. Docker packages the apps. CI/CD pipelines push updates automatically. Power Automate handles operational workflows like alerts for </a:t>
            </a:r>
            <a:r>
              <a:rPr lang="en-GB" dirty="0" err="1"/>
              <a:t>Skyports</a:t>
            </a:r>
            <a:r>
              <a:rPr lang="en-GB" dirty="0"/>
              <a:t>, and Grafana keeps everything visible through </a:t>
            </a:r>
            <a:r>
              <a:rPr lang="en-GB" dirty="0" err="1"/>
              <a:t>Skyports</a:t>
            </a:r>
            <a:r>
              <a:rPr lang="en-GB" dirty="0"/>
              <a:t> dashboards.”</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16</a:t>
            </a:fld>
            <a:endParaRPr lang="en-GB"/>
          </a:p>
        </p:txBody>
      </p:sp>
    </p:spTree>
    <p:extLst>
      <p:ext uri="{BB962C8B-B14F-4D97-AF65-F5344CB8AC3E}">
        <p14:creationId xmlns:p14="http://schemas.microsoft.com/office/powerpoint/2010/main" val="136710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final part of the segment, I will be going through the Dev IT side that I have been allocated with Ryan, this includes Knowne4, Networking, Brivo, Eagle eye networks, MS Defender, </a:t>
            </a:r>
            <a:r>
              <a:rPr lang="en-GB" dirty="0" err="1"/>
              <a:t>SLh</a:t>
            </a:r>
            <a:r>
              <a:rPr lang="en-GB" dirty="0"/>
              <a:t> and DTS</a:t>
            </a:r>
          </a:p>
        </p:txBody>
      </p:sp>
      <p:sp>
        <p:nvSpPr>
          <p:cNvPr id="4" name="Slide Number Placeholder 3"/>
          <p:cNvSpPr>
            <a:spLocks noGrp="1"/>
          </p:cNvSpPr>
          <p:nvPr>
            <p:ph type="sldNum" sz="quarter" idx="5"/>
          </p:nvPr>
        </p:nvSpPr>
        <p:spPr/>
        <p:txBody>
          <a:bodyPr/>
          <a:lstStyle/>
          <a:p>
            <a:fld id="{65CF900A-19BB-49F9-933C-3DFB4E4ADD99}" type="slidenum">
              <a:rPr lang="en-GB" smtClean="0"/>
              <a:t>17</a:t>
            </a:fld>
            <a:endParaRPr lang="en-GB"/>
          </a:p>
        </p:txBody>
      </p:sp>
    </p:spTree>
    <p:extLst>
      <p:ext uri="{BB962C8B-B14F-4D97-AF65-F5344CB8AC3E}">
        <p14:creationId xmlns:p14="http://schemas.microsoft.com/office/powerpoint/2010/main" val="391040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“KnowBe4 is a platform used to train employees on cybersecurity best practices. It simulates phishing attacks and provides feedback, helping organizations strengthen their human layer of </a:t>
            </a:r>
            <a:r>
              <a:rPr lang="en-GB" dirty="0" err="1"/>
              <a:t>defense</a:t>
            </a:r>
            <a:r>
              <a:rPr lang="en-GB" dirty="0"/>
              <a:t>.”</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18</a:t>
            </a:fld>
            <a:endParaRPr lang="en-GB"/>
          </a:p>
        </p:txBody>
      </p:sp>
    </p:spTree>
    <p:extLst>
      <p:ext uri="{BB962C8B-B14F-4D97-AF65-F5344CB8AC3E}">
        <p14:creationId xmlns:p14="http://schemas.microsoft.com/office/powerpoint/2010/main" val="64983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“Networking is the backbone of digital communication. It connects all our systems — from access control to cloud apps — enabling devices to talk to each other securely and efficiently.”</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19</a:t>
            </a:fld>
            <a:endParaRPr lang="en-GB"/>
          </a:p>
        </p:txBody>
      </p:sp>
    </p:spTree>
    <p:extLst>
      <p:ext uri="{BB962C8B-B14F-4D97-AF65-F5344CB8AC3E}">
        <p14:creationId xmlns:p14="http://schemas.microsoft.com/office/powerpoint/2010/main" val="227770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part of this segment I will be going through the Dev ops side that I have been allocated with </a:t>
            </a:r>
            <a:r>
              <a:rPr lang="en-GB" dirty="0" err="1"/>
              <a:t>Dabeer</a:t>
            </a:r>
            <a:r>
              <a:rPr lang="en-GB" dirty="0"/>
              <a:t>, this includes Containers, </a:t>
            </a:r>
            <a:r>
              <a:rPr lang="en-GB" dirty="0" err="1"/>
              <a:t>Oauth</a:t>
            </a:r>
            <a:r>
              <a:rPr lang="en-GB" dirty="0"/>
              <a:t>, git branch, node red and postman</a:t>
            </a:r>
          </a:p>
        </p:txBody>
      </p:sp>
      <p:sp>
        <p:nvSpPr>
          <p:cNvPr id="4" name="Slide Number Placeholder 3"/>
          <p:cNvSpPr>
            <a:spLocks noGrp="1"/>
          </p:cNvSpPr>
          <p:nvPr>
            <p:ph type="sldNum" sz="quarter" idx="5"/>
          </p:nvPr>
        </p:nvSpPr>
        <p:spPr/>
        <p:txBody>
          <a:bodyPr/>
          <a:lstStyle/>
          <a:p>
            <a:fld id="{65CF900A-19BB-49F9-933C-3DFB4E4ADD99}" type="slidenum">
              <a:rPr lang="en-GB" smtClean="0"/>
              <a:t>2</a:t>
            </a:fld>
            <a:endParaRPr lang="en-GB"/>
          </a:p>
        </p:txBody>
      </p:sp>
    </p:spTree>
    <p:extLst>
      <p:ext uri="{BB962C8B-B14F-4D97-AF65-F5344CB8AC3E}">
        <p14:creationId xmlns:p14="http://schemas.microsoft.com/office/powerpoint/2010/main" val="3600410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“Brivo is a smart access control system that lets organizations manage who can enter buildings or rooms. It works with mobile devices, keycards, and biometrics — all managed in the cloud.”</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20</a:t>
            </a:fld>
            <a:endParaRPr lang="en-GB"/>
          </a:p>
        </p:txBody>
      </p:sp>
    </p:spTree>
    <p:extLst>
      <p:ext uri="{BB962C8B-B14F-4D97-AF65-F5344CB8AC3E}">
        <p14:creationId xmlns:p14="http://schemas.microsoft.com/office/powerpoint/2010/main" val="192282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“Eagle Eye Networks provides cloud-based CCTV surveillance. It allows secure, real-time access to video feeds and integrates well with access control tools like Brivo for full facility oversight.”</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21</a:t>
            </a:fld>
            <a:endParaRPr lang="en-GB"/>
          </a:p>
        </p:txBody>
      </p:sp>
    </p:spTree>
    <p:extLst>
      <p:ext uri="{BB962C8B-B14F-4D97-AF65-F5344CB8AC3E}">
        <p14:creationId xmlns:p14="http://schemas.microsoft.com/office/powerpoint/2010/main" val="287105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“Microsoft Defender provides enterprise-grade protection across devices and users. It stops threats before they spread, securing both on-site and remote endpoints.”</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22</a:t>
            </a:fld>
            <a:endParaRPr lang="en-GB"/>
          </a:p>
        </p:txBody>
      </p:sp>
    </p:spTree>
    <p:extLst>
      <p:ext uri="{BB962C8B-B14F-4D97-AF65-F5344CB8AC3E}">
        <p14:creationId xmlns:p14="http://schemas.microsoft.com/office/powerpoint/2010/main" val="306473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“SLH, or the </a:t>
            </a:r>
            <a:r>
              <a:rPr lang="en-GB" dirty="0" err="1"/>
              <a:t>Skyports</a:t>
            </a:r>
            <a:r>
              <a:rPr lang="en-GB" dirty="0"/>
              <a:t> London Heliport, is a critical hub. It’s equipped with smart access, full video surveillance, and robust digital and human-layer security — all integrated into the </a:t>
            </a:r>
            <a:r>
              <a:rPr lang="en-GB" dirty="0" err="1"/>
              <a:t>Skyports</a:t>
            </a:r>
            <a:r>
              <a:rPr lang="en-GB" dirty="0"/>
              <a:t> infrastructure and DTS, the downtown </a:t>
            </a:r>
            <a:r>
              <a:rPr lang="en-GB" dirty="0" err="1"/>
              <a:t>Skyports</a:t>
            </a:r>
            <a:r>
              <a:rPr lang="en-GB" dirty="0"/>
              <a:t> heliport site, brings all these technologies together — allowing staff to monitor, manage, and secure operations in real time from any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23</a:t>
            </a:fld>
            <a:endParaRPr lang="en-GB"/>
          </a:p>
        </p:txBody>
      </p:sp>
    </p:spTree>
    <p:extLst>
      <p:ext uri="{BB962C8B-B14F-4D97-AF65-F5344CB8AC3E}">
        <p14:creationId xmlns:p14="http://schemas.microsoft.com/office/powerpoint/2010/main" val="2169578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t>
            </a:r>
            <a:r>
              <a:rPr lang="en-GB" dirty="0" err="1"/>
              <a:t>Skyports</a:t>
            </a:r>
            <a:r>
              <a:rPr lang="en-GB" dirty="0"/>
              <a:t> locations like SLH and DTS, we combine access control, surveillance, training, cybersecurity, and networking. Each part plays a role — and when integrated, they form a reliable and secure operational environment for future-focused aviation.”</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24</a:t>
            </a:fld>
            <a:endParaRPr lang="en-GB"/>
          </a:p>
        </p:txBody>
      </p:sp>
    </p:spTree>
    <p:extLst>
      <p:ext uri="{BB962C8B-B14F-4D97-AF65-F5344CB8AC3E}">
        <p14:creationId xmlns:p14="http://schemas.microsoft.com/office/powerpoint/2010/main" val="3045778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conclude, I’ve gained a full understanding of how </a:t>
            </a:r>
            <a:r>
              <a:rPr lang="en-GB" dirty="0" err="1"/>
              <a:t>Skyports</a:t>
            </a:r>
            <a:r>
              <a:rPr lang="en-GB" dirty="0"/>
              <a:t> operates — from secure access and surveillance to automation and cloud infrastructure. This experience has not only strengthened my technical knowledge but also shown me how real-world systems come together in a high-stakes, innovative environment. I’m confident that what I’ve learned here will be incredibly valuable for any future roles I take on, particularly in tech-driven operations or smart infrastructure.”</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25</a:t>
            </a:fld>
            <a:endParaRPr lang="en-GB"/>
          </a:p>
        </p:txBody>
      </p:sp>
    </p:spTree>
    <p:extLst>
      <p:ext uri="{BB962C8B-B14F-4D97-AF65-F5344CB8AC3E}">
        <p14:creationId xmlns:p14="http://schemas.microsoft.com/office/powerpoint/2010/main" val="105452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“Containers are lightweight environments that bundle software with all its dependencies. This ensures it runs the same regardless of where it’s deployed — locally, in the cloud, or on different systems. They're fast to start, easy to scale, and perfect for modern microservices architectures.”</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3</a:t>
            </a:fld>
            <a:endParaRPr lang="en-GB"/>
          </a:p>
        </p:txBody>
      </p:sp>
    </p:spTree>
    <p:extLst>
      <p:ext uri="{BB962C8B-B14F-4D97-AF65-F5344CB8AC3E}">
        <p14:creationId xmlns:p14="http://schemas.microsoft.com/office/powerpoint/2010/main" val="359607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“OAuth is a secure way to authorize applications without giving away your password. For example, when you log into a website using Google, OAuth is working behind the scenes. It hands the app a secure token so it can access specific data, like your profile or email, without full access to your account.”</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4</a:t>
            </a:fld>
            <a:endParaRPr lang="en-GB"/>
          </a:p>
        </p:txBody>
      </p:sp>
    </p:spTree>
    <p:extLst>
      <p:ext uri="{BB962C8B-B14F-4D97-AF65-F5344CB8AC3E}">
        <p14:creationId xmlns:p14="http://schemas.microsoft.com/office/powerpoint/2010/main" val="75590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Git, each branch represents a different line of development. Under the hood, Git uses graph theory — specifically a directed acyclic graph — to manage commits. Each commit is a node connected by edges to its parent. This structure allows us to visualize, merge, and revert changes efficiently.”</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5</a:t>
            </a:fld>
            <a:endParaRPr lang="en-GB"/>
          </a:p>
        </p:txBody>
      </p:sp>
    </p:spTree>
    <p:extLst>
      <p:ext uri="{BB962C8B-B14F-4D97-AF65-F5344CB8AC3E}">
        <p14:creationId xmlns:p14="http://schemas.microsoft.com/office/powerpoint/2010/main" val="390426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“Node-RED is a flow-based tool that lets you program by dragging and connecting blocks. It’s great for IoT and automation projects. Instead of writing lots of code, you connect input nodes, like sensors, to processing logic and outputs — such as a dashboard or cloud service — all in a browser.”</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6</a:t>
            </a:fld>
            <a:endParaRPr lang="en-GB"/>
          </a:p>
        </p:txBody>
      </p:sp>
    </p:spTree>
    <p:extLst>
      <p:ext uri="{BB962C8B-B14F-4D97-AF65-F5344CB8AC3E}">
        <p14:creationId xmlns:p14="http://schemas.microsoft.com/office/powerpoint/2010/main" val="8750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“Postman is a tool used to test and develop APIs. You can send different types of requests, see the responses, and even automate full workflows. It's incredibly useful for debugging, exploring APIs, and making sure everything works as expected before integrating into your application.”</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7</a:t>
            </a:fld>
            <a:endParaRPr lang="en-GB"/>
          </a:p>
        </p:txBody>
      </p:sp>
    </p:spTree>
    <p:extLst>
      <p:ext uri="{BB962C8B-B14F-4D97-AF65-F5344CB8AC3E}">
        <p14:creationId xmlns:p14="http://schemas.microsoft.com/office/powerpoint/2010/main" val="3234469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of these tools come together in a modern development pipeline. Git helps </a:t>
            </a:r>
            <a:r>
              <a:rPr lang="en-GB" dirty="0" err="1"/>
              <a:t>skyports</a:t>
            </a:r>
            <a:r>
              <a:rPr lang="en-GB" dirty="0"/>
              <a:t> manage code and flow logic. </a:t>
            </a:r>
            <a:r>
              <a:rPr lang="en-GB" dirty="0" err="1"/>
              <a:t>Skyports</a:t>
            </a:r>
            <a:r>
              <a:rPr lang="en-GB" dirty="0"/>
              <a:t> use containers to deploy everything consistently, especially Node-RED, which visually connects APIs and services. OAuth secures the flow where authentication is needed, and Postman is used to test these APIs and verify that everything works smoothly before going live. Together, they enable rapid, secure, and scalable development.”</a:t>
            </a:r>
          </a:p>
          <a:p>
            <a:endParaRPr lang="en-GB" dirty="0"/>
          </a:p>
        </p:txBody>
      </p:sp>
      <p:sp>
        <p:nvSpPr>
          <p:cNvPr id="4" name="Slide Number Placeholder 3"/>
          <p:cNvSpPr>
            <a:spLocks noGrp="1"/>
          </p:cNvSpPr>
          <p:nvPr>
            <p:ph type="sldNum" sz="quarter" idx="5"/>
          </p:nvPr>
        </p:nvSpPr>
        <p:spPr/>
        <p:txBody>
          <a:bodyPr/>
          <a:lstStyle/>
          <a:p>
            <a:fld id="{65CF900A-19BB-49F9-933C-3DFB4E4ADD99}" type="slidenum">
              <a:rPr lang="en-GB" smtClean="0"/>
              <a:t>8</a:t>
            </a:fld>
            <a:endParaRPr lang="en-GB"/>
          </a:p>
        </p:txBody>
      </p:sp>
    </p:spTree>
    <p:extLst>
      <p:ext uri="{BB962C8B-B14F-4D97-AF65-F5344CB8AC3E}">
        <p14:creationId xmlns:p14="http://schemas.microsoft.com/office/powerpoint/2010/main" val="143655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second part of this segment I will be going through the Dev ops side that I have been allocated with Robin, this includes MS azure, MS power automate, Dockers, Terraform, CI/CD pipelines, Grafana</a:t>
            </a:r>
          </a:p>
        </p:txBody>
      </p:sp>
      <p:sp>
        <p:nvSpPr>
          <p:cNvPr id="4" name="Slide Number Placeholder 3"/>
          <p:cNvSpPr>
            <a:spLocks noGrp="1"/>
          </p:cNvSpPr>
          <p:nvPr>
            <p:ph type="sldNum" sz="quarter" idx="5"/>
          </p:nvPr>
        </p:nvSpPr>
        <p:spPr/>
        <p:txBody>
          <a:bodyPr/>
          <a:lstStyle/>
          <a:p>
            <a:fld id="{65CF900A-19BB-49F9-933C-3DFB4E4ADD99}" type="slidenum">
              <a:rPr lang="en-GB" smtClean="0"/>
              <a:t>9</a:t>
            </a:fld>
            <a:endParaRPr lang="en-GB"/>
          </a:p>
        </p:txBody>
      </p:sp>
    </p:spTree>
    <p:extLst>
      <p:ext uri="{BB962C8B-B14F-4D97-AF65-F5344CB8AC3E}">
        <p14:creationId xmlns:p14="http://schemas.microsoft.com/office/powerpoint/2010/main" val="178347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81BDB-0979-406D-92EF-547E7C3D6A9A}"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A54485-7603-474E-B090-44B4FF865B8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67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81BDB-0979-406D-92EF-547E7C3D6A9A}"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158380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81BDB-0979-406D-92EF-547E7C3D6A9A}"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100041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81BDB-0979-406D-92EF-547E7C3D6A9A}"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164911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81BDB-0979-406D-92EF-547E7C3D6A9A}"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A54485-7603-474E-B090-44B4FF865B8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76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81BDB-0979-406D-92EF-547E7C3D6A9A}" type="datetimeFigureOut">
              <a:rPr lang="en-GB" smtClean="0"/>
              <a:t>10/07/2025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360720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81BDB-0979-406D-92EF-547E7C3D6A9A}" type="datetimeFigureOut">
              <a:rPr lang="en-GB" smtClean="0"/>
              <a:t>10/07/2025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86281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81BDB-0979-406D-92EF-547E7C3D6A9A}" type="datetimeFigureOut">
              <a:rPr lang="en-GB" smtClean="0"/>
              <a:t>10/07/2025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208902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81BDB-0979-406D-92EF-547E7C3D6A9A}" type="datetimeFigureOut">
              <a:rPr lang="en-GB" smtClean="0"/>
              <a:t>10/07/2025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253757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D81BDB-0979-406D-92EF-547E7C3D6A9A}" type="datetimeFigureOut">
              <a:rPr lang="en-GB" smtClean="0"/>
              <a:t>10/07/2025</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A54485-7603-474E-B090-44B4FF865B89}" type="slidenum">
              <a:rPr lang="en-GB" smtClean="0"/>
              <a:t>‹#›</a:t>
            </a:fld>
            <a:endParaRPr lang="en-GB"/>
          </a:p>
        </p:txBody>
      </p:sp>
    </p:spTree>
    <p:extLst>
      <p:ext uri="{BB962C8B-B14F-4D97-AF65-F5344CB8AC3E}">
        <p14:creationId xmlns:p14="http://schemas.microsoft.com/office/powerpoint/2010/main" val="413953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81BDB-0979-406D-92EF-547E7C3D6A9A}" type="datetimeFigureOut">
              <a:rPr lang="en-GB" smtClean="0"/>
              <a:t>10/07/2025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A54485-7603-474E-B090-44B4FF865B89}" type="slidenum">
              <a:rPr lang="en-GB" smtClean="0"/>
              <a:t>‹#›</a:t>
            </a:fld>
            <a:endParaRPr lang="en-GB"/>
          </a:p>
        </p:txBody>
      </p:sp>
    </p:spTree>
    <p:extLst>
      <p:ext uri="{BB962C8B-B14F-4D97-AF65-F5344CB8AC3E}">
        <p14:creationId xmlns:p14="http://schemas.microsoft.com/office/powerpoint/2010/main" val="302073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D81BDB-0979-406D-92EF-547E7C3D6A9A}" type="datetimeFigureOut">
              <a:rPr lang="en-GB" smtClean="0"/>
              <a:t>10/07/2025</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A54485-7603-474E-B090-44B4FF865B8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754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9013-FC65-3CA9-007F-C5983E617695}"/>
              </a:ext>
            </a:extLst>
          </p:cNvPr>
          <p:cNvSpPr>
            <a:spLocks noGrp="1"/>
          </p:cNvSpPr>
          <p:nvPr>
            <p:ph type="ctrTitle"/>
          </p:nvPr>
        </p:nvSpPr>
        <p:spPr/>
        <p:txBody>
          <a:bodyPr/>
          <a:lstStyle/>
          <a:p>
            <a:r>
              <a:rPr lang="en-GB" dirty="0"/>
              <a:t>Hamza Rahman </a:t>
            </a:r>
          </a:p>
        </p:txBody>
      </p:sp>
      <p:sp>
        <p:nvSpPr>
          <p:cNvPr id="3" name="Subtitle 2">
            <a:extLst>
              <a:ext uri="{FF2B5EF4-FFF2-40B4-BE49-F238E27FC236}">
                <a16:creationId xmlns:a16="http://schemas.microsoft.com/office/drawing/2014/main" id="{3CD06016-53EA-B832-1D6F-D8F898CEF204}"/>
              </a:ext>
            </a:extLst>
          </p:cNvPr>
          <p:cNvSpPr>
            <a:spLocks noGrp="1"/>
          </p:cNvSpPr>
          <p:nvPr>
            <p:ph type="subTitle" idx="1"/>
          </p:nvPr>
        </p:nvSpPr>
        <p:spPr/>
        <p:txBody>
          <a:bodyPr/>
          <a:lstStyle/>
          <a:p>
            <a:r>
              <a:rPr lang="en-GB" dirty="0"/>
              <a:t>Internship dev log </a:t>
            </a:r>
          </a:p>
          <a:p>
            <a:r>
              <a:rPr lang="en-GB" dirty="0"/>
              <a:t>Week 1 – week 6</a:t>
            </a:r>
          </a:p>
        </p:txBody>
      </p:sp>
    </p:spTree>
    <p:extLst>
      <p:ext uri="{BB962C8B-B14F-4D97-AF65-F5344CB8AC3E}">
        <p14:creationId xmlns:p14="http://schemas.microsoft.com/office/powerpoint/2010/main" val="409499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1B5D-BAC9-6E55-C963-FFE19DD2609A}"/>
              </a:ext>
            </a:extLst>
          </p:cNvPr>
          <p:cNvSpPr>
            <a:spLocks noGrp="1"/>
          </p:cNvSpPr>
          <p:nvPr>
            <p:ph type="title"/>
          </p:nvPr>
        </p:nvSpPr>
        <p:spPr/>
        <p:txBody>
          <a:bodyPr/>
          <a:lstStyle/>
          <a:p>
            <a:r>
              <a:rPr lang="en-GB" dirty="0"/>
              <a:t>Microsoft Azure</a:t>
            </a:r>
          </a:p>
        </p:txBody>
      </p:sp>
      <p:sp>
        <p:nvSpPr>
          <p:cNvPr id="3" name="Content Placeholder 2">
            <a:extLst>
              <a:ext uri="{FF2B5EF4-FFF2-40B4-BE49-F238E27FC236}">
                <a16:creationId xmlns:a16="http://schemas.microsoft.com/office/drawing/2014/main" id="{B5EACCD2-4ABD-62FA-8FA0-EF97554CBCAB}"/>
              </a:ext>
            </a:extLst>
          </p:cNvPr>
          <p:cNvSpPr>
            <a:spLocks noGrp="1"/>
          </p:cNvSpPr>
          <p:nvPr>
            <p:ph idx="1"/>
          </p:nvPr>
        </p:nvSpPr>
        <p:spPr/>
        <p:txBody>
          <a:bodyPr/>
          <a:lstStyle/>
          <a:p>
            <a:r>
              <a:rPr lang="en-GB" b="1" dirty="0"/>
              <a:t>What is Microsoft Azure?</a:t>
            </a:r>
            <a:endParaRPr lang="en-GB" dirty="0"/>
          </a:p>
          <a:p>
            <a:r>
              <a:rPr lang="en-GB" b="1" dirty="0"/>
              <a:t>Content:</a:t>
            </a:r>
            <a:endParaRPr lang="en-GB" dirty="0"/>
          </a:p>
          <a:p>
            <a:r>
              <a:rPr lang="en-GB" dirty="0"/>
              <a:t>Cloud computing platform by Microsoft</a:t>
            </a:r>
          </a:p>
          <a:p>
            <a:r>
              <a:rPr lang="en-GB" dirty="0"/>
              <a:t>Offers IaaS, PaaS, and SaaS solutions</a:t>
            </a:r>
          </a:p>
          <a:p>
            <a:r>
              <a:rPr lang="en-GB" dirty="0"/>
              <a:t>Services include: VMs, databases, AI, networking</a:t>
            </a:r>
          </a:p>
          <a:p>
            <a:r>
              <a:rPr lang="en-GB" dirty="0"/>
              <a:t>Scalable, secure, and global infrastructure</a:t>
            </a:r>
          </a:p>
          <a:p>
            <a:endParaRPr lang="en-GB" dirty="0"/>
          </a:p>
        </p:txBody>
      </p:sp>
    </p:spTree>
    <p:extLst>
      <p:ext uri="{BB962C8B-B14F-4D97-AF65-F5344CB8AC3E}">
        <p14:creationId xmlns:p14="http://schemas.microsoft.com/office/powerpoint/2010/main" val="404021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FD9D-24AD-C677-B344-65B3F9BCE98E}"/>
              </a:ext>
            </a:extLst>
          </p:cNvPr>
          <p:cNvSpPr>
            <a:spLocks noGrp="1"/>
          </p:cNvSpPr>
          <p:nvPr>
            <p:ph type="title"/>
          </p:nvPr>
        </p:nvSpPr>
        <p:spPr/>
        <p:txBody>
          <a:bodyPr/>
          <a:lstStyle/>
          <a:p>
            <a:r>
              <a:rPr lang="en-GB" dirty="0"/>
              <a:t>Microsoft Power </a:t>
            </a:r>
            <a:r>
              <a:rPr lang="en-GB" dirty="0" err="1"/>
              <a:t>AUtomate</a:t>
            </a:r>
            <a:endParaRPr lang="en-GB" dirty="0"/>
          </a:p>
        </p:txBody>
      </p:sp>
      <p:sp>
        <p:nvSpPr>
          <p:cNvPr id="3" name="Content Placeholder 2">
            <a:extLst>
              <a:ext uri="{FF2B5EF4-FFF2-40B4-BE49-F238E27FC236}">
                <a16:creationId xmlns:a16="http://schemas.microsoft.com/office/drawing/2014/main" id="{77A4C2FA-C06E-10A2-DDA5-7190345ACA57}"/>
              </a:ext>
            </a:extLst>
          </p:cNvPr>
          <p:cNvSpPr>
            <a:spLocks noGrp="1"/>
          </p:cNvSpPr>
          <p:nvPr>
            <p:ph idx="1"/>
          </p:nvPr>
        </p:nvSpPr>
        <p:spPr/>
        <p:txBody>
          <a:bodyPr/>
          <a:lstStyle/>
          <a:p>
            <a:r>
              <a:rPr lang="en-GB" b="1" dirty="0"/>
              <a:t>What is Power Automate?</a:t>
            </a:r>
            <a:endParaRPr lang="en-GB" dirty="0"/>
          </a:p>
          <a:p>
            <a:r>
              <a:rPr lang="en-GB" b="1" dirty="0"/>
              <a:t>Content:</a:t>
            </a:r>
            <a:endParaRPr lang="en-GB" dirty="0"/>
          </a:p>
          <a:p>
            <a:r>
              <a:rPr lang="en-GB" dirty="0"/>
              <a:t>No-code/low-code automation platform</a:t>
            </a:r>
          </a:p>
          <a:p>
            <a:r>
              <a:rPr lang="en-GB" dirty="0"/>
              <a:t>Automates repetitive workflows across apps</a:t>
            </a:r>
          </a:p>
          <a:p>
            <a:r>
              <a:rPr lang="en-GB" dirty="0"/>
              <a:t>Integrates with Microsoft 365, APIs, and databases</a:t>
            </a:r>
          </a:p>
          <a:p>
            <a:r>
              <a:rPr lang="en-GB" dirty="0"/>
              <a:t>Triggers, actions, and conditions logic</a:t>
            </a:r>
          </a:p>
          <a:p>
            <a:endParaRPr lang="en-GB" dirty="0"/>
          </a:p>
        </p:txBody>
      </p:sp>
    </p:spTree>
    <p:extLst>
      <p:ext uri="{BB962C8B-B14F-4D97-AF65-F5344CB8AC3E}">
        <p14:creationId xmlns:p14="http://schemas.microsoft.com/office/powerpoint/2010/main" val="2300153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7625-FDE0-D0F1-3186-21A72A2F2236}"/>
              </a:ext>
            </a:extLst>
          </p:cNvPr>
          <p:cNvSpPr>
            <a:spLocks noGrp="1"/>
          </p:cNvSpPr>
          <p:nvPr>
            <p:ph type="title"/>
          </p:nvPr>
        </p:nvSpPr>
        <p:spPr/>
        <p:txBody>
          <a:bodyPr/>
          <a:lstStyle/>
          <a:p>
            <a:r>
              <a:rPr lang="en-GB" dirty="0"/>
              <a:t>Docker</a:t>
            </a:r>
          </a:p>
        </p:txBody>
      </p:sp>
      <p:sp>
        <p:nvSpPr>
          <p:cNvPr id="3" name="Content Placeholder 2">
            <a:extLst>
              <a:ext uri="{FF2B5EF4-FFF2-40B4-BE49-F238E27FC236}">
                <a16:creationId xmlns:a16="http://schemas.microsoft.com/office/drawing/2014/main" id="{E39085E9-4C92-5CDB-E0E7-B713924E275A}"/>
              </a:ext>
            </a:extLst>
          </p:cNvPr>
          <p:cNvSpPr>
            <a:spLocks noGrp="1"/>
          </p:cNvSpPr>
          <p:nvPr>
            <p:ph idx="1"/>
          </p:nvPr>
        </p:nvSpPr>
        <p:spPr/>
        <p:txBody>
          <a:bodyPr/>
          <a:lstStyle/>
          <a:p>
            <a:r>
              <a:rPr lang="en-GB" b="1" dirty="0"/>
              <a:t>What is Docker?</a:t>
            </a:r>
            <a:endParaRPr lang="en-GB" dirty="0"/>
          </a:p>
          <a:p>
            <a:r>
              <a:rPr lang="en-GB" b="1" dirty="0"/>
              <a:t>Content:</a:t>
            </a:r>
            <a:endParaRPr lang="en-GB" dirty="0"/>
          </a:p>
          <a:p>
            <a:r>
              <a:rPr lang="en-GB" dirty="0"/>
              <a:t>Platform for containerizing applications</a:t>
            </a:r>
          </a:p>
          <a:p>
            <a:r>
              <a:rPr lang="en-GB" dirty="0"/>
              <a:t>Packages code + dependencies into isolated units</a:t>
            </a:r>
          </a:p>
          <a:p>
            <a:r>
              <a:rPr lang="en-GB" dirty="0"/>
              <a:t>Runs consistently across environments</a:t>
            </a:r>
          </a:p>
          <a:p>
            <a:r>
              <a:rPr lang="en-GB" dirty="0"/>
              <a:t>Lightweight and fast to start</a:t>
            </a:r>
          </a:p>
          <a:p>
            <a:endParaRPr lang="en-GB" dirty="0"/>
          </a:p>
        </p:txBody>
      </p:sp>
    </p:spTree>
    <p:extLst>
      <p:ext uri="{BB962C8B-B14F-4D97-AF65-F5344CB8AC3E}">
        <p14:creationId xmlns:p14="http://schemas.microsoft.com/office/powerpoint/2010/main" val="85138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97BA-9CA9-B323-D44B-8DDB800E1456}"/>
              </a:ext>
            </a:extLst>
          </p:cNvPr>
          <p:cNvSpPr>
            <a:spLocks noGrp="1"/>
          </p:cNvSpPr>
          <p:nvPr>
            <p:ph type="title"/>
          </p:nvPr>
        </p:nvSpPr>
        <p:spPr/>
        <p:txBody>
          <a:bodyPr/>
          <a:lstStyle/>
          <a:p>
            <a:r>
              <a:rPr lang="en-GB" dirty="0"/>
              <a:t>Terraform</a:t>
            </a:r>
          </a:p>
        </p:txBody>
      </p:sp>
      <p:sp>
        <p:nvSpPr>
          <p:cNvPr id="3" name="Content Placeholder 2">
            <a:extLst>
              <a:ext uri="{FF2B5EF4-FFF2-40B4-BE49-F238E27FC236}">
                <a16:creationId xmlns:a16="http://schemas.microsoft.com/office/drawing/2014/main" id="{5830E49C-323A-46B5-8F1A-2A6CA1D5F4B1}"/>
              </a:ext>
            </a:extLst>
          </p:cNvPr>
          <p:cNvSpPr>
            <a:spLocks noGrp="1"/>
          </p:cNvSpPr>
          <p:nvPr>
            <p:ph idx="1"/>
          </p:nvPr>
        </p:nvSpPr>
        <p:spPr/>
        <p:txBody>
          <a:bodyPr/>
          <a:lstStyle/>
          <a:p>
            <a:r>
              <a:rPr lang="en-GB" b="1" dirty="0"/>
              <a:t>What is Terraform?</a:t>
            </a:r>
            <a:endParaRPr lang="en-GB" dirty="0"/>
          </a:p>
          <a:p>
            <a:r>
              <a:rPr lang="en-GB" b="1" dirty="0"/>
              <a:t>Content:</a:t>
            </a:r>
            <a:endParaRPr lang="en-GB" dirty="0"/>
          </a:p>
          <a:p>
            <a:r>
              <a:rPr lang="en-GB" dirty="0"/>
              <a:t>Infrastructure as Code (</a:t>
            </a:r>
            <a:r>
              <a:rPr lang="en-GB" dirty="0" err="1"/>
              <a:t>IaC</a:t>
            </a:r>
            <a:r>
              <a:rPr lang="en-GB" dirty="0"/>
              <a:t>) tool</a:t>
            </a:r>
          </a:p>
          <a:p>
            <a:r>
              <a:rPr lang="en-GB" dirty="0"/>
              <a:t>Manages cloud resources using configuration files</a:t>
            </a:r>
          </a:p>
          <a:p>
            <a:r>
              <a:rPr lang="en-GB" dirty="0"/>
              <a:t>Supports multiple cloud providers (Azure, AWS, etc.)</a:t>
            </a:r>
          </a:p>
          <a:p>
            <a:r>
              <a:rPr lang="en-GB" dirty="0"/>
              <a:t>Enables version-controlled, repeatable deployments</a:t>
            </a:r>
          </a:p>
          <a:p>
            <a:endParaRPr lang="en-GB" dirty="0"/>
          </a:p>
        </p:txBody>
      </p:sp>
    </p:spTree>
    <p:extLst>
      <p:ext uri="{BB962C8B-B14F-4D97-AF65-F5344CB8AC3E}">
        <p14:creationId xmlns:p14="http://schemas.microsoft.com/office/powerpoint/2010/main" val="179684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931E-C3D2-D657-F34B-3CE4A5C721B6}"/>
              </a:ext>
            </a:extLst>
          </p:cNvPr>
          <p:cNvSpPr>
            <a:spLocks noGrp="1"/>
          </p:cNvSpPr>
          <p:nvPr>
            <p:ph type="title"/>
          </p:nvPr>
        </p:nvSpPr>
        <p:spPr/>
        <p:txBody>
          <a:bodyPr/>
          <a:lstStyle/>
          <a:p>
            <a:r>
              <a:rPr lang="en-GB" dirty="0"/>
              <a:t>CI/CD pipelines</a:t>
            </a:r>
          </a:p>
        </p:txBody>
      </p:sp>
      <p:sp>
        <p:nvSpPr>
          <p:cNvPr id="3" name="Content Placeholder 2">
            <a:extLst>
              <a:ext uri="{FF2B5EF4-FFF2-40B4-BE49-F238E27FC236}">
                <a16:creationId xmlns:a16="http://schemas.microsoft.com/office/drawing/2014/main" id="{D65A1311-BF8A-A09D-D913-F3AAA9DB1102}"/>
              </a:ext>
            </a:extLst>
          </p:cNvPr>
          <p:cNvSpPr>
            <a:spLocks noGrp="1"/>
          </p:cNvSpPr>
          <p:nvPr>
            <p:ph idx="1"/>
          </p:nvPr>
        </p:nvSpPr>
        <p:spPr/>
        <p:txBody>
          <a:bodyPr/>
          <a:lstStyle/>
          <a:p>
            <a:r>
              <a:rPr lang="en-GB" b="1" dirty="0"/>
              <a:t>What is CI/CD?</a:t>
            </a:r>
            <a:endParaRPr lang="en-GB" dirty="0"/>
          </a:p>
          <a:p>
            <a:r>
              <a:rPr lang="en-GB" b="1" dirty="0"/>
              <a:t>Content:</a:t>
            </a:r>
            <a:endParaRPr lang="en-GB" dirty="0"/>
          </a:p>
          <a:p>
            <a:r>
              <a:rPr lang="en-GB" dirty="0"/>
              <a:t>CI: Continuous Integration — auto-test + build</a:t>
            </a:r>
          </a:p>
          <a:p>
            <a:r>
              <a:rPr lang="en-GB" dirty="0"/>
              <a:t>CD: Continuous Deployment — auto-deploy to production</a:t>
            </a:r>
          </a:p>
          <a:p>
            <a:r>
              <a:rPr lang="en-GB" dirty="0"/>
              <a:t>Automates dev-to-release pipeline</a:t>
            </a:r>
          </a:p>
          <a:p>
            <a:r>
              <a:rPr lang="en-GB" dirty="0"/>
              <a:t>Improves code quality &amp; delivery speed</a:t>
            </a:r>
          </a:p>
          <a:p>
            <a:endParaRPr lang="en-GB" dirty="0"/>
          </a:p>
        </p:txBody>
      </p:sp>
    </p:spTree>
    <p:extLst>
      <p:ext uri="{BB962C8B-B14F-4D97-AF65-F5344CB8AC3E}">
        <p14:creationId xmlns:p14="http://schemas.microsoft.com/office/powerpoint/2010/main" val="96319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E3C2-C638-255C-B142-0ACB622CA909}"/>
              </a:ext>
            </a:extLst>
          </p:cNvPr>
          <p:cNvSpPr>
            <a:spLocks noGrp="1"/>
          </p:cNvSpPr>
          <p:nvPr>
            <p:ph type="title"/>
          </p:nvPr>
        </p:nvSpPr>
        <p:spPr/>
        <p:txBody>
          <a:bodyPr/>
          <a:lstStyle/>
          <a:p>
            <a:r>
              <a:rPr lang="en-GB" dirty="0"/>
              <a:t>Grafana</a:t>
            </a:r>
          </a:p>
        </p:txBody>
      </p:sp>
      <p:sp>
        <p:nvSpPr>
          <p:cNvPr id="3" name="Content Placeholder 2">
            <a:extLst>
              <a:ext uri="{FF2B5EF4-FFF2-40B4-BE49-F238E27FC236}">
                <a16:creationId xmlns:a16="http://schemas.microsoft.com/office/drawing/2014/main" id="{B421CBEC-FC35-CB24-1BC9-8567D8EDC129}"/>
              </a:ext>
            </a:extLst>
          </p:cNvPr>
          <p:cNvSpPr>
            <a:spLocks noGrp="1"/>
          </p:cNvSpPr>
          <p:nvPr>
            <p:ph idx="1"/>
          </p:nvPr>
        </p:nvSpPr>
        <p:spPr/>
        <p:txBody>
          <a:bodyPr/>
          <a:lstStyle/>
          <a:p>
            <a:r>
              <a:rPr lang="en-GB" b="1" dirty="0"/>
              <a:t>What is Grafana?</a:t>
            </a:r>
            <a:endParaRPr lang="en-GB" dirty="0"/>
          </a:p>
          <a:p>
            <a:r>
              <a:rPr lang="en-GB" b="1" dirty="0"/>
              <a:t>Content:</a:t>
            </a:r>
            <a:endParaRPr lang="en-GB" dirty="0"/>
          </a:p>
          <a:p>
            <a:r>
              <a:rPr lang="en-GB" dirty="0"/>
              <a:t>Open-source data visualization tool</a:t>
            </a:r>
          </a:p>
          <a:p>
            <a:r>
              <a:rPr lang="en-GB" dirty="0"/>
              <a:t>Dashboards for metrics, logs, and alerts</a:t>
            </a:r>
          </a:p>
          <a:p>
            <a:r>
              <a:rPr lang="en-GB" dirty="0"/>
              <a:t>Integrates with Prometheus, Azure, etc.</a:t>
            </a:r>
          </a:p>
          <a:p>
            <a:r>
              <a:rPr lang="en-GB" dirty="0"/>
              <a:t>Real-time system monitoring</a:t>
            </a:r>
          </a:p>
          <a:p>
            <a:endParaRPr lang="en-GB" dirty="0"/>
          </a:p>
        </p:txBody>
      </p:sp>
    </p:spTree>
    <p:extLst>
      <p:ext uri="{BB962C8B-B14F-4D97-AF65-F5344CB8AC3E}">
        <p14:creationId xmlns:p14="http://schemas.microsoft.com/office/powerpoint/2010/main" val="347721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9D54-FA0F-F201-BA49-B8F52F951035}"/>
              </a:ext>
            </a:extLst>
          </p:cNvPr>
          <p:cNvSpPr>
            <a:spLocks noGrp="1"/>
          </p:cNvSpPr>
          <p:nvPr>
            <p:ph type="title"/>
          </p:nvPr>
        </p:nvSpPr>
        <p:spPr/>
        <p:txBody>
          <a:bodyPr/>
          <a:lstStyle/>
          <a:p>
            <a:r>
              <a:rPr lang="en-GB" dirty="0"/>
              <a:t>How they work together</a:t>
            </a:r>
          </a:p>
        </p:txBody>
      </p:sp>
      <p:sp>
        <p:nvSpPr>
          <p:cNvPr id="3" name="Content Placeholder 2">
            <a:extLst>
              <a:ext uri="{FF2B5EF4-FFF2-40B4-BE49-F238E27FC236}">
                <a16:creationId xmlns:a16="http://schemas.microsoft.com/office/drawing/2014/main" id="{49AD437A-D764-72A4-9167-C25B58C67BA7}"/>
              </a:ext>
            </a:extLst>
          </p:cNvPr>
          <p:cNvSpPr>
            <a:spLocks noGrp="1"/>
          </p:cNvSpPr>
          <p:nvPr>
            <p:ph idx="1"/>
          </p:nvPr>
        </p:nvSpPr>
        <p:spPr/>
        <p:txBody>
          <a:bodyPr/>
          <a:lstStyle/>
          <a:p>
            <a:r>
              <a:rPr lang="en-GB" b="1" dirty="0"/>
              <a:t>Integrated Cloud DevOps Workflow</a:t>
            </a:r>
            <a:endParaRPr lang="en-GB" dirty="0"/>
          </a:p>
          <a:p>
            <a:r>
              <a:rPr lang="en-GB" b="1" dirty="0"/>
              <a:t>Content:</a:t>
            </a:r>
            <a:endParaRPr lang="en-GB" dirty="0"/>
          </a:p>
          <a:p>
            <a:r>
              <a:rPr lang="en-GB" b="1" dirty="0"/>
              <a:t>Terraform</a:t>
            </a:r>
            <a:r>
              <a:rPr lang="en-GB" dirty="0"/>
              <a:t> provisions cloud resources on </a:t>
            </a:r>
            <a:r>
              <a:rPr lang="en-GB" b="1" dirty="0"/>
              <a:t>Azure</a:t>
            </a:r>
            <a:endParaRPr lang="en-GB" dirty="0"/>
          </a:p>
          <a:p>
            <a:r>
              <a:rPr lang="en-GB" dirty="0"/>
              <a:t>Apps run in </a:t>
            </a:r>
            <a:r>
              <a:rPr lang="en-GB" b="1" dirty="0"/>
              <a:t>Docker</a:t>
            </a:r>
            <a:r>
              <a:rPr lang="en-GB" dirty="0"/>
              <a:t> containers</a:t>
            </a:r>
          </a:p>
          <a:p>
            <a:r>
              <a:rPr lang="en-GB" b="1" dirty="0"/>
              <a:t>CI/CD pipelines</a:t>
            </a:r>
            <a:r>
              <a:rPr lang="en-GB" dirty="0"/>
              <a:t> automate testing and deployment</a:t>
            </a:r>
          </a:p>
          <a:p>
            <a:r>
              <a:rPr lang="en-GB" b="1" dirty="0"/>
              <a:t>Power Automate</a:t>
            </a:r>
            <a:r>
              <a:rPr lang="en-GB" dirty="0"/>
              <a:t> handles alerts &amp; business workflows</a:t>
            </a:r>
          </a:p>
          <a:p>
            <a:r>
              <a:rPr lang="en-GB" b="1" dirty="0"/>
              <a:t>Grafana</a:t>
            </a:r>
            <a:r>
              <a:rPr lang="en-GB" dirty="0"/>
              <a:t> monitors everything with real-time dashboards</a:t>
            </a:r>
          </a:p>
          <a:p>
            <a:endParaRPr lang="en-GB" dirty="0"/>
          </a:p>
        </p:txBody>
      </p:sp>
    </p:spTree>
    <p:extLst>
      <p:ext uri="{BB962C8B-B14F-4D97-AF65-F5344CB8AC3E}">
        <p14:creationId xmlns:p14="http://schemas.microsoft.com/office/powerpoint/2010/main" val="208298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3504-2B50-5CDE-2C8A-6F10AC2A114D}"/>
              </a:ext>
            </a:extLst>
          </p:cNvPr>
          <p:cNvSpPr>
            <a:spLocks noGrp="1"/>
          </p:cNvSpPr>
          <p:nvPr>
            <p:ph type="title"/>
          </p:nvPr>
        </p:nvSpPr>
        <p:spPr/>
        <p:txBody>
          <a:bodyPr/>
          <a:lstStyle/>
          <a:p>
            <a:r>
              <a:rPr lang="en-GB" dirty="0"/>
              <a:t>Dev IT (with Ryan)</a:t>
            </a:r>
          </a:p>
        </p:txBody>
      </p:sp>
      <p:sp>
        <p:nvSpPr>
          <p:cNvPr id="3" name="Content Placeholder 2">
            <a:extLst>
              <a:ext uri="{FF2B5EF4-FFF2-40B4-BE49-F238E27FC236}">
                <a16:creationId xmlns:a16="http://schemas.microsoft.com/office/drawing/2014/main" id="{E340B5DC-1B06-C98B-AC13-14F40E04353B}"/>
              </a:ext>
            </a:extLst>
          </p:cNvPr>
          <p:cNvSpPr>
            <a:spLocks noGrp="1"/>
          </p:cNvSpPr>
          <p:nvPr>
            <p:ph idx="1"/>
          </p:nvPr>
        </p:nvSpPr>
        <p:spPr/>
        <p:txBody>
          <a:bodyPr/>
          <a:lstStyle/>
          <a:p>
            <a:endParaRPr lang="en-GB" dirty="0"/>
          </a:p>
          <a:p>
            <a:r>
              <a:rPr lang="en-GB" dirty="0"/>
              <a:t>- Knowbe4</a:t>
            </a:r>
          </a:p>
          <a:p>
            <a:r>
              <a:rPr lang="en-GB" dirty="0"/>
              <a:t>- Networking</a:t>
            </a:r>
          </a:p>
          <a:p>
            <a:r>
              <a:rPr lang="en-GB" dirty="0"/>
              <a:t>- Brivo (access control system)</a:t>
            </a:r>
          </a:p>
          <a:p>
            <a:r>
              <a:rPr lang="en-GB" dirty="0"/>
              <a:t>- Eagle Eye Networks (CCTV)</a:t>
            </a:r>
          </a:p>
          <a:p>
            <a:r>
              <a:rPr lang="en-GB" dirty="0"/>
              <a:t>- MS Defender</a:t>
            </a:r>
          </a:p>
          <a:p>
            <a:r>
              <a:rPr lang="en-GB" dirty="0"/>
              <a:t>- SLH/DTS</a:t>
            </a:r>
          </a:p>
        </p:txBody>
      </p:sp>
    </p:spTree>
    <p:extLst>
      <p:ext uri="{BB962C8B-B14F-4D97-AF65-F5344CB8AC3E}">
        <p14:creationId xmlns:p14="http://schemas.microsoft.com/office/powerpoint/2010/main" val="233865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6E3E-88CC-DA59-F9E9-F45E859D14C3}"/>
              </a:ext>
            </a:extLst>
          </p:cNvPr>
          <p:cNvSpPr>
            <a:spLocks noGrp="1"/>
          </p:cNvSpPr>
          <p:nvPr>
            <p:ph type="title"/>
          </p:nvPr>
        </p:nvSpPr>
        <p:spPr/>
        <p:txBody>
          <a:bodyPr/>
          <a:lstStyle/>
          <a:p>
            <a:r>
              <a:rPr lang="en-GB" dirty="0"/>
              <a:t>KnowBe4</a:t>
            </a:r>
          </a:p>
        </p:txBody>
      </p:sp>
      <p:sp>
        <p:nvSpPr>
          <p:cNvPr id="3" name="Content Placeholder 2">
            <a:extLst>
              <a:ext uri="{FF2B5EF4-FFF2-40B4-BE49-F238E27FC236}">
                <a16:creationId xmlns:a16="http://schemas.microsoft.com/office/drawing/2014/main" id="{57D026E2-27D3-47E2-53D0-700B57961185}"/>
              </a:ext>
            </a:extLst>
          </p:cNvPr>
          <p:cNvSpPr>
            <a:spLocks noGrp="1"/>
          </p:cNvSpPr>
          <p:nvPr>
            <p:ph idx="1"/>
          </p:nvPr>
        </p:nvSpPr>
        <p:spPr/>
        <p:txBody>
          <a:bodyPr/>
          <a:lstStyle/>
          <a:p>
            <a:r>
              <a:rPr lang="en-GB" b="1" dirty="0"/>
              <a:t>What is KnowBe4?</a:t>
            </a:r>
            <a:endParaRPr lang="en-GB" dirty="0"/>
          </a:p>
          <a:p>
            <a:r>
              <a:rPr lang="en-GB" b="1" dirty="0"/>
              <a:t>Content:</a:t>
            </a:r>
            <a:endParaRPr lang="en-GB" dirty="0"/>
          </a:p>
          <a:p>
            <a:r>
              <a:rPr lang="en-GB" dirty="0"/>
              <a:t>Security awareness training platform</a:t>
            </a:r>
          </a:p>
          <a:p>
            <a:r>
              <a:rPr lang="en-GB" dirty="0"/>
              <a:t>Simulates phishing and social engineering attacks</a:t>
            </a:r>
          </a:p>
          <a:p>
            <a:r>
              <a:rPr lang="en-GB" dirty="0"/>
              <a:t>Tracks user performance &amp; vulnerability</a:t>
            </a:r>
          </a:p>
          <a:p>
            <a:r>
              <a:rPr lang="en-GB" dirty="0"/>
              <a:t>Helps build a strong security culture</a:t>
            </a:r>
          </a:p>
          <a:p>
            <a:endParaRPr lang="en-GB" dirty="0"/>
          </a:p>
        </p:txBody>
      </p:sp>
    </p:spTree>
    <p:extLst>
      <p:ext uri="{BB962C8B-B14F-4D97-AF65-F5344CB8AC3E}">
        <p14:creationId xmlns:p14="http://schemas.microsoft.com/office/powerpoint/2010/main" val="182452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F0C6-58D2-C1AB-4168-4588DB314230}"/>
              </a:ext>
            </a:extLst>
          </p:cNvPr>
          <p:cNvSpPr>
            <a:spLocks noGrp="1"/>
          </p:cNvSpPr>
          <p:nvPr>
            <p:ph type="title"/>
          </p:nvPr>
        </p:nvSpPr>
        <p:spPr/>
        <p:txBody>
          <a:bodyPr/>
          <a:lstStyle/>
          <a:p>
            <a:r>
              <a:rPr lang="en-GB" dirty="0"/>
              <a:t>Networking</a:t>
            </a:r>
          </a:p>
        </p:txBody>
      </p:sp>
      <p:sp>
        <p:nvSpPr>
          <p:cNvPr id="3" name="Content Placeholder 2">
            <a:extLst>
              <a:ext uri="{FF2B5EF4-FFF2-40B4-BE49-F238E27FC236}">
                <a16:creationId xmlns:a16="http://schemas.microsoft.com/office/drawing/2014/main" id="{AFE60909-9D5B-8A69-431E-76F27E7DAB66}"/>
              </a:ext>
            </a:extLst>
          </p:cNvPr>
          <p:cNvSpPr>
            <a:spLocks noGrp="1"/>
          </p:cNvSpPr>
          <p:nvPr>
            <p:ph idx="1"/>
          </p:nvPr>
        </p:nvSpPr>
        <p:spPr/>
        <p:txBody>
          <a:bodyPr/>
          <a:lstStyle/>
          <a:p>
            <a:r>
              <a:rPr lang="en-GB" b="1" dirty="0"/>
              <a:t>What is Networking?</a:t>
            </a:r>
            <a:endParaRPr lang="en-GB" dirty="0"/>
          </a:p>
          <a:p>
            <a:r>
              <a:rPr lang="en-GB" b="1" dirty="0"/>
              <a:t>Content:</a:t>
            </a:r>
            <a:endParaRPr lang="en-GB" dirty="0"/>
          </a:p>
          <a:p>
            <a:r>
              <a:rPr lang="en-GB" dirty="0"/>
              <a:t>Connects computers and devices to share data</a:t>
            </a:r>
          </a:p>
          <a:p>
            <a:r>
              <a:rPr lang="en-GB" dirty="0"/>
              <a:t>Includes LAN, WAN, routers, switches, and protocols</a:t>
            </a:r>
          </a:p>
          <a:p>
            <a:r>
              <a:rPr lang="en-GB" dirty="0"/>
              <a:t>Enables internet access, security, and communication</a:t>
            </a:r>
          </a:p>
          <a:p>
            <a:r>
              <a:rPr lang="en-GB" dirty="0"/>
              <a:t>Foundation for cloud services and infrastructure</a:t>
            </a:r>
          </a:p>
          <a:p>
            <a:endParaRPr lang="en-GB" dirty="0"/>
          </a:p>
        </p:txBody>
      </p:sp>
    </p:spTree>
    <p:extLst>
      <p:ext uri="{BB962C8B-B14F-4D97-AF65-F5344CB8AC3E}">
        <p14:creationId xmlns:p14="http://schemas.microsoft.com/office/powerpoint/2010/main" val="21806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881D-2E46-EC80-E7E9-B0747E4A2E43}"/>
              </a:ext>
            </a:extLst>
          </p:cNvPr>
          <p:cNvSpPr>
            <a:spLocks noGrp="1"/>
          </p:cNvSpPr>
          <p:nvPr>
            <p:ph type="title"/>
          </p:nvPr>
        </p:nvSpPr>
        <p:spPr/>
        <p:txBody>
          <a:bodyPr/>
          <a:lstStyle/>
          <a:p>
            <a:r>
              <a:rPr lang="en-GB" dirty="0"/>
              <a:t>Dev OPS (with </a:t>
            </a:r>
            <a:r>
              <a:rPr lang="en-GB" dirty="0" err="1"/>
              <a:t>Dabeer</a:t>
            </a:r>
            <a:r>
              <a:rPr lang="en-GB" dirty="0"/>
              <a:t>)</a:t>
            </a:r>
          </a:p>
        </p:txBody>
      </p:sp>
      <p:sp>
        <p:nvSpPr>
          <p:cNvPr id="3" name="Content Placeholder 2">
            <a:extLst>
              <a:ext uri="{FF2B5EF4-FFF2-40B4-BE49-F238E27FC236}">
                <a16:creationId xmlns:a16="http://schemas.microsoft.com/office/drawing/2014/main" id="{0260CD77-A693-E9D9-C78A-2306799660FE}"/>
              </a:ext>
            </a:extLst>
          </p:cNvPr>
          <p:cNvSpPr>
            <a:spLocks noGrp="1"/>
          </p:cNvSpPr>
          <p:nvPr>
            <p:ph idx="1"/>
          </p:nvPr>
        </p:nvSpPr>
        <p:spPr/>
        <p:txBody>
          <a:bodyPr/>
          <a:lstStyle/>
          <a:p>
            <a:endParaRPr lang="en-GB" dirty="0"/>
          </a:p>
          <a:p>
            <a:r>
              <a:rPr lang="en-GB" dirty="0"/>
              <a:t>- Containers</a:t>
            </a:r>
          </a:p>
          <a:p>
            <a:r>
              <a:rPr lang="en-GB" dirty="0"/>
              <a:t>- OAuth</a:t>
            </a:r>
          </a:p>
          <a:p>
            <a:r>
              <a:rPr lang="en-GB" dirty="0"/>
              <a:t>- Git branch (graph theory)</a:t>
            </a:r>
          </a:p>
          <a:p>
            <a:r>
              <a:rPr lang="en-GB" dirty="0"/>
              <a:t>- Node-Red</a:t>
            </a:r>
          </a:p>
          <a:p>
            <a:r>
              <a:rPr lang="en-GB" dirty="0"/>
              <a:t>- Postman</a:t>
            </a:r>
          </a:p>
        </p:txBody>
      </p:sp>
    </p:spTree>
    <p:extLst>
      <p:ext uri="{BB962C8B-B14F-4D97-AF65-F5344CB8AC3E}">
        <p14:creationId xmlns:p14="http://schemas.microsoft.com/office/powerpoint/2010/main" val="213311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5C53-F57C-DA5D-E388-1F7C02C10F99}"/>
              </a:ext>
            </a:extLst>
          </p:cNvPr>
          <p:cNvSpPr>
            <a:spLocks noGrp="1"/>
          </p:cNvSpPr>
          <p:nvPr>
            <p:ph type="title"/>
          </p:nvPr>
        </p:nvSpPr>
        <p:spPr/>
        <p:txBody>
          <a:bodyPr/>
          <a:lstStyle/>
          <a:p>
            <a:r>
              <a:rPr lang="en-GB" dirty="0"/>
              <a:t>Brivo</a:t>
            </a:r>
          </a:p>
        </p:txBody>
      </p:sp>
      <p:sp>
        <p:nvSpPr>
          <p:cNvPr id="3" name="Content Placeholder 2">
            <a:extLst>
              <a:ext uri="{FF2B5EF4-FFF2-40B4-BE49-F238E27FC236}">
                <a16:creationId xmlns:a16="http://schemas.microsoft.com/office/drawing/2014/main" id="{DB40F34A-8E48-B356-560E-59341DE21178}"/>
              </a:ext>
            </a:extLst>
          </p:cNvPr>
          <p:cNvSpPr>
            <a:spLocks noGrp="1"/>
          </p:cNvSpPr>
          <p:nvPr>
            <p:ph idx="1"/>
          </p:nvPr>
        </p:nvSpPr>
        <p:spPr/>
        <p:txBody>
          <a:bodyPr/>
          <a:lstStyle/>
          <a:p>
            <a:r>
              <a:rPr lang="en-GB" b="1" dirty="0"/>
              <a:t>What is Brivo?</a:t>
            </a:r>
            <a:endParaRPr lang="en-GB" dirty="0"/>
          </a:p>
          <a:p>
            <a:r>
              <a:rPr lang="en-GB" b="1" dirty="0"/>
              <a:t>Content:</a:t>
            </a:r>
            <a:endParaRPr lang="en-GB" dirty="0"/>
          </a:p>
          <a:p>
            <a:r>
              <a:rPr lang="en-GB" dirty="0"/>
              <a:t>Cloud-based access control system</a:t>
            </a:r>
          </a:p>
          <a:p>
            <a:r>
              <a:rPr lang="en-GB" dirty="0"/>
              <a:t>Manages building entry via keycards, mobile, or biometrics</a:t>
            </a:r>
          </a:p>
          <a:p>
            <a:r>
              <a:rPr lang="en-GB" dirty="0"/>
              <a:t>Logs user activity and access attempts</a:t>
            </a:r>
          </a:p>
          <a:p>
            <a:r>
              <a:rPr lang="en-GB" dirty="0"/>
              <a:t>Integrates with cameras, alarms, and user databases</a:t>
            </a:r>
          </a:p>
          <a:p>
            <a:endParaRPr lang="en-GB" dirty="0"/>
          </a:p>
        </p:txBody>
      </p:sp>
    </p:spTree>
    <p:extLst>
      <p:ext uri="{BB962C8B-B14F-4D97-AF65-F5344CB8AC3E}">
        <p14:creationId xmlns:p14="http://schemas.microsoft.com/office/powerpoint/2010/main" val="43900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7D8-5B26-60F7-34CF-CF818C47C458}"/>
              </a:ext>
            </a:extLst>
          </p:cNvPr>
          <p:cNvSpPr>
            <a:spLocks noGrp="1"/>
          </p:cNvSpPr>
          <p:nvPr>
            <p:ph type="title"/>
          </p:nvPr>
        </p:nvSpPr>
        <p:spPr/>
        <p:txBody>
          <a:bodyPr/>
          <a:lstStyle/>
          <a:p>
            <a:r>
              <a:rPr lang="en-GB" dirty="0"/>
              <a:t>Eagle Eye Networks</a:t>
            </a:r>
          </a:p>
        </p:txBody>
      </p:sp>
      <p:sp>
        <p:nvSpPr>
          <p:cNvPr id="3" name="Content Placeholder 2">
            <a:extLst>
              <a:ext uri="{FF2B5EF4-FFF2-40B4-BE49-F238E27FC236}">
                <a16:creationId xmlns:a16="http://schemas.microsoft.com/office/drawing/2014/main" id="{DA2E054E-CA78-79F1-92EF-78BB66F808E6}"/>
              </a:ext>
            </a:extLst>
          </p:cNvPr>
          <p:cNvSpPr>
            <a:spLocks noGrp="1"/>
          </p:cNvSpPr>
          <p:nvPr>
            <p:ph idx="1"/>
          </p:nvPr>
        </p:nvSpPr>
        <p:spPr/>
        <p:txBody>
          <a:bodyPr/>
          <a:lstStyle/>
          <a:p>
            <a:r>
              <a:rPr lang="en-GB" b="1" dirty="0"/>
              <a:t>What is Eagle Eye Networks?</a:t>
            </a:r>
            <a:endParaRPr lang="en-GB" dirty="0"/>
          </a:p>
          <a:p>
            <a:r>
              <a:rPr lang="en-GB" b="1" dirty="0"/>
              <a:t>Content:</a:t>
            </a:r>
            <a:endParaRPr lang="en-GB" dirty="0"/>
          </a:p>
          <a:p>
            <a:r>
              <a:rPr lang="en-GB" dirty="0"/>
              <a:t>Cloud-managed video surveillance platform</a:t>
            </a:r>
          </a:p>
          <a:p>
            <a:r>
              <a:rPr lang="en-GB" dirty="0"/>
              <a:t>Real-time CCTV monitoring and recording</a:t>
            </a:r>
          </a:p>
          <a:p>
            <a:r>
              <a:rPr lang="en-GB" dirty="0"/>
              <a:t>Secure remote access to camera feeds</a:t>
            </a:r>
          </a:p>
          <a:p>
            <a:r>
              <a:rPr lang="en-GB" dirty="0"/>
              <a:t>Integrates with Brivo and other security systems</a:t>
            </a:r>
          </a:p>
          <a:p>
            <a:endParaRPr lang="en-GB" dirty="0"/>
          </a:p>
        </p:txBody>
      </p:sp>
    </p:spTree>
    <p:extLst>
      <p:ext uri="{BB962C8B-B14F-4D97-AF65-F5344CB8AC3E}">
        <p14:creationId xmlns:p14="http://schemas.microsoft.com/office/powerpoint/2010/main" val="280543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07E4-A7C0-D178-C48E-F22C04D906C2}"/>
              </a:ext>
            </a:extLst>
          </p:cNvPr>
          <p:cNvSpPr>
            <a:spLocks noGrp="1"/>
          </p:cNvSpPr>
          <p:nvPr>
            <p:ph type="title"/>
          </p:nvPr>
        </p:nvSpPr>
        <p:spPr/>
        <p:txBody>
          <a:bodyPr/>
          <a:lstStyle/>
          <a:p>
            <a:r>
              <a:rPr lang="en-GB" dirty="0"/>
              <a:t>MS Defender</a:t>
            </a:r>
          </a:p>
        </p:txBody>
      </p:sp>
      <p:sp>
        <p:nvSpPr>
          <p:cNvPr id="3" name="Content Placeholder 2">
            <a:extLst>
              <a:ext uri="{FF2B5EF4-FFF2-40B4-BE49-F238E27FC236}">
                <a16:creationId xmlns:a16="http://schemas.microsoft.com/office/drawing/2014/main" id="{0F284C94-9ADA-44B0-BC06-EF49458E3FC3}"/>
              </a:ext>
            </a:extLst>
          </p:cNvPr>
          <p:cNvSpPr>
            <a:spLocks noGrp="1"/>
          </p:cNvSpPr>
          <p:nvPr>
            <p:ph idx="1"/>
          </p:nvPr>
        </p:nvSpPr>
        <p:spPr/>
        <p:txBody>
          <a:bodyPr/>
          <a:lstStyle/>
          <a:p>
            <a:r>
              <a:rPr lang="en-GB" b="1" dirty="0"/>
              <a:t>Endpoint Protection – Microsoft Defender</a:t>
            </a:r>
            <a:endParaRPr lang="en-GB" dirty="0"/>
          </a:p>
          <a:p>
            <a:r>
              <a:rPr lang="en-GB" b="1" dirty="0"/>
              <a:t>Content:</a:t>
            </a:r>
            <a:endParaRPr lang="en-GB" dirty="0"/>
          </a:p>
          <a:p>
            <a:r>
              <a:rPr lang="en-GB" dirty="0"/>
              <a:t>Advanced threat protection for devices</a:t>
            </a:r>
          </a:p>
          <a:p>
            <a:r>
              <a:rPr lang="en-GB" dirty="0"/>
              <a:t>Real-time scanning and malware </a:t>
            </a:r>
            <a:r>
              <a:rPr lang="en-GB" dirty="0" err="1"/>
              <a:t>defense</a:t>
            </a:r>
            <a:endParaRPr lang="en-GB" dirty="0"/>
          </a:p>
          <a:p>
            <a:r>
              <a:rPr lang="en-GB" dirty="0"/>
              <a:t>Identity, endpoint, and email protection</a:t>
            </a:r>
          </a:p>
          <a:p>
            <a:r>
              <a:rPr lang="en-GB" dirty="0"/>
              <a:t>Integrates with Microsoft 365 &amp; Azure</a:t>
            </a:r>
          </a:p>
          <a:p>
            <a:endParaRPr lang="en-GB" dirty="0"/>
          </a:p>
        </p:txBody>
      </p:sp>
    </p:spTree>
    <p:extLst>
      <p:ext uri="{BB962C8B-B14F-4D97-AF65-F5344CB8AC3E}">
        <p14:creationId xmlns:p14="http://schemas.microsoft.com/office/powerpoint/2010/main" val="256775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DD20-FDBA-03F1-9090-BE8018426378}"/>
              </a:ext>
            </a:extLst>
          </p:cNvPr>
          <p:cNvSpPr>
            <a:spLocks noGrp="1"/>
          </p:cNvSpPr>
          <p:nvPr>
            <p:ph type="title"/>
          </p:nvPr>
        </p:nvSpPr>
        <p:spPr/>
        <p:txBody>
          <a:bodyPr/>
          <a:lstStyle/>
          <a:p>
            <a:r>
              <a:rPr lang="en-GB" dirty="0"/>
              <a:t>SLH/DTS</a:t>
            </a:r>
          </a:p>
        </p:txBody>
      </p:sp>
      <p:sp>
        <p:nvSpPr>
          <p:cNvPr id="3" name="Content Placeholder 2">
            <a:extLst>
              <a:ext uri="{FF2B5EF4-FFF2-40B4-BE49-F238E27FC236}">
                <a16:creationId xmlns:a16="http://schemas.microsoft.com/office/drawing/2014/main" id="{9B1946BD-1FC6-7AA8-30B4-9F7D038C23F8}"/>
              </a:ext>
            </a:extLst>
          </p:cNvPr>
          <p:cNvSpPr>
            <a:spLocks noGrp="1"/>
          </p:cNvSpPr>
          <p:nvPr>
            <p:ph idx="1"/>
          </p:nvPr>
        </p:nvSpPr>
        <p:spPr/>
        <p:txBody>
          <a:bodyPr>
            <a:normAutofit fontScale="70000" lnSpcReduction="20000"/>
          </a:bodyPr>
          <a:lstStyle/>
          <a:p>
            <a:r>
              <a:rPr lang="en-GB" b="1" dirty="0"/>
              <a:t>SLH – Site Profile</a:t>
            </a:r>
            <a:endParaRPr lang="en-GB" dirty="0"/>
          </a:p>
          <a:p>
            <a:r>
              <a:rPr lang="en-GB" b="1" dirty="0"/>
              <a:t>Content:</a:t>
            </a:r>
            <a:endParaRPr lang="en-GB" dirty="0"/>
          </a:p>
          <a:p>
            <a:r>
              <a:rPr lang="en-GB" dirty="0"/>
              <a:t>One of </a:t>
            </a:r>
            <a:r>
              <a:rPr lang="en-GB" dirty="0" err="1"/>
              <a:t>Skyports</a:t>
            </a:r>
            <a:r>
              <a:rPr lang="en-GB" dirty="0"/>
              <a:t>' operational hubs in London</a:t>
            </a:r>
          </a:p>
          <a:p>
            <a:r>
              <a:rPr lang="en-GB" dirty="0"/>
              <a:t>Integrates Brivo for access and Eagle Eye for surveillance</a:t>
            </a:r>
          </a:p>
          <a:p>
            <a:r>
              <a:rPr lang="en-GB" dirty="0"/>
              <a:t>Staff trained via KnowBe4</a:t>
            </a:r>
          </a:p>
          <a:p>
            <a:r>
              <a:rPr lang="en-GB" dirty="0"/>
              <a:t>Uses Defender for cyber protection</a:t>
            </a:r>
          </a:p>
          <a:p>
            <a:r>
              <a:rPr lang="en-GB" b="1" dirty="0"/>
              <a:t>DTS – Downtown Heliport Systems</a:t>
            </a:r>
            <a:endParaRPr lang="en-GB" dirty="0"/>
          </a:p>
          <a:p>
            <a:r>
              <a:rPr lang="en-GB" b="1" dirty="0"/>
              <a:t>Content:</a:t>
            </a:r>
            <a:endParaRPr lang="en-GB" dirty="0"/>
          </a:p>
          <a:p>
            <a:r>
              <a:rPr lang="en-GB" dirty="0"/>
              <a:t>Urban </a:t>
            </a:r>
            <a:r>
              <a:rPr lang="en-GB" dirty="0" err="1"/>
              <a:t>Skyports</a:t>
            </a:r>
            <a:r>
              <a:rPr lang="en-GB" dirty="0"/>
              <a:t> facility serving downtown operations</a:t>
            </a:r>
          </a:p>
          <a:p>
            <a:r>
              <a:rPr lang="en-GB" dirty="0"/>
              <a:t>Brivo controls secure access</a:t>
            </a:r>
          </a:p>
          <a:p>
            <a:r>
              <a:rPr lang="en-GB" dirty="0"/>
              <a:t>Eagle Eye monitors key zones</a:t>
            </a:r>
          </a:p>
          <a:p>
            <a:r>
              <a:rPr lang="en-GB" dirty="0"/>
              <a:t>Networking ensures live updates across systems</a:t>
            </a:r>
          </a:p>
          <a:p>
            <a:endParaRPr lang="en-GB" dirty="0"/>
          </a:p>
        </p:txBody>
      </p:sp>
    </p:spTree>
    <p:extLst>
      <p:ext uri="{BB962C8B-B14F-4D97-AF65-F5344CB8AC3E}">
        <p14:creationId xmlns:p14="http://schemas.microsoft.com/office/powerpoint/2010/main" val="331128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07F5-0C14-1490-3711-6FA54649BE02}"/>
              </a:ext>
            </a:extLst>
          </p:cNvPr>
          <p:cNvSpPr>
            <a:spLocks noGrp="1"/>
          </p:cNvSpPr>
          <p:nvPr>
            <p:ph type="title"/>
          </p:nvPr>
        </p:nvSpPr>
        <p:spPr/>
        <p:txBody>
          <a:bodyPr/>
          <a:lstStyle/>
          <a:p>
            <a:r>
              <a:rPr lang="en-GB" dirty="0"/>
              <a:t>How they all work together</a:t>
            </a:r>
          </a:p>
        </p:txBody>
      </p:sp>
      <p:sp>
        <p:nvSpPr>
          <p:cNvPr id="3" name="Content Placeholder 2">
            <a:extLst>
              <a:ext uri="{FF2B5EF4-FFF2-40B4-BE49-F238E27FC236}">
                <a16:creationId xmlns:a16="http://schemas.microsoft.com/office/drawing/2014/main" id="{C4CB9491-5C12-7417-25E6-AC0468FBF693}"/>
              </a:ext>
            </a:extLst>
          </p:cNvPr>
          <p:cNvSpPr>
            <a:spLocks noGrp="1"/>
          </p:cNvSpPr>
          <p:nvPr>
            <p:ph idx="1"/>
          </p:nvPr>
        </p:nvSpPr>
        <p:spPr/>
        <p:txBody>
          <a:bodyPr/>
          <a:lstStyle/>
          <a:p>
            <a:r>
              <a:rPr lang="en-GB" b="1" dirty="0"/>
              <a:t>Integrated Smart Operations at </a:t>
            </a:r>
            <a:r>
              <a:rPr lang="en-GB" b="1" dirty="0" err="1"/>
              <a:t>Skyports</a:t>
            </a:r>
            <a:endParaRPr lang="en-GB" dirty="0"/>
          </a:p>
          <a:p>
            <a:r>
              <a:rPr lang="en-GB" b="1" dirty="0"/>
              <a:t>Content:</a:t>
            </a:r>
            <a:endParaRPr lang="en-GB" dirty="0"/>
          </a:p>
          <a:p>
            <a:r>
              <a:rPr lang="en-GB" b="1" dirty="0"/>
              <a:t>Brivo</a:t>
            </a:r>
            <a:r>
              <a:rPr lang="en-GB" dirty="0"/>
              <a:t> controls access across SLH &amp; DTS</a:t>
            </a:r>
          </a:p>
          <a:p>
            <a:r>
              <a:rPr lang="en-GB" b="1" dirty="0"/>
              <a:t>Eagle Eye</a:t>
            </a:r>
            <a:r>
              <a:rPr lang="en-GB" dirty="0"/>
              <a:t> monitors real-time activity</a:t>
            </a:r>
          </a:p>
          <a:p>
            <a:r>
              <a:rPr lang="en-GB" b="1" dirty="0"/>
              <a:t>KnowBe4</a:t>
            </a:r>
            <a:r>
              <a:rPr lang="en-GB" dirty="0"/>
              <a:t> trains staff against human error</a:t>
            </a:r>
          </a:p>
          <a:p>
            <a:r>
              <a:rPr lang="en-GB" b="1" dirty="0"/>
              <a:t>Microsoft Defender</a:t>
            </a:r>
            <a:r>
              <a:rPr lang="en-GB" dirty="0"/>
              <a:t> secures digital systems</a:t>
            </a:r>
          </a:p>
          <a:p>
            <a:r>
              <a:rPr lang="en-GB" b="1" dirty="0"/>
              <a:t>Networking</a:t>
            </a:r>
            <a:r>
              <a:rPr lang="en-GB" dirty="0"/>
              <a:t> ties it all together</a:t>
            </a:r>
          </a:p>
          <a:p>
            <a:r>
              <a:rPr lang="en-GB" b="1" dirty="0"/>
              <a:t>SLH &amp; DTS</a:t>
            </a:r>
            <a:r>
              <a:rPr lang="en-GB" dirty="0"/>
              <a:t> operate securely and efficiently</a:t>
            </a:r>
          </a:p>
          <a:p>
            <a:endParaRPr lang="en-GB" dirty="0"/>
          </a:p>
        </p:txBody>
      </p:sp>
    </p:spTree>
    <p:extLst>
      <p:ext uri="{BB962C8B-B14F-4D97-AF65-F5344CB8AC3E}">
        <p14:creationId xmlns:p14="http://schemas.microsoft.com/office/powerpoint/2010/main" val="972009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BFFF-532D-C794-B728-7BD01BD9D452}"/>
              </a:ext>
            </a:extLst>
          </p:cNvPr>
          <p:cNvSpPr>
            <a:spLocks noGrp="1"/>
          </p:cNvSpPr>
          <p:nvPr>
            <p:ph type="title"/>
          </p:nvPr>
        </p:nvSpPr>
        <p:spPr/>
        <p:txBody>
          <a:bodyPr/>
          <a:lstStyle/>
          <a:p>
            <a:r>
              <a:rPr lang="en-GB" b="1" dirty="0"/>
              <a:t>Conclusion &amp; Reflection</a:t>
            </a:r>
            <a:endParaRPr lang="en-GB" dirty="0"/>
          </a:p>
        </p:txBody>
      </p:sp>
      <p:sp>
        <p:nvSpPr>
          <p:cNvPr id="3" name="Content Placeholder 2">
            <a:extLst>
              <a:ext uri="{FF2B5EF4-FFF2-40B4-BE49-F238E27FC236}">
                <a16:creationId xmlns:a16="http://schemas.microsoft.com/office/drawing/2014/main" id="{67EFE667-C43F-FDEA-06AD-298E8462F58C}"/>
              </a:ext>
            </a:extLst>
          </p:cNvPr>
          <p:cNvSpPr>
            <a:spLocks noGrp="1"/>
          </p:cNvSpPr>
          <p:nvPr>
            <p:ph idx="1"/>
          </p:nvPr>
        </p:nvSpPr>
        <p:spPr/>
        <p:txBody>
          <a:bodyPr/>
          <a:lstStyle/>
          <a:p>
            <a:r>
              <a:rPr lang="en-GB" b="1" dirty="0"/>
              <a:t>Content (Bullet Points):</a:t>
            </a:r>
            <a:endParaRPr lang="en-GB" dirty="0"/>
          </a:p>
          <a:p>
            <a:r>
              <a:rPr lang="en-GB" dirty="0"/>
              <a:t>Gained hands-on knowledge of </a:t>
            </a:r>
            <a:r>
              <a:rPr lang="en-GB" dirty="0" err="1"/>
              <a:t>Skyports</a:t>
            </a:r>
            <a:r>
              <a:rPr lang="en-GB" dirty="0"/>
              <a:t>' infrastructure</a:t>
            </a:r>
          </a:p>
          <a:p>
            <a:r>
              <a:rPr lang="en-GB" dirty="0"/>
              <a:t>Understood how physical and digital security systems integrate</a:t>
            </a:r>
          </a:p>
          <a:p>
            <a:r>
              <a:rPr lang="en-GB" dirty="0"/>
              <a:t>Learned how tools like Brivo, Eagle Eye, Defender, and KnowBe4 support safety and efficiency</a:t>
            </a:r>
          </a:p>
          <a:p>
            <a:r>
              <a:rPr lang="en-GB" dirty="0"/>
              <a:t>Experienced real-world applications of networking, automation, and monitoring</a:t>
            </a:r>
          </a:p>
          <a:p>
            <a:r>
              <a:rPr lang="en-GB" dirty="0"/>
              <a:t>Ready to apply this knowledge in future roles and projects</a:t>
            </a:r>
          </a:p>
          <a:p>
            <a:endParaRPr lang="en-GB" dirty="0"/>
          </a:p>
        </p:txBody>
      </p:sp>
    </p:spTree>
    <p:extLst>
      <p:ext uri="{BB962C8B-B14F-4D97-AF65-F5344CB8AC3E}">
        <p14:creationId xmlns:p14="http://schemas.microsoft.com/office/powerpoint/2010/main" val="101770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7D16-3981-0FDF-D366-C98B87E3704B}"/>
              </a:ext>
            </a:extLst>
          </p:cNvPr>
          <p:cNvSpPr>
            <a:spLocks noGrp="1"/>
          </p:cNvSpPr>
          <p:nvPr>
            <p:ph type="title"/>
          </p:nvPr>
        </p:nvSpPr>
        <p:spPr/>
        <p:txBody>
          <a:bodyPr/>
          <a:lstStyle/>
          <a:p>
            <a:r>
              <a:rPr lang="en-GB" dirty="0"/>
              <a:t>Containers</a:t>
            </a:r>
          </a:p>
        </p:txBody>
      </p:sp>
      <p:sp>
        <p:nvSpPr>
          <p:cNvPr id="3" name="Content Placeholder 2">
            <a:extLst>
              <a:ext uri="{FF2B5EF4-FFF2-40B4-BE49-F238E27FC236}">
                <a16:creationId xmlns:a16="http://schemas.microsoft.com/office/drawing/2014/main" id="{3287F825-1B66-3347-4634-6C86CE3DA5AF}"/>
              </a:ext>
            </a:extLst>
          </p:cNvPr>
          <p:cNvSpPr>
            <a:spLocks noGrp="1"/>
          </p:cNvSpPr>
          <p:nvPr>
            <p:ph idx="1"/>
          </p:nvPr>
        </p:nvSpPr>
        <p:spPr/>
        <p:txBody>
          <a:bodyPr/>
          <a:lstStyle/>
          <a:p>
            <a:r>
              <a:rPr lang="en-GB" b="1" dirty="0"/>
              <a:t>What are Containers?</a:t>
            </a:r>
            <a:endParaRPr lang="en-GB" dirty="0"/>
          </a:p>
          <a:p>
            <a:r>
              <a:rPr lang="en-GB" dirty="0"/>
              <a:t>Lightweight, portable software units</a:t>
            </a:r>
          </a:p>
          <a:p>
            <a:r>
              <a:rPr lang="en-GB" dirty="0"/>
              <a:t>Bundle code + dependencies</a:t>
            </a:r>
          </a:p>
          <a:p>
            <a:r>
              <a:rPr lang="en-GB" dirty="0"/>
              <a:t>Run consistently across environments</a:t>
            </a:r>
          </a:p>
          <a:p>
            <a:r>
              <a:rPr lang="en-GB" b="1" dirty="0"/>
              <a:t>Why use them?</a:t>
            </a:r>
            <a:endParaRPr lang="en-GB" dirty="0"/>
          </a:p>
          <a:p>
            <a:r>
              <a:rPr lang="en-GB" dirty="0"/>
              <a:t>Fast deployment</a:t>
            </a:r>
          </a:p>
          <a:p>
            <a:r>
              <a:rPr lang="en-GB" dirty="0"/>
              <a:t>Scalable and isolated</a:t>
            </a:r>
          </a:p>
          <a:p>
            <a:r>
              <a:rPr lang="en-GB" dirty="0"/>
              <a:t>Ideal for microservices</a:t>
            </a:r>
          </a:p>
          <a:p>
            <a:endParaRPr lang="en-GB" dirty="0"/>
          </a:p>
        </p:txBody>
      </p:sp>
    </p:spTree>
    <p:extLst>
      <p:ext uri="{BB962C8B-B14F-4D97-AF65-F5344CB8AC3E}">
        <p14:creationId xmlns:p14="http://schemas.microsoft.com/office/powerpoint/2010/main" val="98509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2ED7-2ACC-1766-2B3A-2DD49FE65313}"/>
              </a:ext>
            </a:extLst>
          </p:cNvPr>
          <p:cNvSpPr>
            <a:spLocks noGrp="1"/>
          </p:cNvSpPr>
          <p:nvPr>
            <p:ph type="title"/>
          </p:nvPr>
        </p:nvSpPr>
        <p:spPr/>
        <p:txBody>
          <a:bodyPr/>
          <a:lstStyle/>
          <a:p>
            <a:r>
              <a:rPr lang="en-GB" dirty="0"/>
              <a:t>OAuth</a:t>
            </a:r>
          </a:p>
        </p:txBody>
      </p:sp>
      <p:sp>
        <p:nvSpPr>
          <p:cNvPr id="3" name="Content Placeholder 2">
            <a:extLst>
              <a:ext uri="{FF2B5EF4-FFF2-40B4-BE49-F238E27FC236}">
                <a16:creationId xmlns:a16="http://schemas.microsoft.com/office/drawing/2014/main" id="{3A4B461E-38ED-0B88-7E3C-D9534A5EAC6C}"/>
              </a:ext>
            </a:extLst>
          </p:cNvPr>
          <p:cNvSpPr>
            <a:spLocks noGrp="1"/>
          </p:cNvSpPr>
          <p:nvPr>
            <p:ph idx="1"/>
          </p:nvPr>
        </p:nvSpPr>
        <p:spPr/>
        <p:txBody>
          <a:bodyPr/>
          <a:lstStyle/>
          <a:p>
            <a:r>
              <a:rPr lang="en-GB" b="1" dirty="0"/>
              <a:t>What is OAuth?</a:t>
            </a:r>
            <a:endParaRPr lang="en-GB" dirty="0"/>
          </a:p>
          <a:p>
            <a:r>
              <a:rPr lang="en-GB" dirty="0"/>
              <a:t>Open-standard authorization protocol</a:t>
            </a:r>
          </a:p>
          <a:p>
            <a:r>
              <a:rPr lang="en-GB" dirty="0"/>
              <a:t>Allows apps to access user data </a:t>
            </a:r>
            <a:r>
              <a:rPr lang="en-GB" b="1" dirty="0"/>
              <a:t>without sharing passwords</a:t>
            </a:r>
            <a:endParaRPr lang="en-GB" dirty="0"/>
          </a:p>
          <a:p>
            <a:r>
              <a:rPr lang="en-GB" b="1" dirty="0"/>
              <a:t>How it works:</a:t>
            </a:r>
            <a:endParaRPr lang="en-GB" dirty="0"/>
          </a:p>
          <a:p>
            <a:r>
              <a:rPr lang="en-GB" dirty="0"/>
              <a:t>User grants permission</a:t>
            </a:r>
          </a:p>
          <a:p>
            <a:r>
              <a:rPr lang="en-GB" dirty="0"/>
              <a:t>App receives an access token</a:t>
            </a:r>
          </a:p>
          <a:p>
            <a:r>
              <a:rPr lang="en-GB" dirty="0"/>
              <a:t>Token used to access resources securely</a:t>
            </a:r>
          </a:p>
          <a:p>
            <a:r>
              <a:rPr lang="en-GB" b="1" dirty="0"/>
              <a:t>Common Use:</a:t>
            </a:r>
            <a:endParaRPr lang="en-GB" dirty="0"/>
          </a:p>
          <a:p>
            <a:r>
              <a:rPr lang="en-GB" dirty="0"/>
              <a:t>Sign in with Google/Facebook</a:t>
            </a:r>
          </a:p>
          <a:p>
            <a:endParaRPr lang="en-GB" dirty="0"/>
          </a:p>
        </p:txBody>
      </p:sp>
    </p:spTree>
    <p:extLst>
      <p:ext uri="{BB962C8B-B14F-4D97-AF65-F5344CB8AC3E}">
        <p14:creationId xmlns:p14="http://schemas.microsoft.com/office/powerpoint/2010/main" val="47339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922A-A7CC-C0F8-B040-A13939A21F64}"/>
              </a:ext>
            </a:extLst>
          </p:cNvPr>
          <p:cNvSpPr>
            <a:spLocks noGrp="1"/>
          </p:cNvSpPr>
          <p:nvPr>
            <p:ph type="title"/>
          </p:nvPr>
        </p:nvSpPr>
        <p:spPr/>
        <p:txBody>
          <a:bodyPr/>
          <a:lstStyle/>
          <a:p>
            <a:r>
              <a:rPr lang="en-GB" dirty="0"/>
              <a:t>Git Branch</a:t>
            </a:r>
          </a:p>
        </p:txBody>
      </p:sp>
      <p:sp>
        <p:nvSpPr>
          <p:cNvPr id="3" name="Content Placeholder 2">
            <a:extLst>
              <a:ext uri="{FF2B5EF4-FFF2-40B4-BE49-F238E27FC236}">
                <a16:creationId xmlns:a16="http://schemas.microsoft.com/office/drawing/2014/main" id="{1F19D10B-B6EF-265A-C5AB-7F2D5BA5F1BB}"/>
              </a:ext>
            </a:extLst>
          </p:cNvPr>
          <p:cNvSpPr>
            <a:spLocks noGrp="1"/>
          </p:cNvSpPr>
          <p:nvPr>
            <p:ph idx="1"/>
          </p:nvPr>
        </p:nvSpPr>
        <p:spPr/>
        <p:txBody>
          <a:bodyPr/>
          <a:lstStyle/>
          <a:p>
            <a:r>
              <a:rPr lang="en-GB" b="1" dirty="0"/>
              <a:t>Git Branching Basics</a:t>
            </a:r>
            <a:endParaRPr lang="en-GB" dirty="0"/>
          </a:p>
          <a:p>
            <a:r>
              <a:rPr lang="en-GB" dirty="0"/>
              <a:t>Each branch is a line of development</a:t>
            </a:r>
          </a:p>
          <a:p>
            <a:r>
              <a:rPr lang="en-GB" dirty="0"/>
              <a:t>Main → Feature branches → Merge</a:t>
            </a:r>
          </a:p>
          <a:p>
            <a:r>
              <a:rPr lang="en-GB" b="1" dirty="0"/>
              <a:t>Graph Theory Connection</a:t>
            </a:r>
            <a:endParaRPr lang="en-GB" dirty="0"/>
          </a:p>
          <a:p>
            <a:r>
              <a:rPr lang="en-GB" dirty="0"/>
              <a:t>Git history is a </a:t>
            </a:r>
            <a:r>
              <a:rPr lang="en-GB" b="1" dirty="0"/>
              <a:t>Directed Acyclic Graph (DAG)</a:t>
            </a:r>
            <a:endParaRPr lang="en-GB" dirty="0"/>
          </a:p>
          <a:p>
            <a:r>
              <a:rPr lang="en-GB" dirty="0"/>
              <a:t>Nodes = commits</a:t>
            </a:r>
          </a:p>
          <a:p>
            <a:r>
              <a:rPr lang="en-GB" dirty="0"/>
              <a:t>Edges = parent-child relationships</a:t>
            </a:r>
          </a:p>
          <a:p>
            <a:endParaRPr lang="en-GB" dirty="0"/>
          </a:p>
        </p:txBody>
      </p:sp>
    </p:spTree>
    <p:extLst>
      <p:ext uri="{BB962C8B-B14F-4D97-AF65-F5344CB8AC3E}">
        <p14:creationId xmlns:p14="http://schemas.microsoft.com/office/powerpoint/2010/main" val="143644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B4AE-5558-587D-8E32-FA02BBF8E400}"/>
              </a:ext>
            </a:extLst>
          </p:cNvPr>
          <p:cNvSpPr>
            <a:spLocks noGrp="1"/>
          </p:cNvSpPr>
          <p:nvPr>
            <p:ph type="title"/>
          </p:nvPr>
        </p:nvSpPr>
        <p:spPr/>
        <p:txBody>
          <a:bodyPr/>
          <a:lstStyle/>
          <a:p>
            <a:r>
              <a:rPr lang="en-GB" dirty="0"/>
              <a:t>Node-Red</a:t>
            </a:r>
          </a:p>
        </p:txBody>
      </p:sp>
      <p:sp>
        <p:nvSpPr>
          <p:cNvPr id="3" name="Content Placeholder 2">
            <a:extLst>
              <a:ext uri="{FF2B5EF4-FFF2-40B4-BE49-F238E27FC236}">
                <a16:creationId xmlns:a16="http://schemas.microsoft.com/office/drawing/2014/main" id="{57EC9927-F1BE-74F0-9660-39B18B65CC07}"/>
              </a:ext>
            </a:extLst>
          </p:cNvPr>
          <p:cNvSpPr>
            <a:spLocks noGrp="1"/>
          </p:cNvSpPr>
          <p:nvPr>
            <p:ph idx="1"/>
          </p:nvPr>
        </p:nvSpPr>
        <p:spPr/>
        <p:txBody>
          <a:bodyPr/>
          <a:lstStyle/>
          <a:p>
            <a:r>
              <a:rPr lang="en-GB" b="1" dirty="0"/>
              <a:t>What is Node-RED?</a:t>
            </a:r>
            <a:endParaRPr lang="en-GB" dirty="0"/>
          </a:p>
          <a:p>
            <a:r>
              <a:rPr lang="en-GB" dirty="0"/>
              <a:t>Visual programming tool for wiring together hardware devices, APIs, and services</a:t>
            </a:r>
          </a:p>
          <a:p>
            <a:r>
              <a:rPr lang="en-GB" b="1" dirty="0"/>
              <a:t>Key Features:</a:t>
            </a:r>
            <a:endParaRPr lang="en-GB" dirty="0"/>
          </a:p>
          <a:p>
            <a:r>
              <a:rPr lang="en-GB" dirty="0"/>
              <a:t>Flow-based interface</a:t>
            </a:r>
          </a:p>
          <a:p>
            <a:r>
              <a:rPr lang="en-GB" dirty="0"/>
              <a:t>JavaScript-based logic</a:t>
            </a:r>
          </a:p>
          <a:p>
            <a:r>
              <a:rPr lang="en-GB" dirty="0"/>
              <a:t>Ideal for IoT &amp; automation</a:t>
            </a:r>
          </a:p>
          <a:p>
            <a:r>
              <a:rPr lang="en-GB" b="1" dirty="0"/>
              <a:t>Use Case:</a:t>
            </a:r>
            <a:endParaRPr lang="en-GB" dirty="0"/>
          </a:p>
          <a:p>
            <a:r>
              <a:rPr lang="en-GB" dirty="0"/>
              <a:t>Connect sensors → Process data → Send to dashboard</a:t>
            </a:r>
          </a:p>
          <a:p>
            <a:endParaRPr lang="en-GB" dirty="0"/>
          </a:p>
        </p:txBody>
      </p:sp>
    </p:spTree>
    <p:extLst>
      <p:ext uri="{BB962C8B-B14F-4D97-AF65-F5344CB8AC3E}">
        <p14:creationId xmlns:p14="http://schemas.microsoft.com/office/powerpoint/2010/main" val="292574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C767-60A0-EB55-2B1E-DB62D7FC51C0}"/>
              </a:ext>
            </a:extLst>
          </p:cNvPr>
          <p:cNvSpPr>
            <a:spLocks noGrp="1"/>
          </p:cNvSpPr>
          <p:nvPr>
            <p:ph type="title"/>
          </p:nvPr>
        </p:nvSpPr>
        <p:spPr/>
        <p:txBody>
          <a:bodyPr/>
          <a:lstStyle/>
          <a:p>
            <a:r>
              <a:rPr lang="en-GB" dirty="0"/>
              <a:t>Postman</a:t>
            </a:r>
          </a:p>
        </p:txBody>
      </p:sp>
      <p:sp>
        <p:nvSpPr>
          <p:cNvPr id="3" name="Content Placeholder 2">
            <a:extLst>
              <a:ext uri="{FF2B5EF4-FFF2-40B4-BE49-F238E27FC236}">
                <a16:creationId xmlns:a16="http://schemas.microsoft.com/office/drawing/2014/main" id="{769A7257-04FD-0415-1D70-C3B38B73796F}"/>
              </a:ext>
            </a:extLst>
          </p:cNvPr>
          <p:cNvSpPr>
            <a:spLocks noGrp="1"/>
          </p:cNvSpPr>
          <p:nvPr>
            <p:ph idx="1"/>
          </p:nvPr>
        </p:nvSpPr>
        <p:spPr/>
        <p:txBody>
          <a:bodyPr/>
          <a:lstStyle/>
          <a:p>
            <a:r>
              <a:rPr lang="en-GB" b="1" dirty="0"/>
              <a:t>What is Postman?</a:t>
            </a:r>
            <a:endParaRPr lang="en-GB" dirty="0"/>
          </a:p>
          <a:p>
            <a:r>
              <a:rPr lang="en-GB" dirty="0"/>
              <a:t>API testing &amp; development tool</a:t>
            </a:r>
          </a:p>
          <a:p>
            <a:r>
              <a:rPr lang="en-GB" b="1" dirty="0"/>
              <a:t>Core Capabilities:</a:t>
            </a:r>
            <a:endParaRPr lang="en-GB" dirty="0"/>
          </a:p>
          <a:p>
            <a:r>
              <a:rPr lang="en-GB" dirty="0"/>
              <a:t>Send requests (GET, POST, etc.)</a:t>
            </a:r>
          </a:p>
          <a:p>
            <a:r>
              <a:rPr lang="en-GB" dirty="0"/>
              <a:t>Test responses</a:t>
            </a:r>
          </a:p>
          <a:p>
            <a:r>
              <a:rPr lang="en-GB" dirty="0"/>
              <a:t>Automate workflows with collections</a:t>
            </a:r>
          </a:p>
          <a:p>
            <a:r>
              <a:rPr lang="en-GB" b="1" dirty="0"/>
              <a:t>Why use it?</a:t>
            </a:r>
            <a:endParaRPr lang="en-GB" dirty="0"/>
          </a:p>
          <a:p>
            <a:r>
              <a:rPr lang="en-GB" dirty="0"/>
              <a:t>Easy API exploration</a:t>
            </a:r>
          </a:p>
          <a:p>
            <a:r>
              <a:rPr lang="en-GB" dirty="0"/>
              <a:t>Debugging &amp; documentation</a:t>
            </a:r>
          </a:p>
          <a:p>
            <a:endParaRPr lang="en-GB" dirty="0"/>
          </a:p>
        </p:txBody>
      </p:sp>
    </p:spTree>
    <p:extLst>
      <p:ext uri="{BB962C8B-B14F-4D97-AF65-F5344CB8AC3E}">
        <p14:creationId xmlns:p14="http://schemas.microsoft.com/office/powerpoint/2010/main" val="58438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D978-7B5E-5EC9-D920-616548D794D6}"/>
              </a:ext>
            </a:extLst>
          </p:cNvPr>
          <p:cNvSpPr>
            <a:spLocks noGrp="1"/>
          </p:cNvSpPr>
          <p:nvPr>
            <p:ph type="title"/>
          </p:nvPr>
        </p:nvSpPr>
        <p:spPr/>
        <p:txBody>
          <a:bodyPr/>
          <a:lstStyle/>
          <a:p>
            <a:r>
              <a:rPr lang="en-GB" dirty="0"/>
              <a:t>How they all work together</a:t>
            </a:r>
          </a:p>
        </p:txBody>
      </p:sp>
      <p:sp>
        <p:nvSpPr>
          <p:cNvPr id="3" name="Content Placeholder 2">
            <a:extLst>
              <a:ext uri="{FF2B5EF4-FFF2-40B4-BE49-F238E27FC236}">
                <a16:creationId xmlns:a16="http://schemas.microsoft.com/office/drawing/2014/main" id="{B8BFBE9C-2BB3-B88F-3150-98542B3DF0CC}"/>
              </a:ext>
            </a:extLst>
          </p:cNvPr>
          <p:cNvSpPr>
            <a:spLocks noGrp="1"/>
          </p:cNvSpPr>
          <p:nvPr>
            <p:ph idx="1"/>
          </p:nvPr>
        </p:nvSpPr>
        <p:spPr/>
        <p:txBody>
          <a:bodyPr/>
          <a:lstStyle/>
          <a:p>
            <a:r>
              <a:rPr lang="en-GB" b="1" dirty="0"/>
              <a:t>Content (Bullet Points):</a:t>
            </a:r>
            <a:endParaRPr lang="en-GB" dirty="0"/>
          </a:p>
          <a:p>
            <a:r>
              <a:rPr lang="en-GB" b="1" dirty="0"/>
              <a:t>Git</a:t>
            </a:r>
            <a:r>
              <a:rPr lang="en-GB" dirty="0"/>
              <a:t> manages version control for your project code and flow configurations</a:t>
            </a:r>
          </a:p>
          <a:p>
            <a:r>
              <a:rPr lang="en-GB" b="1" dirty="0"/>
              <a:t>Containers</a:t>
            </a:r>
            <a:r>
              <a:rPr lang="en-GB" dirty="0"/>
              <a:t> package the Node-RED server and your application into portable, scalable environments</a:t>
            </a:r>
          </a:p>
          <a:p>
            <a:r>
              <a:rPr lang="en-GB" b="1" dirty="0"/>
              <a:t>Node-RED</a:t>
            </a:r>
            <a:r>
              <a:rPr lang="en-GB" dirty="0"/>
              <a:t> builds and deploys visual workflows, integrating APIs and devices</a:t>
            </a:r>
          </a:p>
          <a:p>
            <a:r>
              <a:rPr lang="en-GB" b="1" dirty="0"/>
              <a:t>OAuth</a:t>
            </a:r>
            <a:r>
              <a:rPr lang="en-GB" dirty="0"/>
              <a:t> secures your API requests and authentication within Node-RED flows</a:t>
            </a:r>
          </a:p>
          <a:p>
            <a:r>
              <a:rPr lang="en-GB" b="1" dirty="0"/>
              <a:t>Postman</a:t>
            </a:r>
            <a:r>
              <a:rPr lang="en-GB" dirty="0"/>
              <a:t> tests APIs, simulates OAuth flows, and ensures endpoints work before deployment</a:t>
            </a:r>
          </a:p>
          <a:p>
            <a:r>
              <a:rPr lang="en-GB" dirty="0"/>
              <a:t>[Git Repo] → [Docker Container with Node-RED] → [Node-RED Flow uses OAuth] → [Tested via Postman]</a:t>
            </a:r>
          </a:p>
          <a:p>
            <a:endParaRPr lang="en-GB" dirty="0"/>
          </a:p>
          <a:p>
            <a:endParaRPr lang="en-GB" dirty="0"/>
          </a:p>
        </p:txBody>
      </p:sp>
    </p:spTree>
    <p:extLst>
      <p:ext uri="{BB962C8B-B14F-4D97-AF65-F5344CB8AC3E}">
        <p14:creationId xmlns:p14="http://schemas.microsoft.com/office/powerpoint/2010/main" val="236874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5F27-1C5B-0E2C-EB25-1BC731750E71}"/>
              </a:ext>
            </a:extLst>
          </p:cNvPr>
          <p:cNvSpPr>
            <a:spLocks noGrp="1"/>
          </p:cNvSpPr>
          <p:nvPr>
            <p:ph type="title"/>
          </p:nvPr>
        </p:nvSpPr>
        <p:spPr/>
        <p:txBody>
          <a:bodyPr/>
          <a:lstStyle/>
          <a:p>
            <a:r>
              <a:rPr lang="en-GB" dirty="0"/>
              <a:t>Dev QA (with Robin)</a:t>
            </a:r>
          </a:p>
        </p:txBody>
      </p:sp>
      <p:sp>
        <p:nvSpPr>
          <p:cNvPr id="3" name="Content Placeholder 2">
            <a:extLst>
              <a:ext uri="{FF2B5EF4-FFF2-40B4-BE49-F238E27FC236}">
                <a16:creationId xmlns:a16="http://schemas.microsoft.com/office/drawing/2014/main" id="{12ADEA10-91F1-9A99-1233-B8933D962BD2}"/>
              </a:ext>
            </a:extLst>
          </p:cNvPr>
          <p:cNvSpPr>
            <a:spLocks noGrp="1"/>
          </p:cNvSpPr>
          <p:nvPr>
            <p:ph idx="1"/>
          </p:nvPr>
        </p:nvSpPr>
        <p:spPr/>
        <p:txBody>
          <a:bodyPr/>
          <a:lstStyle/>
          <a:p>
            <a:r>
              <a:rPr lang="en-GB" dirty="0"/>
              <a:t>- Microsoft Azure</a:t>
            </a:r>
          </a:p>
          <a:p>
            <a:r>
              <a:rPr lang="en-GB" dirty="0"/>
              <a:t>- Microsoft Power Automate</a:t>
            </a:r>
          </a:p>
          <a:p>
            <a:r>
              <a:rPr lang="en-GB" dirty="0"/>
              <a:t>- Docker (containers)</a:t>
            </a:r>
          </a:p>
          <a:p>
            <a:r>
              <a:rPr lang="en-GB" dirty="0"/>
              <a:t>- Terraform</a:t>
            </a:r>
          </a:p>
          <a:p>
            <a:r>
              <a:rPr lang="en-GB" dirty="0"/>
              <a:t>- CI/CD pipelines</a:t>
            </a:r>
          </a:p>
          <a:p>
            <a:r>
              <a:rPr lang="en-GB" dirty="0"/>
              <a:t>- Grafana</a:t>
            </a:r>
          </a:p>
        </p:txBody>
      </p:sp>
    </p:spTree>
    <p:extLst>
      <p:ext uri="{BB962C8B-B14F-4D97-AF65-F5344CB8AC3E}">
        <p14:creationId xmlns:p14="http://schemas.microsoft.com/office/powerpoint/2010/main" val="24546243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8972695-932c-4365-8fd9-5ea2781b0171}" enabled="1" method="Standard" siteId="{7c20608d-4a1b-45e8-b553-3ef51e6a1960}" removed="0"/>
</clbl:labelList>
</file>

<file path=docProps/app.xml><?xml version="1.0" encoding="utf-8"?>
<Properties xmlns="http://schemas.openxmlformats.org/officeDocument/2006/extended-properties" xmlns:vt="http://schemas.openxmlformats.org/officeDocument/2006/docPropsVTypes">
  <Template>Retrospect</Template>
  <TotalTime>255</TotalTime>
  <Words>2124</Words>
  <Application>Microsoft Office PowerPoint</Application>
  <PresentationFormat>Widescreen</PresentationFormat>
  <Paragraphs>243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Calibri</vt:lpstr>
      <vt:lpstr>Calibri Light</vt:lpstr>
      <vt:lpstr>Retrospect</vt:lpstr>
      <vt:lpstr>Hamza Rahman </vt:lpstr>
      <vt:lpstr>Dev OPS (with Dabeer)</vt:lpstr>
      <vt:lpstr>Containers</vt:lpstr>
      <vt:lpstr>OAuth</vt:lpstr>
      <vt:lpstr>Git Branch</vt:lpstr>
      <vt:lpstr>Node-Red</vt:lpstr>
      <vt:lpstr>Postman</vt:lpstr>
      <vt:lpstr>How they all work together</vt:lpstr>
      <vt:lpstr>Dev QA (with Robin)</vt:lpstr>
      <vt:lpstr>Microsoft Azure</vt:lpstr>
      <vt:lpstr>Microsoft Power AUtomate</vt:lpstr>
      <vt:lpstr>Docker</vt:lpstr>
      <vt:lpstr>Terraform</vt:lpstr>
      <vt:lpstr>CI/CD pipelines</vt:lpstr>
      <vt:lpstr>Grafana</vt:lpstr>
      <vt:lpstr>How they work together</vt:lpstr>
      <vt:lpstr>Dev IT (with Ryan)</vt:lpstr>
      <vt:lpstr>KnowBe4</vt:lpstr>
      <vt:lpstr>Networking</vt:lpstr>
      <vt:lpstr>Brivo</vt:lpstr>
      <vt:lpstr>Eagle Eye Networks</vt:lpstr>
      <vt:lpstr>MS Defender</vt:lpstr>
      <vt:lpstr>SLH/DTS</vt:lpstr>
      <vt:lpstr>How they all work together</vt:lpstr>
      <vt:lpstr>Conclusion &amp;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Rahman</dc:creator>
  <cp:lastModifiedBy>Hamza Rahman</cp:lastModifiedBy>
  <cp:revision>2</cp:revision>
  <dcterms:created xsi:type="dcterms:W3CDTF">2025-07-08T07:59:02Z</dcterms:created>
  <dcterms:modified xsi:type="dcterms:W3CDTF">2025-07-10T12:36:30Z</dcterms:modified>
</cp:coreProperties>
</file>