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58" r:id="rId31"/>
    <p:sldId id="259" r:id="rId32"/>
    <p:sldId id="25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5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407A7899-44D0-47D8-B911-5D64E711E286}" type="datetimeFigureOut">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8F084-02E7-4879-88E0-8FBB11CC647D}"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7A7899-44D0-47D8-B911-5D64E711E286}" type="datetimeFigureOut">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8F084-02E7-4879-88E0-8FBB11CC64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7A7899-44D0-47D8-B911-5D64E711E286}" type="datetimeFigureOut">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8F084-02E7-4879-88E0-8FBB11CC647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7A7899-44D0-47D8-B911-5D64E711E286}" type="datetimeFigureOut">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8F084-02E7-4879-88E0-8FBB11CC647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407A7899-44D0-47D8-B911-5D64E711E286}" type="datetimeFigureOut">
              <a:rPr lang="en-US" smtClean="0"/>
              <a:t>8/17/2018</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2608F084-02E7-4879-88E0-8FBB11CC647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7A7899-44D0-47D8-B911-5D64E711E286}" type="datetimeFigureOut">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8F084-02E7-4879-88E0-8FBB11CC647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7A7899-44D0-47D8-B911-5D64E711E286}" type="datetimeFigureOut">
              <a:rPr lang="en-US" smtClean="0"/>
              <a:t>8/17/2018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8F084-02E7-4879-88E0-8FBB11CC647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7A7899-44D0-47D8-B911-5D64E711E286}" type="datetimeFigureOut">
              <a:rPr lang="en-US" smtClean="0"/>
              <a:t>8/17/2018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8F084-02E7-4879-88E0-8FBB11CC647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A7899-44D0-47D8-B911-5D64E711E286}" type="datetimeFigureOut">
              <a:rPr lang="en-US" smtClean="0"/>
              <a:t>8/17/2018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08F084-02E7-4879-88E0-8FBB11CC64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7A7899-44D0-47D8-B911-5D64E711E286}" type="datetimeFigureOut">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8F084-02E7-4879-88E0-8FBB11CC647D}"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407A7899-44D0-47D8-B911-5D64E711E286}" type="datetimeFigureOut">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8F084-02E7-4879-88E0-8FBB11CC647D}"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407A7899-44D0-47D8-B911-5D64E711E286}" type="datetimeFigureOut">
              <a:rPr lang="en-US" smtClean="0"/>
              <a:t>8/17/2018</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2608F084-02E7-4879-88E0-8FBB11CC647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2D Trajectory prediction of tennis ball throws</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Hamza Zareen</a:t>
            </a:r>
          </a:p>
          <a:p>
            <a:r>
              <a:rPr lang="en-US" sz="2000" dirty="0" smtClean="0"/>
              <a:t>(IS/106/BSCS/B/E/A-14)</a:t>
            </a:r>
          </a:p>
          <a:p>
            <a:r>
              <a:rPr lang="en-US" sz="2400" dirty="0" smtClean="0"/>
              <a:t>Supervised by: Mr. Nouman Qadeer</a:t>
            </a:r>
            <a:endParaRPr lang="en-US" dirty="0"/>
          </a:p>
        </p:txBody>
      </p:sp>
    </p:spTree>
    <p:extLst>
      <p:ext uri="{BB962C8B-B14F-4D97-AF65-F5344CB8AC3E}">
        <p14:creationId xmlns:p14="http://schemas.microsoft.com/office/powerpoint/2010/main" val="169154962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Image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140916032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Dilated Image(morphological dilation operation)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147459413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Closed Image(morphological closing operation)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9253136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 Open Image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13559264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Filling Holes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325699272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Opening the Image(morphological opening operation)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305859666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Circle Equation</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217773238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 of tennis ball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10134591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13493871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128920938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functions completed</a:t>
            </a:r>
            <a:endParaRPr lang="en-US" dirty="0"/>
          </a:p>
        </p:txBody>
      </p:sp>
      <p:sp>
        <p:nvSpPr>
          <p:cNvPr id="3" name="Content Placeholder 2"/>
          <p:cNvSpPr>
            <a:spLocks noGrp="1"/>
          </p:cNvSpPr>
          <p:nvPr>
            <p:ph idx="1"/>
          </p:nvPr>
        </p:nvSpPr>
        <p:spPr/>
        <p:txBody>
          <a:bodyPr>
            <a:normAutofit/>
          </a:bodyPr>
          <a:lstStyle/>
          <a:p>
            <a:r>
              <a:rPr lang="en-US" dirty="0" smtClean="0"/>
              <a:t>The most important feature “Detection of tennis ball throws is done” using image differencing and using morphological operators. </a:t>
            </a:r>
          </a:p>
          <a:p>
            <a:r>
              <a:rPr lang="en-US" dirty="0" smtClean="0"/>
              <a:t>Dataset of the detection is stored into the excel file.</a:t>
            </a:r>
          </a:p>
          <a:p>
            <a:r>
              <a:rPr lang="en-US" dirty="0" smtClean="0"/>
              <a:t>Prediction </a:t>
            </a:r>
            <a:r>
              <a:rPr lang="en-US" dirty="0"/>
              <a:t>(</a:t>
            </a:r>
            <a:r>
              <a:rPr lang="en-US" dirty="0" smtClean="0"/>
              <a:t> Kalman filter).</a:t>
            </a:r>
          </a:p>
          <a:p>
            <a:r>
              <a:rPr lang="en-US" dirty="0" smtClean="0"/>
              <a:t>First its done using x-axis  and y-axis separately.</a:t>
            </a:r>
          </a:p>
          <a:p>
            <a:r>
              <a:rPr lang="en-US" dirty="0" smtClean="0"/>
              <a:t>Then its done using both x-axis and y-axis. </a:t>
            </a:r>
          </a:p>
          <a:p>
            <a:endParaRPr lang="en-US" dirty="0"/>
          </a:p>
        </p:txBody>
      </p:sp>
    </p:spTree>
    <p:extLst>
      <p:ext uri="{BB962C8B-B14F-4D97-AF65-F5344CB8AC3E}">
        <p14:creationId xmlns:p14="http://schemas.microsoft.com/office/powerpoint/2010/main" val="214402386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372333637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18686235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324660661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393627944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21057172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159543137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45096689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387825268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356788036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23015553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endParaRPr lang="en-US" dirty="0"/>
          </a:p>
        </p:txBody>
      </p:sp>
      <p:sp>
        <p:nvSpPr>
          <p:cNvPr id="3" name="Content Placeholder 2"/>
          <p:cNvSpPr>
            <a:spLocks noGrp="1"/>
          </p:cNvSpPr>
          <p:nvPr>
            <p:ph idx="1"/>
          </p:nvPr>
        </p:nvSpPr>
        <p:spPr/>
        <p:txBody>
          <a:bodyPr>
            <a:normAutofit/>
          </a:bodyPr>
          <a:lstStyle/>
          <a:p>
            <a:pPr lvl="0"/>
            <a:r>
              <a:rPr lang="en-US" dirty="0" smtClean="0"/>
              <a:t>Reading video file by browsing it in from the computer.</a:t>
            </a:r>
          </a:p>
          <a:p>
            <a:pPr lvl="0"/>
            <a:r>
              <a:rPr lang="en-US" dirty="0" smtClean="0"/>
              <a:t>Now </a:t>
            </a:r>
            <a:r>
              <a:rPr lang="en-US" dirty="0"/>
              <a:t>checking that the video has frames or not and count its frame.</a:t>
            </a:r>
          </a:p>
          <a:p>
            <a:pPr lvl="0"/>
            <a:r>
              <a:rPr lang="en-US" dirty="0"/>
              <a:t>Now from the counted frames applying the detection procedure to bunch of frames.</a:t>
            </a:r>
          </a:p>
          <a:p>
            <a:pPr lvl="0"/>
            <a:r>
              <a:rPr lang="en-US" dirty="0"/>
              <a:t>Then a single frame is cropped with a specific rectangle to limit objects in the image the same rectangle will be used for all images.</a:t>
            </a:r>
          </a:p>
          <a:p>
            <a:pPr lvl="0"/>
            <a:r>
              <a:rPr lang="en-US" dirty="0"/>
              <a:t>Then the difference of the image is taken from which we will get the objects which are in motion at that time.</a:t>
            </a:r>
          </a:p>
          <a:p>
            <a:pPr lvl="0"/>
            <a:r>
              <a:rPr lang="en-US" dirty="0"/>
              <a:t>Then the image is converted into RGB to gray</a:t>
            </a:r>
            <a:r>
              <a:rPr lang="en-US" dirty="0" smtClean="0"/>
              <a:t>.</a:t>
            </a:r>
            <a:endParaRPr lang="en-US" dirty="0"/>
          </a:p>
        </p:txBody>
      </p:sp>
    </p:spTree>
    <p:extLst>
      <p:ext uri="{BB962C8B-B14F-4D97-AF65-F5344CB8AC3E}">
        <p14:creationId xmlns:p14="http://schemas.microsoft.com/office/powerpoint/2010/main" val="80329298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X-axis Graph of Detected </a:t>
            </a:r>
            <a:r>
              <a:rPr lang="en-US" dirty="0"/>
              <a:t>a</a:t>
            </a:r>
            <a:r>
              <a:rPr lang="en-US" dirty="0" smtClean="0"/>
              <a:t>nd Predicted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862931"/>
            <a:ext cx="5334000" cy="4000500"/>
          </a:xfrm>
        </p:spPr>
      </p:pic>
    </p:spTree>
    <p:extLst>
      <p:ext uri="{BB962C8B-B14F-4D97-AF65-F5344CB8AC3E}">
        <p14:creationId xmlns:p14="http://schemas.microsoft.com/office/powerpoint/2010/main" val="64587069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Y-axis </a:t>
            </a:r>
            <a:r>
              <a:rPr lang="en-US" dirty="0"/>
              <a:t>Graph of Detected and Predicted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862931"/>
            <a:ext cx="5334000" cy="4000500"/>
          </a:xfrm>
        </p:spPr>
      </p:pic>
    </p:spTree>
    <p:extLst>
      <p:ext uri="{BB962C8B-B14F-4D97-AF65-F5344CB8AC3E}">
        <p14:creationId xmlns:p14="http://schemas.microsoft.com/office/powerpoint/2010/main" val="160170696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X-axis and Y-axis Graph </a:t>
            </a:r>
            <a:r>
              <a:rPr lang="en-US" dirty="0"/>
              <a:t>of Detected and Predicted Data</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862931"/>
            <a:ext cx="5334000" cy="4000500"/>
          </a:xfrm>
        </p:spPr>
      </p:pic>
    </p:spTree>
    <p:extLst>
      <p:ext uri="{BB962C8B-B14F-4D97-AF65-F5344CB8AC3E}">
        <p14:creationId xmlns:p14="http://schemas.microsoft.com/office/powerpoint/2010/main" val="284307427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a:t>
            </a:r>
            <a:endParaRPr lang="en-US" dirty="0"/>
          </a:p>
        </p:txBody>
      </p:sp>
      <p:sp>
        <p:nvSpPr>
          <p:cNvPr id="3" name="Content Placeholder 2"/>
          <p:cNvSpPr>
            <a:spLocks noGrp="1"/>
          </p:cNvSpPr>
          <p:nvPr>
            <p:ph idx="1"/>
          </p:nvPr>
        </p:nvSpPr>
        <p:spPr/>
        <p:txBody>
          <a:bodyPr>
            <a:normAutofit/>
          </a:bodyPr>
          <a:lstStyle/>
          <a:p>
            <a:pPr lvl="0"/>
            <a:r>
              <a:rPr lang="en-US" dirty="0"/>
              <a:t>Then the image is converted into a binary image.</a:t>
            </a:r>
          </a:p>
          <a:p>
            <a:pPr lvl="0"/>
            <a:r>
              <a:rPr lang="en-US" dirty="0"/>
              <a:t>Then a structuring element is set to dilate the resultant image.</a:t>
            </a:r>
          </a:p>
          <a:p>
            <a:pPr lvl="0"/>
            <a:r>
              <a:rPr lang="en-US" dirty="0"/>
              <a:t>Then with another structuring element is used to close the objects which are separated while applying the differencing procedure.</a:t>
            </a:r>
          </a:p>
          <a:p>
            <a:pPr lvl="0"/>
            <a:r>
              <a:rPr lang="en-US" dirty="0"/>
              <a:t>Then a function is used which will eliminate those objects which has pixels less than 30.</a:t>
            </a:r>
          </a:p>
          <a:p>
            <a:pPr lvl="0"/>
            <a:r>
              <a:rPr lang="en-US" dirty="0"/>
              <a:t>Then we will fill the holes like by applying these procedures there may have objects which has holes in them so we will fill those holes.</a:t>
            </a:r>
          </a:p>
          <a:p>
            <a:endParaRPr lang="en-US" dirty="0"/>
          </a:p>
        </p:txBody>
      </p:sp>
    </p:spTree>
    <p:extLst>
      <p:ext uri="{BB962C8B-B14F-4D97-AF65-F5344CB8AC3E}">
        <p14:creationId xmlns:p14="http://schemas.microsoft.com/office/powerpoint/2010/main" val="21182390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cont.</a:t>
            </a:r>
          </a:p>
        </p:txBody>
      </p:sp>
      <p:sp>
        <p:nvSpPr>
          <p:cNvPr id="3" name="Content Placeholder 2"/>
          <p:cNvSpPr>
            <a:spLocks noGrp="1"/>
          </p:cNvSpPr>
          <p:nvPr>
            <p:ph idx="1"/>
          </p:nvPr>
        </p:nvSpPr>
        <p:spPr/>
        <p:txBody>
          <a:bodyPr>
            <a:normAutofit/>
          </a:bodyPr>
          <a:lstStyle/>
          <a:p>
            <a:pPr lvl="0"/>
            <a:r>
              <a:rPr lang="en-US" dirty="0"/>
              <a:t>Then we will apply another morphological operator image open to open those objects which are been combined during this procedure.</a:t>
            </a:r>
          </a:p>
          <a:p>
            <a:pPr lvl="0"/>
            <a:r>
              <a:rPr lang="en-US" dirty="0"/>
              <a:t>Now we use the equation to find the circle type objects.</a:t>
            </a:r>
          </a:p>
          <a:p>
            <a:pPr lvl="0"/>
            <a:r>
              <a:rPr lang="en-US" dirty="0"/>
              <a:t>Then we will apply the threshold value that the object greater than .75 values which will be calculated by the equation will be a ball.</a:t>
            </a:r>
          </a:p>
          <a:p>
            <a:pPr lvl="0"/>
            <a:r>
              <a:rPr lang="en-US" dirty="0"/>
              <a:t>Then the ball centroid like its center pixel is detected.</a:t>
            </a:r>
          </a:p>
          <a:p>
            <a:endParaRPr lang="en-US" dirty="0"/>
          </a:p>
        </p:txBody>
      </p:sp>
    </p:spTree>
    <p:extLst>
      <p:ext uri="{BB962C8B-B14F-4D97-AF65-F5344CB8AC3E}">
        <p14:creationId xmlns:p14="http://schemas.microsoft.com/office/powerpoint/2010/main" val="25312165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cont.</a:t>
            </a:r>
          </a:p>
        </p:txBody>
      </p:sp>
      <p:sp>
        <p:nvSpPr>
          <p:cNvPr id="3" name="Content Placeholder 2"/>
          <p:cNvSpPr>
            <a:spLocks noGrp="1"/>
          </p:cNvSpPr>
          <p:nvPr>
            <p:ph idx="1"/>
          </p:nvPr>
        </p:nvSpPr>
        <p:spPr/>
        <p:txBody>
          <a:bodyPr>
            <a:normAutofit/>
          </a:bodyPr>
          <a:lstStyle/>
          <a:p>
            <a:pPr lvl="0"/>
            <a:r>
              <a:rPr lang="en-US" dirty="0"/>
              <a:t>The detected centroid values like x and y axis coordinates are then send to excel file to be used for the prediction purpose.</a:t>
            </a:r>
          </a:p>
          <a:p>
            <a:pPr lvl="0"/>
            <a:r>
              <a:rPr lang="en-US" dirty="0"/>
              <a:t>These all procedures will apply for all frames to detect the ball.</a:t>
            </a:r>
          </a:p>
          <a:p>
            <a:pPr lvl="0"/>
            <a:r>
              <a:rPr lang="en-US" dirty="0"/>
              <a:t>To predict the next ball coordinates or missing coordinates first the x axis and y axis both excel files are loaded in Matlab.</a:t>
            </a:r>
          </a:p>
          <a:p>
            <a:pPr lvl="0"/>
            <a:r>
              <a:rPr lang="en-US" dirty="0"/>
              <a:t>Then the Kalman filter is used to predict the coordinates like if there is no coordinates of ball are present then it will only predict the ball at that position and if there are coordinates of ball in file then it will first predict the location then correct the position of the ball by using its equations</a:t>
            </a:r>
            <a:r>
              <a:rPr lang="en-US" dirty="0" smtClean="0"/>
              <a:t>.</a:t>
            </a:r>
            <a:endParaRPr lang="en-US" dirty="0"/>
          </a:p>
        </p:txBody>
      </p:sp>
    </p:spTree>
    <p:extLst>
      <p:ext uri="{BB962C8B-B14F-4D97-AF65-F5344CB8AC3E}">
        <p14:creationId xmlns:p14="http://schemas.microsoft.com/office/powerpoint/2010/main" val="292943012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Cropped Image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38897579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of Image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72093575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Gray Scale Image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4" y="1600200"/>
            <a:ext cx="8107031" cy="4525963"/>
          </a:xfrm>
        </p:spPr>
      </p:pic>
    </p:spTree>
    <p:extLst>
      <p:ext uri="{BB962C8B-B14F-4D97-AF65-F5344CB8AC3E}">
        <p14:creationId xmlns:p14="http://schemas.microsoft.com/office/powerpoint/2010/main" val="189466498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atch">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99</TotalTime>
  <Words>522</Words>
  <Application>Microsoft Office PowerPoint</Application>
  <PresentationFormat>On-screen Show (4:3)</PresentationFormat>
  <Paragraphs>47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Thatch</vt:lpstr>
      <vt:lpstr>2D Trajectory prediction of tennis ball throws</vt:lpstr>
      <vt:lpstr>Major functions completed</vt:lpstr>
      <vt:lpstr>Methodology </vt:lpstr>
      <vt:lpstr>Methodology cont.</vt:lpstr>
      <vt:lpstr>Methodology cont.</vt:lpstr>
      <vt:lpstr>Methodology cont.</vt:lpstr>
      <vt:lpstr>Cropped Image</vt:lpstr>
      <vt:lpstr>Difference of Image</vt:lpstr>
      <vt:lpstr>Gray Scale Image</vt:lpstr>
      <vt:lpstr>Binary Image</vt:lpstr>
      <vt:lpstr>Dilated Image(morphological dilation operation)</vt:lpstr>
      <vt:lpstr>Closed Image(morphological closing operation)</vt:lpstr>
      <vt:lpstr>Area Open Image</vt:lpstr>
      <vt:lpstr>Filling Holes</vt:lpstr>
      <vt:lpstr>Opening the Image(morphological opening operation)</vt:lpstr>
      <vt:lpstr>Applying Circle Equation</vt:lpstr>
      <vt:lpstr>Detection of tennis ball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X-axis Graph of Detected and Predicted Data</vt:lpstr>
      <vt:lpstr>Y-axis Graph of Detected and Predicted Data</vt:lpstr>
      <vt:lpstr>X-axis and Y-axis Graph of Detected and Predicted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hamza zareen</dc:creator>
  <cp:lastModifiedBy>hamza zareen</cp:lastModifiedBy>
  <cp:revision>16</cp:revision>
  <dcterms:created xsi:type="dcterms:W3CDTF">2018-07-06T11:13:56Z</dcterms:created>
  <dcterms:modified xsi:type="dcterms:W3CDTF">2018-08-17T02:39:38Z</dcterms:modified>
</cp:coreProperties>
</file>