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4"/>
  </p:notesMasterIdLst>
  <p:handoutMasterIdLst>
    <p:handoutMasterId r:id="rId15"/>
  </p:handoutMasterIdLst>
  <p:sldIdLst>
    <p:sldId id="261" r:id="rId5"/>
    <p:sldId id="273" r:id="rId6"/>
    <p:sldId id="280" r:id="rId7"/>
    <p:sldId id="286" r:id="rId8"/>
    <p:sldId id="300" r:id="rId9"/>
    <p:sldId id="302" r:id="rId10"/>
    <p:sldId id="308" r:id="rId11"/>
    <p:sldId id="313" r:id="rId12"/>
    <p:sldId id="31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B611"/>
    <a:srgbClr val="87175F"/>
    <a:srgbClr val="EEC621"/>
    <a:srgbClr val="EEEEEE"/>
    <a:srgbClr val="E58C09"/>
    <a:srgbClr val="43467B"/>
    <a:srgbClr val="AEA422"/>
    <a:srgbClr val="F69E1D"/>
    <a:srgbClr val="E19E6B"/>
    <a:srgbClr val="7550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034" autoAdjust="0"/>
  </p:normalViewPr>
  <p:slideViewPr>
    <p:cSldViewPr>
      <p:cViewPr varScale="1">
        <p:scale>
          <a:sx n="79" d="100"/>
          <a:sy n="79" d="100"/>
        </p:scale>
        <p:origin x="76" y="240"/>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961819520761347E-2"/>
          <c:y val="0"/>
          <c:w val="0.90407664419645384"/>
          <c:h val="0.91951218739314267"/>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F33-483B-8984-67AD3F15958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4-5F33-483B-8984-67AD3F15958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3-5F33-483B-8984-67AD3F15958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2-5F33-483B-8984-67AD3F159586}"/>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F33-483B-8984-67AD3F15958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1/20/2024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8:29:25.565"/>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8:22:59.855"/>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142 28,'3'0,"6"0,9 0,8 0,4 0,5 0,4 0,-2 0,10 0,3 0,2 0,-5 0,-3 0,-1 0,-3 0,-2 0,1 0,5 0,2 0,2 0,0 0,-5 0,-1 0,-9 4,-1 1,-3 0,1-1,4-1,7-1,-3 6,-1 3,1-2,2-1,-6 1,-5-1,1-2,2 6,0 1,2 6,10 0,-13-4,-20-4,-27-4,-22-3,-20-3,-27 0,-11-2,-3 0,-13 0,-2 1,-5-1,3 1,6 0,17 0,18 0,13 0,6-4,5-1,3 0,3 1,4 1,2 1,0 1,3 1,0 0,5-8,13-1,13-8,22-1,24 3,21-4,21-6,13 1,6 4,-1 7,7 4,0 4,-3 3,-12 2,-18 1,-14 0,-10 0,-5 0,0 0,0-1,0 0,-4 0,-1 0,-8 4,-2 1,-10 0,-16-1,-21-1,-34-1,-31-1,-18-1,-7 0,0 0,-6 0,9-1,17 1,17 0,12 0,8 0,9 0,3 0,-7 0,0 0,-1 0,1 0,3 0,9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1/20/2024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554146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2318251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7.xml"/><Relationship Id="rId5" Type="http://schemas.openxmlformats.org/officeDocument/2006/relationships/image" Target="../media/image23.sv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2.xml"/><Relationship Id="rId5" Type="http://schemas.openxmlformats.org/officeDocument/2006/relationships/image" Target="../media/image250.png"/><Relationship Id="rId4"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2495600" y="836714"/>
            <a:ext cx="7416823" cy="2140990"/>
          </a:xfrm>
        </p:spPr>
        <p:txBody>
          <a:bodyPr>
            <a:normAutofit/>
          </a:bodyPr>
          <a:lstStyle/>
          <a:p>
            <a:r>
              <a:rPr lang="en-US" dirty="0"/>
              <a:t>DATA ANALYSIS ON AIR SHUTTLE DATA USING SQL &amp; PYTHON</a:t>
            </a:r>
          </a:p>
        </p:txBody>
      </p:sp>
      <p:pic>
        <p:nvPicPr>
          <p:cNvPr id="3" name="Picture 2">
            <a:extLst>
              <a:ext uri="{FF2B5EF4-FFF2-40B4-BE49-F238E27FC236}">
                <a16:creationId xmlns:a16="http://schemas.microsoft.com/office/drawing/2014/main" id="{AB73BF2C-435D-B39E-09A0-C57932ABEE9B}"/>
              </a:ext>
            </a:extLst>
          </p:cNvPr>
          <p:cNvPicPr>
            <a:picLocks noChangeAspect="1"/>
          </p:cNvPicPr>
          <p:nvPr/>
        </p:nvPicPr>
        <p:blipFill>
          <a:blip r:embed="rId4"/>
          <a:stretch>
            <a:fillRect/>
          </a:stretch>
        </p:blipFill>
        <p:spPr>
          <a:xfrm>
            <a:off x="2351584" y="3935363"/>
            <a:ext cx="7704856" cy="2166541"/>
          </a:xfrm>
          <a:prstGeom prst="rect">
            <a:avLst/>
          </a:prstGeom>
        </p:spPr>
      </p:pic>
      <p:pic>
        <p:nvPicPr>
          <p:cNvPr id="4" name="Picture 3">
            <a:extLst>
              <a:ext uri="{FF2B5EF4-FFF2-40B4-BE49-F238E27FC236}">
                <a16:creationId xmlns:a16="http://schemas.microsoft.com/office/drawing/2014/main" id="{F74D5D03-1E06-374B-3754-00BBC14D46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559" y="2184182"/>
            <a:ext cx="3029933" cy="204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22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IN" dirty="0"/>
              <a:t>Business Problem:</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4941168"/>
            <a:ext cx="10288693" cy="1386480"/>
          </a:xfrm>
        </p:spPr>
        <p:txBody>
          <a:bodyPr>
            <a:normAutofit/>
          </a:bodyPr>
          <a:lstStyle/>
          <a:p>
            <a:r>
              <a:rPr lang="en-IN" dirty="0"/>
              <a:t>Objectives: </a:t>
            </a:r>
            <a:r>
              <a:rPr lang="en-US" dirty="0"/>
              <a:t>The end goal of this task would be to identify opportunities to increase the occupancy rate on low-performing flights, which can ultimately lead to increased profitability for the airline. </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1" y="1676399"/>
            <a:ext cx="10837333" cy="3954929"/>
          </a:xfrm>
        </p:spPr>
        <p:txBody>
          <a:bodyPr/>
          <a:lstStyle/>
          <a:p>
            <a:r>
              <a:rPr lang="en-US" dirty="0"/>
              <a:t>This report solves the Business problem and at the end of this file will present analysis in the form of words with the help of data analysis.</a:t>
            </a:r>
          </a:p>
          <a:p>
            <a:r>
              <a:rPr lang="en-US" dirty="0"/>
              <a:t>However, we are currently </a:t>
            </a:r>
            <a:r>
              <a:rPr lang="en-US" b="1" dirty="0"/>
              <a:t>facing challenges due to several factors such as stricter environmental regulations, higher flight taxes, increased interest rates, rising fuel prices, and a tight labor market resulting in increased labor costs</a:t>
            </a:r>
            <a:r>
              <a:rPr lang="en-US" dirty="0"/>
              <a:t>. </a:t>
            </a:r>
          </a:p>
          <a:p>
            <a:r>
              <a:rPr lang="en-US" dirty="0"/>
              <a:t>▪ As a result, the </a:t>
            </a:r>
            <a:r>
              <a:rPr lang="en-US" b="1" dirty="0"/>
              <a:t>company's profitability is under pressure, and they are seeking ways to address this issue</a:t>
            </a:r>
            <a:r>
              <a:rPr lang="en-US" dirty="0"/>
              <a:t>. </a:t>
            </a:r>
          </a:p>
          <a:p>
            <a:r>
              <a:rPr lang="en-US" dirty="0"/>
              <a:t>▪ To tackle this challenge, they are </a:t>
            </a:r>
            <a:r>
              <a:rPr lang="en-US" b="1" dirty="0"/>
              <a:t>looking to conduct an analysis of their database to find ways to increase their occupancy rate</a:t>
            </a:r>
            <a:r>
              <a:rPr lang="en-US" dirty="0"/>
              <a:t>, which can help boost the average profit earned per seat</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34037" y="-322498"/>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0" y="185130"/>
            <a:ext cx="6735658" cy="5959409"/>
          </a:xfrm>
        </p:spPr>
        <p:txBody>
          <a:bodyPr/>
          <a:lstStyle/>
          <a:p>
            <a:r>
              <a:rPr lang="en-IN" sz="4400" b="1" dirty="0">
                <a:solidFill>
                  <a:schemeClr val="accent5">
                    <a:lumMod val="75000"/>
                  </a:schemeClr>
                </a:solidFill>
              </a:rPr>
              <a:t>Objectives</a:t>
            </a:r>
            <a:r>
              <a:rPr lang="en-IN" dirty="0"/>
              <a:t>:</a:t>
            </a:r>
            <a:endParaRPr lang="en-US" dirty="0"/>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p:txBody>
          <a:bodyPr/>
          <a:lstStyle/>
          <a:p>
            <a:r>
              <a:rPr lang="en-US" dirty="0"/>
              <a:t>Lorem ipsum dolor sit amet, consectetuer adipiscing elit. Maecenas porttitor congue massa. </a:t>
            </a:r>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34037" y="-27207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63B2123-40CD-D133-36F0-8412BC9DC95A}"/>
              </a:ext>
            </a:extLst>
          </p:cNvPr>
          <p:cNvSpPr txBox="1"/>
          <p:nvPr/>
        </p:nvSpPr>
        <p:spPr>
          <a:xfrm>
            <a:off x="254419" y="3060959"/>
            <a:ext cx="6226820" cy="2031325"/>
          </a:xfrm>
          <a:prstGeom prst="rect">
            <a:avLst/>
          </a:prstGeom>
          <a:noFill/>
        </p:spPr>
        <p:txBody>
          <a:bodyPr wrap="square">
            <a:spAutoFit/>
          </a:bodyPr>
          <a:lstStyle/>
          <a:p>
            <a:r>
              <a:rPr lang="en-US" dirty="0"/>
              <a:t>The end goal of this task would be to identify opportunities to increase the occupancy rate on low-performing flights, which can ultimately lead to increased profitability for the airline. </a:t>
            </a:r>
          </a:p>
          <a:p>
            <a:pPr marL="285750" indent="-285750" algn="ctr">
              <a:buFont typeface="Wingdings" panose="05000000000000000000" pitchFamily="2" charset="2"/>
              <a:buChar char="§"/>
            </a:pPr>
            <a:r>
              <a:rPr lang="en-IN" dirty="0"/>
              <a:t>Increase occupancy rate:</a:t>
            </a:r>
          </a:p>
          <a:p>
            <a:pPr marL="285750" indent="-285750" algn="ctr">
              <a:buFont typeface="Wingdings" panose="05000000000000000000" pitchFamily="2" charset="2"/>
              <a:buChar char="§"/>
            </a:pPr>
            <a:r>
              <a:rPr lang="en-IN" dirty="0"/>
              <a:t>Improve pricing strategy</a:t>
            </a:r>
          </a:p>
          <a:p>
            <a:pPr marL="285750" indent="-285750" algn="ctr">
              <a:buFont typeface="Wingdings" panose="05000000000000000000" pitchFamily="2" charset="2"/>
              <a:buChar char="§"/>
            </a:pPr>
            <a:r>
              <a:rPr lang="en-IN" dirty="0"/>
              <a:t>Enhance customer experience</a:t>
            </a:r>
            <a:endParaRPr lang="en-US" dirty="0"/>
          </a:p>
          <a:p>
            <a:endParaRPr lang="en-IN" dirty="0"/>
          </a:p>
        </p:txBody>
      </p:sp>
      <p:pic>
        <p:nvPicPr>
          <p:cNvPr id="5" name="Picture 4">
            <a:extLst>
              <a:ext uri="{FF2B5EF4-FFF2-40B4-BE49-F238E27FC236}">
                <a16:creationId xmlns:a16="http://schemas.microsoft.com/office/drawing/2014/main" id="{5115872A-7626-CD21-392F-D484D684B8DC}"/>
              </a:ext>
            </a:extLst>
          </p:cNvPr>
          <p:cNvPicPr>
            <a:picLocks noChangeAspect="1"/>
          </p:cNvPicPr>
          <p:nvPr/>
        </p:nvPicPr>
        <p:blipFill>
          <a:blip r:embed="rId6"/>
          <a:stretch>
            <a:fillRect/>
          </a:stretch>
        </p:blipFill>
        <p:spPr>
          <a:xfrm>
            <a:off x="7440272" y="2094267"/>
            <a:ext cx="3984320" cy="3937202"/>
          </a:xfrm>
          <a:prstGeom prst="rect">
            <a:avLst/>
          </a:prstGeom>
        </p:spPr>
      </p:pic>
    </p:spTree>
    <p:extLst>
      <p:ext uri="{BB962C8B-B14F-4D97-AF65-F5344CB8AC3E}">
        <p14:creationId xmlns:p14="http://schemas.microsoft.com/office/powerpoint/2010/main" val="295620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746609" y="0"/>
            <a:ext cx="10698782" cy="980728"/>
          </a:xfrm>
        </p:spPr>
        <p:txBody>
          <a:bodyPr>
            <a:noAutofit/>
          </a:bodyPr>
          <a:lstStyle/>
          <a:p>
            <a:pPr algn="ctr">
              <a:lnSpc>
                <a:spcPct val="150000"/>
              </a:lnSpc>
            </a:pPr>
            <a:r>
              <a:rPr lang="en-US" sz="2800" i="0" dirty="0">
                <a:solidFill>
                  <a:schemeClr val="accent2">
                    <a:lumMod val="40000"/>
                    <a:lumOff val="60000"/>
                  </a:schemeClr>
                </a:solidFill>
                <a:effectLst/>
                <a:latin typeface="Söhne"/>
              </a:rPr>
              <a:t>Workflow Chart:</a:t>
            </a:r>
            <a:br>
              <a:rPr lang="en-US" sz="1600" i="0" dirty="0">
                <a:solidFill>
                  <a:schemeClr val="accent2">
                    <a:lumMod val="40000"/>
                    <a:lumOff val="60000"/>
                  </a:schemeClr>
                </a:solidFill>
                <a:effectLst/>
                <a:latin typeface="Söhne"/>
              </a:rPr>
            </a:br>
            <a:r>
              <a:rPr lang="en-US" sz="1600" i="0" dirty="0">
                <a:solidFill>
                  <a:schemeClr val="accent2">
                    <a:lumMod val="40000"/>
                    <a:lumOff val="60000"/>
                  </a:schemeClr>
                </a:solidFill>
                <a:effectLst/>
                <a:latin typeface="Söhne"/>
              </a:rPr>
              <a:t>illustrates the flow of tasks and activities within the data analysis process.</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cxnSp>
        <p:nvCxnSpPr>
          <p:cNvPr id="9" name="Straight Arrow Connector 8">
            <a:extLst>
              <a:ext uri="{FF2B5EF4-FFF2-40B4-BE49-F238E27FC236}">
                <a16:creationId xmlns:a16="http://schemas.microsoft.com/office/drawing/2014/main" id="{1A642578-5E65-8927-CE3F-B18569617C50}"/>
              </a:ext>
            </a:extLst>
          </p:cNvPr>
          <p:cNvCxnSpPr/>
          <p:nvPr/>
        </p:nvCxnSpPr>
        <p:spPr>
          <a:xfrm>
            <a:off x="5822427" y="1340768"/>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ABA4201-5EC9-2D98-92BE-2DD04B8FD10C}"/>
              </a:ext>
            </a:extLst>
          </p:cNvPr>
          <p:cNvPicPr>
            <a:picLocks noChangeAspect="1"/>
          </p:cNvPicPr>
          <p:nvPr/>
        </p:nvPicPr>
        <p:blipFill>
          <a:blip r:embed="rId3"/>
          <a:stretch>
            <a:fillRect/>
          </a:stretch>
        </p:blipFill>
        <p:spPr>
          <a:xfrm>
            <a:off x="799921" y="1121718"/>
            <a:ext cx="4320480" cy="5328592"/>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2" name="Ink 1">
                <a:extLst>
                  <a:ext uri="{FF2B5EF4-FFF2-40B4-BE49-F238E27FC236}">
                    <a16:creationId xmlns:a16="http://schemas.microsoft.com/office/drawing/2014/main" id="{9AC37A56-4AF6-520A-B3E3-71983F33425B}"/>
                  </a:ext>
                </a:extLst>
              </p14:cNvPr>
              <p14:cNvContentPartPr/>
              <p14:nvPr/>
            </p14:nvContentPartPr>
            <p14:xfrm>
              <a:off x="9645875" y="2807758"/>
              <a:ext cx="360" cy="360"/>
            </p14:xfrm>
          </p:contentPart>
        </mc:Choice>
        <mc:Fallback xmlns="">
          <p:pic>
            <p:nvPicPr>
              <p:cNvPr id="2" name="Ink 1">
                <a:extLst>
                  <a:ext uri="{FF2B5EF4-FFF2-40B4-BE49-F238E27FC236}">
                    <a16:creationId xmlns:a16="http://schemas.microsoft.com/office/drawing/2014/main" id="{9AC37A56-4AF6-520A-B3E3-71983F33425B}"/>
                  </a:ext>
                </a:extLst>
              </p:cNvPr>
              <p:cNvPicPr/>
              <p:nvPr/>
            </p:nvPicPr>
            <p:blipFill>
              <a:blip r:embed="rId5"/>
              <a:stretch>
                <a:fillRect/>
              </a:stretch>
            </p:blipFill>
            <p:spPr>
              <a:xfrm>
                <a:off x="9636875" y="2753758"/>
                <a:ext cx="18000" cy="108000"/>
              </a:xfrm>
              <a:prstGeom prst="rect">
                <a:avLst/>
              </a:prstGeom>
            </p:spPr>
          </p:pic>
        </mc:Fallback>
      </mc:AlternateContent>
      <p:pic>
        <p:nvPicPr>
          <p:cNvPr id="4" name="Picture 3">
            <a:extLst>
              <a:ext uri="{FF2B5EF4-FFF2-40B4-BE49-F238E27FC236}">
                <a16:creationId xmlns:a16="http://schemas.microsoft.com/office/drawing/2014/main" id="{CF08623E-5F55-FB7D-9EE8-CF2FA4DD6ECA}"/>
              </a:ext>
            </a:extLst>
          </p:cNvPr>
          <p:cNvPicPr>
            <a:picLocks noChangeAspect="1"/>
          </p:cNvPicPr>
          <p:nvPr/>
        </p:nvPicPr>
        <p:blipFill>
          <a:blip r:embed="rId6"/>
          <a:stretch>
            <a:fillRect/>
          </a:stretch>
        </p:blipFill>
        <p:spPr>
          <a:xfrm>
            <a:off x="6888088" y="980728"/>
            <a:ext cx="4752528" cy="2448272"/>
          </a:xfrm>
          <a:prstGeom prst="rect">
            <a:avLst/>
          </a:prstGeom>
        </p:spPr>
      </p:pic>
    </p:spTree>
    <p:extLst>
      <p:ext uri="{BB962C8B-B14F-4D97-AF65-F5344CB8AC3E}">
        <p14:creationId xmlns:p14="http://schemas.microsoft.com/office/powerpoint/2010/main" val="306905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0" y="-76444"/>
            <a:ext cx="10805160" cy="1075659"/>
          </a:xfrm>
        </p:spPr>
        <p:txBody>
          <a:bodyPr>
            <a:normAutofit fontScale="90000"/>
          </a:bodyPr>
          <a:lstStyle/>
          <a:p>
            <a:r>
              <a:rPr lang="en-IN" b="1" dirty="0">
                <a:solidFill>
                  <a:schemeClr val="accent2">
                    <a:lumMod val="60000"/>
                    <a:lumOff val="40000"/>
                  </a:schemeClr>
                </a:solidFill>
              </a:rPr>
              <a:t>So I performed analysis on data using which we GIVE Insights, we will be looking in coming slide.</a:t>
            </a:r>
            <a:endParaRPr lang="en-US" b="1" dirty="0">
              <a:solidFill>
                <a:schemeClr val="accent2">
                  <a:lumMod val="60000"/>
                  <a:lumOff val="40000"/>
                </a:schemeClr>
              </a:solidFill>
            </a:endParaRP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Lorem ipsum dolor sit amet, consectetuer adipiscing elit. Maecenas porttitor congue massa. Fusce posuere, magna sed pulvinar ultricies, purus lectus malesuada</a:t>
            </a: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a:xfrm>
            <a:off x="91440" y="1401197"/>
            <a:ext cx="4937760" cy="1800197"/>
          </a:xfrm>
        </p:spPr>
        <p:txBody>
          <a:bodyPr/>
          <a:lstStyle/>
          <a:p>
            <a:pPr algn="just"/>
            <a:r>
              <a:rPr lang="en-US" dirty="0"/>
              <a:t>The analysis of data provides insights into the number of planes with more than 100 seats</a:t>
            </a:r>
            <a:r>
              <a:rPr lang="en-US" i="1" dirty="0"/>
              <a:t>, how the number of tickets booked and the total amount earned changed over time, and the average fare for each aircraft with different fare conditions.</a:t>
            </a:r>
          </a:p>
        </p:txBody>
      </p:sp>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dirty="0"/>
              <a:t>Lorem ipsum dolor sit amet, consectetuer adipiscing elit. Maecenas porttitor congue massa. Fusce posuere, magna sed pulvinar ultricies, purus lectus malesuada</a:t>
            </a:r>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a:xfrm>
            <a:off x="181522" y="4490746"/>
            <a:ext cx="4023360" cy="424732"/>
          </a:xfrm>
        </p:spPr>
        <p:txBody>
          <a:bodyPr/>
          <a:lstStyle/>
          <a:p>
            <a:pPr algn="just"/>
            <a:r>
              <a:rPr lang="en-US" sz="1800" dirty="0"/>
              <a:t>Upon analysis of the chart, we observe that the number of tickets booked exhibits a gradual increase from June 22nd to July 7th, followed by a relatively stable pattern from July 8th until August, with a noticeable peak in ticket bookings where the highest number of tickets were booked on a single day.</a:t>
            </a:r>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3">
            <a:extLst>
              <a:ext uri="{96DAC541-7B7A-43D3-8B79-37D633B846F1}">
                <asvg:svgBlip xmlns:asvg="http://schemas.microsoft.com/office/drawing/2016/SVG/main" r:embed="rId4"/>
              </a:ext>
            </a:extLst>
          </a:blip>
          <a:srcRect l="-24968" t="-26383" r="-24968" b="-26383"/>
          <a:stretch/>
        </p:blipFill>
        <p:spPr>
          <a:xfrm>
            <a:off x="4774508" y="3502811"/>
            <a:ext cx="1094116" cy="1113108"/>
          </a:xfrm>
        </p:spPr>
      </p:pic>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a:xfrm>
            <a:off x="61393" y="5841178"/>
            <a:ext cx="6514359" cy="914490"/>
          </a:xfrm>
        </p:spPr>
        <p:txBody>
          <a:bodyPr/>
          <a:lstStyle/>
          <a:p>
            <a:pPr algn="just">
              <a:lnSpc>
                <a:spcPct val="115000"/>
              </a:lnSpc>
              <a:spcAft>
                <a:spcPts val="800"/>
              </a:spcAft>
            </a:pPr>
            <a:r>
              <a:rPr lang="en-IN" b="1" kern="0" dirty="0">
                <a:effectLst/>
                <a:latin typeface="Rockwell" panose="02060603020205020403" pitchFamily="18" charset="0"/>
                <a:ea typeface="Rockwell" panose="02060603020205020403" pitchFamily="18" charset="0"/>
                <a:cs typeface="Times New Roman" panose="02020603050405020304" pitchFamily="18" charset="0"/>
              </a:rPr>
              <a:t> So if we observe the plot it starts with zero so we can see an average approx. 8000 per day and we can also see </a:t>
            </a:r>
            <a:r>
              <a:rPr lang="en-IN" b="1" u="sng" kern="0" dirty="0">
                <a:effectLst/>
                <a:latin typeface="Rockwell" panose="02060603020205020403" pitchFamily="18" charset="0"/>
                <a:ea typeface="Rockwell" panose="02060603020205020403" pitchFamily="18" charset="0"/>
                <a:cs typeface="Times New Roman" panose="02020603050405020304" pitchFamily="18" charset="0"/>
              </a:rPr>
              <a:t>a spike in the month of August of approximately 10,000 per day.</a:t>
            </a:r>
            <a:endParaRPr lang="en-IN" b="1" kern="100" dirty="0">
              <a:effectLst/>
              <a:latin typeface="Rockwell" panose="02060603020205020403" pitchFamily="18" charset="0"/>
              <a:ea typeface="Rockwell" panose="02060603020205020403" pitchFamily="18" charset="0"/>
              <a:cs typeface="Times New Roman" panose="02020603050405020304" pitchFamily="18" charset="0"/>
            </a:endParaRPr>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5">
            <a:extLst>
              <a:ext uri="{96DAC541-7B7A-43D3-8B79-37D633B846F1}">
                <asvg:svgBlip xmlns:asvg="http://schemas.microsoft.com/office/drawing/2016/SVG/main" r:embed="rId6"/>
              </a:ext>
            </a:extLst>
          </a:blip>
          <a:srcRect l="-18093" t="-19179" r="-18093" b="-19179"/>
          <a:stretch/>
        </p:blipFill>
        <p:spPr>
          <a:xfrm>
            <a:off x="3052430" y="2929170"/>
            <a:ext cx="1094116" cy="544447"/>
          </a:xfrm>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528736" y="1340768"/>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960120" y="5211623"/>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3615960-B38A-6A6D-4426-F00C7DB84BCF}"/>
              </a:ext>
            </a:extLst>
          </p:cNvPr>
          <p:cNvPicPr>
            <a:picLocks noChangeAspect="1"/>
          </p:cNvPicPr>
          <p:nvPr/>
        </p:nvPicPr>
        <p:blipFill>
          <a:blip r:embed="rId7"/>
          <a:stretch>
            <a:fillRect/>
          </a:stretch>
        </p:blipFill>
        <p:spPr>
          <a:xfrm>
            <a:off x="5775425" y="1049030"/>
            <a:ext cx="5688632" cy="1900762"/>
          </a:xfrm>
          <a:prstGeom prst="rect">
            <a:avLst/>
          </a:prstGeom>
        </p:spPr>
      </p:pic>
      <p:pic>
        <p:nvPicPr>
          <p:cNvPr id="6" name="Picture 5">
            <a:extLst>
              <a:ext uri="{FF2B5EF4-FFF2-40B4-BE49-F238E27FC236}">
                <a16:creationId xmlns:a16="http://schemas.microsoft.com/office/drawing/2014/main" id="{6DF235E4-CB80-D6C3-DBF4-AABA88453B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34352" y="3033824"/>
            <a:ext cx="7537063" cy="2841363"/>
          </a:xfrm>
          <a:prstGeom prst="rect">
            <a:avLst/>
          </a:prstGeom>
        </p:spPr>
      </p:pic>
      <p:pic>
        <p:nvPicPr>
          <p:cNvPr id="4" name="Picture 3">
            <a:extLst>
              <a:ext uri="{FF2B5EF4-FFF2-40B4-BE49-F238E27FC236}">
                <a16:creationId xmlns:a16="http://schemas.microsoft.com/office/drawing/2014/main" id="{B7BA59F1-0119-B99A-1447-25056E2D1693}"/>
              </a:ext>
            </a:extLst>
          </p:cNvPr>
          <p:cNvPicPr>
            <a:picLocks noChangeAspect="1"/>
          </p:cNvPicPr>
          <p:nvPr/>
        </p:nvPicPr>
        <p:blipFill rotWithShape="1">
          <a:blip r:embed="rId9"/>
          <a:srcRect l="-479" t="10426" r="479" b="48598"/>
          <a:stretch/>
        </p:blipFill>
        <p:spPr>
          <a:xfrm>
            <a:off x="6640024" y="6042900"/>
            <a:ext cx="5490583" cy="374719"/>
          </a:xfrm>
          <a:prstGeom prst="rect">
            <a:avLst/>
          </a:prstGeom>
        </p:spPr>
      </p:pic>
    </p:spTree>
    <p:extLst>
      <p:ext uri="{BB962C8B-B14F-4D97-AF65-F5344CB8AC3E}">
        <p14:creationId xmlns:p14="http://schemas.microsoft.com/office/powerpoint/2010/main" val="2275175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11670C9-7A12-431E-92B2-050F2389D775}"/>
              </a:ext>
            </a:extLst>
          </p:cNvPr>
          <p:cNvSpPr>
            <a:spLocks noGrp="1"/>
          </p:cNvSpPr>
          <p:nvPr>
            <p:ph type="title"/>
          </p:nvPr>
        </p:nvSpPr>
        <p:spPr>
          <a:xfrm>
            <a:off x="196005" y="0"/>
            <a:ext cx="10805160" cy="1004887"/>
          </a:xfrm>
        </p:spPr>
        <p:txBody>
          <a:bodyPr>
            <a:normAutofit fontScale="90000"/>
          </a:bodyPr>
          <a:lstStyle/>
          <a:p>
            <a:pPr>
              <a:lnSpc>
                <a:spcPct val="200000"/>
              </a:lnSpc>
              <a:spcAft>
                <a:spcPts val="800"/>
              </a:spcAft>
            </a:pPr>
            <a:r>
              <a:rPr lang="en-IN" sz="2000" b="1" kern="100" dirty="0">
                <a:solidFill>
                  <a:schemeClr val="tx1"/>
                </a:solidFill>
                <a:effectLst/>
                <a:highlight>
                  <a:srgbClr val="FFFF00"/>
                </a:highlight>
                <a:latin typeface="Times New Roman" panose="02020603050405020304" pitchFamily="18" charset="0"/>
                <a:ea typeface="Rockwell" panose="02060603020205020403" pitchFamily="18" charset="0"/>
                <a:cs typeface="Times New Roman" panose="02020603050405020304" pitchFamily="18" charset="0"/>
              </a:rPr>
              <a:t>Some highlights that I got during the analysis are the following:</a:t>
            </a:r>
            <a:endParaRPr lang="en-IN" sz="2000" kern="100" dirty="0">
              <a:solidFill>
                <a:schemeClr val="tx1"/>
              </a:solidFill>
              <a:effectLst/>
              <a:highlight>
                <a:srgbClr val="FFFF00"/>
              </a:highlight>
              <a:latin typeface="Rockwell" panose="02060603020205020403" pitchFamily="18" charset="0"/>
              <a:ea typeface="Rockwell" panose="02060603020205020403"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2D9EB77-3854-428A-99DF-5F6FB999E4A3}"/>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1" name="Text Placeholder 10">
            <a:extLst>
              <a:ext uri="{FF2B5EF4-FFF2-40B4-BE49-F238E27FC236}">
                <a16:creationId xmlns:a16="http://schemas.microsoft.com/office/drawing/2014/main" id="{8437B7E0-A907-45B1-854A-895D985A5399}"/>
              </a:ext>
            </a:extLst>
          </p:cNvPr>
          <p:cNvSpPr>
            <a:spLocks noGrp="1"/>
          </p:cNvSpPr>
          <p:nvPr>
            <p:ph type="body" sz="quarter" idx="16"/>
          </p:nvPr>
        </p:nvSpPr>
        <p:spPr>
          <a:xfrm>
            <a:off x="0" y="1009649"/>
            <a:ext cx="5663952" cy="424732"/>
          </a:xfrm>
        </p:spPr>
        <p:txBody>
          <a:bodyPr/>
          <a:lstStyle/>
          <a:p>
            <a:pPr algn="just"/>
            <a:r>
              <a:rPr lang="en-IN" sz="1600" b="0" dirty="0">
                <a:effectLst/>
                <a:latin typeface="Rockwell" panose="02060603020205020403" pitchFamily="18" charset="0"/>
                <a:ea typeface="Rockwell" panose="02060603020205020403" pitchFamily="18" charset="0"/>
                <a:cs typeface="Times New Roman" panose="02020603050405020304" pitchFamily="18" charset="0"/>
              </a:rPr>
              <a:t>So we can get insight from the following chart that there are </a:t>
            </a:r>
            <a:r>
              <a:rPr lang="en-IN" sz="1600" dirty="0">
                <a:effectLst/>
                <a:latin typeface="Rockwell" panose="02060603020205020403" pitchFamily="18" charset="0"/>
                <a:ea typeface="Rockwell" panose="02060603020205020403" pitchFamily="18" charset="0"/>
                <a:cs typeface="Times New Roman" panose="02020603050405020304" pitchFamily="18" charset="0"/>
              </a:rPr>
              <a:t>two aircraft out of nine which does not support business class</a:t>
            </a:r>
            <a:r>
              <a:rPr lang="en-IN" sz="1600" b="0" dirty="0">
                <a:effectLst/>
                <a:latin typeface="Rockwell" panose="02060603020205020403" pitchFamily="18" charset="0"/>
                <a:ea typeface="Rockwell" panose="02060603020205020403" pitchFamily="18" charset="0"/>
                <a:cs typeface="Times New Roman" panose="02020603050405020304" pitchFamily="18" charset="0"/>
              </a:rPr>
              <a:t>. And there is </a:t>
            </a:r>
            <a:r>
              <a:rPr lang="en-IN" sz="1600" dirty="0">
                <a:effectLst/>
                <a:latin typeface="Rockwell" panose="02060603020205020403" pitchFamily="18" charset="0"/>
                <a:ea typeface="Rockwell" panose="02060603020205020403" pitchFamily="18" charset="0"/>
                <a:cs typeface="Times New Roman" panose="02020603050405020304" pitchFamily="18" charset="0"/>
              </a:rPr>
              <a:t>one aircraft which has all three fare condition</a:t>
            </a:r>
            <a:r>
              <a:rPr lang="en-IN" sz="1600" b="0" dirty="0">
                <a:effectLst/>
                <a:latin typeface="Rockwell" panose="02060603020205020403" pitchFamily="18" charset="0"/>
                <a:ea typeface="Rockwell" panose="02060603020205020403" pitchFamily="18" charset="0"/>
                <a:cs typeface="Times New Roman" panose="02020603050405020304" pitchFamily="18" charset="0"/>
              </a:rPr>
              <a:t>s like business economy and comfort</a:t>
            </a:r>
            <a:endParaRPr lang="en-US" sz="1800" b="0" dirty="0"/>
          </a:p>
        </p:txBody>
      </p:sp>
      <p:sp>
        <p:nvSpPr>
          <p:cNvPr id="61" name="Text Placeholder 60">
            <a:extLst>
              <a:ext uri="{FF2B5EF4-FFF2-40B4-BE49-F238E27FC236}">
                <a16:creationId xmlns:a16="http://schemas.microsoft.com/office/drawing/2014/main" id="{2EFCA5F8-2322-4618-9000-E296A1B5768D}"/>
              </a:ext>
            </a:extLst>
          </p:cNvPr>
          <p:cNvSpPr>
            <a:spLocks noGrp="1"/>
          </p:cNvSpPr>
          <p:nvPr>
            <p:ph type="body" sz="quarter" idx="25"/>
          </p:nvPr>
        </p:nvSpPr>
        <p:spPr/>
        <p:txBody>
          <a:bodyPr/>
          <a:lstStyle/>
          <a:p>
            <a:r>
              <a:rPr lang="en-US" dirty="0"/>
              <a:t>Firstname Lastname</a:t>
            </a:r>
          </a:p>
        </p:txBody>
      </p:sp>
      <p:sp>
        <p:nvSpPr>
          <p:cNvPr id="62" name="Text Placeholder 61">
            <a:extLst>
              <a:ext uri="{FF2B5EF4-FFF2-40B4-BE49-F238E27FC236}">
                <a16:creationId xmlns:a16="http://schemas.microsoft.com/office/drawing/2014/main" id="{B79AF253-AC40-4AA1-AFA7-9A4836DA01B7}"/>
              </a:ext>
            </a:extLst>
          </p:cNvPr>
          <p:cNvSpPr>
            <a:spLocks noGrp="1"/>
          </p:cNvSpPr>
          <p:nvPr>
            <p:ph type="body" sz="quarter" idx="26"/>
          </p:nvPr>
        </p:nvSpPr>
        <p:spPr>
          <a:xfrm>
            <a:off x="5696821" y="4243401"/>
            <a:ext cx="6495179" cy="1534351"/>
          </a:xfrm>
        </p:spPr>
        <p:txBody>
          <a:bodyPr/>
          <a:lstStyle/>
          <a:p>
            <a:pPr marL="285750" indent="-285750" algn="just">
              <a:buFont typeface="Arial" panose="020B0604020202020204" pitchFamily="34" charset="0"/>
              <a:buChar char="•"/>
            </a:pPr>
            <a:r>
              <a:rPr lang="en-US" sz="1400" b="1" dirty="0"/>
              <a:t>The aircraft with the </a:t>
            </a:r>
            <a:r>
              <a:rPr lang="en-US" sz="1400" b="1" u="sng" dirty="0"/>
              <a:t>highest total revenue is SU9</a:t>
            </a:r>
            <a:r>
              <a:rPr lang="en-US" sz="1400" b="1" dirty="0"/>
              <a:t> and from Figure 3 it can be seen that the price of the business class and economy class is the lowest in this aircraft.</a:t>
            </a:r>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r>
              <a:rPr lang="en-US" sz="1400" b="1" dirty="0"/>
              <a:t>This can be the reason that </a:t>
            </a:r>
            <a:r>
              <a:rPr lang="en-US" sz="1400" b="1" u="sng" dirty="0"/>
              <a:t>most of the people bought </a:t>
            </a:r>
            <a:r>
              <a:rPr lang="en-US" sz="1400" b="1" dirty="0"/>
              <a:t>this aircraft ticket as its cost is less compared to others. The aircraft with the least total revenue is CN1, and the possible reason behind this is it only offers economy class at very least price and it might be because of its poor conditions or less facilities.</a:t>
            </a:r>
          </a:p>
        </p:txBody>
      </p:sp>
      <p:sp>
        <p:nvSpPr>
          <p:cNvPr id="64" name="Text Placeholder 63">
            <a:extLst>
              <a:ext uri="{FF2B5EF4-FFF2-40B4-BE49-F238E27FC236}">
                <a16:creationId xmlns:a16="http://schemas.microsoft.com/office/drawing/2014/main" id="{AFBC632A-A085-45FB-8A22-A087AB251AE5}"/>
              </a:ext>
            </a:extLst>
          </p:cNvPr>
          <p:cNvSpPr>
            <a:spLocks noGrp="1"/>
          </p:cNvSpPr>
          <p:nvPr>
            <p:ph type="body" sz="quarter" idx="28"/>
          </p:nvPr>
        </p:nvSpPr>
        <p:spPr/>
        <p:txBody>
          <a:bodyPr/>
          <a:lstStyle/>
          <a:p>
            <a:r>
              <a:rPr lang="en-US" dirty="0"/>
              <a:t>Firstname Lastname</a:t>
            </a:r>
          </a:p>
        </p:txBody>
      </p:sp>
      <p:sp>
        <p:nvSpPr>
          <p:cNvPr id="66" name="Text Placeholder 65">
            <a:extLst>
              <a:ext uri="{FF2B5EF4-FFF2-40B4-BE49-F238E27FC236}">
                <a16:creationId xmlns:a16="http://schemas.microsoft.com/office/drawing/2014/main" id="{BFB39279-C8C5-49A2-A66B-0E32CBBA58EC}"/>
              </a:ext>
            </a:extLst>
          </p:cNvPr>
          <p:cNvSpPr>
            <a:spLocks noGrp="1"/>
          </p:cNvSpPr>
          <p:nvPr>
            <p:ph type="body" sz="quarter" idx="30"/>
          </p:nvPr>
        </p:nvSpPr>
        <p:spPr>
          <a:xfrm>
            <a:off x="315248" y="4818624"/>
            <a:ext cx="5568122" cy="1974736"/>
          </a:xfrm>
        </p:spPr>
        <p:txBody>
          <a:bodyPr/>
          <a:lstStyle/>
          <a:p>
            <a:pPr algn="just"/>
            <a:r>
              <a:rPr lang="en-US" sz="1400" b="1" i="1" dirty="0"/>
              <a:t>Finally, we got the occupancy rate now in the next step let’s increase it by 10%</a:t>
            </a:r>
          </a:p>
          <a:p>
            <a:pPr algn="just"/>
            <a:r>
              <a:rPr lang="en-US" sz="1400" b="1" i="1" dirty="0"/>
              <a:t>Higher occupancy rate means the aircraft seats are more booked and only few seats are left </a:t>
            </a:r>
            <a:r>
              <a:rPr lang="en-US" sz="1400" b="1" i="1" dirty="0" err="1"/>
              <a:t>unbooked</a:t>
            </a:r>
            <a:r>
              <a:rPr lang="en-US" sz="1400" b="1" i="1" dirty="0"/>
              <a:t>.</a:t>
            </a:r>
          </a:p>
          <a:p>
            <a:pPr algn="just"/>
            <a:endParaRPr lang="en-US" sz="1400" b="1" i="1" dirty="0"/>
          </a:p>
          <a:p>
            <a:pPr algn="just"/>
            <a:r>
              <a:rPr lang="en-US" sz="1400" b="1" i="1" dirty="0"/>
              <a:t>Figure 6 shows </a:t>
            </a:r>
            <a:r>
              <a:rPr lang="en-US" sz="1600" b="1" i="1" dirty="0"/>
              <a:t>how the total revenue increased</a:t>
            </a:r>
            <a:r>
              <a:rPr lang="en-US" sz="1400" b="1" i="1" dirty="0"/>
              <a:t> after increasing the occupancy rate by 10% and it gives the result that it will increase gradually so airlines should be more focused on the pricing strategies.</a:t>
            </a:r>
          </a:p>
        </p:txBody>
      </p:sp>
      <p:sp>
        <p:nvSpPr>
          <p:cNvPr id="14" name="Text Placeholder 119">
            <a:extLst>
              <a:ext uri="{FF2B5EF4-FFF2-40B4-BE49-F238E27FC236}">
                <a16:creationId xmlns:a16="http://schemas.microsoft.com/office/drawing/2014/main" id="{E4C8DF3B-1E41-46C5-80F8-C3025F332691}"/>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4" name="Picture 3">
            <a:extLst>
              <a:ext uri="{FF2B5EF4-FFF2-40B4-BE49-F238E27FC236}">
                <a16:creationId xmlns:a16="http://schemas.microsoft.com/office/drawing/2014/main" id="{8146D113-9D46-AA57-DEA6-65F36B423C9B}"/>
              </a:ext>
            </a:extLst>
          </p:cNvPr>
          <p:cNvPicPr>
            <a:picLocks noChangeAspect="1"/>
          </p:cNvPicPr>
          <p:nvPr/>
        </p:nvPicPr>
        <p:blipFill>
          <a:blip r:embed="rId3"/>
          <a:stretch>
            <a:fillRect/>
          </a:stretch>
        </p:blipFill>
        <p:spPr>
          <a:xfrm>
            <a:off x="5816352" y="509041"/>
            <a:ext cx="6179643" cy="3496202"/>
          </a:xfrm>
          <a:prstGeom prst="rect">
            <a:avLst/>
          </a:prstGeom>
        </p:spPr>
      </p:pic>
      <p:sp>
        <p:nvSpPr>
          <p:cNvPr id="24" name="TextBox 23">
            <a:extLst>
              <a:ext uri="{FF2B5EF4-FFF2-40B4-BE49-F238E27FC236}">
                <a16:creationId xmlns:a16="http://schemas.microsoft.com/office/drawing/2014/main" id="{37D5E971-4114-3A71-2F90-C7B4D9CEA976}"/>
              </a:ext>
            </a:extLst>
          </p:cNvPr>
          <p:cNvSpPr txBox="1"/>
          <p:nvPr/>
        </p:nvSpPr>
        <p:spPr>
          <a:xfrm>
            <a:off x="84160" y="1936024"/>
            <a:ext cx="5495631" cy="2267287"/>
          </a:xfrm>
          <a:prstGeom prst="rect">
            <a:avLst/>
          </a:prstGeom>
          <a:noFill/>
        </p:spPr>
        <p:txBody>
          <a:bodyPr wrap="square">
            <a:spAutoFit/>
          </a:bodyPr>
          <a:lstStyle/>
          <a:p>
            <a:pPr algn="just">
              <a:spcAft>
                <a:spcPts val="800"/>
              </a:spcAft>
            </a:pPr>
            <a:r>
              <a:rPr lang="en-IN" sz="1600" kern="100" dirty="0">
                <a:effectLst/>
                <a:latin typeface="Rockwell" panose="02060603020205020403" pitchFamily="18" charset="0"/>
                <a:ea typeface="Rockwell" panose="02060603020205020403" pitchFamily="18" charset="0"/>
                <a:cs typeface="Times New Roman" panose="02020603050405020304" pitchFamily="18" charset="0"/>
              </a:rPr>
              <a:t> </a:t>
            </a:r>
            <a:endParaRPr lang="en-IN" sz="1200" kern="100" dirty="0">
              <a:effectLst/>
              <a:latin typeface="Rockwell" panose="02060603020205020403" pitchFamily="18" charset="0"/>
              <a:ea typeface="Rockwell" panose="02060603020205020403" pitchFamily="18" charset="0"/>
              <a:cs typeface="Times New Roman" panose="02020603050405020304" pitchFamily="18" charset="0"/>
            </a:endParaRPr>
          </a:p>
          <a:p>
            <a:pPr marL="342900" lvl="0" indent="-342900" algn="just">
              <a:buFont typeface="Wingdings" panose="05000000000000000000" pitchFamily="2" charset="2"/>
              <a:buChar char=""/>
            </a:pPr>
            <a:r>
              <a:rPr lang="en-IN" sz="1600" kern="100" dirty="0">
                <a:effectLst/>
                <a:latin typeface="Rockwell" panose="02060603020205020403" pitchFamily="18" charset="0"/>
                <a:ea typeface="Rockwell" panose="02060603020205020403" pitchFamily="18" charset="0"/>
                <a:cs typeface="Times New Roman" panose="02020603050405020304" pitchFamily="18" charset="0"/>
              </a:rPr>
              <a:t> It is worth mentioning that the comfort class is available on </a:t>
            </a:r>
            <a:r>
              <a:rPr lang="en-IN" sz="1600" b="1" kern="100" dirty="0">
                <a:effectLst/>
                <a:latin typeface="Rockwell" panose="02060603020205020403" pitchFamily="18" charset="0"/>
                <a:ea typeface="Rockwell" panose="02060603020205020403" pitchFamily="18" charset="0"/>
                <a:cs typeface="Times New Roman" panose="02020603050405020304" pitchFamily="18" charset="0"/>
              </a:rPr>
              <a:t>only one aircraft, the 773.</a:t>
            </a:r>
            <a:r>
              <a:rPr lang="en-IN" sz="1600" kern="100" dirty="0">
                <a:effectLst/>
                <a:latin typeface="Rockwell" panose="02060603020205020403" pitchFamily="18" charset="0"/>
                <a:ea typeface="Rockwell" panose="02060603020205020403" pitchFamily="18" charset="0"/>
                <a:cs typeface="Times New Roman" panose="02020603050405020304" pitchFamily="18" charset="0"/>
              </a:rPr>
              <a:t> The </a:t>
            </a:r>
            <a:r>
              <a:rPr lang="en-IN" sz="1600" b="1" kern="100" dirty="0">
                <a:effectLst/>
                <a:latin typeface="Rockwell" panose="02060603020205020403" pitchFamily="18" charset="0"/>
                <a:ea typeface="Rockwell" panose="02060603020205020403" pitchFamily="18" charset="0"/>
                <a:cs typeface="Times New Roman" panose="02020603050405020304" pitchFamily="18" charset="0"/>
              </a:rPr>
              <a:t>CN1 and CR2 planes</a:t>
            </a:r>
            <a:r>
              <a:rPr lang="en-IN" sz="1600" kern="100" dirty="0">
                <a:effectLst/>
                <a:latin typeface="Rockwell" panose="02060603020205020403" pitchFamily="18" charset="0"/>
                <a:ea typeface="Rockwell" panose="02060603020205020403" pitchFamily="18" charset="0"/>
                <a:cs typeface="Times New Roman" panose="02020603050405020304" pitchFamily="18" charset="0"/>
              </a:rPr>
              <a:t>, on the other hand, only </a:t>
            </a:r>
            <a:r>
              <a:rPr lang="en-IN" sz="1600" b="1" kern="100" dirty="0">
                <a:effectLst/>
                <a:latin typeface="Rockwell" panose="02060603020205020403" pitchFamily="18" charset="0"/>
                <a:ea typeface="Rockwell" panose="02060603020205020403" pitchFamily="18" charset="0"/>
                <a:cs typeface="Times New Roman" panose="02020603050405020304" pitchFamily="18" charset="0"/>
              </a:rPr>
              <a:t>provide the economy class</a:t>
            </a:r>
            <a:r>
              <a:rPr lang="en-IN" sz="1600" kern="100" dirty="0">
                <a:effectLst/>
                <a:latin typeface="Rockwell" panose="02060603020205020403" pitchFamily="18" charset="0"/>
                <a:ea typeface="Rockwell" panose="02060603020205020403" pitchFamily="18" charset="0"/>
                <a:cs typeface="Times New Roman" panose="02020603050405020304" pitchFamily="18" charset="0"/>
              </a:rPr>
              <a:t>.</a:t>
            </a:r>
            <a:endParaRPr lang="en-IN" sz="1200" kern="100" dirty="0">
              <a:effectLst/>
              <a:latin typeface="Rockwell" panose="02060603020205020403" pitchFamily="18" charset="0"/>
              <a:ea typeface="Rockwell" panose="02060603020205020403" pitchFamily="18" charset="0"/>
              <a:cs typeface="Times New Roman" panose="02020603050405020304" pitchFamily="18" charset="0"/>
            </a:endParaRPr>
          </a:p>
          <a:p>
            <a:pPr marL="342900" lvl="0" indent="-342900" algn="just">
              <a:spcAft>
                <a:spcPts val="800"/>
              </a:spcAft>
              <a:buFont typeface="Wingdings" panose="05000000000000000000" pitchFamily="2" charset="2"/>
              <a:buChar char=""/>
            </a:pPr>
            <a:r>
              <a:rPr lang="en-IN" sz="1600" kern="100" dirty="0">
                <a:effectLst/>
                <a:latin typeface="Rockwell" panose="02060603020205020403" pitchFamily="18" charset="0"/>
                <a:ea typeface="Rockwell" panose="02060603020205020403" pitchFamily="18" charset="0"/>
                <a:cs typeface="Times New Roman" panose="02020603050405020304" pitchFamily="18" charset="0"/>
              </a:rPr>
              <a:t>Rest supports only business and economy-class. </a:t>
            </a:r>
            <a:endParaRPr lang="en-IN" sz="1200" kern="100" dirty="0">
              <a:effectLst/>
              <a:latin typeface="Rockwell" panose="02060603020205020403" pitchFamily="18" charset="0"/>
              <a:ea typeface="Rockwell" panose="02060603020205020403" pitchFamily="18" charset="0"/>
              <a:cs typeface="Times New Roman" panose="02020603050405020304" pitchFamily="18" charset="0"/>
            </a:endParaRPr>
          </a:p>
          <a:p>
            <a:pPr algn="just">
              <a:spcAft>
                <a:spcPts val="800"/>
              </a:spcAft>
            </a:pPr>
            <a:r>
              <a:rPr lang="en-IN" sz="1600" kern="0" dirty="0">
                <a:effectLst/>
                <a:latin typeface="Rockwell" panose="02060603020205020403" pitchFamily="18" charset="0"/>
                <a:ea typeface="Rockwell" panose="02060603020205020403" pitchFamily="18" charset="0"/>
                <a:cs typeface="Times New Roman" panose="02020603050405020304" pitchFamily="18" charset="0"/>
              </a:rPr>
              <a:t>We can observe there is one craft which has more fare for business and economy class as compared to other</a:t>
            </a:r>
            <a:endParaRPr lang="en-IN" sz="1200" kern="100" dirty="0">
              <a:effectLst/>
              <a:latin typeface="Rockwell" panose="02060603020205020403" pitchFamily="18" charset="0"/>
              <a:ea typeface="Rockwell" panose="02060603020205020403" pitchFamily="18" charset="0"/>
              <a:cs typeface="Times New Roman" panose="02020603050405020304" pitchFamily="18" charset="0"/>
            </a:endParaRPr>
          </a:p>
        </p:txBody>
      </p:sp>
    </p:spTree>
    <p:extLst>
      <p:ext uri="{BB962C8B-B14F-4D97-AF65-F5344CB8AC3E}">
        <p14:creationId xmlns:p14="http://schemas.microsoft.com/office/powerpoint/2010/main" val="2596912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119336" y="620687"/>
            <a:ext cx="12025336" cy="6173017"/>
          </a:xfrm>
        </p:spPr>
        <p:txBody>
          <a:bodyPr>
            <a:normAutofit fontScale="90000"/>
          </a:bodyPr>
          <a:lstStyle/>
          <a:p>
            <a:r>
              <a:rPr lang="en-US" sz="1400" cap="none" dirty="0">
                <a:latin typeface="Arial Rounded MT Bold" panose="020F0704030504030204" pitchFamily="34" charset="0"/>
              </a:rPr>
              <a:t>Analyzing revenue data such as </a:t>
            </a:r>
            <a:r>
              <a:rPr lang="en-US" sz="1400" b="1" cap="none" dirty="0">
                <a:latin typeface="Arial Rounded MT Bold" panose="020F0704030504030204" pitchFamily="34" charset="0"/>
              </a:rPr>
              <a:t>total revenue per year, average revenue per ticket, and average occupancy per aircraft is </a:t>
            </a:r>
            <a:r>
              <a:rPr lang="en-US" sz="1400" cap="none" dirty="0">
                <a:latin typeface="Arial Rounded MT Bold" panose="020F0704030504030204" pitchFamily="34" charset="0"/>
              </a:rPr>
              <a:t>critical for airlines seeking to </a:t>
            </a:r>
            <a:r>
              <a:rPr lang="en-US" sz="1400" b="1" cap="none" dirty="0">
                <a:latin typeface="Arial Rounded MT Bold" panose="020F0704030504030204" pitchFamily="34" charset="0"/>
              </a:rPr>
              <a:t>maximize profitability. </a:t>
            </a:r>
            <a:br>
              <a:rPr lang="en-US" sz="1400" cap="none" dirty="0">
                <a:latin typeface="Arial Rounded MT Bold" panose="020F0704030504030204" pitchFamily="34" charset="0"/>
              </a:rPr>
            </a:br>
            <a:br>
              <a:rPr lang="en-US" sz="1400" cap="none" dirty="0">
                <a:latin typeface="Arial Rounded MT Bold" panose="020F0704030504030204" pitchFamily="34" charset="0"/>
              </a:rPr>
            </a:br>
            <a:r>
              <a:rPr lang="en-US" sz="1400" cap="none" dirty="0">
                <a:latin typeface="Arial Rounded MT Bold" panose="020F0704030504030204" pitchFamily="34" charset="0"/>
              </a:rPr>
              <a:t>Airlines can find areas for improvement and </a:t>
            </a:r>
            <a:r>
              <a:rPr lang="en-US" sz="1400" b="1" cap="none" dirty="0">
                <a:latin typeface="Arial Rounded MT Bold" panose="020F0704030504030204" pitchFamily="34" charset="0"/>
              </a:rPr>
              <a:t>modify their pricing and route plans as a result of assessing these indicators</a:t>
            </a:r>
            <a:r>
              <a:rPr lang="en-US" sz="1400" cap="none" dirty="0">
                <a:latin typeface="Arial Rounded MT Bold" panose="020F0704030504030204" pitchFamily="34" charset="0"/>
              </a:rPr>
              <a:t>. A greater occupancy rate is one important feature that can enhance profitability </a:t>
            </a:r>
            <a:r>
              <a:rPr lang="en-US" sz="1400" b="1" cap="none" dirty="0">
                <a:latin typeface="Arial Rounded MT Bold" panose="020F0704030504030204" pitchFamily="34" charset="0"/>
              </a:rPr>
              <a:t>since it allows airlines to maximize revenue while minimizing costs associated with vacant seats.</a:t>
            </a:r>
            <a:br>
              <a:rPr lang="en-US" sz="1400" b="1" cap="none" dirty="0">
                <a:latin typeface="Arial Rounded MT Bold" panose="020F0704030504030204" pitchFamily="34" charset="0"/>
              </a:rPr>
            </a:br>
            <a:br>
              <a:rPr lang="en-US" sz="1400" cap="none" dirty="0">
                <a:latin typeface="Arial Rounded MT Bold" panose="020F0704030504030204" pitchFamily="34" charset="0"/>
              </a:rPr>
            </a:br>
            <a:r>
              <a:rPr lang="en-US" sz="1400" cap="none" dirty="0">
                <a:latin typeface="Arial Rounded MT Bold" panose="020F0704030504030204" pitchFamily="34" charset="0"/>
              </a:rPr>
              <a:t>The airline </a:t>
            </a:r>
            <a:r>
              <a:rPr lang="en-US" sz="1400" b="1" cap="none" dirty="0">
                <a:latin typeface="Arial Rounded MT Bold" panose="020F0704030504030204" pitchFamily="34" charset="0"/>
              </a:rPr>
              <a:t>should revise the price for each aircraft as the lower price and high price are also the factors that people are not buying tickets from those aircraft. </a:t>
            </a:r>
            <a:br>
              <a:rPr lang="en-US" sz="1400" b="1" cap="none" dirty="0">
                <a:latin typeface="Arial Rounded MT Bold" panose="020F0704030504030204" pitchFamily="34" charset="0"/>
              </a:rPr>
            </a:br>
            <a:br>
              <a:rPr lang="en-US" sz="1400" cap="none" dirty="0">
                <a:latin typeface="Arial Rounded MT Bold" panose="020F0704030504030204" pitchFamily="34" charset="0"/>
              </a:rPr>
            </a:br>
            <a:r>
              <a:rPr lang="en-US" sz="1600" b="1" i="1" cap="none" dirty="0">
                <a:latin typeface="Arial Rounded MT Bold" panose="020F0704030504030204" pitchFamily="34" charset="0"/>
              </a:rPr>
              <a:t>Economic downturn/recession</a:t>
            </a:r>
            <a:r>
              <a:rPr lang="en-US" sz="1600" b="1" cap="none" dirty="0">
                <a:latin typeface="Arial Rounded MT Bold" panose="020F0704030504030204" pitchFamily="34" charset="0"/>
              </a:rPr>
              <a:t>:</a:t>
            </a:r>
            <a:br>
              <a:rPr lang="en-US" sz="1400" cap="none" dirty="0">
                <a:latin typeface="Arial Rounded MT Bold" panose="020F0704030504030204" pitchFamily="34" charset="0"/>
              </a:rPr>
            </a:br>
            <a:r>
              <a:rPr lang="en-US" sz="1400" cap="none" dirty="0">
                <a:latin typeface="Arial Rounded MT Bold" panose="020F0704030504030204" pitchFamily="34" charset="0"/>
              </a:rPr>
              <a:t>people tend </a:t>
            </a:r>
            <a:r>
              <a:rPr lang="en-US" sz="1400" i="1" cap="none" dirty="0">
                <a:latin typeface="Arial Rounded MT Bold" panose="020F0704030504030204" pitchFamily="34" charset="0"/>
              </a:rPr>
              <a:t>to cut back on discretionary spending, including travel. Businesses may reduce corporate travel budgets, and individuals may postpone or cancel leisure trips. This can result in lower demand for airline tickets, leading to decreased occupancy rates. </a:t>
            </a:r>
            <a:br>
              <a:rPr lang="en-US" sz="1400" i="1" cap="none" dirty="0">
                <a:latin typeface="Arial Rounded MT Bold" panose="020F0704030504030204" pitchFamily="34" charset="0"/>
              </a:rPr>
            </a:br>
            <a:br>
              <a:rPr lang="en-US" sz="1400" i="1" cap="none" dirty="0">
                <a:latin typeface="Arial Rounded MT Bold" panose="020F0704030504030204" pitchFamily="34" charset="0"/>
              </a:rPr>
            </a:br>
            <a:r>
              <a:rPr lang="en-US" sz="1600" b="1" u="sng" cap="none" dirty="0">
                <a:latin typeface="Arial Rounded MT Bold" panose="020F0704030504030204" pitchFamily="34" charset="0"/>
              </a:rPr>
              <a:t>Solution</a:t>
            </a:r>
            <a:r>
              <a:rPr lang="en-US" sz="1400" cap="none" dirty="0">
                <a:latin typeface="Arial Rounded MT Bold" panose="020F0704030504030204" pitchFamily="34" charset="0"/>
              </a:rPr>
              <a:t>: </a:t>
            </a:r>
            <a:r>
              <a:rPr lang="en-US" sz="1400" u="sng" cap="none" dirty="0">
                <a:latin typeface="Arial Rounded MT Bold" panose="020F0704030504030204" pitchFamily="34" charset="0"/>
              </a:rPr>
              <a:t>During economic downturns, focus on cost-effective strategies and offer flexible pricing options. Consider targeted promotions/discounts to stimulate demand. </a:t>
            </a:r>
            <a:br>
              <a:rPr lang="en-US" sz="1400" cap="none" dirty="0">
                <a:latin typeface="Arial Rounded MT Bold" panose="020F0704030504030204" pitchFamily="34" charset="0"/>
              </a:rPr>
            </a:br>
            <a:br>
              <a:rPr lang="en-US" sz="1400" cap="none" dirty="0">
                <a:latin typeface="Arial Rounded MT Bold" panose="020F0704030504030204" pitchFamily="34" charset="0"/>
              </a:rPr>
            </a:br>
            <a:r>
              <a:rPr lang="en-US" sz="1600" b="1" cap="none" dirty="0">
                <a:latin typeface="Arial Rounded MT Bold" panose="020F0704030504030204" pitchFamily="34" charset="0"/>
              </a:rPr>
              <a:t>Global events/health crises: </a:t>
            </a:r>
            <a:br>
              <a:rPr lang="en-US" sz="1400" cap="none" dirty="0">
                <a:latin typeface="Arial Rounded MT Bold" panose="020F0704030504030204" pitchFamily="34" charset="0"/>
              </a:rPr>
            </a:br>
            <a:r>
              <a:rPr lang="en-US" sz="1400" cap="none" dirty="0">
                <a:latin typeface="Arial Rounded MT Bold" panose="020F0704030504030204" pitchFamily="34" charset="0"/>
              </a:rPr>
              <a:t>unforeseen global events, such as natural disasters, political instability, or health crises (as experienced with the COVID-19 pandemic), can </a:t>
            </a:r>
            <a:r>
              <a:rPr lang="en-US" sz="1400" b="1" cap="none" dirty="0">
                <a:latin typeface="Arial Rounded MT Bold" panose="020F0704030504030204" pitchFamily="34" charset="0"/>
              </a:rPr>
              <a:t>significantly impact travel demand. Travel restrictions, lockdowns, and passenger concerns about safety can lead to a sharp decline in bookings, resulting in reduced occupancy rates for airlines</a:t>
            </a:r>
            <a:r>
              <a:rPr lang="en-US" sz="1400" cap="none" dirty="0">
                <a:latin typeface="Arial Rounded MT Bold" panose="020F0704030504030204" pitchFamily="34" charset="0"/>
              </a:rPr>
              <a:t>. </a:t>
            </a:r>
            <a:br>
              <a:rPr lang="en-US" sz="1400" cap="none" dirty="0">
                <a:latin typeface="Arial Rounded MT Bold" panose="020F0704030504030204" pitchFamily="34" charset="0"/>
              </a:rPr>
            </a:br>
            <a:br>
              <a:rPr lang="en-US" sz="1400" cap="none" dirty="0">
                <a:latin typeface="Arial Rounded MT Bold" panose="020F0704030504030204" pitchFamily="34" charset="0"/>
              </a:rPr>
            </a:br>
            <a:r>
              <a:rPr lang="en-US" sz="1600" b="1" cap="none" dirty="0">
                <a:latin typeface="Arial Rounded MT Bold" panose="020F0704030504030204" pitchFamily="34" charset="0"/>
              </a:rPr>
              <a:t>Solution</a:t>
            </a:r>
            <a:r>
              <a:rPr lang="en-US" sz="1400" cap="none" dirty="0">
                <a:latin typeface="Arial Rounded MT Bold" panose="020F0704030504030204" pitchFamily="34" charset="0"/>
              </a:rPr>
              <a:t>: prioritize passenger safety and communicate transparently about health and safety measures implemented by the airline. </a:t>
            </a:r>
            <a:r>
              <a:rPr lang="en-US" sz="1400" b="1" cap="none" dirty="0">
                <a:latin typeface="Arial Rounded MT Bold" panose="020F0704030504030204" pitchFamily="34" charset="0"/>
              </a:rPr>
              <a:t>Offer flexible booking and cancellation policies to instill confidence in travelers</a:t>
            </a:r>
            <a:r>
              <a:rPr lang="en-US" sz="1400" cap="none" dirty="0">
                <a:latin typeface="Arial Rounded MT Bold" panose="020F0704030504030204" pitchFamily="34" charset="0"/>
              </a:rPr>
              <a:t>. Diversify routes to minimize the impact of regional crises. </a:t>
            </a:r>
            <a:br>
              <a:rPr lang="en-US" sz="1400" cap="none" dirty="0">
                <a:latin typeface="Arial Rounded MT Bold" panose="020F0704030504030204" pitchFamily="34" charset="0"/>
              </a:rPr>
            </a:br>
            <a:br>
              <a:rPr lang="en-US" sz="1400" cap="none" dirty="0">
                <a:latin typeface="Arial Rounded MT Bold" panose="020F0704030504030204" pitchFamily="34" charset="0"/>
              </a:rPr>
            </a:br>
            <a:r>
              <a:rPr lang="en-US" sz="1400" cap="none" dirty="0">
                <a:latin typeface="Arial Rounded MT Bold" panose="020F0704030504030204" pitchFamily="34" charset="0"/>
              </a:rPr>
              <a:t>E.g.: </a:t>
            </a:r>
            <a:r>
              <a:rPr lang="en-US" sz="1400" b="1" cap="none" dirty="0">
                <a:latin typeface="Arial Rounded MT Bold" panose="020F0704030504030204" pitchFamily="34" charset="0"/>
              </a:rPr>
              <a:t>Seasonal fluctuations</a:t>
            </a:r>
            <a:r>
              <a:rPr lang="en-US" sz="1400" cap="none" dirty="0">
                <a:latin typeface="Arial Rounded MT Bold" panose="020F0704030504030204" pitchFamily="34" charset="0"/>
              </a:rPr>
              <a:t>: airlines often experience seasonal fluctuations in demand.</a:t>
            </a:r>
            <a:br>
              <a:rPr lang="en-US" sz="1400" cap="none" dirty="0">
                <a:latin typeface="Arial Rounded MT Bold" panose="020F0704030504030204" pitchFamily="34" charset="0"/>
              </a:rPr>
            </a:br>
            <a:r>
              <a:rPr lang="en-US" sz="1400" cap="none" dirty="0">
                <a:latin typeface="Arial Rounded MT Bold" panose="020F0704030504030204" pitchFamily="34" charset="0"/>
              </a:rPr>
              <a:t> </a:t>
            </a:r>
            <a:r>
              <a:rPr lang="en-US" sz="1600" b="1" i="1" cap="none" dirty="0">
                <a:latin typeface="Arial Rounded MT Bold" panose="020F0704030504030204" pitchFamily="34" charset="0"/>
              </a:rPr>
              <a:t>Airlines may achieve long-term success in a highly competitive business by adopting a data-driven strategy for revenue analysis and optimization.</a:t>
            </a:r>
            <a:br>
              <a:rPr lang="en-US" sz="1600" b="1" i="1" cap="none" dirty="0">
                <a:latin typeface="Arial Rounded MT Bold" panose="020F0704030504030204" pitchFamily="34" charset="0"/>
              </a:rPr>
            </a:br>
            <a:br>
              <a:rPr lang="en-US" sz="1400" cap="none" dirty="0">
                <a:latin typeface="Arial Rounded MT Bold" panose="020F0704030504030204" pitchFamily="34" charset="0"/>
              </a:rPr>
            </a:br>
            <a:endParaRPr lang="en-US" sz="1400" cap="none" dirty="0">
              <a:latin typeface="Arial Rounded MT Bold" panose="020F0704030504030204" pitchFamily="34" charset="0"/>
            </a:endParaRP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3" name="Picture 2">
            <a:extLst>
              <a:ext uri="{FF2B5EF4-FFF2-40B4-BE49-F238E27FC236}">
                <a16:creationId xmlns:a16="http://schemas.microsoft.com/office/drawing/2014/main" id="{F7DFB1FF-5451-9D34-CE39-3D13A248BBB5}"/>
              </a:ext>
            </a:extLst>
          </p:cNvPr>
          <p:cNvPicPr>
            <a:picLocks noChangeAspect="1"/>
          </p:cNvPicPr>
          <p:nvPr/>
        </p:nvPicPr>
        <p:blipFill rotWithShape="1">
          <a:blip r:embed="rId3"/>
          <a:srcRect l="19756" t="14674" r="19659" b="12898"/>
          <a:stretch/>
        </p:blipFill>
        <p:spPr>
          <a:xfrm>
            <a:off x="47328" y="0"/>
            <a:ext cx="3312368" cy="648072"/>
          </a:xfrm>
          <a:prstGeom prst="rect">
            <a:avLst/>
          </a:prstGeom>
        </p:spPr>
      </p:pic>
    </p:spTree>
    <p:extLst>
      <p:ext uri="{BB962C8B-B14F-4D97-AF65-F5344CB8AC3E}">
        <p14:creationId xmlns:p14="http://schemas.microsoft.com/office/powerpoint/2010/main" val="1965089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152902DB-60A1-4BBC-BD80-ABD51351CC53}"/>
              </a:ext>
              <a:ext uri="{C183D7F6-B498-43B3-948B-1728B52AA6E4}">
                <adec:decorative xmlns:adec="http://schemas.microsoft.com/office/drawing/2017/decorative" val="1"/>
              </a:ext>
            </a:extLst>
          </p:cNvPr>
          <p:cNvSpPr/>
          <p:nvPr/>
        </p:nvSpPr>
        <p:spPr>
          <a:xfrm>
            <a:off x="9399377" y="836712"/>
            <a:ext cx="2209800" cy="2209800"/>
          </a:xfrm>
          <a:prstGeom prst="ellipse">
            <a:avLst/>
          </a:prstGeom>
          <a:solidFill>
            <a:schemeClr val="bg1"/>
          </a:solidFill>
          <a:ln>
            <a:noFill/>
          </a:ln>
          <a:effectLst>
            <a:innerShdw blurRad="2667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47328" y="378903"/>
            <a:ext cx="10805160" cy="707886"/>
          </a:xfrm>
        </p:spPr>
        <p:txBody>
          <a:bodyPr>
            <a:normAutofit fontScale="90000"/>
          </a:bodyPr>
          <a:lstStyle/>
          <a:p>
            <a:pPr algn="just">
              <a:lnSpc>
                <a:spcPct val="150000"/>
              </a:lnSpc>
              <a:spcAft>
                <a:spcPts val="800"/>
              </a:spcAft>
            </a:pPr>
            <a:r>
              <a:rPr lang="en-IN" sz="4000" b="1" kern="100" dirty="0">
                <a:effectLst/>
                <a:latin typeface="Rockwell" panose="02060603020205020403" pitchFamily="18" charset="0"/>
                <a:ea typeface="Rockwell" panose="02060603020205020403" pitchFamily="18" charset="0"/>
                <a:cs typeface="Times New Roman" panose="02020603050405020304" pitchFamily="18" charset="0"/>
              </a:rPr>
              <a:t>Future score</a:t>
            </a:r>
            <a:endParaRPr lang="en-IN" sz="4000" kern="100" dirty="0">
              <a:effectLst/>
              <a:latin typeface="Rockwell" panose="02060603020205020403" pitchFamily="18" charset="0"/>
              <a:ea typeface="Rockwell" panose="02060603020205020403"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7" name="Chart 6" descr="chart">
            <a:extLst>
              <a:ext uri="{FF2B5EF4-FFF2-40B4-BE49-F238E27FC236}">
                <a16:creationId xmlns:a16="http://schemas.microsoft.com/office/drawing/2014/main" id="{423F99F7-105E-4F90-AEE5-0ABC1BA8E8B2}"/>
              </a:ext>
            </a:extLst>
          </p:cNvPr>
          <p:cNvGraphicFramePr/>
          <p:nvPr>
            <p:extLst>
              <p:ext uri="{D42A27DB-BD31-4B8C-83A1-F6EECF244321}">
                <p14:modId xmlns:p14="http://schemas.microsoft.com/office/powerpoint/2010/main" val="3453209341"/>
              </p:ext>
            </p:extLst>
          </p:nvPr>
        </p:nvGraphicFramePr>
        <p:xfrm>
          <a:off x="8738977" y="348502"/>
          <a:ext cx="3530600" cy="3471333"/>
        </p:xfrm>
        <a:graphic>
          <a:graphicData uri="http://schemas.openxmlformats.org/drawingml/2006/chart">
            <c:chart xmlns:c="http://schemas.openxmlformats.org/drawingml/2006/chart" xmlns:r="http://schemas.openxmlformats.org/officeDocument/2006/relationships" r:id="rId3"/>
          </a:graphicData>
        </a:graphic>
      </p:graphicFrame>
      <p:pic>
        <p:nvPicPr>
          <p:cNvPr id="10" name="Graphic 9">
            <a:extLst>
              <a:ext uri="{FF2B5EF4-FFF2-40B4-BE49-F238E27FC236}">
                <a16:creationId xmlns:a16="http://schemas.microsoft.com/office/drawing/2014/main" id="{36D8B7C8-55F2-49D9-A8C1-5754C2A7D9F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28448" y="1340768"/>
            <a:ext cx="914400" cy="914400"/>
          </a:xfrm>
          <a:prstGeom prst="rect">
            <a:avLst/>
          </a:prstGeom>
        </p:spPr>
      </p:pic>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94021" y="704292"/>
            <a:ext cx="8882299" cy="6001308"/>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lnSpc>
                <a:spcPct val="150000"/>
              </a:lnSpc>
              <a:spcAft>
                <a:spcPts val="800"/>
              </a:spcAft>
            </a:pPr>
            <a:r>
              <a:rPr lang="en-IN" sz="1600" kern="100" dirty="0">
                <a:effectLst/>
                <a:latin typeface="Rockwell" panose="02060603020205020403" pitchFamily="18" charset="0"/>
                <a:ea typeface="Rockwell" panose="02060603020205020403" pitchFamily="18" charset="0"/>
                <a:cs typeface="Times New Roman" panose="02020603050405020304" pitchFamily="18" charset="0"/>
              </a:rPr>
              <a:t> </a:t>
            </a:r>
            <a:r>
              <a:rPr lang="en-IN" sz="1600" b="1" kern="100" dirty="0">
                <a:effectLst/>
                <a:latin typeface="Rockwell" panose="02060603020205020403" pitchFamily="18" charset="0"/>
                <a:ea typeface="Rockwell" panose="02060603020205020403" pitchFamily="18" charset="0"/>
                <a:cs typeface="Times New Roman" panose="02020603050405020304" pitchFamily="18" charset="0"/>
              </a:rPr>
              <a:t> </a:t>
            </a:r>
            <a:endParaRPr lang="en-IN" sz="1600" kern="100" dirty="0">
              <a:effectLst/>
              <a:latin typeface="Rockwell" panose="02060603020205020403" pitchFamily="18" charset="0"/>
              <a:ea typeface="Rockwell" panose="02060603020205020403" pitchFamily="18" charset="0"/>
              <a:cs typeface="Times New Roman" panose="02020603050405020304" pitchFamily="18" charset="0"/>
            </a:endParaRPr>
          </a:p>
          <a:p>
            <a:pPr algn="just">
              <a:lnSpc>
                <a:spcPct val="125000"/>
              </a:lnSpc>
              <a:spcAft>
                <a:spcPts val="800"/>
              </a:spcAft>
            </a:pPr>
            <a:r>
              <a:rPr lang="en-IN" sz="1600" kern="100" dirty="0">
                <a:effectLst/>
                <a:latin typeface="Rockwell" panose="02060603020205020403" pitchFamily="18" charset="0"/>
                <a:ea typeface="Rockwell" panose="02060603020205020403" pitchFamily="18" charset="0"/>
                <a:cs typeface="Times New Roman" panose="02020603050405020304" pitchFamily="18" charset="0"/>
              </a:rPr>
              <a:t>I am promising, with numerous opportunities for </a:t>
            </a:r>
            <a:r>
              <a:rPr lang="en-IN" sz="1600" b="1" kern="100" dirty="0">
                <a:effectLst/>
                <a:latin typeface="Rockwell" panose="02060603020205020403" pitchFamily="18" charset="0"/>
                <a:ea typeface="Rockwell" panose="02060603020205020403" pitchFamily="18" charset="0"/>
                <a:cs typeface="Times New Roman" panose="02020603050405020304" pitchFamily="18" charset="0"/>
              </a:rPr>
              <a:t>further exploration</a:t>
            </a:r>
            <a:r>
              <a:rPr lang="en-IN" sz="1600" kern="100" dirty="0">
                <a:effectLst/>
                <a:latin typeface="Rockwell" panose="02060603020205020403" pitchFamily="18" charset="0"/>
                <a:ea typeface="Rockwell" panose="02060603020205020403" pitchFamily="18" charset="0"/>
                <a:cs typeface="Times New Roman" panose="02020603050405020304" pitchFamily="18" charset="0"/>
              </a:rPr>
              <a:t> and enhancement. </a:t>
            </a:r>
          </a:p>
          <a:p>
            <a:pPr algn="just">
              <a:lnSpc>
                <a:spcPct val="125000"/>
              </a:lnSpc>
              <a:spcAft>
                <a:spcPts val="800"/>
              </a:spcAft>
            </a:pPr>
            <a:r>
              <a:rPr lang="en-IN" sz="1600" b="1" kern="100" dirty="0">
                <a:effectLst/>
                <a:latin typeface="Rockwell" panose="02060603020205020403" pitchFamily="18" charset="0"/>
                <a:ea typeface="Rockwell" panose="02060603020205020403" pitchFamily="18" charset="0"/>
                <a:cs typeface="Times New Roman" panose="02020603050405020304" pitchFamily="18" charset="0"/>
              </a:rPr>
              <a:t>Collaboration with Airport Operations:</a:t>
            </a:r>
            <a:endParaRPr lang="en-IN" sz="1600" kern="100" dirty="0">
              <a:effectLst/>
              <a:latin typeface="Rockwell" panose="02060603020205020403" pitchFamily="18" charset="0"/>
              <a:ea typeface="Rockwell" panose="02060603020205020403" pitchFamily="18" charset="0"/>
              <a:cs typeface="Times New Roman" panose="02020603050405020304" pitchFamily="18" charset="0"/>
            </a:endParaRPr>
          </a:p>
          <a:p>
            <a:pPr marL="342900" lvl="0" indent="-342900" algn="just">
              <a:lnSpc>
                <a:spcPct val="125000"/>
              </a:lnSpc>
              <a:spcAft>
                <a:spcPts val="800"/>
              </a:spcAft>
              <a:buFont typeface="Courier New" panose="02070309020205020404" pitchFamily="49" charset="0"/>
              <a:buChar char="o"/>
            </a:pPr>
            <a:r>
              <a:rPr lang="en-IN" sz="1600" kern="100" dirty="0">
                <a:effectLst/>
                <a:latin typeface="Rockwell" panose="02060603020205020403" pitchFamily="18" charset="0"/>
                <a:ea typeface="Rockwell" panose="02060603020205020403" pitchFamily="18" charset="0"/>
                <a:cs typeface="Times New Roman" panose="02020603050405020304" pitchFamily="18" charset="0"/>
              </a:rPr>
              <a:t>Collaborate with airport authorities to analyze data related to airport operations, such as baggage handling, security checks, and passenger flow. Improving efficiency in these areas can contribute to an overall enhanced travel experience.</a:t>
            </a:r>
          </a:p>
          <a:p>
            <a:pPr algn="just">
              <a:lnSpc>
                <a:spcPct val="125000"/>
              </a:lnSpc>
              <a:spcAft>
                <a:spcPts val="800"/>
              </a:spcAft>
            </a:pPr>
            <a:r>
              <a:rPr lang="en-IN" sz="1600" b="1" kern="100" dirty="0">
                <a:effectLst/>
                <a:latin typeface="Rockwell" panose="02060603020205020403" pitchFamily="18" charset="0"/>
                <a:ea typeface="Rockwell" panose="02060603020205020403" pitchFamily="18" charset="0"/>
                <a:cs typeface="Times New Roman" panose="02020603050405020304" pitchFamily="18" charset="0"/>
              </a:rPr>
              <a:t>Carbon Emission Analysis and Sustainability:</a:t>
            </a:r>
            <a:endParaRPr lang="en-IN" sz="1600" kern="100" dirty="0">
              <a:effectLst/>
              <a:latin typeface="Rockwell" panose="02060603020205020403" pitchFamily="18" charset="0"/>
              <a:ea typeface="Rockwell" panose="02060603020205020403" pitchFamily="18" charset="0"/>
              <a:cs typeface="Times New Roman" panose="02020603050405020304" pitchFamily="18" charset="0"/>
            </a:endParaRPr>
          </a:p>
          <a:p>
            <a:pPr marL="342900" lvl="0" indent="-342900" algn="just">
              <a:lnSpc>
                <a:spcPct val="125000"/>
              </a:lnSpc>
              <a:spcAft>
                <a:spcPts val="800"/>
              </a:spcAft>
              <a:buFont typeface="Courier New" panose="02070309020205020404" pitchFamily="49" charset="0"/>
              <a:buChar char="o"/>
            </a:pPr>
            <a:r>
              <a:rPr lang="en-IN" sz="1600" kern="100" dirty="0">
                <a:effectLst/>
                <a:latin typeface="Rockwell" panose="02060603020205020403" pitchFamily="18" charset="0"/>
                <a:ea typeface="Rockwell" panose="02060603020205020403" pitchFamily="18" charset="0"/>
                <a:cs typeface="Times New Roman" panose="02020603050405020304" pitchFamily="18" charset="0"/>
              </a:rPr>
              <a:t>Extend analysis to include environmental impact by incorporating data on carbon emissions from flights. Develop insights into the environmental footprint of different routes and explore strategies for airlines to enhance sustainability.</a:t>
            </a:r>
          </a:p>
        </p:txBody>
      </p:sp>
    </p:spTree>
    <p:extLst>
      <p:ext uri="{BB962C8B-B14F-4D97-AF65-F5344CB8AC3E}">
        <p14:creationId xmlns:p14="http://schemas.microsoft.com/office/powerpoint/2010/main" val="250073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F0DBD03-BF0C-A71D-6012-192BE017AA91}"/>
              </a:ext>
            </a:extLst>
          </p:cNvPr>
          <p:cNvSpPr>
            <a:spLocks noGrp="1"/>
          </p:cNvSpPr>
          <p:nvPr>
            <p:ph type="pic" sz="quarter" idx="15"/>
          </p:nvPr>
        </p:nvSpPr>
        <p:spPr/>
      </p:sp>
      <p:sp>
        <p:nvSpPr>
          <p:cNvPr id="3" name="Text Placeholder 2">
            <a:extLst>
              <a:ext uri="{FF2B5EF4-FFF2-40B4-BE49-F238E27FC236}">
                <a16:creationId xmlns:a16="http://schemas.microsoft.com/office/drawing/2014/main" id="{51C14265-CE85-42F5-1B31-85446AF4A11D}"/>
              </a:ext>
            </a:extLst>
          </p:cNvPr>
          <p:cNvSpPr>
            <a:spLocks noGrp="1"/>
          </p:cNvSpPr>
          <p:nvPr>
            <p:ph type="body" sz="quarter" idx="12"/>
          </p:nvPr>
        </p:nvSpPr>
        <p:spPr/>
        <p:txBody>
          <a:bodyPr/>
          <a:lstStyle/>
          <a:p>
            <a:endParaRPr lang="en-IN"/>
          </a:p>
        </p:txBody>
      </p:sp>
      <p:sp>
        <p:nvSpPr>
          <p:cNvPr id="6" name="Text Placeholder 5">
            <a:extLst>
              <a:ext uri="{FF2B5EF4-FFF2-40B4-BE49-F238E27FC236}">
                <a16:creationId xmlns:a16="http://schemas.microsoft.com/office/drawing/2014/main" id="{230D1896-2C0F-135C-293C-F378F319996C}"/>
              </a:ext>
            </a:extLst>
          </p:cNvPr>
          <p:cNvSpPr>
            <a:spLocks noGrp="1"/>
          </p:cNvSpPr>
          <p:nvPr>
            <p:ph type="body" sz="quarter" idx="13"/>
          </p:nvPr>
        </p:nvSpPr>
        <p:spPr/>
        <p:txBody>
          <a:bodyPr>
            <a:normAutofit fontScale="55000" lnSpcReduction="20000"/>
          </a:bodyPr>
          <a:lstStyle/>
          <a:p>
            <a:endParaRPr lang="en-IN"/>
          </a:p>
        </p:txBody>
      </p:sp>
      <p:sp>
        <p:nvSpPr>
          <p:cNvPr id="7" name="Text Placeholder 6">
            <a:extLst>
              <a:ext uri="{FF2B5EF4-FFF2-40B4-BE49-F238E27FC236}">
                <a16:creationId xmlns:a16="http://schemas.microsoft.com/office/drawing/2014/main" id="{ED4AC000-4CF9-AFF2-63A3-0B04D013EFB4}"/>
              </a:ext>
            </a:extLst>
          </p:cNvPr>
          <p:cNvSpPr>
            <a:spLocks noGrp="1"/>
          </p:cNvSpPr>
          <p:nvPr>
            <p:ph type="body" sz="quarter" idx="14"/>
          </p:nvPr>
        </p:nvSpPr>
        <p:spPr/>
        <p:txBody>
          <a:bodyPr>
            <a:normAutofit fontScale="55000" lnSpcReduction="20000"/>
          </a:bodyPr>
          <a:lstStyle/>
          <a:p>
            <a:endParaRPr lang="en-IN"/>
          </a:p>
        </p:txBody>
      </p:sp>
      <p:pic>
        <p:nvPicPr>
          <p:cNvPr id="9" name="Picture 8">
            <a:extLst>
              <a:ext uri="{FF2B5EF4-FFF2-40B4-BE49-F238E27FC236}">
                <a16:creationId xmlns:a16="http://schemas.microsoft.com/office/drawing/2014/main" id="{4A74FBB0-5D3E-D4FE-7C0A-7D4CC71648CE}"/>
              </a:ext>
            </a:extLst>
          </p:cNvPr>
          <p:cNvPicPr>
            <a:picLocks noChangeAspect="1"/>
          </p:cNvPicPr>
          <p:nvPr/>
        </p:nvPicPr>
        <p:blipFill>
          <a:blip r:embed="rId2"/>
          <a:stretch>
            <a:fillRect/>
          </a:stretch>
        </p:blipFill>
        <p:spPr>
          <a:xfrm>
            <a:off x="0" y="4581128"/>
            <a:ext cx="7137767" cy="2140060"/>
          </a:xfrm>
          <a:prstGeom prst="rect">
            <a:avLst/>
          </a:prstGeom>
        </p:spPr>
      </p:pic>
      <p:pic>
        <p:nvPicPr>
          <p:cNvPr id="1030" name="Picture 6" descr="Delta Airlines Thank You N391DN [Toliss A321] - Aircraft Skins - Liveries -  X-Plane.Org Forum">
            <a:extLst>
              <a:ext uri="{FF2B5EF4-FFF2-40B4-BE49-F238E27FC236}">
                <a16:creationId xmlns:a16="http://schemas.microsoft.com/office/drawing/2014/main" id="{4C17E5E0-B52B-4330-4413-B0D7159EC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52" y="136813"/>
            <a:ext cx="11737304" cy="430750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0" name="Ink 9">
                <a:extLst>
                  <a:ext uri="{FF2B5EF4-FFF2-40B4-BE49-F238E27FC236}">
                    <a16:creationId xmlns:a16="http://schemas.microsoft.com/office/drawing/2014/main" id="{3137961E-BDA1-CF07-F83B-204A0A621B07}"/>
                  </a:ext>
                </a:extLst>
              </p14:cNvPr>
              <p14:cNvContentPartPr/>
              <p14:nvPr/>
            </p14:nvContentPartPr>
            <p14:xfrm>
              <a:off x="3323555" y="1600241"/>
              <a:ext cx="590040" cy="76320"/>
            </p14:xfrm>
          </p:contentPart>
        </mc:Choice>
        <mc:Fallback xmlns="">
          <p:pic>
            <p:nvPicPr>
              <p:cNvPr id="10" name="Ink 9">
                <a:extLst>
                  <a:ext uri="{FF2B5EF4-FFF2-40B4-BE49-F238E27FC236}">
                    <a16:creationId xmlns:a16="http://schemas.microsoft.com/office/drawing/2014/main" id="{3137961E-BDA1-CF07-F83B-204A0A621B07}"/>
                  </a:ext>
                </a:extLst>
              </p:cNvPr>
              <p:cNvPicPr/>
              <p:nvPr/>
            </p:nvPicPr>
            <p:blipFill>
              <a:blip r:embed="rId5"/>
              <a:stretch>
                <a:fillRect/>
              </a:stretch>
            </p:blipFill>
            <p:spPr>
              <a:xfrm>
                <a:off x="3314915" y="1546241"/>
                <a:ext cx="607680" cy="183960"/>
              </a:xfrm>
              <a:prstGeom prst="rect">
                <a:avLst/>
              </a:prstGeom>
            </p:spPr>
          </p:pic>
        </mc:Fallback>
      </mc:AlternateContent>
    </p:spTree>
    <p:extLst>
      <p:ext uri="{BB962C8B-B14F-4D97-AF65-F5344CB8AC3E}">
        <p14:creationId xmlns:p14="http://schemas.microsoft.com/office/powerpoint/2010/main" val="1395395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431</TotalTime>
  <Words>1199</Words>
  <Application>Microsoft Office PowerPoint</Application>
  <PresentationFormat>Widescreen</PresentationFormat>
  <Paragraphs>57</Paragraphs>
  <Slides>9</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Arial Rounded MT Bold</vt:lpstr>
      <vt:lpstr>Courier New</vt:lpstr>
      <vt:lpstr>Rockwell</vt:lpstr>
      <vt:lpstr>Söhne</vt:lpstr>
      <vt:lpstr>Times New Roman</vt:lpstr>
      <vt:lpstr>Tw Cen MT</vt:lpstr>
      <vt:lpstr>Tw Cen MT Condensed</vt:lpstr>
      <vt:lpstr>Wingdings</vt:lpstr>
      <vt:lpstr>Wingdings 3</vt:lpstr>
      <vt:lpstr>ModernClassicBlock-3</vt:lpstr>
      <vt:lpstr>DATA ANALYSIS ON AIR SHUTTLE DATA USING SQL &amp; PYTHON</vt:lpstr>
      <vt:lpstr>Business Problem:</vt:lpstr>
      <vt:lpstr>Objectives:</vt:lpstr>
      <vt:lpstr>Workflow Chart: illustrates the flow of tasks and activities within the data analysis process.</vt:lpstr>
      <vt:lpstr>So I performed analysis on data using which we GIVE Insights, we will be looking in coming slide.</vt:lpstr>
      <vt:lpstr>Some highlights that I got during the analysis are the following:</vt:lpstr>
      <vt:lpstr>Analyzing revenue data such as total revenue per year, average revenue per ticket, and average occupancy per aircraft is critical for airlines seeking to maximize profitability.   Airlines can find areas for improvement and modify their pricing and route plans as a result of assessing these indicators. A greater occupancy rate is one important feature that can enhance profitability since it allows airlines to maximize revenue while minimizing costs associated with vacant seats.  The airline should revise the price for each aircraft as the lower price and high price are also the factors that people are not buying tickets from those aircraft.   Economic downturn/recession: people tend to cut back on discretionary spending, including travel. Businesses may reduce corporate travel budgets, and individuals may postpone or cancel leisure trips. This can result in lower demand for airline tickets, leading to decreased occupancy rates.   Solution: During economic downturns, focus on cost-effective strategies and offer flexible pricing options. Consider targeted promotions/discounts to stimulate demand.   Global events/health crises:  unforeseen global events, such as natural disasters, political instability, or health crises (as experienced with the COVID-19 pandemic), can significantly impact travel demand. Travel restrictions, lockdowns, and passenger concerns about safety can lead to a sharp decline in bookings, resulting in reduced occupancy rates for airlines.   Solution: prioritize passenger safety and communicate transparently about health and safety measures implemented by the airline. Offer flexible booking and cancellation policies to instill confidence in travelers. Diversify routes to minimize the impact of regional crises.   E.g.: Seasonal fluctuations: airlines often experience seasonal fluctuations in demand.  Airlines may achieve long-term success in a highly competitive business by adopting a data-driven strategy for revenue analysis and optimization.  </vt:lpstr>
      <vt:lpstr>Future score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ON AIR SHUTTLE DATA USING SQL &amp; PYTHON</dc:title>
  <dc:creator>Hamza .</dc:creator>
  <cp:lastModifiedBy>Hamza .</cp:lastModifiedBy>
  <cp:revision>28</cp:revision>
  <dcterms:created xsi:type="dcterms:W3CDTF">2024-01-19T15:44:41Z</dcterms:created>
  <dcterms:modified xsi:type="dcterms:W3CDTF">2024-01-20T12:19:17Z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