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61" r:id="rId4"/>
    <p:sldId id="262" r:id="rId5"/>
    <p:sldId id="259"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F1908-D632-114B-91F4-FA01D60848B1}" v="58" dt="2025-03-04T07:40:50.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8"/>
    <p:restoredTop sz="94658"/>
  </p:normalViewPr>
  <p:slideViewPr>
    <p:cSldViewPr snapToGrid="0">
      <p:cViewPr varScale="1">
        <p:scale>
          <a:sx n="120" d="100"/>
          <a:sy n="120" d="100"/>
        </p:scale>
        <p:origin x="10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A5AA-FD13-9B9D-5226-068FFFB505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129C1D-A5C5-20F4-C19A-91A021342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1D4D27-64B8-E251-40EE-A14D5DDC72B7}"/>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5" name="Footer Placeholder 4">
            <a:extLst>
              <a:ext uri="{FF2B5EF4-FFF2-40B4-BE49-F238E27FC236}">
                <a16:creationId xmlns:a16="http://schemas.microsoft.com/office/drawing/2014/main" id="{257011D9-16F4-2607-AE0E-4DEAA2F27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43A78-E82E-51F2-56D0-752498C1AEBE}"/>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141931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8DC4-FE87-ADDC-598F-6DF332469C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CF9EA9-A61E-16E5-DF3E-6792A3FF6D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1DCB2-FA60-9E59-60F7-5B98B5207F02}"/>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5" name="Footer Placeholder 4">
            <a:extLst>
              <a:ext uri="{FF2B5EF4-FFF2-40B4-BE49-F238E27FC236}">
                <a16:creationId xmlns:a16="http://schemas.microsoft.com/office/drawing/2014/main" id="{A542C028-B482-A7AF-3F52-0C0A6CEA8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C489B-6ED2-383F-1D08-C936369B4A57}"/>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55251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665FB-F102-B737-4356-D7D25A992C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FEC322-0D91-E2E2-277C-D6AD4320CC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79F09-8EAE-C561-55DE-77F59157CBE3}"/>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5" name="Footer Placeholder 4">
            <a:extLst>
              <a:ext uri="{FF2B5EF4-FFF2-40B4-BE49-F238E27FC236}">
                <a16:creationId xmlns:a16="http://schemas.microsoft.com/office/drawing/2014/main" id="{D970C2EA-9C7E-1E90-C237-553D188B8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E42EF-691A-7318-3972-6D8F926F03E8}"/>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175983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5E96-4D9A-B136-1223-BEED8FF0D3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92C05E-09BA-8027-C4CB-78ADEDDF29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5E8CA-9A9B-0732-1F5E-A7B29A17E7A5}"/>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5" name="Footer Placeholder 4">
            <a:extLst>
              <a:ext uri="{FF2B5EF4-FFF2-40B4-BE49-F238E27FC236}">
                <a16:creationId xmlns:a16="http://schemas.microsoft.com/office/drawing/2014/main" id="{BD750051-4DFB-7E04-136E-5E7792783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8B8C7-350E-E50B-C7CD-CDC4B2E9FEC7}"/>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328845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C57D-2D03-B7D3-3A4B-B8679CAA9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5C902-B6AF-3CD4-0077-39EABA6FC4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CE717-2AAB-738B-C44A-7D786F992046}"/>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5" name="Footer Placeholder 4">
            <a:extLst>
              <a:ext uri="{FF2B5EF4-FFF2-40B4-BE49-F238E27FC236}">
                <a16:creationId xmlns:a16="http://schemas.microsoft.com/office/drawing/2014/main" id="{6B1BE10D-2E25-CC67-0AD0-E83910EF2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D0109-0C34-8CCE-0604-6D54F4E97AFF}"/>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184162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9E1B-E7BC-336B-3A25-09B5A0B2D2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3C871-D8F2-AB23-49DE-43561FDE11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A10045-5DE8-42D4-4DD8-1194A51F38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33F6CF-EA48-F801-6247-EF061219E8F1}"/>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6" name="Footer Placeholder 5">
            <a:extLst>
              <a:ext uri="{FF2B5EF4-FFF2-40B4-BE49-F238E27FC236}">
                <a16:creationId xmlns:a16="http://schemas.microsoft.com/office/drawing/2014/main" id="{41EBB0A8-162E-79EA-228E-D897CA2807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7A1A6-5947-666B-195C-8DF451C4F025}"/>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3954949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DABF-4285-B7C6-E9BA-2A101A8D07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27922F-C42F-0747-383E-D5C6F28E5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F0E2E9-2993-3757-D6F6-C9E3A1EE1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4F40F4-88E9-E1DE-279D-CA8349BA4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EFE5B-0839-BC6E-C2D5-61D03DBD2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1E7532-2459-E135-4181-E8B398588BA4}"/>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8" name="Footer Placeholder 7">
            <a:extLst>
              <a:ext uri="{FF2B5EF4-FFF2-40B4-BE49-F238E27FC236}">
                <a16:creationId xmlns:a16="http://schemas.microsoft.com/office/drawing/2014/main" id="{A97D3E86-F1D2-AA4D-3CF3-38EE3A8C56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56FDAF-5841-FBBC-ED3E-F3CB4A492144}"/>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341901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FACA-B3C5-4264-0729-6AFA6D41D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F7F32D-BC09-5E00-1A34-EC03F1E0AB4B}"/>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4" name="Footer Placeholder 3">
            <a:extLst>
              <a:ext uri="{FF2B5EF4-FFF2-40B4-BE49-F238E27FC236}">
                <a16:creationId xmlns:a16="http://schemas.microsoft.com/office/drawing/2014/main" id="{07AEC6B6-2B00-C057-3D5E-CDA2DF921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388B5A-AE7F-BDD2-0551-2810096B4ED1}"/>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84324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E61EB2-6F43-3EF7-D851-2784B9B29BAA}"/>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3" name="Footer Placeholder 2">
            <a:extLst>
              <a:ext uri="{FF2B5EF4-FFF2-40B4-BE49-F238E27FC236}">
                <a16:creationId xmlns:a16="http://schemas.microsoft.com/office/drawing/2014/main" id="{6FBA33F2-F9C6-C923-988F-750075D591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2B33A9-5C10-026D-A310-DC8D2D2C86DA}"/>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31337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D835-8E78-DA6E-C58D-E072D3160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9306B4-D15F-F901-2089-BF2A56AB3F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52C459-0ABD-4FF6-48E4-9747C9B23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85B84-DC91-0007-B6CA-594F3E4F4876}"/>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6" name="Footer Placeholder 5">
            <a:extLst>
              <a:ext uri="{FF2B5EF4-FFF2-40B4-BE49-F238E27FC236}">
                <a16:creationId xmlns:a16="http://schemas.microsoft.com/office/drawing/2014/main" id="{EB634756-07FC-B4E9-9A2C-8F398852F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546AF-C9D4-2125-EE0E-9CEFB6236AAB}"/>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116510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822-E5FA-3DDA-FD08-F06271632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45D61B-833D-D593-3FE4-D53F80AE3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939667-64BC-6259-A6EB-5C8804112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23BD6-1B07-FA89-A0A4-C25640DD0DA4}"/>
              </a:ext>
            </a:extLst>
          </p:cNvPr>
          <p:cNvSpPr>
            <a:spLocks noGrp="1"/>
          </p:cNvSpPr>
          <p:nvPr>
            <p:ph type="dt" sz="half" idx="10"/>
          </p:nvPr>
        </p:nvSpPr>
        <p:spPr/>
        <p:txBody>
          <a:bodyPr/>
          <a:lstStyle/>
          <a:p>
            <a:fld id="{96866060-8749-E340-9352-E83DC37596DF}" type="datetimeFigureOut">
              <a:rPr lang="en-US" smtClean="0"/>
              <a:t>3/6/25</a:t>
            </a:fld>
            <a:endParaRPr lang="en-US"/>
          </a:p>
        </p:txBody>
      </p:sp>
      <p:sp>
        <p:nvSpPr>
          <p:cNvPr id="6" name="Footer Placeholder 5">
            <a:extLst>
              <a:ext uri="{FF2B5EF4-FFF2-40B4-BE49-F238E27FC236}">
                <a16:creationId xmlns:a16="http://schemas.microsoft.com/office/drawing/2014/main" id="{D5E945C8-AEA9-7315-8CAB-B049F1DAE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BA166-A8C1-B856-261B-4C003B430951}"/>
              </a:ext>
            </a:extLst>
          </p:cNvPr>
          <p:cNvSpPr>
            <a:spLocks noGrp="1"/>
          </p:cNvSpPr>
          <p:nvPr>
            <p:ph type="sldNum" sz="quarter" idx="12"/>
          </p:nvPr>
        </p:nvSpPr>
        <p:spPr/>
        <p:txBody>
          <a:bodyPr/>
          <a:lstStyle/>
          <a:p>
            <a:fld id="{807B9936-FB0B-E246-A056-49E35327B871}" type="slidenum">
              <a:rPr lang="en-US" smtClean="0"/>
              <a:t>‹#›</a:t>
            </a:fld>
            <a:endParaRPr lang="en-US"/>
          </a:p>
        </p:txBody>
      </p:sp>
    </p:spTree>
    <p:extLst>
      <p:ext uri="{BB962C8B-B14F-4D97-AF65-F5344CB8AC3E}">
        <p14:creationId xmlns:p14="http://schemas.microsoft.com/office/powerpoint/2010/main" val="45636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EB2C2-0A65-AFDC-FBDD-456AF9A0D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4A674-1215-59C5-EE9E-9124F4B59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24E4E-3076-5F1F-A2F7-B03993D96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866060-8749-E340-9352-E83DC37596DF}" type="datetimeFigureOut">
              <a:rPr lang="en-US" smtClean="0"/>
              <a:t>3/6/25</a:t>
            </a:fld>
            <a:endParaRPr lang="en-US"/>
          </a:p>
        </p:txBody>
      </p:sp>
      <p:sp>
        <p:nvSpPr>
          <p:cNvPr id="5" name="Footer Placeholder 4">
            <a:extLst>
              <a:ext uri="{FF2B5EF4-FFF2-40B4-BE49-F238E27FC236}">
                <a16:creationId xmlns:a16="http://schemas.microsoft.com/office/drawing/2014/main" id="{2D0CF909-F511-A01E-0F62-79652E08D6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27C940-B3F3-7110-BD5D-26B95198C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7B9936-FB0B-E246-A056-49E35327B871}" type="slidenum">
              <a:rPr lang="en-US" smtClean="0"/>
              <a:t>‹#›</a:t>
            </a:fld>
            <a:endParaRPr lang="en-US"/>
          </a:p>
        </p:txBody>
      </p:sp>
    </p:spTree>
    <p:extLst>
      <p:ext uri="{BB962C8B-B14F-4D97-AF65-F5344CB8AC3E}">
        <p14:creationId xmlns:p14="http://schemas.microsoft.com/office/powerpoint/2010/main" val="176424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slide" Target="slide7.xml"/><Relationship Id="rId3" Type="http://schemas.openxmlformats.org/officeDocument/2006/relationships/slide" Target="slide3.xml"/><Relationship Id="rId7" Type="http://schemas.openxmlformats.org/officeDocument/2006/relationships/slide" Target="slide6.xml"/><Relationship Id="rId12" Type="http://schemas.openxmlformats.org/officeDocument/2006/relationships/image" Target="../media/image5.png"/><Relationship Id="rId2" Type="http://schemas.openxmlformats.org/officeDocument/2006/relationships/slide" Target="slide1.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image" Target="../media/image4.jpg"/><Relationship Id="rId5" Type="http://schemas.openxmlformats.org/officeDocument/2006/relationships/slide" Target="slide4.xml"/><Relationship Id="rId10" Type="http://schemas.openxmlformats.org/officeDocument/2006/relationships/image" Target="../media/image3.jpg"/><Relationship Id="rId4" Type="http://schemas.openxmlformats.org/officeDocument/2006/relationships/slide" Target="slide2.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2.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2.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6.xml"/><Relationship Id="rId7" Type="http://schemas.openxmlformats.org/officeDocument/2006/relationships/slide" Target="slide4.xm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3.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hyperlink" Target="https://bestfriends.org/pet-care-resources/issues/pet-adoption-resources" TargetMode="External"/><Relationship Id="rId7" Type="http://schemas.openxmlformats.org/officeDocument/2006/relationships/slide" Target="slide1.xml"/><Relationship Id="rId12"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hyperlink" Target="https://www.bluecross.org.uk/pet-advice/caring-your-mouse" TargetMode="External"/><Relationship Id="rId11" Type="http://schemas.openxmlformats.org/officeDocument/2006/relationships/slide" Target="slide6.xml"/><Relationship Id="rId5" Type="http://schemas.openxmlformats.org/officeDocument/2006/relationships/hyperlink" Target="https://www.animalhumanesociety.org/adoption/guinea-pig-care" TargetMode="External"/><Relationship Id="rId10" Type="http://schemas.openxmlformats.org/officeDocument/2006/relationships/slide" Target="slide4.xml"/><Relationship Id="rId4" Type="http://schemas.openxmlformats.org/officeDocument/2006/relationships/hyperlink" Target="https://www.aspca.org/" TargetMode="External"/><Relationship Id="rId9"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31165-F18D-4BD0-1476-3E467A4DFE70}"/>
            </a:ext>
          </a:extLst>
        </p:cNvPr>
        <p:cNvGrpSpPr/>
        <p:nvPr/>
      </p:nvGrpSpPr>
      <p:grpSpPr>
        <a:xfrm>
          <a:off x="0" y="0"/>
          <a:ext cx="0" cy="0"/>
          <a:chOff x="0" y="0"/>
          <a:chExt cx="0" cy="0"/>
        </a:xfrm>
      </p:grpSpPr>
      <p:sp>
        <p:nvSpPr>
          <p:cNvPr id="4" name="Rounded Rectangle 3">
            <a:extLst>
              <a:ext uri="{FF2B5EF4-FFF2-40B4-BE49-F238E27FC236}">
                <a16:creationId xmlns:a16="http://schemas.microsoft.com/office/drawing/2014/main" id="{A797B188-3D77-4751-6A1F-B86F56B62EAE}"/>
              </a:ext>
            </a:extLst>
          </p:cNvPr>
          <p:cNvSpPr/>
          <p:nvPr/>
        </p:nvSpPr>
        <p:spPr>
          <a:xfrm>
            <a:off x="259492" y="61792"/>
            <a:ext cx="11640065" cy="10008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100" b="1" i="0" u="none" strike="noStrike" dirty="0">
                <a:solidFill>
                  <a:srgbClr val="F8FAFF"/>
                </a:solidFill>
                <a:effectLst/>
                <a:latin typeface="Inter"/>
              </a:rPr>
              <a:t>    </a:t>
            </a:r>
            <a:r>
              <a:rPr lang="en-US" sz="3100" b="1" i="0" u="none" strike="noStrike" dirty="0">
                <a:solidFill>
                  <a:schemeClr val="tx1">
                    <a:lumMod val="50000"/>
                    <a:lumOff val="50000"/>
                  </a:schemeClr>
                </a:solidFill>
                <a:effectLst/>
                <a:latin typeface="Inter"/>
              </a:rPr>
              <a:t>Evidence-Based Pet Care Advice for Every Pet Lover. </a:t>
            </a:r>
          </a:p>
        </p:txBody>
      </p:sp>
      <p:sp>
        <p:nvSpPr>
          <p:cNvPr id="6" name="Rounded Rectangle 5">
            <a:hlinkClick r:id="rId2" action="ppaction://hlinksldjump"/>
            <a:extLst>
              <a:ext uri="{FF2B5EF4-FFF2-40B4-BE49-F238E27FC236}">
                <a16:creationId xmlns:a16="http://schemas.microsoft.com/office/drawing/2014/main" id="{8AC3365C-513E-34C1-34BD-D5AA8E707CF6}"/>
              </a:ext>
            </a:extLst>
          </p:cNvPr>
          <p:cNvSpPr/>
          <p:nvPr/>
        </p:nvSpPr>
        <p:spPr>
          <a:xfrm>
            <a:off x="259492" y="1189343"/>
            <a:ext cx="1017017" cy="457200"/>
          </a:xfrm>
          <a:prstGeom prst="roundRect">
            <a:avLst/>
          </a:prstGeom>
          <a:effectLst>
            <a:glow rad="2286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Home</a:t>
            </a:r>
          </a:p>
        </p:txBody>
      </p:sp>
      <p:sp>
        <p:nvSpPr>
          <p:cNvPr id="7" name="Rounded Rectangle 6">
            <a:hlinkClick r:id="rId3" action="ppaction://hlinksldjump"/>
            <a:extLst>
              <a:ext uri="{FF2B5EF4-FFF2-40B4-BE49-F238E27FC236}">
                <a16:creationId xmlns:a16="http://schemas.microsoft.com/office/drawing/2014/main" id="{A32AC231-3EFD-AEC0-8D23-291379AEB5EA}"/>
              </a:ext>
            </a:extLst>
          </p:cNvPr>
          <p:cNvSpPr/>
          <p:nvPr/>
        </p:nvSpPr>
        <p:spPr>
          <a:xfrm>
            <a:off x="2499767" y="1197703"/>
            <a:ext cx="1097943"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Cats</a:t>
            </a:r>
          </a:p>
        </p:txBody>
      </p:sp>
      <p:sp>
        <p:nvSpPr>
          <p:cNvPr id="8" name="Rounded Rectangle 7">
            <a:hlinkClick r:id="rId4" action="ppaction://hlinksldjump"/>
            <a:extLst>
              <a:ext uri="{FF2B5EF4-FFF2-40B4-BE49-F238E27FC236}">
                <a16:creationId xmlns:a16="http://schemas.microsoft.com/office/drawing/2014/main" id="{F4023E55-8170-57A0-AE1B-2273DF857641}"/>
              </a:ext>
            </a:extLst>
          </p:cNvPr>
          <p:cNvSpPr/>
          <p:nvPr/>
        </p:nvSpPr>
        <p:spPr>
          <a:xfrm>
            <a:off x="1367873" y="1204277"/>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Dogs</a:t>
            </a:r>
          </a:p>
        </p:txBody>
      </p:sp>
      <p:sp>
        <p:nvSpPr>
          <p:cNvPr id="9" name="Rounded Rectangle 8">
            <a:hlinkClick r:id="rId5" action="ppaction://hlinksldjump"/>
            <a:extLst>
              <a:ext uri="{FF2B5EF4-FFF2-40B4-BE49-F238E27FC236}">
                <a16:creationId xmlns:a16="http://schemas.microsoft.com/office/drawing/2014/main" id="{2996F552-EDF7-76D8-BD2F-560313E42931}"/>
              </a:ext>
            </a:extLst>
          </p:cNvPr>
          <p:cNvSpPr/>
          <p:nvPr/>
        </p:nvSpPr>
        <p:spPr>
          <a:xfrm>
            <a:off x="3710253" y="1213049"/>
            <a:ext cx="1185391"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Birds</a:t>
            </a:r>
          </a:p>
        </p:txBody>
      </p:sp>
      <p:sp>
        <p:nvSpPr>
          <p:cNvPr id="10" name="Rounded Rectangle 9">
            <a:hlinkClick r:id="rId6" action="ppaction://hlinksldjump"/>
            <a:extLst>
              <a:ext uri="{FF2B5EF4-FFF2-40B4-BE49-F238E27FC236}">
                <a16:creationId xmlns:a16="http://schemas.microsoft.com/office/drawing/2014/main" id="{FA0C2EC0-339B-3864-CF8C-8EC7CF7C8938}"/>
              </a:ext>
            </a:extLst>
          </p:cNvPr>
          <p:cNvSpPr/>
          <p:nvPr/>
        </p:nvSpPr>
        <p:spPr>
          <a:xfrm>
            <a:off x="5004470" y="1203689"/>
            <a:ext cx="1333102"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Contact Us</a:t>
            </a:r>
            <a:endParaRPr lang="en-US" sz="1400" dirty="0">
              <a:solidFill>
                <a:schemeClr val="accent1">
                  <a:lumMod val="40000"/>
                  <a:lumOff val="60000"/>
                </a:schemeClr>
              </a:solidFill>
            </a:endParaRPr>
          </a:p>
        </p:txBody>
      </p:sp>
      <p:sp>
        <p:nvSpPr>
          <p:cNvPr id="12" name="Rounded Rectangle 11">
            <a:extLst>
              <a:ext uri="{FF2B5EF4-FFF2-40B4-BE49-F238E27FC236}">
                <a16:creationId xmlns:a16="http://schemas.microsoft.com/office/drawing/2014/main" id="{9C28A8D3-94CE-4BED-BB23-A2D18D98CD44}"/>
              </a:ext>
            </a:extLst>
          </p:cNvPr>
          <p:cNvSpPr/>
          <p:nvPr/>
        </p:nvSpPr>
        <p:spPr>
          <a:xfrm>
            <a:off x="259492" y="1765472"/>
            <a:ext cx="11640065" cy="429397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a:p>
        </p:txBody>
      </p:sp>
      <p:sp>
        <p:nvSpPr>
          <p:cNvPr id="18" name="Rounded Rectangle 17">
            <a:extLst>
              <a:ext uri="{FF2B5EF4-FFF2-40B4-BE49-F238E27FC236}">
                <a16:creationId xmlns:a16="http://schemas.microsoft.com/office/drawing/2014/main" id="{AE6EDBEB-40A4-9E3E-0063-0A26A107F1E9}"/>
              </a:ext>
            </a:extLst>
          </p:cNvPr>
          <p:cNvSpPr/>
          <p:nvPr/>
        </p:nvSpPr>
        <p:spPr>
          <a:xfrm>
            <a:off x="259492" y="6178373"/>
            <a:ext cx="11640065" cy="6178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ounded Rectangle 24">
            <a:hlinkClick r:id="rId4" action="ppaction://hlinksldjump"/>
            <a:extLst>
              <a:ext uri="{FF2B5EF4-FFF2-40B4-BE49-F238E27FC236}">
                <a16:creationId xmlns:a16="http://schemas.microsoft.com/office/drawing/2014/main" id="{08CD2DF3-F588-1C11-DC11-95D055C479B6}"/>
              </a:ext>
            </a:extLst>
          </p:cNvPr>
          <p:cNvSpPr/>
          <p:nvPr/>
        </p:nvSpPr>
        <p:spPr>
          <a:xfrm>
            <a:off x="1086011" y="5725094"/>
            <a:ext cx="2299741" cy="280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latin typeface="Inter"/>
              </a:rPr>
              <a:t>E</a:t>
            </a:r>
            <a:r>
              <a:rPr lang="en-US" sz="1400" b="1" i="0" u="none" strike="noStrike" dirty="0">
                <a:solidFill>
                  <a:schemeClr val="accent1">
                    <a:lumMod val="40000"/>
                    <a:lumOff val="60000"/>
                  </a:schemeClr>
                </a:solidFill>
                <a:effectLst/>
                <a:latin typeface="Inter"/>
              </a:rPr>
              <a:t>xpert advice for your dog</a:t>
            </a:r>
            <a:endParaRPr lang="en-US" sz="1400" b="1" dirty="0">
              <a:solidFill>
                <a:schemeClr val="accent1">
                  <a:lumMod val="40000"/>
                  <a:lumOff val="60000"/>
                </a:schemeClr>
              </a:solidFill>
            </a:endParaRPr>
          </a:p>
        </p:txBody>
      </p:sp>
      <p:sp>
        <p:nvSpPr>
          <p:cNvPr id="28" name="Rounded Rectangle 27">
            <a:extLst>
              <a:ext uri="{FF2B5EF4-FFF2-40B4-BE49-F238E27FC236}">
                <a16:creationId xmlns:a16="http://schemas.microsoft.com/office/drawing/2014/main" id="{FA57E6FD-5896-2A39-1E13-A3F1342BE4EA}"/>
              </a:ext>
            </a:extLst>
          </p:cNvPr>
          <p:cNvSpPr/>
          <p:nvPr/>
        </p:nvSpPr>
        <p:spPr>
          <a:xfrm>
            <a:off x="802161" y="1881304"/>
            <a:ext cx="10527956" cy="35834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i="0" u="none" strike="noStrike" dirty="0">
                <a:solidFill>
                  <a:schemeClr val="bg1"/>
                </a:solidFill>
                <a:effectLst/>
                <a:latin typeface="Inter"/>
              </a:rPr>
              <a:t>Please schedule a consultation with our Pexperts today!</a:t>
            </a:r>
            <a:endParaRPr lang="en-US" sz="2400" b="1" dirty="0">
              <a:solidFill>
                <a:schemeClr val="bg1"/>
              </a:solidFill>
            </a:endParaRPr>
          </a:p>
        </p:txBody>
      </p:sp>
      <p:sp>
        <p:nvSpPr>
          <p:cNvPr id="30" name="Rounded Rectangle 29">
            <a:hlinkClick r:id="rId6" action="ppaction://hlinksldjump"/>
            <a:extLst>
              <a:ext uri="{FF2B5EF4-FFF2-40B4-BE49-F238E27FC236}">
                <a16:creationId xmlns:a16="http://schemas.microsoft.com/office/drawing/2014/main" id="{D8C45B39-8BDD-9648-790B-0643BD0E5A70}"/>
              </a:ext>
            </a:extLst>
          </p:cNvPr>
          <p:cNvSpPr/>
          <p:nvPr/>
        </p:nvSpPr>
        <p:spPr>
          <a:xfrm>
            <a:off x="3738316" y="3668815"/>
            <a:ext cx="2666203" cy="2345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Schedule a Consultation</a:t>
            </a:r>
          </a:p>
        </p:txBody>
      </p:sp>
      <p:sp>
        <p:nvSpPr>
          <p:cNvPr id="31" name="Rounded Rectangle 30">
            <a:hlinkClick r:id="rId7" action="ppaction://hlinksldjump"/>
            <a:extLst>
              <a:ext uri="{FF2B5EF4-FFF2-40B4-BE49-F238E27FC236}">
                <a16:creationId xmlns:a16="http://schemas.microsoft.com/office/drawing/2014/main" id="{7C4528F4-4EDB-FB24-37F7-1667EB77AA8B}"/>
              </a:ext>
            </a:extLst>
          </p:cNvPr>
          <p:cNvSpPr/>
          <p:nvPr/>
        </p:nvSpPr>
        <p:spPr>
          <a:xfrm>
            <a:off x="1276509" y="3668815"/>
            <a:ext cx="2299741" cy="2345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Learn More</a:t>
            </a:r>
            <a:endParaRPr lang="en-US" sz="1400" dirty="0">
              <a:solidFill>
                <a:schemeClr val="accent1">
                  <a:lumMod val="40000"/>
                  <a:lumOff val="60000"/>
                </a:schemeClr>
              </a:solidFill>
            </a:endParaRPr>
          </a:p>
        </p:txBody>
      </p:sp>
      <p:pic>
        <p:nvPicPr>
          <p:cNvPr id="2" name="Picture 1" descr="Hand-drawn yellow balloon-animal dog surrounded by a blue circle.">
            <a:hlinkClick r:id="rId2" action="ppaction://hlinksldjump"/>
            <a:extLst>
              <a:ext uri="{FF2B5EF4-FFF2-40B4-BE49-F238E27FC236}">
                <a16:creationId xmlns:a16="http://schemas.microsoft.com/office/drawing/2014/main" id="{F528748F-F9E8-4832-DAB6-D4558B01C0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7518" y="72744"/>
            <a:ext cx="939116" cy="950594"/>
          </a:xfrm>
          <a:prstGeom prst="rect">
            <a:avLst/>
          </a:prstGeom>
        </p:spPr>
      </p:pic>
      <p:pic>
        <p:nvPicPr>
          <p:cNvPr id="11" name="Picture 10" descr="A blue line on a black background&#10;&#10;AI-generated content may be incorrect.">
            <a:extLst>
              <a:ext uri="{FF2B5EF4-FFF2-40B4-BE49-F238E27FC236}">
                <a16:creationId xmlns:a16="http://schemas.microsoft.com/office/drawing/2014/main" id="{B8DA40BB-CD1F-D09E-7511-F8BBC0357C54}"/>
              </a:ext>
            </a:extLst>
          </p:cNvPr>
          <p:cNvPicPr>
            <a:picLocks noChangeAspect="1"/>
          </p:cNvPicPr>
          <p:nvPr/>
        </p:nvPicPr>
        <p:blipFill>
          <a:blip r:embed="rId9"/>
          <a:stretch>
            <a:fillRect/>
          </a:stretch>
        </p:blipFill>
        <p:spPr>
          <a:xfrm>
            <a:off x="10520229" y="375693"/>
            <a:ext cx="1134253" cy="531994"/>
          </a:xfrm>
          <a:prstGeom prst="rect">
            <a:avLst/>
          </a:prstGeom>
        </p:spPr>
      </p:pic>
      <p:sp>
        <p:nvSpPr>
          <p:cNvPr id="14" name="Rounded Rectangle 13">
            <a:hlinkClick r:id="rId3" action="ppaction://hlinksldjump"/>
            <a:extLst>
              <a:ext uri="{FF2B5EF4-FFF2-40B4-BE49-F238E27FC236}">
                <a16:creationId xmlns:a16="http://schemas.microsoft.com/office/drawing/2014/main" id="{2881F99A-264C-CC53-022E-6399C63764AD}"/>
              </a:ext>
            </a:extLst>
          </p:cNvPr>
          <p:cNvSpPr/>
          <p:nvPr/>
        </p:nvSpPr>
        <p:spPr>
          <a:xfrm>
            <a:off x="4937593" y="5732520"/>
            <a:ext cx="2112651" cy="2811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latin typeface="Inter"/>
              </a:rPr>
              <a:t>E</a:t>
            </a:r>
            <a:r>
              <a:rPr lang="en-US" sz="1400" b="1" i="0" u="none" strike="noStrike" dirty="0">
                <a:solidFill>
                  <a:schemeClr val="accent1">
                    <a:lumMod val="40000"/>
                    <a:lumOff val="60000"/>
                  </a:schemeClr>
                </a:solidFill>
                <a:effectLst/>
                <a:latin typeface="Inter"/>
              </a:rPr>
              <a:t>xpert advice for your cat</a:t>
            </a:r>
            <a:endParaRPr lang="en-US" sz="1400" b="1" dirty="0">
              <a:solidFill>
                <a:schemeClr val="accent1">
                  <a:lumMod val="40000"/>
                  <a:lumOff val="60000"/>
                </a:schemeClr>
              </a:solidFill>
            </a:endParaRPr>
          </a:p>
        </p:txBody>
      </p:sp>
      <p:sp>
        <p:nvSpPr>
          <p:cNvPr id="16" name="Rounded Rectangle 15">
            <a:hlinkClick r:id="rId5" action="ppaction://hlinksldjump"/>
            <a:extLst>
              <a:ext uri="{FF2B5EF4-FFF2-40B4-BE49-F238E27FC236}">
                <a16:creationId xmlns:a16="http://schemas.microsoft.com/office/drawing/2014/main" id="{1AF54533-E938-7161-77CB-7B93214EAE73}"/>
              </a:ext>
            </a:extLst>
          </p:cNvPr>
          <p:cNvSpPr/>
          <p:nvPr/>
        </p:nvSpPr>
        <p:spPr>
          <a:xfrm>
            <a:off x="8602085" y="5736485"/>
            <a:ext cx="2283266" cy="25946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latin typeface="Inter"/>
              </a:rPr>
              <a:t>E</a:t>
            </a:r>
            <a:r>
              <a:rPr lang="en-US" sz="1400" b="1" i="0" u="none" strike="noStrike" dirty="0">
                <a:solidFill>
                  <a:schemeClr val="accent1">
                    <a:lumMod val="40000"/>
                    <a:lumOff val="60000"/>
                  </a:schemeClr>
                </a:solidFill>
                <a:effectLst/>
                <a:latin typeface="Inter"/>
              </a:rPr>
              <a:t>xpert advice for your bird</a:t>
            </a:r>
            <a:endParaRPr lang="en-US" sz="1400" b="1" dirty="0">
              <a:solidFill>
                <a:schemeClr val="accent1">
                  <a:lumMod val="40000"/>
                  <a:lumOff val="60000"/>
                </a:schemeClr>
              </a:solidFill>
            </a:endParaRPr>
          </a:p>
        </p:txBody>
      </p:sp>
      <p:sp>
        <p:nvSpPr>
          <p:cNvPr id="17" name="Rounded Rectangle 16">
            <a:extLst>
              <a:ext uri="{FF2B5EF4-FFF2-40B4-BE49-F238E27FC236}">
                <a16:creationId xmlns:a16="http://schemas.microsoft.com/office/drawing/2014/main" id="{EE682E31-B197-6C42-D863-83E56BF645B6}"/>
              </a:ext>
            </a:extLst>
          </p:cNvPr>
          <p:cNvSpPr/>
          <p:nvPr/>
        </p:nvSpPr>
        <p:spPr>
          <a:xfrm>
            <a:off x="802161" y="2281889"/>
            <a:ext cx="10527956" cy="130863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b="0" i="0" u="none" strike="noStrike" dirty="0">
                <a:solidFill>
                  <a:srgbClr val="F8FAFF"/>
                </a:solidFill>
                <a:effectLst/>
                <a:latin typeface="Inter"/>
              </a:rPr>
              <a:t>Pets are nature's gift to humanity. It has been scientifically proven that opening our homes and hearts to a pet increases our longevity and improves our overall quality of life as well as the lives of our pets. Paradigm Pet Professional’s mission is to offer resources to help you care for your furry, scaly, feathery, and slimy loved ones. Our pet experts—or "Pexperts"—have worked with pet owners and professionals for twelve years. They offer one-on-one consultations with current and prospective pet owners and group presentations designed for veterinary, pet shelter, and pet breeding professionals.</a:t>
            </a:r>
            <a:endParaRPr lang="en-US" sz="1400" dirty="0"/>
          </a:p>
        </p:txBody>
      </p:sp>
      <p:pic>
        <p:nvPicPr>
          <p:cNvPr id="19" name="Picture 18" descr="Close up of a smiling dog's face.">
            <a:extLst>
              <a:ext uri="{FF2B5EF4-FFF2-40B4-BE49-F238E27FC236}">
                <a16:creationId xmlns:a16="http://schemas.microsoft.com/office/drawing/2014/main" id="{62C5B242-3D1D-298A-A51F-50282F51671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2317" y="4030179"/>
            <a:ext cx="2157250" cy="1584346"/>
          </a:xfrm>
          <a:prstGeom prst="rect">
            <a:avLst/>
          </a:prstGeom>
        </p:spPr>
      </p:pic>
      <p:pic>
        <p:nvPicPr>
          <p:cNvPr id="20" name="Picture 19" descr="A black and white cat laying on a stair looking at the camera.">
            <a:extLst>
              <a:ext uri="{FF2B5EF4-FFF2-40B4-BE49-F238E27FC236}">
                <a16:creationId xmlns:a16="http://schemas.microsoft.com/office/drawing/2014/main" id="{31180925-345E-F3DE-BF43-A397F73BA42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19752" y="3988689"/>
            <a:ext cx="2666203" cy="1701591"/>
          </a:xfrm>
          <a:prstGeom prst="rect">
            <a:avLst/>
          </a:prstGeom>
        </p:spPr>
      </p:pic>
      <p:pic>
        <p:nvPicPr>
          <p:cNvPr id="29" name="Picture 28" descr="A bird sitting on a wire cage&#10;&#10;AI-generated content may be incorrect.">
            <a:extLst>
              <a:ext uri="{FF2B5EF4-FFF2-40B4-BE49-F238E27FC236}">
                <a16:creationId xmlns:a16="http://schemas.microsoft.com/office/drawing/2014/main" id="{847805D0-7090-7FA8-56B9-7297C311D3CE}"/>
              </a:ext>
            </a:extLst>
          </p:cNvPr>
          <p:cNvPicPr>
            <a:picLocks noChangeAspect="1"/>
          </p:cNvPicPr>
          <p:nvPr/>
        </p:nvPicPr>
        <p:blipFill>
          <a:blip r:embed="rId12"/>
          <a:stretch>
            <a:fillRect/>
          </a:stretch>
        </p:blipFill>
        <p:spPr>
          <a:xfrm>
            <a:off x="8359723" y="3981679"/>
            <a:ext cx="2529772" cy="1576285"/>
          </a:xfrm>
          <a:prstGeom prst="rect">
            <a:avLst/>
          </a:prstGeom>
        </p:spPr>
      </p:pic>
      <p:grpSp>
        <p:nvGrpSpPr>
          <p:cNvPr id="3" name="Group 2">
            <a:extLst>
              <a:ext uri="{FF2B5EF4-FFF2-40B4-BE49-F238E27FC236}">
                <a16:creationId xmlns:a16="http://schemas.microsoft.com/office/drawing/2014/main" id="{FDB70888-417A-7D7C-6AA1-73FF1E18EF83}"/>
              </a:ext>
            </a:extLst>
          </p:cNvPr>
          <p:cNvGrpSpPr/>
          <p:nvPr/>
        </p:nvGrpSpPr>
        <p:grpSpPr>
          <a:xfrm>
            <a:off x="3610928" y="6356661"/>
            <a:ext cx="4683850" cy="261258"/>
            <a:chOff x="3174991" y="6487782"/>
            <a:chExt cx="4683850" cy="261258"/>
          </a:xfrm>
        </p:grpSpPr>
        <p:sp>
          <p:nvSpPr>
            <p:cNvPr id="5" name="Rounded Rectangle 4">
              <a:hlinkClick r:id="rId13" action="ppaction://hlinksldjump"/>
              <a:extLst>
                <a:ext uri="{FF2B5EF4-FFF2-40B4-BE49-F238E27FC236}">
                  <a16:creationId xmlns:a16="http://schemas.microsoft.com/office/drawing/2014/main" id="{8EF71DF3-ECD4-71F0-C991-76844297B4FB}"/>
                </a:ext>
              </a:extLst>
            </p:cNvPr>
            <p:cNvSpPr/>
            <p:nvPr/>
          </p:nvSpPr>
          <p:spPr>
            <a:xfrm>
              <a:off x="4379434" y="6487782"/>
              <a:ext cx="1085528" cy="261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Resources</a:t>
              </a:r>
              <a:endParaRPr lang="en-US" sz="1400" dirty="0">
                <a:solidFill>
                  <a:schemeClr val="accent1">
                    <a:lumMod val="40000"/>
                    <a:lumOff val="60000"/>
                  </a:schemeClr>
                </a:solidFill>
              </a:endParaRPr>
            </a:p>
          </p:txBody>
        </p:sp>
        <p:sp>
          <p:nvSpPr>
            <p:cNvPr id="13" name="Rounded Rectangle 12">
              <a:hlinkClick r:id="rId6" action="ppaction://hlinksldjump"/>
              <a:extLst>
                <a:ext uri="{FF2B5EF4-FFF2-40B4-BE49-F238E27FC236}">
                  <a16:creationId xmlns:a16="http://schemas.microsoft.com/office/drawing/2014/main" id="{0A34418E-DE1C-FD51-08B1-54DAE2C10F8B}"/>
                </a:ext>
              </a:extLst>
            </p:cNvPr>
            <p:cNvSpPr/>
            <p:nvPr/>
          </p:nvSpPr>
          <p:spPr>
            <a:xfrm>
              <a:off x="5594613" y="6487782"/>
              <a:ext cx="2264228"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i="0" u="none" strike="noStrike" dirty="0">
                  <a:solidFill>
                    <a:schemeClr val="accent1">
                      <a:lumMod val="40000"/>
                      <a:lumOff val="60000"/>
                    </a:schemeClr>
                  </a:solidFill>
                  <a:effectLst/>
                  <a:latin typeface="Inter"/>
                </a:rPr>
                <a:t>Request a Consultation! </a:t>
              </a:r>
              <a:endParaRPr lang="en-US" sz="1400" dirty="0">
                <a:solidFill>
                  <a:schemeClr val="accent1">
                    <a:lumMod val="40000"/>
                    <a:lumOff val="60000"/>
                  </a:schemeClr>
                </a:solidFill>
              </a:endParaRPr>
            </a:p>
          </p:txBody>
        </p:sp>
        <p:sp>
          <p:nvSpPr>
            <p:cNvPr id="15" name="Rounded Rectangle 14">
              <a:hlinkClick r:id="rId7" action="ppaction://hlinksldjump"/>
              <a:extLst>
                <a:ext uri="{FF2B5EF4-FFF2-40B4-BE49-F238E27FC236}">
                  <a16:creationId xmlns:a16="http://schemas.microsoft.com/office/drawing/2014/main" id="{5BAC0F90-2BAC-6620-4CDF-F7872B6FFF22}"/>
                </a:ext>
              </a:extLst>
            </p:cNvPr>
            <p:cNvSpPr/>
            <p:nvPr/>
          </p:nvSpPr>
          <p:spPr>
            <a:xfrm>
              <a:off x="3174991" y="6487782"/>
              <a:ext cx="1074792"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About Us</a:t>
              </a:r>
            </a:p>
          </p:txBody>
        </p:sp>
      </p:grpSp>
      <p:sp>
        <p:nvSpPr>
          <p:cNvPr id="21" name="Rounded Rectangle 20">
            <a:hlinkClick r:id="rId7" action="ppaction://hlinksldjump"/>
            <a:extLst>
              <a:ext uri="{FF2B5EF4-FFF2-40B4-BE49-F238E27FC236}">
                <a16:creationId xmlns:a16="http://schemas.microsoft.com/office/drawing/2014/main" id="{AAF7400A-F76A-564C-B0E5-A4706386665B}"/>
              </a:ext>
            </a:extLst>
          </p:cNvPr>
          <p:cNvSpPr/>
          <p:nvPr/>
        </p:nvSpPr>
        <p:spPr>
          <a:xfrm>
            <a:off x="6454510" y="1211234"/>
            <a:ext cx="1361166"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Our Mission</a:t>
            </a:r>
            <a:endParaRPr lang="en-US" sz="1400" dirty="0">
              <a:solidFill>
                <a:schemeClr val="accent1">
                  <a:lumMod val="40000"/>
                  <a:lumOff val="60000"/>
                </a:schemeClr>
              </a:solidFill>
            </a:endParaRPr>
          </a:p>
        </p:txBody>
      </p:sp>
      <p:sp>
        <p:nvSpPr>
          <p:cNvPr id="22" name="Rounded Rectangle 21">
            <a:hlinkClick r:id="rId13" action="ppaction://hlinksldjump"/>
            <a:extLst>
              <a:ext uri="{FF2B5EF4-FFF2-40B4-BE49-F238E27FC236}">
                <a16:creationId xmlns:a16="http://schemas.microsoft.com/office/drawing/2014/main" id="{F8C90EBC-7D16-E2AD-59EE-541D99DD7070}"/>
              </a:ext>
            </a:extLst>
          </p:cNvPr>
          <p:cNvSpPr/>
          <p:nvPr/>
        </p:nvSpPr>
        <p:spPr>
          <a:xfrm>
            <a:off x="7938737" y="1195269"/>
            <a:ext cx="1745389"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Guides</a:t>
            </a:r>
            <a:endParaRPr lang="en-US" sz="1400" dirty="0">
              <a:solidFill>
                <a:schemeClr val="accent1">
                  <a:lumMod val="40000"/>
                  <a:lumOff val="60000"/>
                </a:schemeClr>
              </a:solidFill>
            </a:endParaRPr>
          </a:p>
        </p:txBody>
      </p:sp>
    </p:spTree>
    <p:extLst>
      <p:ext uri="{BB962C8B-B14F-4D97-AF65-F5344CB8AC3E}">
        <p14:creationId xmlns:p14="http://schemas.microsoft.com/office/powerpoint/2010/main" val="406749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4C719B0-A59C-7904-F8E5-5EEEF43B9D4B}"/>
              </a:ext>
            </a:extLst>
          </p:cNvPr>
          <p:cNvSpPr/>
          <p:nvPr/>
        </p:nvSpPr>
        <p:spPr>
          <a:xfrm>
            <a:off x="259492" y="61792"/>
            <a:ext cx="11640065" cy="8017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i="0" u="none" strike="noStrike" dirty="0">
                <a:solidFill>
                  <a:schemeClr val="tx1">
                    <a:lumMod val="50000"/>
                    <a:lumOff val="50000"/>
                  </a:schemeClr>
                </a:solidFill>
                <a:effectLst/>
                <a:latin typeface="Inter"/>
              </a:rPr>
              <a:t>Expert Advice for Your Dog.</a:t>
            </a:r>
            <a:endParaRPr lang="en-US" sz="3100" b="1" i="0" u="none" strike="noStrike" dirty="0">
              <a:solidFill>
                <a:schemeClr val="tx1">
                  <a:lumMod val="50000"/>
                  <a:lumOff val="50000"/>
                </a:schemeClr>
              </a:solidFill>
              <a:effectLst/>
              <a:latin typeface="Inter"/>
            </a:endParaRPr>
          </a:p>
        </p:txBody>
      </p:sp>
      <p:sp>
        <p:nvSpPr>
          <p:cNvPr id="11" name="Rounded Rectangle 10">
            <a:extLst>
              <a:ext uri="{FF2B5EF4-FFF2-40B4-BE49-F238E27FC236}">
                <a16:creationId xmlns:a16="http://schemas.microsoft.com/office/drawing/2014/main" id="{F973A821-F54F-0254-E9BE-60C554B3043E}"/>
              </a:ext>
            </a:extLst>
          </p:cNvPr>
          <p:cNvSpPr/>
          <p:nvPr/>
        </p:nvSpPr>
        <p:spPr>
          <a:xfrm>
            <a:off x="246107" y="1588260"/>
            <a:ext cx="11640065" cy="454653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endParaRPr lang="en-US" sz="1400" b="1" i="0" u="none" strike="noStrike" dirty="0">
              <a:solidFill>
                <a:srgbClr val="F8FAFF"/>
              </a:solidFill>
              <a:effectLst/>
              <a:latin typeface="Inter"/>
            </a:endParaRPr>
          </a:p>
          <a:p>
            <a:pPr algn="l"/>
            <a:endParaRPr lang="en-US" sz="1400" b="1" i="0" u="none" strike="noStrike" dirty="0">
              <a:solidFill>
                <a:srgbClr val="F8FAFF"/>
              </a:solidFill>
              <a:effectLst/>
              <a:latin typeface="Inter"/>
            </a:endParaRPr>
          </a:p>
          <a:p>
            <a:pPr algn="l"/>
            <a:endParaRPr lang="en-US" sz="1400" b="1" i="0" u="none" strike="noStrike" dirty="0">
              <a:solidFill>
                <a:srgbClr val="F8FAFF"/>
              </a:solidFill>
              <a:effectLst/>
              <a:latin typeface="Inter"/>
            </a:endParaRPr>
          </a:p>
          <a:p>
            <a:pPr algn="l"/>
            <a:endParaRPr lang="en-US" sz="1400" b="1" dirty="0">
              <a:solidFill>
                <a:srgbClr val="F8FAFF"/>
              </a:solidFill>
              <a:latin typeface="Inter"/>
            </a:endParaRPr>
          </a:p>
          <a:p>
            <a:endParaRPr lang="en-US" sz="1400" b="1" i="0" u="none" strike="noStrike" dirty="0">
              <a:solidFill>
                <a:srgbClr val="F8FAFF"/>
              </a:solidFill>
              <a:effectLst/>
              <a:latin typeface="Inter"/>
            </a:endParaRPr>
          </a:p>
          <a:p>
            <a:endParaRPr lang="en-US" sz="1400" b="1" dirty="0">
              <a:solidFill>
                <a:srgbClr val="F8FAFF"/>
              </a:solidFill>
              <a:latin typeface="Inter"/>
            </a:endParaRPr>
          </a:p>
          <a:p>
            <a:endParaRPr lang="en-US" sz="1400" b="1" i="0" u="none" strike="noStrike" dirty="0">
              <a:solidFill>
                <a:srgbClr val="F8FAFF"/>
              </a:solidFill>
              <a:effectLst/>
              <a:latin typeface="Inter"/>
            </a:endParaRPr>
          </a:p>
          <a:p>
            <a:endParaRPr lang="en-US" sz="1400" b="1" dirty="0">
              <a:solidFill>
                <a:srgbClr val="F8FAFF"/>
              </a:solidFill>
              <a:latin typeface="Inter"/>
            </a:endParaRPr>
          </a:p>
          <a:p>
            <a:pPr algn="l"/>
            <a:endParaRPr lang="en-US" sz="1400" b="1" i="0" u="none" strike="noStrike" dirty="0">
              <a:solidFill>
                <a:srgbClr val="F8FAFF"/>
              </a:solidFill>
              <a:effectLst/>
              <a:latin typeface="Inter"/>
            </a:endParaRPr>
          </a:p>
          <a:p>
            <a:pPr algn="l"/>
            <a:endParaRPr lang="en-US" sz="1400" b="1" i="0" u="none" strike="noStrike" dirty="0">
              <a:solidFill>
                <a:srgbClr val="F8FAFF"/>
              </a:solidFill>
              <a:effectLst/>
              <a:latin typeface="Inter"/>
            </a:endParaRPr>
          </a:p>
          <a:p>
            <a:pPr algn="l"/>
            <a:endParaRPr lang="en-US" sz="1400" b="0" i="0" u="none" strike="noStrike" dirty="0">
              <a:solidFill>
                <a:srgbClr val="F8FAFF"/>
              </a:solidFill>
              <a:effectLst/>
              <a:latin typeface="Inter"/>
            </a:endParaRPr>
          </a:p>
          <a:p>
            <a:endParaRPr lang="en-US" sz="1400" dirty="0"/>
          </a:p>
          <a:p>
            <a:endParaRPr lang="en-US" sz="1400" dirty="0"/>
          </a:p>
        </p:txBody>
      </p:sp>
      <p:sp>
        <p:nvSpPr>
          <p:cNvPr id="14" name="Rounded Rectangle 13">
            <a:extLst>
              <a:ext uri="{FF2B5EF4-FFF2-40B4-BE49-F238E27FC236}">
                <a16:creationId xmlns:a16="http://schemas.microsoft.com/office/drawing/2014/main" id="{61C98F87-137E-8299-E700-815CA3510F54}"/>
              </a:ext>
            </a:extLst>
          </p:cNvPr>
          <p:cNvSpPr/>
          <p:nvPr/>
        </p:nvSpPr>
        <p:spPr>
          <a:xfrm>
            <a:off x="259492" y="6268551"/>
            <a:ext cx="11640065" cy="5276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ounded Rectangle 14">
            <a:hlinkClick r:id="rId2" action="ppaction://hlinksldjump"/>
            <a:extLst>
              <a:ext uri="{FF2B5EF4-FFF2-40B4-BE49-F238E27FC236}">
                <a16:creationId xmlns:a16="http://schemas.microsoft.com/office/drawing/2014/main" id="{B548608E-638B-38DA-F4BF-8AA9E41CD8A8}"/>
              </a:ext>
            </a:extLst>
          </p:cNvPr>
          <p:cNvSpPr/>
          <p:nvPr/>
        </p:nvSpPr>
        <p:spPr>
          <a:xfrm>
            <a:off x="4310449" y="5789369"/>
            <a:ext cx="3323113" cy="2951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Schedule a Consultation</a:t>
            </a:r>
          </a:p>
        </p:txBody>
      </p:sp>
      <p:sp>
        <p:nvSpPr>
          <p:cNvPr id="17" name="Rounded Rectangle 16">
            <a:extLst>
              <a:ext uri="{FF2B5EF4-FFF2-40B4-BE49-F238E27FC236}">
                <a16:creationId xmlns:a16="http://schemas.microsoft.com/office/drawing/2014/main" id="{62C3DC11-C69C-D177-EDE1-C0C8BD1E0AF8}"/>
              </a:ext>
            </a:extLst>
          </p:cNvPr>
          <p:cNvSpPr/>
          <p:nvPr/>
        </p:nvSpPr>
        <p:spPr>
          <a:xfrm>
            <a:off x="598516" y="1709628"/>
            <a:ext cx="10939549" cy="146583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b="1" i="0" u="none" strike="noStrike" dirty="0">
                <a:solidFill>
                  <a:schemeClr val="tx1"/>
                </a:solidFill>
                <a:effectLst/>
                <a:latin typeface="Inter"/>
              </a:rPr>
              <a:t>Diet &amp; Exercise:</a:t>
            </a:r>
            <a:br>
              <a:rPr lang="en-US" sz="1400" b="0" i="0" u="none" strike="noStrike" dirty="0">
                <a:solidFill>
                  <a:srgbClr val="F8FAFF"/>
                </a:solidFill>
                <a:effectLst/>
                <a:latin typeface="Inter"/>
              </a:rPr>
            </a:br>
            <a:r>
              <a:rPr lang="en-US" sz="1400" b="0" i="0" u="none" strike="noStrike" dirty="0">
                <a:solidFill>
                  <a:srgbClr val="F8FAFF"/>
                </a:solidFill>
                <a:effectLst/>
                <a:latin typeface="Inter"/>
              </a:rPr>
              <a:t>Throughout dogs' lifespans, they should generally be fed fewer meals as they mature. Puppies should be nursed for the first two months and then introduced to three meals daily when they are about three to six months old. Their food intake should be reduced to two meals per day when they are six months to one year old and finally reduced to one meal after they reach one year old. A dog's typical body mass is composed of somewhere between 60 and 70 percent water. The ASPCA says just a 10 percent decrease in body water can cause illness, and a 15 percent loss can cause death, so ensure you keep your pooch hydrated!</a:t>
            </a:r>
          </a:p>
          <a:p>
            <a:endParaRPr lang="en-US" sz="1400" dirty="0"/>
          </a:p>
        </p:txBody>
      </p:sp>
      <p:sp>
        <p:nvSpPr>
          <p:cNvPr id="18" name="Rounded Rectangle 17">
            <a:extLst>
              <a:ext uri="{FF2B5EF4-FFF2-40B4-BE49-F238E27FC236}">
                <a16:creationId xmlns:a16="http://schemas.microsoft.com/office/drawing/2014/main" id="{AEA874D0-9EAA-C2C4-7A82-4A7991965EED}"/>
              </a:ext>
            </a:extLst>
          </p:cNvPr>
          <p:cNvSpPr/>
          <p:nvPr/>
        </p:nvSpPr>
        <p:spPr>
          <a:xfrm>
            <a:off x="596364" y="3245478"/>
            <a:ext cx="10939549" cy="146583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i="0" u="none" strike="noStrike" dirty="0">
                <a:solidFill>
                  <a:schemeClr val="tx1"/>
                </a:solidFill>
                <a:effectLst/>
                <a:latin typeface="Inter"/>
              </a:rPr>
              <a:t>Grooming &amp; Handling:</a:t>
            </a:r>
            <a:br>
              <a:rPr lang="en-US" sz="1400" b="0" i="0" u="none" strike="noStrike" dirty="0">
                <a:solidFill>
                  <a:srgbClr val="F8FAFF"/>
                </a:solidFill>
                <a:effectLst/>
                <a:latin typeface="Inter"/>
              </a:rPr>
            </a:br>
            <a:r>
              <a:rPr lang="en-US" sz="1400" b="0" i="0" u="none" strike="noStrike" dirty="0">
                <a:solidFill>
                  <a:srgbClr val="F8FAFF"/>
                </a:solidFill>
                <a:effectLst/>
                <a:latin typeface="Inter"/>
              </a:rPr>
              <a:t>Keeping your furry family member clean is important to its health. Be sure to brush frequently to reduce shedding and prevent matted and tangled fur. Check for insects such as ticks and fleas, especially after visiting heavily wooded areas. Bathing is important to your dog's health and can also be an exercise, depending on how strong-willed the dog is. Rinse all the soap out, as any residual soap can result in a rash. Be sure the soap is formulated for your puppy or dog since harsh soaps can cause allergic reactions.</a:t>
            </a:r>
          </a:p>
        </p:txBody>
      </p:sp>
      <p:sp>
        <p:nvSpPr>
          <p:cNvPr id="19" name="Rounded Rectangle 18">
            <a:extLst>
              <a:ext uri="{FF2B5EF4-FFF2-40B4-BE49-F238E27FC236}">
                <a16:creationId xmlns:a16="http://schemas.microsoft.com/office/drawing/2014/main" id="{FBE0E4CA-867B-41A5-A6CB-5BF4563E9D48}"/>
              </a:ext>
            </a:extLst>
          </p:cNvPr>
          <p:cNvSpPr/>
          <p:nvPr/>
        </p:nvSpPr>
        <p:spPr>
          <a:xfrm>
            <a:off x="626225" y="4762902"/>
            <a:ext cx="10939549" cy="91126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i="0" u="none" strike="noStrike" dirty="0">
                <a:solidFill>
                  <a:schemeClr val="tx1"/>
                </a:solidFill>
                <a:effectLst/>
                <a:latin typeface="Inter"/>
              </a:rPr>
              <a:t>Vaccinations &amp; Medications:</a:t>
            </a:r>
            <a:br>
              <a:rPr lang="en-US" sz="1400" b="0" i="0" u="none" strike="noStrike" dirty="0">
                <a:solidFill>
                  <a:srgbClr val="F8FAFF"/>
                </a:solidFill>
                <a:effectLst/>
                <a:latin typeface="Inter"/>
              </a:rPr>
            </a:br>
            <a:r>
              <a:rPr lang="en-US" sz="1400" b="0" i="0" u="none" strike="noStrike" dirty="0">
                <a:solidFill>
                  <a:srgbClr val="F8FAFF"/>
                </a:solidFill>
                <a:effectLst/>
                <a:latin typeface="Inter"/>
              </a:rPr>
              <a:t>You should always consult with your veterinarian, but there is a core set of vaccines that are typically recommended. Vaccines that reduce exposure to things such as hepatitis, rabies, and parvovirus. Your vet may determine others depending on the dog's environment.</a:t>
            </a:r>
          </a:p>
        </p:txBody>
      </p:sp>
      <p:sp>
        <p:nvSpPr>
          <p:cNvPr id="13" name="Rounded Rectangle 12">
            <a:hlinkClick r:id="rId3" action="ppaction://hlinksldjump"/>
            <a:extLst>
              <a:ext uri="{FF2B5EF4-FFF2-40B4-BE49-F238E27FC236}">
                <a16:creationId xmlns:a16="http://schemas.microsoft.com/office/drawing/2014/main" id="{DB57FCE8-59FC-53DB-A469-1F38ACAF21D4}"/>
              </a:ext>
            </a:extLst>
          </p:cNvPr>
          <p:cNvSpPr/>
          <p:nvPr/>
        </p:nvSpPr>
        <p:spPr>
          <a:xfrm>
            <a:off x="265620" y="965652"/>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Home</a:t>
            </a:r>
          </a:p>
        </p:txBody>
      </p:sp>
      <p:sp>
        <p:nvSpPr>
          <p:cNvPr id="16" name="Rounded Rectangle 15">
            <a:hlinkClick r:id="rId4" action="ppaction://hlinksldjump"/>
            <a:extLst>
              <a:ext uri="{FF2B5EF4-FFF2-40B4-BE49-F238E27FC236}">
                <a16:creationId xmlns:a16="http://schemas.microsoft.com/office/drawing/2014/main" id="{A59C46AC-EBA0-96D1-A12D-8F564781F2DD}"/>
              </a:ext>
            </a:extLst>
          </p:cNvPr>
          <p:cNvSpPr/>
          <p:nvPr/>
        </p:nvSpPr>
        <p:spPr>
          <a:xfrm>
            <a:off x="2505895" y="974012"/>
            <a:ext cx="1097943"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Cats</a:t>
            </a:r>
          </a:p>
        </p:txBody>
      </p:sp>
      <p:sp>
        <p:nvSpPr>
          <p:cNvPr id="20" name="Rounded Rectangle 19">
            <a:hlinkClick r:id="rId5" action="ppaction://hlinksldjump"/>
            <a:extLst>
              <a:ext uri="{FF2B5EF4-FFF2-40B4-BE49-F238E27FC236}">
                <a16:creationId xmlns:a16="http://schemas.microsoft.com/office/drawing/2014/main" id="{2D513744-C9A7-7034-F530-76CB165F9677}"/>
              </a:ext>
            </a:extLst>
          </p:cNvPr>
          <p:cNvSpPr/>
          <p:nvPr/>
        </p:nvSpPr>
        <p:spPr>
          <a:xfrm>
            <a:off x="1374001" y="980586"/>
            <a:ext cx="1017017" cy="457200"/>
          </a:xfrm>
          <a:prstGeom prst="roundRect">
            <a:avLst/>
          </a:prstGeom>
          <a:effectLst>
            <a:glow rad="2286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Dogs</a:t>
            </a:r>
          </a:p>
        </p:txBody>
      </p:sp>
      <p:sp>
        <p:nvSpPr>
          <p:cNvPr id="21" name="Rounded Rectangle 20">
            <a:hlinkClick r:id="rId6" action="ppaction://hlinksldjump"/>
            <a:extLst>
              <a:ext uri="{FF2B5EF4-FFF2-40B4-BE49-F238E27FC236}">
                <a16:creationId xmlns:a16="http://schemas.microsoft.com/office/drawing/2014/main" id="{719F76A5-E95E-C340-20D5-F5D9604E062A}"/>
              </a:ext>
            </a:extLst>
          </p:cNvPr>
          <p:cNvSpPr/>
          <p:nvPr/>
        </p:nvSpPr>
        <p:spPr>
          <a:xfrm>
            <a:off x="3716381" y="989358"/>
            <a:ext cx="1185391"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Birds</a:t>
            </a:r>
          </a:p>
        </p:txBody>
      </p:sp>
      <p:sp>
        <p:nvSpPr>
          <p:cNvPr id="22" name="Rounded Rectangle 21">
            <a:hlinkClick r:id="rId2" action="ppaction://hlinksldjump"/>
            <a:extLst>
              <a:ext uri="{FF2B5EF4-FFF2-40B4-BE49-F238E27FC236}">
                <a16:creationId xmlns:a16="http://schemas.microsoft.com/office/drawing/2014/main" id="{0372C738-C863-358F-C2F2-A562402FD0C0}"/>
              </a:ext>
            </a:extLst>
          </p:cNvPr>
          <p:cNvSpPr/>
          <p:nvPr/>
        </p:nvSpPr>
        <p:spPr>
          <a:xfrm>
            <a:off x="5010598" y="979998"/>
            <a:ext cx="1333102"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Contact Us</a:t>
            </a:r>
            <a:endParaRPr lang="en-US" sz="1400" dirty="0">
              <a:solidFill>
                <a:schemeClr val="accent1">
                  <a:lumMod val="40000"/>
                  <a:lumOff val="60000"/>
                </a:schemeClr>
              </a:solidFill>
            </a:endParaRPr>
          </a:p>
        </p:txBody>
      </p:sp>
      <p:sp>
        <p:nvSpPr>
          <p:cNvPr id="23" name="Rounded Rectangle 22">
            <a:hlinkClick r:id="rId7" action="ppaction://hlinksldjump"/>
            <a:extLst>
              <a:ext uri="{FF2B5EF4-FFF2-40B4-BE49-F238E27FC236}">
                <a16:creationId xmlns:a16="http://schemas.microsoft.com/office/drawing/2014/main" id="{A3415BB0-B742-9865-2A64-FDE4C46F1133}"/>
              </a:ext>
            </a:extLst>
          </p:cNvPr>
          <p:cNvSpPr/>
          <p:nvPr/>
        </p:nvSpPr>
        <p:spPr>
          <a:xfrm>
            <a:off x="6460638" y="987543"/>
            <a:ext cx="1361166"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Our Mission</a:t>
            </a:r>
            <a:endParaRPr lang="en-US" sz="1400" dirty="0">
              <a:solidFill>
                <a:schemeClr val="accent1">
                  <a:lumMod val="40000"/>
                  <a:lumOff val="60000"/>
                </a:schemeClr>
              </a:solidFill>
            </a:endParaRPr>
          </a:p>
        </p:txBody>
      </p:sp>
      <p:sp>
        <p:nvSpPr>
          <p:cNvPr id="24" name="Rounded Rectangle 23">
            <a:hlinkClick r:id="rId8" action="ppaction://hlinksldjump"/>
            <a:extLst>
              <a:ext uri="{FF2B5EF4-FFF2-40B4-BE49-F238E27FC236}">
                <a16:creationId xmlns:a16="http://schemas.microsoft.com/office/drawing/2014/main" id="{7F51A433-33D9-1F06-8A19-72B7EBCD0416}"/>
              </a:ext>
            </a:extLst>
          </p:cNvPr>
          <p:cNvSpPr/>
          <p:nvPr/>
        </p:nvSpPr>
        <p:spPr>
          <a:xfrm>
            <a:off x="7944865" y="971578"/>
            <a:ext cx="1745389"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Guides</a:t>
            </a:r>
            <a:endParaRPr lang="en-US" sz="1400" dirty="0">
              <a:solidFill>
                <a:schemeClr val="accent1">
                  <a:lumMod val="40000"/>
                  <a:lumOff val="60000"/>
                </a:schemeClr>
              </a:solidFill>
            </a:endParaRPr>
          </a:p>
        </p:txBody>
      </p:sp>
      <p:grpSp>
        <p:nvGrpSpPr>
          <p:cNvPr id="25" name="Group 24">
            <a:extLst>
              <a:ext uri="{FF2B5EF4-FFF2-40B4-BE49-F238E27FC236}">
                <a16:creationId xmlns:a16="http://schemas.microsoft.com/office/drawing/2014/main" id="{41C73E2F-5D7E-B812-9C5E-362E7EEB74CA}"/>
              </a:ext>
            </a:extLst>
          </p:cNvPr>
          <p:cNvGrpSpPr/>
          <p:nvPr/>
        </p:nvGrpSpPr>
        <p:grpSpPr>
          <a:xfrm>
            <a:off x="3603838" y="6401750"/>
            <a:ext cx="4683850" cy="261258"/>
            <a:chOff x="3174991" y="6487782"/>
            <a:chExt cx="4683850" cy="261258"/>
          </a:xfrm>
        </p:grpSpPr>
        <p:sp>
          <p:nvSpPr>
            <p:cNvPr id="26" name="Rounded Rectangle 25">
              <a:hlinkClick r:id="rId8" action="ppaction://hlinksldjump"/>
              <a:extLst>
                <a:ext uri="{FF2B5EF4-FFF2-40B4-BE49-F238E27FC236}">
                  <a16:creationId xmlns:a16="http://schemas.microsoft.com/office/drawing/2014/main" id="{F337A3DB-69A7-4A7C-2381-4E10A589B923}"/>
                </a:ext>
              </a:extLst>
            </p:cNvPr>
            <p:cNvSpPr/>
            <p:nvPr/>
          </p:nvSpPr>
          <p:spPr>
            <a:xfrm>
              <a:off x="4379434" y="6487782"/>
              <a:ext cx="1085528" cy="261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Resources</a:t>
              </a:r>
              <a:endParaRPr lang="en-US" sz="1400" dirty="0">
                <a:solidFill>
                  <a:schemeClr val="accent1">
                    <a:lumMod val="40000"/>
                    <a:lumOff val="60000"/>
                  </a:schemeClr>
                </a:solidFill>
              </a:endParaRPr>
            </a:p>
          </p:txBody>
        </p:sp>
        <p:sp>
          <p:nvSpPr>
            <p:cNvPr id="27" name="Rounded Rectangle 26">
              <a:hlinkClick r:id="rId2" action="ppaction://hlinksldjump"/>
              <a:extLst>
                <a:ext uri="{FF2B5EF4-FFF2-40B4-BE49-F238E27FC236}">
                  <a16:creationId xmlns:a16="http://schemas.microsoft.com/office/drawing/2014/main" id="{E30BC89A-2229-4D39-9AB3-E538DB370102}"/>
                </a:ext>
              </a:extLst>
            </p:cNvPr>
            <p:cNvSpPr/>
            <p:nvPr/>
          </p:nvSpPr>
          <p:spPr>
            <a:xfrm>
              <a:off x="5594613" y="6487782"/>
              <a:ext cx="2264228"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i="0" u="none" strike="noStrike" dirty="0">
                  <a:solidFill>
                    <a:schemeClr val="accent1">
                      <a:lumMod val="40000"/>
                      <a:lumOff val="60000"/>
                    </a:schemeClr>
                  </a:solidFill>
                  <a:effectLst/>
                  <a:latin typeface="Inter"/>
                </a:rPr>
                <a:t>Request a Consultation! </a:t>
              </a:r>
              <a:endParaRPr lang="en-US" sz="1400" dirty="0">
                <a:solidFill>
                  <a:schemeClr val="accent1">
                    <a:lumMod val="40000"/>
                    <a:lumOff val="60000"/>
                  </a:schemeClr>
                </a:solidFill>
              </a:endParaRPr>
            </a:p>
          </p:txBody>
        </p:sp>
        <p:sp>
          <p:nvSpPr>
            <p:cNvPr id="28" name="Rounded Rectangle 27">
              <a:hlinkClick r:id="rId7" action="ppaction://hlinksldjump"/>
              <a:extLst>
                <a:ext uri="{FF2B5EF4-FFF2-40B4-BE49-F238E27FC236}">
                  <a16:creationId xmlns:a16="http://schemas.microsoft.com/office/drawing/2014/main" id="{13F47218-95CA-B43A-8818-8558CE9CC0CF}"/>
                </a:ext>
              </a:extLst>
            </p:cNvPr>
            <p:cNvSpPr/>
            <p:nvPr/>
          </p:nvSpPr>
          <p:spPr>
            <a:xfrm>
              <a:off x="3174991" y="6487782"/>
              <a:ext cx="1074792"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About Us</a:t>
              </a:r>
            </a:p>
          </p:txBody>
        </p:sp>
      </p:grpSp>
    </p:spTree>
    <p:extLst>
      <p:ext uri="{BB962C8B-B14F-4D97-AF65-F5344CB8AC3E}">
        <p14:creationId xmlns:p14="http://schemas.microsoft.com/office/powerpoint/2010/main" val="310937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12C49-A6F8-2417-E738-1D6CE0C7A493}"/>
            </a:ext>
          </a:extLst>
        </p:cNvPr>
        <p:cNvGrpSpPr/>
        <p:nvPr/>
      </p:nvGrpSpPr>
      <p:grpSpPr>
        <a:xfrm>
          <a:off x="0" y="0"/>
          <a:ext cx="0" cy="0"/>
          <a:chOff x="0" y="0"/>
          <a:chExt cx="0" cy="0"/>
        </a:xfrm>
      </p:grpSpPr>
      <p:sp>
        <p:nvSpPr>
          <p:cNvPr id="5" name="Rounded Rectangle 4">
            <a:extLst>
              <a:ext uri="{FF2B5EF4-FFF2-40B4-BE49-F238E27FC236}">
                <a16:creationId xmlns:a16="http://schemas.microsoft.com/office/drawing/2014/main" id="{3974D4D9-F089-FF37-DD56-5EFC434CDB72}"/>
              </a:ext>
            </a:extLst>
          </p:cNvPr>
          <p:cNvSpPr/>
          <p:nvPr/>
        </p:nvSpPr>
        <p:spPr>
          <a:xfrm>
            <a:off x="259492" y="61793"/>
            <a:ext cx="11640065" cy="71182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i="0" u="none" strike="noStrike" dirty="0">
                <a:solidFill>
                  <a:schemeClr val="tx1">
                    <a:lumMod val="50000"/>
                    <a:lumOff val="50000"/>
                  </a:schemeClr>
                </a:solidFill>
                <a:effectLst/>
                <a:latin typeface="Inter"/>
              </a:rPr>
              <a:t>Expert Advice for Your </a:t>
            </a:r>
            <a:r>
              <a:rPr lang="en-US" sz="3200" b="1" dirty="0">
                <a:solidFill>
                  <a:schemeClr val="tx1">
                    <a:lumMod val="50000"/>
                    <a:lumOff val="50000"/>
                  </a:schemeClr>
                </a:solidFill>
                <a:latin typeface="Inter"/>
              </a:rPr>
              <a:t>Cat</a:t>
            </a:r>
            <a:r>
              <a:rPr lang="en-US" sz="3200" b="1" i="0" u="none" strike="noStrike" dirty="0">
                <a:solidFill>
                  <a:schemeClr val="tx1">
                    <a:lumMod val="50000"/>
                    <a:lumOff val="50000"/>
                  </a:schemeClr>
                </a:solidFill>
                <a:effectLst/>
                <a:latin typeface="Inter"/>
              </a:rPr>
              <a:t>.</a:t>
            </a:r>
            <a:endParaRPr lang="en-US" sz="3100" b="1" i="0" u="none" strike="noStrike" dirty="0">
              <a:solidFill>
                <a:schemeClr val="tx1">
                  <a:lumMod val="50000"/>
                  <a:lumOff val="50000"/>
                </a:schemeClr>
              </a:solidFill>
              <a:effectLst/>
              <a:latin typeface="Inter"/>
            </a:endParaRPr>
          </a:p>
        </p:txBody>
      </p:sp>
      <p:sp>
        <p:nvSpPr>
          <p:cNvPr id="11" name="Rounded Rectangle 10">
            <a:extLst>
              <a:ext uri="{FF2B5EF4-FFF2-40B4-BE49-F238E27FC236}">
                <a16:creationId xmlns:a16="http://schemas.microsoft.com/office/drawing/2014/main" id="{A38FDD07-377C-6CED-D19A-CC061EF67D88}"/>
              </a:ext>
            </a:extLst>
          </p:cNvPr>
          <p:cNvSpPr/>
          <p:nvPr/>
        </p:nvSpPr>
        <p:spPr>
          <a:xfrm>
            <a:off x="246107" y="1501016"/>
            <a:ext cx="11640065" cy="463377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endParaRPr lang="en-US" sz="1400" b="0" i="0" u="none" strike="noStrike" dirty="0">
              <a:solidFill>
                <a:srgbClr val="F8FAFF"/>
              </a:solidFill>
              <a:effectLst/>
              <a:latin typeface="Inter"/>
            </a:endParaRPr>
          </a:p>
        </p:txBody>
      </p:sp>
      <p:sp>
        <p:nvSpPr>
          <p:cNvPr id="14" name="Rounded Rectangle 13">
            <a:extLst>
              <a:ext uri="{FF2B5EF4-FFF2-40B4-BE49-F238E27FC236}">
                <a16:creationId xmlns:a16="http://schemas.microsoft.com/office/drawing/2014/main" id="{5F578C80-1AA3-A461-D111-46E1AD8352B9}"/>
              </a:ext>
            </a:extLst>
          </p:cNvPr>
          <p:cNvSpPr/>
          <p:nvPr/>
        </p:nvSpPr>
        <p:spPr>
          <a:xfrm>
            <a:off x="259492" y="6268551"/>
            <a:ext cx="11640065" cy="5276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151215CF-7CB2-DB85-553E-0D7988A57AA8}"/>
              </a:ext>
            </a:extLst>
          </p:cNvPr>
          <p:cNvSpPr/>
          <p:nvPr/>
        </p:nvSpPr>
        <p:spPr>
          <a:xfrm>
            <a:off x="4323834" y="5834147"/>
            <a:ext cx="3131699" cy="25023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hlinkClick r:id="rId2" action="ppaction://hlinksldjump"/>
              </a:rPr>
              <a:t>Schedule a Consultation</a:t>
            </a:r>
            <a:endParaRPr lang="en-US" sz="1400" b="1" dirty="0"/>
          </a:p>
        </p:txBody>
      </p:sp>
      <p:sp>
        <p:nvSpPr>
          <p:cNvPr id="2" name="Rounded Rectangle 1">
            <a:extLst>
              <a:ext uri="{FF2B5EF4-FFF2-40B4-BE49-F238E27FC236}">
                <a16:creationId xmlns:a16="http://schemas.microsoft.com/office/drawing/2014/main" id="{E77400C5-3FEE-06A7-A16C-8612BC2D4737}"/>
              </a:ext>
            </a:extLst>
          </p:cNvPr>
          <p:cNvSpPr/>
          <p:nvPr/>
        </p:nvSpPr>
        <p:spPr>
          <a:xfrm>
            <a:off x="629615" y="1692625"/>
            <a:ext cx="10873048" cy="106261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dirty="0">
                <a:solidFill>
                  <a:schemeClr val="tx1"/>
                </a:solidFill>
              </a:rPr>
              <a:t>Zero to Four Weeks:</a:t>
            </a:r>
            <a:br>
              <a:rPr lang="en-US" sz="1400" dirty="0">
                <a:solidFill>
                  <a:schemeClr val="bg1"/>
                </a:solidFill>
              </a:rPr>
            </a:br>
            <a:r>
              <a:rPr lang="en-US" sz="1400" dirty="0">
                <a:solidFill>
                  <a:schemeClr val="bg1"/>
                </a:solidFill>
              </a:rPr>
              <a:t>It is important the queen (a term commonly used for a female cat that is either pregnant or nursing) directly nurse her young if possible. Monitor your kitten's growth closely to ensure its growth rate progresses steadily. If any kitten is not growing sufficiently, a caretaker might need to feed the kitten directly, either with a bottle or a feeding tube.</a:t>
            </a:r>
            <a:br>
              <a:rPr lang="en-US" sz="1400" dirty="0">
                <a:solidFill>
                  <a:schemeClr val="bg1"/>
                </a:solidFill>
              </a:rPr>
            </a:br>
            <a:endParaRPr lang="en-US" sz="1400" dirty="0">
              <a:solidFill>
                <a:schemeClr val="bg1"/>
              </a:solidFill>
            </a:endParaRPr>
          </a:p>
        </p:txBody>
      </p:sp>
      <p:sp>
        <p:nvSpPr>
          <p:cNvPr id="3" name="Rounded Rectangle 2">
            <a:extLst>
              <a:ext uri="{FF2B5EF4-FFF2-40B4-BE49-F238E27FC236}">
                <a16:creationId xmlns:a16="http://schemas.microsoft.com/office/drawing/2014/main" id="{69E10E3C-EB64-74CC-B80F-96C450B96CDD}"/>
              </a:ext>
            </a:extLst>
          </p:cNvPr>
          <p:cNvSpPr/>
          <p:nvPr/>
        </p:nvSpPr>
        <p:spPr>
          <a:xfrm>
            <a:off x="629615" y="2828225"/>
            <a:ext cx="10873048" cy="90500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b="1" dirty="0">
                <a:solidFill>
                  <a:schemeClr val="bg1"/>
                </a:solidFill>
              </a:rPr>
              <a:t>Four Weeks to One Year:</a:t>
            </a:r>
            <a:br>
              <a:rPr lang="en-US" sz="1400" dirty="0">
                <a:solidFill>
                  <a:schemeClr val="bg1"/>
                </a:solidFill>
              </a:rPr>
            </a:br>
            <a:r>
              <a:rPr lang="en-US" sz="1400" dirty="0">
                <a:solidFill>
                  <a:schemeClr val="bg1"/>
                </a:solidFill>
              </a:rPr>
              <a:t>Kittens can be introduced to soft, wet kitten food around three to four weeks after birth. According to the ASPCA, kittens at this age should eat half to one cup of dry kitten food or six to nine ounces of wet kitten food per day. If your kitten has difficulties eating hard food, a small amount of water can be added to soften the food.</a:t>
            </a:r>
          </a:p>
        </p:txBody>
      </p:sp>
      <p:sp>
        <p:nvSpPr>
          <p:cNvPr id="4" name="Rounded Rectangle 3">
            <a:extLst>
              <a:ext uri="{FF2B5EF4-FFF2-40B4-BE49-F238E27FC236}">
                <a16:creationId xmlns:a16="http://schemas.microsoft.com/office/drawing/2014/main" id="{455A61EC-8E25-A66D-C683-55D2F0063BFC}"/>
              </a:ext>
            </a:extLst>
          </p:cNvPr>
          <p:cNvSpPr/>
          <p:nvPr/>
        </p:nvSpPr>
        <p:spPr>
          <a:xfrm>
            <a:off x="629615" y="3815347"/>
            <a:ext cx="10873048" cy="90500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b="1" dirty="0">
                <a:solidFill>
                  <a:schemeClr val="tx1"/>
                </a:solidFill>
              </a:rPr>
              <a:t>One Year to Seven Years:</a:t>
            </a:r>
            <a:br>
              <a:rPr lang="en-US" sz="1400" b="1" dirty="0">
                <a:solidFill>
                  <a:schemeClr val="tx1"/>
                </a:solidFill>
              </a:rPr>
            </a:br>
            <a:r>
              <a:rPr lang="en-US" sz="1400" dirty="0">
                <a:solidFill>
                  <a:schemeClr val="bg1"/>
                </a:solidFill>
              </a:rPr>
              <a:t>This age is when kittens reach the cat stage and do not need as many nutrients. At this age, their activity level decreases, and so does their metabolism. It is not recommended to leave food out for the cats all day. Instead, provide food several times so they eat meals rather than snacking throughout the day.</a:t>
            </a:r>
          </a:p>
        </p:txBody>
      </p:sp>
      <p:sp>
        <p:nvSpPr>
          <p:cNvPr id="12" name="Rounded Rectangle 11">
            <a:extLst>
              <a:ext uri="{FF2B5EF4-FFF2-40B4-BE49-F238E27FC236}">
                <a16:creationId xmlns:a16="http://schemas.microsoft.com/office/drawing/2014/main" id="{8DCA3AB2-A62B-53A4-F2FA-3A3D014B7032}"/>
              </a:ext>
            </a:extLst>
          </p:cNvPr>
          <p:cNvSpPr/>
          <p:nvPr/>
        </p:nvSpPr>
        <p:spPr>
          <a:xfrm>
            <a:off x="629615" y="4811042"/>
            <a:ext cx="10873048" cy="90500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b="1" dirty="0">
                <a:solidFill>
                  <a:schemeClr val="tx1"/>
                </a:solidFill>
              </a:rPr>
              <a:t>Seven Years and More:</a:t>
            </a:r>
            <a:br>
              <a:rPr lang="en-US" sz="1400" dirty="0">
                <a:solidFill>
                  <a:schemeClr val="bg1"/>
                </a:solidFill>
              </a:rPr>
            </a:br>
            <a:r>
              <a:rPr lang="en-US" sz="1400" dirty="0">
                <a:solidFill>
                  <a:schemeClr val="bg1"/>
                </a:solidFill>
              </a:rPr>
              <a:t>Cats at this age should eat less fats and calories and more quality proteins. This means when you are purchasing packaged foods for your cat, look for food that states a particular protein (such as "salmon") and not just a category (such as fish).</a:t>
            </a:r>
          </a:p>
        </p:txBody>
      </p:sp>
      <p:sp>
        <p:nvSpPr>
          <p:cNvPr id="19" name="Rounded Rectangle 18">
            <a:hlinkClick r:id="rId3" action="ppaction://hlinksldjump"/>
            <a:extLst>
              <a:ext uri="{FF2B5EF4-FFF2-40B4-BE49-F238E27FC236}">
                <a16:creationId xmlns:a16="http://schemas.microsoft.com/office/drawing/2014/main" id="{7425D642-CB71-0D9F-93F9-3F0E2E71F3B7}"/>
              </a:ext>
            </a:extLst>
          </p:cNvPr>
          <p:cNvSpPr/>
          <p:nvPr/>
        </p:nvSpPr>
        <p:spPr>
          <a:xfrm>
            <a:off x="320448" y="911373"/>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Home</a:t>
            </a:r>
          </a:p>
        </p:txBody>
      </p:sp>
      <p:sp>
        <p:nvSpPr>
          <p:cNvPr id="20" name="Rounded Rectangle 19">
            <a:hlinkClick r:id="rId4" action="ppaction://hlinksldjump"/>
            <a:extLst>
              <a:ext uri="{FF2B5EF4-FFF2-40B4-BE49-F238E27FC236}">
                <a16:creationId xmlns:a16="http://schemas.microsoft.com/office/drawing/2014/main" id="{259D2F35-93BF-0EC5-E85B-CC57302BEB38}"/>
              </a:ext>
            </a:extLst>
          </p:cNvPr>
          <p:cNvSpPr/>
          <p:nvPr/>
        </p:nvSpPr>
        <p:spPr>
          <a:xfrm>
            <a:off x="2560723" y="919733"/>
            <a:ext cx="1097943" cy="457200"/>
          </a:xfrm>
          <a:prstGeom prst="roundRect">
            <a:avLst/>
          </a:prstGeom>
          <a:effectLst>
            <a:glow rad="2286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Cats</a:t>
            </a:r>
          </a:p>
        </p:txBody>
      </p:sp>
      <p:sp>
        <p:nvSpPr>
          <p:cNvPr id="21" name="Rounded Rectangle 20">
            <a:hlinkClick r:id="rId5" action="ppaction://hlinksldjump"/>
            <a:extLst>
              <a:ext uri="{FF2B5EF4-FFF2-40B4-BE49-F238E27FC236}">
                <a16:creationId xmlns:a16="http://schemas.microsoft.com/office/drawing/2014/main" id="{8D727981-B2AC-91D1-26C2-7DF1E714A05D}"/>
              </a:ext>
            </a:extLst>
          </p:cNvPr>
          <p:cNvSpPr/>
          <p:nvPr/>
        </p:nvSpPr>
        <p:spPr>
          <a:xfrm>
            <a:off x="1428829" y="926307"/>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Dogs</a:t>
            </a:r>
          </a:p>
        </p:txBody>
      </p:sp>
      <p:sp>
        <p:nvSpPr>
          <p:cNvPr id="22" name="Rounded Rectangle 21">
            <a:hlinkClick r:id="rId6" action="ppaction://hlinksldjump"/>
            <a:extLst>
              <a:ext uri="{FF2B5EF4-FFF2-40B4-BE49-F238E27FC236}">
                <a16:creationId xmlns:a16="http://schemas.microsoft.com/office/drawing/2014/main" id="{97F77683-37CE-4A37-9652-B4452D98EB1D}"/>
              </a:ext>
            </a:extLst>
          </p:cNvPr>
          <p:cNvSpPr/>
          <p:nvPr/>
        </p:nvSpPr>
        <p:spPr>
          <a:xfrm>
            <a:off x="3771209" y="935079"/>
            <a:ext cx="1185391"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Birds</a:t>
            </a:r>
          </a:p>
        </p:txBody>
      </p:sp>
      <p:sp>
        <p:nvSpPr>
          <p:cNvPr id="23" name="Rounded Rectangle 22">
            <a:hlinkClick r:id="rId2" action="ppaction://hlinksldjump"/>
            <a:extLst>
              <a:ext uri="{FF2B5EF4-FFF2-40B4-BE49-F238E27FC236}">
                <a16:creationId xmlns:a16="http://schemas.microsoft.com/office/drawing/2014/main" id="{C4B9F66E-B95A-0A15-71F3-9E76548AD5AD}"/>
              </a:ext>
            </a:extLst>
          </p:cNvPr>
          <p:cNvSpPr/>
          <p:nvPr/>
        </p:nvSpPr>
        <p:spPr>
          <a:xfrm>
            <a:off x="5065426" y="925719"/>
            <a:ext cx="1333102"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Contact Us</a:t>
            </a:r>
            <a:endParaRPr lang="en-US" sz="1400" dirty="0">
              <a:solidFill>
                <a:schemeClr val="accent1">
                  <a:lumMod val="40000"/>
                  <a:lumOff val="60000"/>
                </a:schemeClr>
              </a:solidFill>
            </a:endParaRPr>
          </a:p>
        </p:txBody>
      </p:sp>
      <p:sp>
        <p:nvSpPr>
          <p:cNvPr id="24" name="Rounded Rectangle 23">
            <a:hlinkClick r:id="rId7" action="ppaction://hlinksldjump"/>
            <a:extLst>
              <a:ext uri="{FF2B5EF4-FFF2-40B4-BE49-F238E27FC236}">
                <a16:creationId xmlns:a16="http://schemas.microsoft.com/office/drawing/2014/main" id="{890E8649-D0C7-9AB7-B952-40241D6172E0}"/>
              </a:ext>
            </a:extLst>
          </p:cNvPr>
          <p:cNvSpPr/>
          <p:nvPr/>
        </p:nvSpPr>
        <p:spPr>
          <a:xfrm>
            <a:off x="6515466" y="933264"/>
            <a:ext cx="1361166"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Our Mission</a:t>
            </a:r>
            <a:endParaRPr lang="en-US" sz="1400" dirty="0">
              <a:solidFill>
                <a:schemeClr val="accent1">
                  <a:lumMod val="40000"/>
                  <a:lumOff val="60000"/>
                </a:schemeClr>
              </a:solidFill>
            </a:endParaRPr>
          </a:p>
        </p:txBody>
      </p:sp>
      <p:sp>
        <p:nvSpPr>
          <p:cNvPr id="25" name="Rounded Rectangle 24">
            <a:hlinkClick r:id="rId8" action="ppaction://hlinksldjump"/>
            <a:extLst>
              <a:ext uri="{FF2B5EF4-FFF2-40B4-BE49-F238E27FC236}">
                <a16:creationId xmlns:a16="http://schemas.microsoft.com/office/drawing/2014/main" id="{503497E5-AF4B-A294-C238-212B6FAD0BF5}"/>
              </a:ext>
            </a:extLst>
          </p:cNvPr>
          <p:cNvSpPr/>
          <p:nvPr/>
        </p:nvSpPr>
        <p:spPr>
          <a:xfrm>
            <a:off x="7999693" y="917299"/>
            <a:ext cx="1745389"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Guides</a:t>
            </a:r>
            <a:endParaRPr lang="en-US" sz="1400" dirty="0">
              <a:solidFill>
                <a:schemeClr val="accent1">
                  <a:lumMod val="40000"/>
                  <a:lumOff val="60000"/>
                </a:schemeClr>
              </a:solidFill>
            </a:endParaRPr>
          </a:p>
        </p:txBody>
      </p:sp>
      <p:grpSp>
        <p:nvGrpSpPr>
          <p:cNvPr id="26" name="Group 25">
            <a:extLst>
              <a:ext uri="{FF2B5EF4-FFF2-40B4-BE49-F238E27FC236}">
                <a16:creationId xmlns:a16="http://schemas.microsoft.com/office/drawing/2014/main" id="{C3DD8DA2-894E-3112-1000-287F8C8E08E6}"/>
              </a:ext>
            </a:extLst>
          </p:cNvPr>
          <p:cNvGrpSpPr/>
          <p:nvPr/>
        </p:nvGrpSpPr>
        <p:grpSpPr>
          <a:xfrm>
            <a:off x="3610928" y="6356661"/>
            <a:ext cx="4683850" cy="261258"/>
            <a:chOff x="3174991" y="6487782"/>
            <a:chExt cx="4683850" cy="261258"/>
          </a:xfrm>
        </p:grpSpPr>
        <p:sp>
          <p:nvSpPr>
            <p:cNvPr id="27" name="Rounded Rectangle 26">
              <a:hlinkClick r:id="rId8" action="ppaction://hlinksldjump"/>
              <a:extLst>
                <a:ext uri="{FF2B5EF4-FFF2-40B4-BE49-F238E27FC236}">
                  <a16:creationId xmlns:a16="http://schemas.microsoft.com/office/drawing/2014/main" id="{0D42B941-455E-68E6-9310-27775A381080}"/>
                </a:ext>
              </a:extLst>
            </p:cNvPr>
            <p:cNvSpPr/>
            <p:nvPr/>
          </p:nvSpPr>
          <p:spPr>
            <a:xfrm>
              <a:off x="4379434" y="6487782"/>
              <a:ext cx="1085528" cy="261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Resources</a:t>
              </a:r>
              <a:endParaRPr lang="en-US" sz="1400" dirty="0">
                <a:solidFill>
                  <a:schemeClr val="accent1">
                    <a:lumMod val="40000"/>
                    <a:lumOff val="60000"/>
                  </a:schemeClr>
                </a:solidFill>
              </a:endParaRPr>
            </a:p>
          </p:txBody>
        </p:sp>
        <p:sp>
          <p:nvSpPr>
            <p:cNvPr id="28" name="Rounded Rectangle 27">
              <a:hlinkClick r:id="rId2" action="ppaction://hlinksldjump"/>
              <a:extLst>
                <a:ext uri="{FF2B5EF4-FFF2-40B4-BE49-F238E27FC236}">
                  <a16:creationId xmlns:a16="http://schemas.microsoft.com/office/drawing/2014/main" id="{22ED1956-ADE6-E6B3-9F1E-6FA631EF0D7A}"/>
                </a:ext>
              </a:extLst>
            </p:cNvPr>
            <p:cNvSpPr/>
            <p:nvPr/>
          </p:nvSpPr>
          <p:spPr>
            <a:xfrm>
              <a:off x="5594613" y="6487782"/>
              <a:ext cx="2264228"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i="0" u="none" strike="noStrike" dirty="0">
                  <a:solidFill>
                    <a:schemeClr val="accent1">
                      <a:lumMod val="40000"/>
                      <a:lumOff val="60000"/>
                    </a:schemeClr>
                  </a:solidFill>
                  <a:effectLst/>
                  <a:latin typeface="Inter"/>
                </a:rPr>
                <a:t>Request a Consultation! </a:t>
              </a:r>
              <a:endParaRPr lang="en-US" sz="1400" dirty="0">
                <a:solidFill>
                  <a:schemeClr val="accent1">
                    <a:lumMod val="40000"/>
                    <a:lumOff val="60000"/>
                  </a:schemeClr>
                </a:solidFill>
              </a:endParaRPr>
            </a:p>
          </p:txBody>
        </p:sp>
        <p:sp>
          <p:nvSpPr>
            <p:cNvPr id="29" name="Rounded Rectangle 28">
              <a:hlinkClick r:id="rId7" action="ppaction://hlinksldjump"/>
              <a:extLst>
                <a:ext uri="{FF2B5EF4-FFF2-40B4-BE49-F238E27FC236}">
                  <a16:creationId xmlns:a16="http://schemas.microsoft.com/office/drawing/2014/main" id="{768F2E08-7349-8608-AB17-F5D5D2242E92}"/>
                </a:ext>
              </a:extLst>
            </p:cNvPr>
            <p:cNvSpPr/>
            <p:nvPr/>
          </p:nvSpPr>
          <p:spPr>
            <a:xfrm>
              <a:off x="3174991" y="6487782"/>
              <a:ext cx="1074792"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About Us</a:t>
              </a:r>
            </a:p>
          </p:txBody>
        </p:sp>
      </p:grpSp>
    </p:spTree>
    <p:extLst>
      <p:ext uri="{BB962C8B-B14F-4D97-AF65-F5344CB8AC3E}">
        <p14:creationId xmlns:p14="http://schemas.microsoft.com/office/powerpoint/2010/main" val="69766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F0AAB-CECB-3D4B-6CF6-501368E72CBC}"/>
            </a:ext>
          </a:extLst>
        </p:cNvPr>
        <p:cNvGrpSpPr/>
        <p:nvPr/>
      </p:nvGrpSpPr>
      <p:grpSpPr>
        <a:xfrm>
          <a:off x="0" y="0"/>
          <a:ext cx="0" cy="0"/>
          <a:chOff x="0" y="0"/>
          <a:chExt cx="0" cy="0"/>
        </a:xfrm>
      </p:grpSpPr>
      <p:sp>
        <p:nvSpPr>
          <p:cNvPr id="5" name="Rounded Rectangle 4">
            <a:extLst>
              <a:ext uri="{FF2B5EF4-FFF2-40B4-BE49-F238E27FC236}">
                <a16:creationId xmlns:a16="http://schemas.microsoft.com/office/drawing/2014/main" id="{522597AE-4490-1981-509E-1509CFDAEE31}"/>
              </a:ext>
            </a:extLst>
          </p:cNvPr>
          <p:cNvSpPr/>
          <p:nvPr/>
        </p:nvSpPr>
        <p:spPr>
          <a:xfrm>
            <a:off x="259492" y="61792"/>
            <a:ext cx="11640065" cy="66141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i="0" u="none" strike="noStrike" dirty="0">
                <a:solidFill>
                  <a:schemeClr val="tx1">
                    <a:lumMod val="50000"/>
                    <a:lumOff val="50000"/>
                  </a:schemeClr>
                </a:solidFill>
                <a:effectLst/>
                <a:latin typeface="Inter"/>
              </a:rPr>
              <a:t>Expert Advice for Your Bird.</a:t>
            </a:r>
            <a:endParaRPr lang="en-US" sz="3100" b="1" i="0" u="none" strike="noStrike" dirty="0">
              <a:solidFill>
                <a:schemeClr val="tx1">
                  <a:lumMod val="50000"/>
                  <a:lumOff val="50000"/>
                </a:schemeClr>
              </a:solidFill>
              <a:effectLst/>
              <a:latin typeface="Inter"/>
            </a:endParaRPr>
          </a:p>
        </p:txBody>
      </p:sp>
      <p:sp>
        <p:nvSpPr>
          <p:cNvPr id="11" name="Rounded Rectangle 10">
            <a:extLst>
              <a:ext uri="{FF2B5EF4-FFF2-40B4-BE49-F238E27FC236}">
                <a16:creationId xmlns:a16="http://schemas.microsoft.com/office/drawing/2014/main" id="{F8D0AB3D-42B7-4DC5-9067-E33A465BE66B}"/>
              </a:ext>
            </a:extLst>
          </p:cNvPr>
          <p:cNvSpPr/>
          <p:nvPr/>
        </p:nvSpPr>
        <p:spPr>
          <a:xfrm>
            <a:off x="246107" y="1427828"/>
            <a:ext cx="11640065" cy="47069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endParaRPr lang="en-US" sz="1400" b="0" i="0" u="none" strike="noStrike" dirty="0">
              <a:solidFill>
                <a:srgbClr val="F8FAFF"/>
              </a:solidFill>
              <a:effectLst/>
              <a:latin typeface="Inter"/>
            </a:endParaRPr>
          </a:p>
        </p:txBody>
      </p:sp>
      <p:sp>
        <p:nvSpPr>
          <p:cNvPr id="14" name="Rounded Rectangle 13">
            <a:extLst>
              <a:ext uri="{FF2B5EF4-FFF2-40B4-BE49-F238E27FC236}">
                <a16:creationId xmlns:a16="http://schemas.microsoft.com/office/drawing/2014/main" id="{50BC65D9-7DEB-002D-29B6-3E5C590C3E53}"/>
              </a:ext>
            </a:extLst>
          </p:cNvPr>
          <p:cNvSpPr/>
          <p:nvPr/>
        </p:nvSpPr>
        <p:spPr>
          <a:xfrm>
            <a:off x="259492" y="6268551"/>
            <a:ext cx="11640065" cy="5276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4FCB7807-76B1-FA23-B4DE-60E801A43E0B}"/>
              </a:ext>
            </a:extLst>
          </p:cNvPr>
          <p:cNvSpPr/>
          <p:nvPr/>
        </p:nvSpPr>
        <p:spPr>
          <a:xfrm>
            <a:off x="4565319" y="5764519"/>
            <a:ext cx="3061361" cy="2465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hlinkClick r:id="rId2" action="ppaction://hlinksldjump"/>
              </a:rPr>
              <a:t>Schedule a Consultation </a:t>
            </a:r>
            <a:endParaRPr lang="en-US" sz="1400" b="1" dirty="0"/>
          </a:p>
        </p:txBody>
      </p:sp>
      <p:sp>
        <p:nvSpPr>
          <p:cNvPr id="2" name="Rounded Rectangle 1">
            <a:extLst>
              <a:ext uri="{FF2B5EF4-FFF2-40B4-BE49-F238E27FC236}">
                <a16:creationId xmlns:a16="http://schemas.microsoft.com/office/drawing/2014/main" id="{9D5B2151-99D7-D0D1-1FB9-C904900CA31B}"/>
              </a:ext>
            </a:extLst>
          </p:cNvPr>
          <p:cNvSpPr/>
          <p:nvPr/>
        </p:nvSpPr>
        <p:spPr>
          <a:xfrm>
            <a:off x="648393" y="1662545"/>
            <a:ext cx="10956174" cy="12626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b="1" dirty="0">
                <a:solidFill>
                  <a:schemeClr val="tx1"/>
                </a:solidFill>
              </a:rPr>
              <a:t>Relational Needs of Birds:</a:t>
            </a:r>
            <a:br>
              <a:rPr lang="en-US" sz="1400" dirty="0">
                <a:solidFill>
                  <a:schemeClr val="tx1"/>
                </a:solidFill>
              </a:rPr>
            </a:br>
            <a:r>
              <a:rPr lang="en-US" sz="1400" dirty="0">
                <a:solidFill>
                  <a:schemeClr val="bg1"/>
                </a:solidFill>
              </a:rPr>
              <a:t>Birds are intriguing creatures, ranging from birds as small as a Cuban bee hummingbird (about two inches long and slightly over 1/20 of an ounce) to an ostrich. While most birds fly, some don't. Birds are amazing, and each breed is unique in its own way, particularly regarding their relational needs and well-being.</a:t>
            </a:r>
          </a:p>
        </p:txBody>
      </p:sp>
      <p:sp>
        <p:nvSpPr>
          <p:cNvPr id="3" name="Rounded Rectangle 2">
            <a:extLst>
              <a:ext uri="{FF2B5EF4-FFF2-40B4-BE49-F238E27FC236}">
                <a16:creationId xmlns:a16="http://schemas.microsoft.com/office/drawing/2014/main" id="{2FAD3D1E-A555-BCCC-C703-35EAADAB6910}"/>
              </a:ext>
            </a:extLst>
          </p:cNvPr>
          <p:cNvSpPr/>
          <p:nvPr/>
        </p:nvSpPr>
        <p:spPr>
          <a:xfrm>
            <a:off x="648393" y="3058921"/>
            <a:ext cx="10956174" cy="119522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b="1" dirty="0">
                <a:solidFill>
                  <a:schemeClr val="tx1"/>
                </a:solidFill>
              </a:rPr>
              <a:t>Signs of Depression in Birds:</a:t>
            </a:r>
            <a:br>
              <a:rPr lang="en-US" sz="1400" dirty="0">
                <a:solidFill>
                  <a:schemeClr val="bg1"/>
                </a:solidFill>
              </a:rPr>
            </a:br>
            <a:r>
              <a:rPr lang="en-US" sz="1400" dirty="0">
                <a:solidFill>
                  <a:schemeClr val="bg1"/>
                </a:solidFill>
              </a:rPr>
              <a:t>Unfortunately, birds can experience sadness and depression just like humans. A number of root causes may be responsible for your bird's depression, such as an illness (either physical or mental), losing its companion, or increasingly becoming bored. Some signs to help identify if your bird is experiencing depression may include reduced appetite, becoming increasingly irritable, aggressive behavior, and songs having a different, more solemn tone.</a:t>
            </a:r>
          </a:p>
        </p:txBody>
      </p:sp>
      <p:sp>
        <p:nvSpPr>
          <p:cNvPr id="4" name="Rounded Rectangle 3">
            <a:extLst>
              <a:ext uri="{FF2B5EF4-FFF2-40B4-BE49-F238E27FC236}">
                <a16:creationId xmlns:a16="http://schemas.microsoft.com/office/drawing/2014/main" id="{5287F894-E411-2C67-4001-2ABA50D0B7D6}"/>
              </a:ext>
            </a:extLst>
          </p:cNvPr>
          <p:cNvSpPr/>
          <p:nvPr/>
        </p:nvSpPr>
        <p:spPr>
          <a:xfrm>
            <a:off x="617913" y="4387904"/>
            <a:ext cx="10956174" cy="119522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1400" b="1" dirty="0">
                <a:solidFill>
                  <a:schemeClr val="tx1"/>
                </a:solidFill>
              </a:rPr>
              <a:t>Tips for Bird Care:</a:t>
            </a:r>
            <a:br>
              <a:rPr lang="en-US" sz="1400" dirty="0">
                <a:solidFill>
                  <a:schemeClr val="bg1"/>
                </a:solidFill>
              </a:rPr>
            </a:br>
            <a:r>
              <a:rPr lang="en-US" sz="1400" dirty="0">
                <a:solidFill>
                  <a:schemeClr val="bg1"/>
                </a:solidFill>
              </a:rPr>
              <a:t>Be sure to tell your veterinarian if you see signs of any of these symptoms. Just like many illnesses, identifying and treating the symptoms earlier may drastically increase the lifespan of your birdie.</a:t>
            </a:r>
          </a:p>
        </p:txBody>
      </p:sp>
      <p:sp>
        <p:nvSpPr>
          <p:cNvPr id="18" name="Rounded Rectangle 17">
            <a:hlinkClick r:id="rId3" action="ppaction://hlinksldjump"/>
            <a:extLst>
              <a:ext uri="{FF2B5EF4-FFF2-40B4-BE49-F238E27FC236}">
                <a16:creationId xmlns:a16="http://schemas.microsoft.com/office/drawing/2014/main" id="{F4CABF8F-75FC-99CA-6FB2-944246CD92C2}"/>
              </a:ext>
            </a:extLst>
          </p:cNvPr>
          <p:cNvSpPr/>
          <p:nvPr/>
        </p:nvSpPr>
        <p:spPr>
          <a:xfrm>
            <a:off x="259492" y="795674"/>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Home</a:t>
            </a:r>
          </a:p>
        </p:txBody>
      </p:sp>
      <p:sp>
        <p:nvSpPr>
          <p:cNvPr id="19" name="Rounded Rectangle 18">
            <a:hlinkClick r:id="rId4" action="ppaction://hlinksldjump"/>
            <a:extLst>
              <a:ext uri="{FF2B5EF4-FFF2-40B4-BE49-F238E27FC236}">
                <a16:creationId xmlns:a16="http://schemas.microsoft.com/office/drawing/2014/main" id="{6FA62A46-0B8E-DCC8-6812-7053063C030C}"/>
              </a:ext>
            </a:extLst>
          </p:cNvPr>
          <p:cNvSpPr/>
          <p:nvPr/>
        </p:nvSpPr>
        <p:spPr>
          <a:xfrm>
            <a:off x="2499767" y="804034"/>
            <a:ext cx="1097943"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Cats</a:t>
            </a:r>
          </a:p>
        </p:txBody>
      </p:sp>
      <p:sp>
        <p:nvSpPr>
          <p:cNvPr id="20" name="Rounded Rectangle 19">
            <a:hlinkClick r:id="rId5" action="ppaction://hlinksldjump"/>
            <a:extLst>
              <a:ext uri="{FF2B5EF4-FFF2-40B4-BE49-F238E27FC236}">
                <a16:creationId xmlns:a16="http://schemas.microsoft.com/office/drawing/2014/main" id="{350F4F17-0DEC-3CF1-9356-A41562F93D77}"/>
              </a:ext>
            </a:extLst>
          </p:cNvPr>
          <p:cNvSpPr/>
          <p:nvPr/>
        </p:nvSpPr>
        <p:spPr>
          <a:xfrm>
            <a:off x="1367873" y="810608"/>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Dogs</a:t>
            </a:r>
          </a:p>
        </p:txBody>
      </p:sp>
      <p:sp>
        <p:nvSpPr>
          <p:cNvPr id="21" name="Rounded Rectangle 20">
            <a:hlinkClick r:id="rId6" action="ppaction://hlinksldjump"/>
            <a:extLst>
              <a:ext uri="{FF2B5EF4-FFF2-40B4-BE49-F238E27FC236}">
                <a16:creationId xmlns:a16="http://schemas.microsoft.com/office/drawing/2014/main" id="{2640D6A5-3A3F-78BE-115B-672E3DF8CF14}"/>
              </a:ext>
            </a:extLst>
          </p:cNvPr>
          <p:cNvSpPr/>
          <p:nvPr/>
        </p:nvSpPr>
        <p:spPr>
          <a:xfrm>
            <a:off x="3710253" y="819380"/>
            <a:ext cx="1185391" cy="457200"/>
          </a:xfrm>
          <a:prstGeom prst="roundRect">
            <a:avLst/>
          </a:prstGeom>
          <a:effectLst>
            <a:glow rad="2286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Birds</a:t>
            </a:r>
          </a:p>
        </p:txBody>
      </p:sp>
      <p:sp>
        <p:nvSpPr>
          <p:cNvPr id="22" name="Rounded Rectangle 21">
            <a:hlinkClick r:id="rId2" action="ppaction://hlinksldjump"/>
            <a:extLst>
              <a:ext uri="{FF2B5EF4-FFF2-40B4-BE49-F238E27FC236}">
                <a16:creationId xmlns:a16="http://schemas.microsoft.com/office/drawing/2014/main" id="{F7669A34-06E0-7DC0-B549-280BD87E4BF9}"/>
              </a:ext>
            </a:extLst>
          </p:cNvPr>
          <p:cNvSpPr/>
          <p:nvPr/>
        </p:nvSpPr>
        <p:spPr>
          <a:xfrm>
            <a:off x="5004470" y="810020"/>
            <a:ext cx="1333102"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Contact Us</a:t>
            </a:r>
            <a:endParaRPr lang="en-US" sz="1400" dirty="0">
              <a:solidFill>
                <a:schemeClr val="accent1">
                  <a:lumMod val="40000"/>
                  <a:lumOff val="60000"/>
                </a:schemeClr>
              </a:solidFill>
            </a:endParaRPr>
          </a:p>
        </p:txBody>
      </p:sp>
      <p:sp>
        <p:nvSpPr>
          <p:cNvPr id="23" name="Rounded Rectangle 22">
            <a:hlinkClick r:id="rId7" action="ppaction://hlinksldjump"/>
            <a:extLst>
              <a:ext uri="{FF2B5EF4-FFF2-40B4-BE49-F238E27FC236}">
                <a16:creationId xmlns:a16="http://schemas.microsoft.com/office/drawing/2014/main" id="{08C4D5C4-251B-5465-1929-921F6C763BEC}"/>
              </a:ext>
            </a:extLst>
          </p:cNvPr>
          <p:cNvSpPr/>
          <p:nvPr/>
        </p:nvSpPr>
        <p:spPr>
          <a:xfrm>
            <a:off x="6454510" y="817565"/>
            <a:ext cx="1361166"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Our Mission</a:t>
            </a:r>
            <a:endParaRPr lang="en-US" sz="1400" dirty="0">
              <a:solidFill>
                <a:schemeClr val="accent1">
                  <a:lumMod val="40000"/>
                  <a:lumOff val="60000"/>
                </a:schemeClr>
              </a:solidFill>
            </a:endParaRPr>
          </a:p>
        </p:txBody>
      </p:sp>
      <p:sp>
        <p:nvSpPr>
          <p:cNvPr id="24" name="Rounded Rectangle 23">
            <a:hlinkClick r:id="rId8" action="ppaction://hlinksldjump"/>
            <a:extLst>
              <a:ext uri="{FF2B5EF4-FFF2-40B4-BE49-F238E27FC236}">
                <a16:creationId xmlns:a16="http://schemas.microsoft.com/office/drawing/2014/main" id="{DF842E38-B2C2-9195-3CAD-FEDF4434B31C}"/>
              </a:ext>
            </a:extLst>
          </p:cNvPr>
          <p:cNvSpPr/>
          <p:nvPr/>
        </p:nvSpPr>
        <p:spPr>
          <a:xfrm>
            <a:off x="7938737" y="801600"/>
            <a:ext cx="1745389"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Guides</a:t>
            </a:r>
            <a:endParaRPr lang="en-US" sz="1400" dirty="0">
              <a:solidFill>
                <a:schemeClr val="accent1">
                  <a:lumMod val="40000"/>
                  <a:lumOff val="60000"/>
                </a:schemeClr>
              </a:solidFill>
            </a:endParaRPr>
          </a:p>
        </p:txBody>
      </p:sp>
      <p:grpSp>
        <p:nvGrpSpPr>
          <p:cNvPr id="25" name="Group 24">
            <a:extLst>
              <a:ext uri="{FF2B5EF4-FFF2-40B4-BE49-F238E27FC236}">
                <a16:creationId xmlns:a16="http://schemas.microsoft.com/office/drawing/2014/main" id="{AF9A4E81-73ED-68AC-9F26-DEEC5EB3B986}"/>
              </a:ext>
            </a:extLst>
          </p:cNvPr>
          <p:cNvGrpSpPr/>
          <p:nvPr/>
        </p:nvGrpSpPr>
        <p:grpSpPr>
          <a:xfrm>
            <a:off x="3597710" y="6401750"/>
            <a:ext cx="4683850" cy="261258"/>
            <a:chOff x="3174991" y="6487782"/>
            <a:chExt cx="4683850" cy="261258"/>
          </a:xfrm>
        </p:grpSpPr>
        <p:sp>
          <p:nvSpPr>
            <p:cNvPr id="26" name="Rounded Rectangle 25">
              <a:hlinkClick r:id="rId8" action="ppaction://hlinksldjump"/>
              <a:extLst>
                <a:ext uri="{FF2B5EF4-FFF2-40B4-BE49-F238E27FC236}">
                  <a16:creationId xmlns:a16="http://schemas.microsoft.com/office/drawing/2014/main" id="{80924B8B-A3D7-2B22-37DD-26E80BEFC028}"/>
                </a:ext>
              </a:extLst>
            </p:cNvPr>
            <p:cNvSpPr/>
            <p:nvPr/>
          </p:nvSpPr>
          <p:spPr>
            <a:xfrm>
              <a:off x="4379434" y="6487782"/>
              <a:ext cx="1085528" cy="261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Resources</a:t>
              </a:r>
              <a:endParaRPr lang="en-US" sz="1400" dirty="0">
                <a:solidFill>
                  <a:schemeClr val="accent1">
                    <a:lumMod val="40000"/>
                    <a:lumOff val="60000"/>
                  </a:schemeClr>
                </a:solidFill>
              </a:endParaRPr>
            </a:p>
          </p:txBody>
        </p:sp>
        <p:sp>
          <p:nvSpPr>
            <p:cNvPr id="27" name="Rounded Rectangle 26">
              <a:hlinkClick r:id="rId2" action="ppaction://hlinksldjump"/>
              <a:extLst>
                <a:ext uri="{FF2B5EF4-FFF2-40B4-BE49-F238E27FC236}">
                  <a16:creationId xmlns:a16="http://schemas.microsoft.com/office/drawing/2014/main" id="{351BF1C4-E440-261B-174E-E434DBE6C3F7}"/>
                </a:ext>
              </a:extLst>
            </p:cNvPr>
            <p:cNvSpPr/>
            <p:nvPr/>
          </p:nvSpPr>
          <p:spPr>
            <a:xfrm>
              <a:off x="5594613" y="6487782"/>
              <a:ext cx="2264228"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i="0" u="none" strike="noStrike" dirty="0">
                  <a:solidFill>
                    <a:schemeClr val="accent1">
                      <a:lumMod val="40000"/>
                      <a:lumOff val="60000"/>
                    </a:schemeClr>
                  </a:solidFill>
                  <a:effectLst/>
                  <a:latin typeface="Inter"/>
                </a:rPr>
                <a:t>Request a Consultation! </a:t>
              </a:r>
              <a:endParaRPr lang="en-US" sz="1400" dirty="0">
                <a:solidFill>
                  <a:schemeClr val="accent1">
                    <a:lumMod val="40000"/>
                    <a:lumOff val="60000"/>
                  </a:schemeClr>
                </a:solidFill>
              </a:endParaRPr>
            </a:p>
          </p:txBody>
        </p:sp>
        <p:sp>
          <p:nvSpPr>
            <p:cNvPr id="28" name="Rounded Rectangle 27">
              <a:hlinkClick r:id="rId7" action="ppaction://hlinksldjump"/>
              <a:extLst>
                <a:ext uri="{FF2B5EF4-FFF2-40B4-BE49-F238E27FC236}">
                  <a16:creationId xmlns:a16="http://schemas.microsoft.com/office/drawing/2014/main" id="{68872CA4-7CA3-AAF3-BC05-2B6B56495A5B}"/>
                </a:ext>
              </a:extLst>
            </p:cNvPr>
            <p:cNvSpPr/>
            <p:nvPr/>
          </p:nvSpPr>
          <p:spPr>
            <a:xfrm>
              <a:off x="3174991" y="6487782"/>
              <a:ext cx="1074792"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About Us</a:t>
              </a:r>
            </a:p>
          </p:txBody>
        </p:sp>
      </p:grpSp>
    </p:spTree>
    <p:extLst>
      <p:ext uri="{BB962C8B-B14F-4D97-AF65-F5344CB8AC3E}">
        <p14:creationId xmlns:p14="http://schemas.microsoft.com/office/powerpoint/2010/main" val="114021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68E57-7162-1EDE-7696-899218282F31}"/>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B21B2910-F9F7-F4DE-63C8-9F488E83E1F7}"/>
              </a:ext>
            </a:extLst>
          </p:cNvPr>
          <p:cNvSpPr/>
          <p:nvPr/>
        </p:nvSpPr>
        <p:spPr>
          <a:xfrm>
            <a:off x="98619" y="39195"/>
            <a:ext cx="11954831" cy="5570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i="0" u="none" strike="noStrike" dirty="0">
                <a:solidFill>
                  <a:schemeClr val="tx1">
                    <a:lumMod val="50000"/>
                    <a:lumOff val="50000"/>
                  </a:schemeClr>
                </a:solidFill>
                <a:effectLst/>
                <a:latin typeface="Inter"/>
              </a:rPr>
              <a:t>Get n Touch With Our Pexperts</a:t>
            </a:r>
            <a:endParaRPr lang="en-US" sz="3200" b="1" dirty="0">
              <a:solidFill>
                <a:schemeClr val="tx1">
                  <a:lumMod val="50000"/>
                  <a:lumOff val="50000"/>
                </a:schemeClr>
              </a:solidFill>
            </a:endParaRPr>
          </a:p>
        </p:txBody>
      </p:sp>
      <p:sp>
        <p:nvSpPr>
          <p:cNvPr id="3" name="Rounded Rectangle 2">
            <a:extLst>
              <a:ext uri="{FF2B5EF4-FFF2-40B4-BE49-F238E27FC236}">
                <a16:creationId xmlns:a16="http://schemas.microsoft.com/office/drawing/2014/main" id="{AEB4E056-2C8C-6762-8E54-1E2D480A7B80}"/>
              </a:ext>
            </a:extLst>
          </p:cNvPr>
          <p:cNvSpPr/>
          <p:nvPr/>
        </p:nvSpPr>
        <p:spPr>
          <a:xfrm>
            <a:off x="2126162" y="1597153"/>
            <a:ext cx="9144008" cy="28737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6FBA565F-7DB7-2875-B2F3-C483CE639DB3}"/>
              </a:ext>
            </a:extLst>
          </p:cNvPr>
          <p:cNvSpPr txBox="1"/>
          <p:nvPr/>
        </p:nvSpPr>
        <p:spPr>
          <a:xfrm>
            <a:off x="-425597" y="1642759"/>
            <a:ext cx="2377440" cy="338554"/>
          </a:xfrm>
          <a:prstGeom prst="rect">
            <a:avLst/>
          </a:prstGeom>
          <a:noFill/>
        </p:spPr>
        <p:txBody>
          <a:bodyPr wrap="square" rtlCol="0">
            <a:spAutoFit/>
          </a:bodyPr>
          <a:lstStyle/>
          <a:p>
            <a:pPr algn="r"/>
            <a:r>
              <a:rPr lang="en-US" sz="1600" b="1" dirty="0"/>
              <a:t>Name:</a:t>
            </a:r>
          </a:p>
        </p:txBody>
      </p:sp>
      <p:sp>
        <p:nvSpPr>
          <p:cNvPr id="13" name="TextBox 12">
            <a:extLst>
              <a:ext uri="{FF2B5EF4-FFF2-40B4-BE49-F238E27FC236}">
                <a16:creationId xmlns:a16="http://schemas.microsoft.com/office/drawing/2014/main" id="{D52C7112-FF45-8CA5-3852-238E38FF890D}"/>
              </a:ext>
            </a:extLst>
          </p:cNvPr>
          <p:cNvSpPr txBox="1"/>
          <p:nvPr/>
        </p:nvSpPr>
        <p:spPr>
          <a:xfrm>
            <a:off x="-101643" y="1991663"/>
            <a:ext cx="2094807" cy="338554"/>
          </a:xfrm>
          <a:prstGeom prst="rect">
            <a:avLst/>
          </a:prstGeom>
          <a:noFill/>
        </p:spPr>
        <p:txBody>
          <a:bodyPr wrap="square" rtlCol="0">
            <a:spAutoFit/>
          </a:bodyPr>
          <a:lstStyle/>
          <a:p>
            <a:pPr algn="r"/>
            <a:r>
              <a:rPr lang="en-US" sz="1600" b="1" dirty="0"/>
              <a:t>Phone Number:</a:t>
            </a:r>
          </a:p>
        </p:txBody>
      </p:sp>
      <p:sp>
        <p:nvSpPr>
          <p:cNvPr id="14" name="TextBox 13">
            <a:extLst>
              <a:ext uri="{FF2B5EF4-FFF2-40B4-BE49-F238E27FC236}">
                <a16:creationId xmlns:a16="http://schemas.microsoft.com/office/drawing/2014/main" id="{4CD86DDD-CDDC-AAF6-02E5-720D9A804389}"/>
              </a:ext>
            </a:extLst>
          </p:cNvPr>
          <p:cNvSpPr txBox="1"/>
          <p:nvPr/>
        </p:nvSpPr>
        <p:spPr>
          <a:xfrm>
            <a:off x="-86598" y="2424417"/>
            <a:ext cx="2094807" cy="338554"/>
          </a:xfrm>
          <a:prstGeom prst="rect">
            <a:avLst/>
          </a:prstGeom>
          <a:noFill/>
        </p:spPr>
        <p:txBody>
          <a:bodyPr wrap="square" rtlCol="0">
            <a:spAutoFit/>
          </a:bodyPr>
          <a:lstStyle/>
          <a:p>
            <a:pPr algn="r"/>
            <a:r>
              <a:rPr lang="en-US" sz="1600" b="1" dirty="0"/>
              <a:t>Email Address:</a:t>
            </a:r>
          </a:p>
        </p:txBody>
      </p:sp>
      <p:sp>
        <p:nvSpPr>
          <p:cNvPr id="15" name="TextBox 14">
            <a:extLst>
              <a:ext uri="{FF2B5EF4-FFF2-40B4-BE49-F238E27FC236}">
                <a16:creationId xmlns:a16="http://schemas.microsoft.com/office/drawing/2014/main" id="{E3F60604-5BF9-528F-BA1A-EFA84ABB269B}"/>
              </a:ext>
            </a:extLst>
          </p:cNvPr>
          <p:cNvSpPr txBox="1"/>
          <p:nvPr/>
        </p:nvSpPr>
        <p:spPr>
          <a:xfrm>
            <a:off x="-26586" y="2856942"/>
            <a:ext cx="1978429" cy="338554"/>
          </a:xfrm>
          <a:prstGeom prst="rect">
            <a:avLst/>
          </a:prstGeom>
          <a:noFill/>
        </p:spPr>
        <p:txBody>
          <a:bodyPr wrap="square" rtlCol="0">
            <a:spAutoFit/>
          </a:bodyPr>
          <a:lstStyle/>
          <a:p>
            <a:pPr algn="r"/>
            <a:r>
              <a:rPr lang="en-US" sz="1600" b="1" dirty="0"/>
              <a:t>Time Zone:</a:t>
            </a:r>
          </a:p>
        </p:txBody>
      </p:sp>
      <p:sp>
        <p:nvSpPr>
          <p:cNvPr id="16" name="TextBox 15">
            <a:extLst>
              <a:ext uri="{FF2B5EF4-FFF2-40B4-BE49-F238E27FC236}">
                <a16:creationId xmlns:a16="http://schemas.microsoft.com/office/drawing/2014/main" id="{9AD7EC34-DAFD-AA6E-F308-8A188C5F8D35}"/>
              </a:ext>
            </a:extLst>
          </p:cNvPr>
          <p:cNvSpPr txBox="1"/>
          <p:nvPr/>
        </p:nvSpPr>
        <p:spPr>
          <a:xfrm>
            <a:off x="378914" y="3289467"/>
            <a:ext cx="1629295" cy="338554"/>
          </a:xfrm>
          <a:prstGeom prst="rect">
            <a:avLst/>
          </a:prstGeom>
          <a:noFill/>
        </p:spPr>
        <p:txBody>
          <a:bodyPr wrap="square" rtlCol="0">
            <a:spAutoFit/>
          </a:bodyPr>
          <a:lstStyle/>
          <a:p>
            <a:pPr algn="r"/>
            <a:r>
              <a:rPr lang="en-US" sz="1600" b="1" dirty="0"/>
              <a:t>Pet’s Name:</a:t>
            </a:r>
          </a:p>
        </p:txBody>
      </p:sp>
      <p:sp>
        <p:nvSpPr>
          <p:cNvPr id="17" name="TextBox 16">
            <a:extLst>
              <a:ext uri="{FF2B5EF4-FFF2-40B4-BE49-F238E27FC236}">
                <a16:creationId xmlns:a16="http://schemas.microsoft.com/office/drawing/2014/main" id="{14D0CE39-1F20-2336-11DA-432F2E63F2AE}"/>
              </a:ext>
            </a:extLst>
          </p:cNvPr>
          <p:cNvSpPr txBox="1"/>
          <p:nvPr/>
        </p:nvSpPr>
        <p:spPr>
          <a:xfrm>
            <a:off x="533755" y="3720912"/>
            <a:ext cx="1479666" cy="338554"/>
          </a:xfrm>
          <a:prstGeom prst="rect">
            <a:avLst/>
          </a:prstGeom>
          <a:noFill/>
        </p:spPr>
        <p:txBody>
          <a:bodyPr wrap="square" rtlCol="0">
            <a:spAutoFit/>
          </a:bodyPr>
          <a:lstStyle/>
          <a:p>
            <a:pPr algn="r"/>
            <a:r>
              <a:rPr lang="en-US" sz="1600" b="1" dirty="0"/>
              <a:t>Pet Type:</a:t>
            </a:r>
          </a:p>
        </p:txBody>
      </p:sp>
      <p:sp>
        <p:nvSpPr>
          <p:cNvPr id="18" name="TextBox 17">
            <a:extLst>
              <a:ext uri="{FF2B5EF4-FFF2-40B4-BE49-F238E27FC236}">
                <a16:creationId xmlns:a16="http://schemas.microsoft.com/office/drawing/2014/main" id="{493D3E4D-B577-3CC2-77C9-9C196D86C166}"/>
              </a:ext>
            </a:extLst>
          </p:cNvPr>
          <p:cNvSpPr txBox="1"/>
          <p:nvPr/>
        </p:nvSpPr>
        <p:spPr>
          <a:xfrm>
            <a:off x="-26586" y="4148187"/>
            <a:ext cx="2094807" cy="338554"/>
          </a:xfrm>
          <a:prstGeom prst="rect">
            <a:avLst/>
          </a:prstGeom>
          <a:noFill/>
        </p:spPr>
        <p:txBody>
          <a:bodyPr wrap="square" rtlCol="0">
            <a:spAutoFit/>
          </a:bodyPr>
          <a:lstStyle/>
          <a:p>
            <a:pPr algn="r"/>
            <a:r>
              <a:rPr lang="en-US" sz="1600" b="1" dirty="0"/>
              <a:t>Pet’s Age:</a:t>
            </a:r>
          </a:p>
        </p:txBody>
      </p:sp>
      <p:sp>
        <p:nvSpPr>
          <p:cNvPr id="20" name="Rounded Rectangle 19">
            <a:hlinkClick r:id="rId2" action="ppaction://hlinksldjump"/>
            <a:extLst>
              <a:ext uri="{FF2B5EF4-FFF2-40B4-BE49-F238E27FC236}">
                <a16:creationId xmlns:a16="http://schemas.microsoft.com/office/drawing/2014/main" id="{0EEE7BA6-9B62-1F6B-6EE8-F496DB6D9FF0}"/>
              </a:ext>
            </a:extLst>
          </p:cNvPr>
          <p:cNvSpPr/>
          <p:nvPr/>
        </p:nvSpPr>
        <p:spPr>
          <a:xfrm>
            <a:off x="2229727" y="5722390"/>
            <a:ext cx="1961801" cy="2983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Submit</a:t>
            </a:r>
          </a:p>
        </p:txBody>
      </p:sp>
      <p:sp>
        <p:nvSpPr>
          <p:cNvPr id="11" name="Rounded Rectangle 10">
            <a:extLst>
              <a:ext uri="{FF2B5EF4-FFF2-40B4-BE49-F238E27FC236}">
                <a16:creationId xmlns:a16="http://schemas.microsoft.com/office/drawing/2014/main" id="{54C28C7E-D247-3078-28D9-19C127CC770A}"/>
              </a:ext>
            </a:extLst>
          </p:cNvPr>
          <p:cNvSpPr/>
          <p:nvPr/>
        </p:nvSpPr>
        <p:spPr>
          <a:xfrm>
            <a:off x="98619" y="6330343"/>
            <a:ext cx="11954831" cy="5276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505DE42D-9660-60A9-4DD0-F3E6EE1302D9}"/>
              </a:ext>
            </a:extLst>
          </p:cNvPr>
          <p:cNvSpPr/>
          <p:nvPr/>
        </p:nvSpPr>
        <p:spPr>
          <a:xfrm>
            <a:off x="2126162" y="2011757"/>
            <a:ext cx="9144008" cy="28737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5EB3B6A4-33D6-6EDF-6C73-4BC72F3BB227}"/>
              </a:ext>
            </a:extLst>
          </p:cNvPr>
          <p:cNvSpPr/>
          <p:nvPr/>
        </p:nvSpPr>
        <p:spPr>
          <a:xfrm>
            <a:off x="2126162" y="2454426"/>
            <a:ext cx="9144008" cy="28737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E839C7CD-4D87-1A81-6D64-624FF472E4EA}"/>
              </a:ext>
            </a:extLst>
          </p:cNvPr>
          <p:cNvSpPr/>
          <p:nvPr/>
        </p:nvSpPr>
        <p:spPr>
          <a:xfrm>
            <a:off x="2126162" y="2856942"/>
            <a:ext cx="9144008" cy="28737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E1F29854-FAEE-1F69-6C72-E32D1298F5E6}"/>
              </a:ext>
            </a:extLst>
          </p:cNvPr>
          <p:cNvSpPr/>
          <p:nvPr/>
        </p:nvSpPr>
        <p:spPr>
          <a:xfrm>
            <a:off x="2126162" y="3279773"/>
            <a:ext cx="9144008" cy="28737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70EB79CC-B8C0-8CF9-409F-8451440890BD}"/>
              </a:ext>
            </a:extLst>
          </p:cNvPr>
          <p:cNvSpPr/>
          <p:nvPr/>
        </p:nvSpPr>
        <p:spPr>
          <a:xfrm>
            <a:off x="2126162" y="3712771"/>
            <a:ext cx="9144008" cy="28737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63DE2F75-875C-0778-ADE6-8097261EDBD8}"/>
              </a:ext>
            </a:extLst>
          </p:cNvPr>
          <p:cNvSpPr/>
          <p:nvPr/>
        </p:nvSpPr>
        <p:spPr>
          <a:xfrm>
            <a:off x="2126162" y="4157364"/>
            <a:ext cx="9144008" cy="28737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F5F71BF2-51C8-1618-4B1C-2356BD17409E}"/>
              </a:ext>
            </a:extLst>
          </p:cNvPr>
          <p:cNvSpPr/>
          <p:nvPr/>
        </p:nvSpPr>
        <p:spPr>
          <a:xfrm>
            <a:off x="2120710" y="4571167"/>
            <a:ext cx="9144008" cy="929577"/>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7DFDD22E-9691-EA13-D3DA-75FF8F6C85AB}"/>
              </a:ext>
            </a:extLst>
          </p:cNvPr>
          <p:cNvSpPr txBox="1"/>
          <p:nvPr/>
        </p:nvSpPr>
        <p:spPr>
          <a:xfrm>
            <a:off x="-736775" y="4874954"/>
            <a:ext cx="2688618" cy="584775"/>
          </a:xfrm>
          <a:prstGeom prst="rect">
            <a:avLst/>
          </a:prstGeom>
          <a:noFill/>
        </p:spPr>
        <p:txBody>
          <a:bodyPr wrap="square" rtlCol="0">
            <a:spAutoFit/>
          </a:bodyPr>
          <a:lstStyle/>
          <a:p>
            <a:pPr algn="r"/>
            <a:r>
              <a:rPr lang="en-US" sz="1600" b="1" dirty="0"/>
              <a:t>Additional Notes (optional):</a:t>
            </a:r>
          </a:p>
        </p:txBody>
      </p:sp>
      <p:sp>
        <p:nvSpPr>
          <p:cNvPr id="34" name="Rounded Rectangle 33">
            <a:hlinkClick r:id="rId2" action="ppaction://hlinksldjump"/>
            <a:extLst>
              <a:ext uri="{FF2B5EF4-FFF2-40B4-BE49-F238E27FC236}">
                <a16:creationId xmlns:a16="http://schemas.microsoft.com/office/drawing/2014/main" id="{E0FDFD6C-C421-CBFB-6968-99DBEA62E066}"/>
              </a:ext>
            </a:extLst>
          </p:cNvPr>
          <p:cNvSpPr/>
          <p:nvPr/>
        </p:nvSpPr>
        <p:spPr>
          <a:xfrm>
            <a:off x="98619" y="778659"/>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Home</a:t>
            </a:r>
          </a:p>
        </p:txBody>
      </p:sp>
      <p:sp>
        <p:nvSpPr>
          <p:cNvPr id="35" name="Rounded Rectangle 34">
            <a:hlinkClick r:id="rId3" action="ppaction://hlinksldjump"/>
            <a:extLst>
              <a:ext uri="{FF2B5EF4-FFF2-40B4-BE49-F238E27FC236}">
                <a16:creationId xmlns:a16="http://schemas.microsoft.com/office/drawing/2014/main" id="{88E9560F-B9F5-ABDC-5341-47FBE9F04F02}"/>
              </a:ext>
            </a:extLst>
          </p:cNvPr>
          <p:cNvSpPr/>
          <p:nvPr/>
        </p:nvSpPr>
        <p:spPr>
          <a:xfrm>
            <a:off x="2338894" y="787019"/>
            <a:ext cx="1097943"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Cats</a:t>
            </a:r>
          </a:p>
        </p:txBody>
      </p:sp>
      <p:sp>
        <p:nvSpPr>
          <p:cNvPr id="36" name="Rounded Rectangle 35">
            <a:hlinkClick r:id="rId4" action="ppaction://hlinksldjump"/>
            <a:extLst>
              <a:ext uri="{FF2B5EF4-FFF2-40B4-BE49-F238E27FC236}">
                <a16:creationId xmlns:a16="http://schemas.microsoft.com/office/drawing/2014/main" id="{4721036C-94C3-7AD6-1B20-2A55C56CFF48}"/>
              </a:ext>
            </a:extLst>
          </p:cNvPr>
          <p:cNvSpPr/>
          <p:nvPr/>
        </p:nvSpPr>
        <p:spPr>
          <a:xfrm>
            <a:off x="1207000" y="793593"/>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Dogs</a:t>
            </a:r>
          </a:p>
        </p:txBody>
      </p:sp>
      <p:sp>
        <p:nvSpPr>
          <p:cNvPr id="37" name="Rounded Rectangle 36">
            <a:hlinkClick r:id="rId5" action="ppaction://hlinksldjump"/>
            <a:extLst>
              <a:ext uri="{FF2B5EF4-FFF2-40B4-BE49-F238E27FC236}">
                <a16:creationId xmlns:a16="http://schemas.microsoft.com/office/drawing/2014/main" id="{8679EF94-A3E5-DC32-E3F7-3417128022BE}"/>
              </a:ext>
            </a:extLst>
          </p:cNvPr>
          <p:cNvSpPr/>
          <p:nvPr/>
        </p:nvSpPr>
        <p:spPr>
          <a:xfrm>
            <a:off x="3549380" y="802365"/>
            <a:ext cx="1185391"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Birds</a:t>
            </a:r>
          </a:p>
        </p:txBody>
      </p:sp>
      <p:sp>
        <p:nvSpPr>
          <p:cNvPr id="38" name="Rounded Rectangle 37">
            <a:hlinkClick r:id="rId6" action="ppaction://hlinksldjump"/>
            <a:extLst>
              <a:ext uri="{FF2B5EF4-FFF2-40B4-BE49-F238E27FC236}">
                <a16:creationId xmlns:a16="http://schemas.microsoft.com/office/drawing/2014/main" id="{C3F2CAF7-6A5D-8724-F255-C1EDCFAC0F33}"/>
              </a:ext>
            </a:extLst>
          </p:cNvPr>
          <p:cNvSpPr/>
          <p:nvPr/>
        </p:nvSpPr>
        <p:spPr>
          <a:xfrm>
            <a:off x="4843597" y="793005"/>
            <a:ext cx="1333102" cy="457200"/>
          </a:xfrm>
          <a:prstGeom prst="roundRect">
            <a:avLst/>
          </a:prstGeom>
          <a:effectLst>
            <a:glow rad="2286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Contact Us</a:t>
            </a:r>
            <a:endParaRPr lang="en-US" sz="1400" dirty="0">
              <a:solidFill>
                <a:schemeClr val="accent1">
                  <a:lumMod val="40000"/>
                  <a:lumOff val="60000"/>
                </a:schemeClr>
              </a:solidFill>
            </a:endParaRPr>
          </a:p>
        </p:txBody>
      </p:sp>
      <p:sp>
        <p:nvSpPr>
          <p:cNvPr id="39" name="Rounded Rectangle 38">
            <a:hlinkClick r:id="rId7" action="ppaction://hlinksldjump"/>
            <a:extLst>
              <a:ext uri="{FF2B5EF4-FFF2-40B4-BE49-F238E27FC236}">
                <a16:creationId xmlns:a16="http://schemas.microsoft.com/office/drawing/2014/main" id="{CA59293F-C99D-435D-831C-FA4800E90E81}"/>
              </a:ext>
            </a:extLst>
          </p:cNvPr>
          <p:cNvSpPr/>
          <p:nvPr/>
        </p:nvSpPr>
        <p:spPr>
          <a:xfrm>
            <a:off x="6293637" y="800550"/>
            <a:ext cx="1361166"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Our Mission</a:t>
            </a:r>
            <a:endParaRPr lang="en-US" sz="1400" dirty="0">
              <a:solidFill>
                <a:schemeClr val="accent1">
                  <a:lumMod val="40000"/>
                  <a:lumOff val="60000"/>
                </a:schemeClr>
              </a:solidFill>
            </a:endParaRPr>
          </a:p>
        </p:txBody>
      </p:sp>
      <p:sp>
        <p:nvSpPr>
          <p:cNvPr id="40" name="Rounded Rectangle 39">
            <a:hlinkClick r:id="rId8" action="ppaction://hlinksldjump"/>
            <a:extLst>
              <a:ext uri="{FF2B5EF4-FFF2-40B4-BE49-F238E27FC236}">
                <a16:creationId xmlns:a16="http://schemas.microsoft.com/office/drawing/2014/main" id="{66F37855-FD3F-04D1-D3E0-751F2D328243}"/>
              </a:ext>
            </a:extLst>
          </p:cNvPr>
          <p:cNvSpPr/>
          <p:nvPr/>
        </p:nvSpPr>
        <p:spPr>
          <a:xfrm>
            <a:off x="7777864" y="784585"/>
            <a:ext cx="1745389"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Guides</a:t>
            </a:r>
            <a:endParaRPr lang="en-US" sz="1400" dirty="0">
              <a:solidFill>
                <a:schemeClr val="accent1">
                  <a:lumMod val="40000"/>
                  <a:lumOff val="60000"/>
                </a:schemeClr>
              </a:solidFill>
            </a:endParaRPr>
          </a:p>
        </p:txBody>
      </p:sp>
      <p:grpSp>
        <p:nvGrpSpPr>
          <p:cNvPr id="41" name="Group 40">
            <a:extLst>
              <a:ext uri="{FF2B5EF4-FFF2-40B4-BE49-F238E27FC236}">
                <a16:creationId xmlns:a16="http://schemas.microsoft.com/office/drawing/2014/main" id="{8601CBDB-1316-E565-8B87-43D99B65FDA8}"/>
              </a:ext>
            </a:extLst>
          </p:cNvPr>
          <p:cNvGrpSpPr/>
          <p:nvPr/>
        </p:nvGrpSpPr>
        <p:grpSpPr>
          <a:xfrm>
            <a:off x="3549380" y="6432160"/>
            <a:ext cx="4683850" cy="261258"/>
            <a:chOff x="3174991" y="6487782"/>
            <a:chExt cx="4683850" cy="261258"/>
          </a:xfrm>
        </p:grpSpPr>
        <p:sp>
          <p:nvSpPr>
            <p:cNvPr id="42" name="Rounded Rectangle 41">
              <a:hlinkClick r:id="rId8" action="ppaction://hlinksldjump"/>
              <a:extLst>
                <a:ext uri="{FF2B5EF4-FFF2-40B4-BE49-F238E27FC236}">
                  <a16:creationId xmlns:a16="http://schemas.microsoft.com/office/drawing/2014/main" id="{C7E55426-19B8-7497-6B97-E2CEEDAF8CB4}"/>
                </a:ext>
              </a:extLst>
            </p:cNvPr>
            <p:cNvSpPr/>
            <p:nvPr/>
          </p:nvSpPr>
          <p:spPr>
            <a:xfrm>
              <a:off x="4379434" y="6487782"/>
              <a:ext cx="1085528" cy="261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Resources</a:t>
              </a:r>
              <a:endParaRPr lang="en-US" sz="1400" dirty="0">
                <a:solidFill>
                  <a:schemeClr val="accent1">
                    <a:lumMod val="40000"/>
                    <a:lumOff val="60000"/>
                  </a:schemeClr>
                </a:solidFill>
              </a:endParaRPr>
            </a:p>
          </p:txBody>
        </p:sp>
        <p:sp>
          <p:nvSpPr>
            <p:cNvPr id="43" name="Rounded Rectangle 42">
              <a:hlinkClick r:id="rId6" action="ppaction://hlinksldjump"/>
              <a:extLst>
                <a:ext uri="{FF2B5EF4-FFF2-40B4-BE49-F238E27FC236}">
                  <a16:creationId xmlns:a16="http://schemas.microsoft.com/office/drawing/2014/main" id="{1269B31A-A7D9-E5A6-C453-AB9645D22D0A}"/>
                </a:ext>
              </a:extLst>
            </p:cNvPr>
            <p:cNvSpPr/>
            <p:nvPr/>
          </p:nvSpPr>
          <p:spPr>
            <a:xfrm>
              <a:off x="5594613" y="6487782"/>
              <a:ext cx="2264228"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i="0" u="none" strike="noStrike" dirty="0">
                  <a:solidFill>
                    <a:schemeClr val="accent1">
                      <a:lumMod val="40000"/>
                      <a:lumOff val="60000"/>
                    </a:schemeClr>
                  </a:solidFill>
                  <a:effectLst/>
                  <a:latin typeface="Inter"/>
                </a:rPr>
                <a:t>Request a Consultation! </a:t>
              </a:r>
              <a:endParaRPr lang="en-US" sz="1400" dirty="0">
                <a:solidFill>
                  <a:schemeClr val="accent1">
                    <a:lumMod val="40000"/>
                    <a:lumOff val="60000"/>
                  </a:schemeClr>
                </a:solidFill>
              </a:endParaRPr>
            </a:p>
          </p:txBody>
        </p:sp>
        <p:sp>
          <p:nvSpPr>
            <p:cNvPr id="44" name="Rounded Rectangle 43">
              <a:hlinkClick r:id="rId7" action="ppaction://hlinksldjump"/>
              <a:extLst>
                <a:ext uri="{FF2B5EF4-FFF2-40B4-BE49-F238E27FC236}">
                  <a16:creationId xmlns:a16="http://schemas.microsoft.com/office/drawing/2014/main" id="{5A54C75E-4074-BE08-E6FC-C66A0405C4D8}"/>
                </a:ext>
              </a:extLst>
            </p:cNvPr>
            <p:cNvSpPr/>
            <p:nvPr/>
          </p:nvSpPr>
          <p:spPr>
            <a:xfrm>
              <a:off x="3174991" y="6487782"/>
              <a:ext cx="1074792"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About Us</a:t>
              </a:r>
            </a:p>
          </p:txBody>
        </p:sp>
      </p:grpSp>
    </p:spTree>
    <p:extLst>
      <p:ext uri="{BB962C8B-B14F-4D97-AF65-F5344CB8AC3E}">
        <p14:creationId xmlns:p14="http://schemas.microsoft.com/office/powerpoint/2010/main" val="315648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ADBA3-06C1-9F0E-F700-B452A886A231}"/>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449C6743-88A0-FFA3-52F7-2A4503878872}"/>
              </a:ext>
            </a:extLst>
          </p:cNvPr>
          <p:cNvSpPr/>
          <p:nvPr/>
        </p:nvSpPr>
        <p:spPr>
          <a:xfrm>
            <a:off x="98619" y="39195"/>
            <a:ext cx="11954831" cy="5570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lumMod val="50000"/>
                    <a:lumOff val="50000"/>
                  </a:schemeClr>
                </a:solidFill>
                <a:latin typeface="Inter"/>
              </a:rPr>
              <a:t>About Us – Paradigm Pet Professionals</a:t>
            </a:r>
            <a:endParaRPr lang="en-US" sz="3200" b="1" dirty="0">
              <a:solidFill>
                <a:schemeClr val="tx1">
                  <a:lumMod val="50000"/>
                  <a:lumOff val="50000"/>
                </a:schemeClr>
              </a:solidFill>
            </a:endParaRPr>
          </a:p>
        </p:txBody>
      </p:sp>
      <p:sp>
        <p:nvSpPr>
          <p:cNvPr id="7" name="Rounded Rectangle 6">
            <a:extLst>
              <a:ext uri="{FF2B5EF4-FFF2-40B4-BE49-F238E27FC236}">
                <a16:creationId xmlns:a16="http://schemas.microsoft.com/office/drawing/2014/main" id="{3714BD90-E692-FF6A-CD29-57825487DBC1}"/>
              </a:ext>
            </a:extLst>
          </p:cNvPr>
          <p:cNvSpPr/>
          <p:nvPr/>
        </p:nvSpPr>
        <p:spPr>
          <a:xfrm>
            <a:off x="98619" y="1255601"/>
            <a:ext cx="11890573" cy="4905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0" name="Rounded Rectangle 19">
            <a:hlinkClick r:id="rId2" action="ppaction://hlinksldjump"/>
            <a:extLst>
              <a:ext uri="{FF2B5EF4-FFF2-40B4-BE49-F238E27FC236}">
                <a16:creationId xmlns:a16="http://schemas.microsoft.com/office/drawing/2014/main" id="{8F55E19C-6385-4F34-8646-80A10E5FF726}"/>
              </a:ext>
            </a:extLst>
          </p:cNvPr>
          <p:cNvSpPr/>
          <p:nvPr/>
        </p:nvSpPr>
        <p:spPr>
          <a:xfrm>
            <a:off x="4641162" y="5232927"/>
            <a:ext cx="2757165" cy="3009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Request a Consultation</a:t>
            </a:r>
          </a:p>
        </p:txBody>
      </p:sp>
      <p:sp>
        <p:nvSpPr>
          <p:cNvPr id="8" name="TextBox 7">
            <a:extLst>
              <a:ext uri="{FF2B5EF4-FFF2-40B4-BE49-F238E27FC236}">
                <a16:creationId xmlns:a16="http://schemas.microsoft.com/office/drawing/2014/main" id="{B64CD0B9-BD5C-F91C-9334-3FABCBDC79F6}"/>
              </a:ext>
            </a:extLst>
          </p:cNvPr>
          <p:cNvSpPr txBox="1"/>
          <p:nvPr/>
        </p:nvSpPr>
        <p:spPr>
          <a:xfrm>
            <a:off x="691020" y="1324165"/>
            <a:ext cx="8462356" cy="523220"/>
          </a:xfrm>
          <a:prstGeom prst="rect">
            <a:avLst/>
          </a:prstGeom>
          <a:noFill/>
        </p:spPr>
        <p:txBody>
          <a:bodyPr wrap="square" rtlCol="0">
            <a:spAutoFit/>
          </a:bodyPr>
          <a:lstStyle/>
          <a:p>
            <a:r>
              <a:rPr lang="en-US" sz="2800" b="1" i="0" u="none" strike="noStrike" dirty="0">
                <a:effectLst/>
                <a:latin typeface="Inter"/>
              </a:rPr>
              <a:t>Evidence-Based Pet Care Advice for Every Pet Lover</a:t>
            </a:r>
            <a:endParaRPr lang="en-US" sz="2800" b="1" dirty="0"/>
          </a:p>
        </p:txBody>
      </p:sp>
      <p:sp>
        <p:nvSpPr>
          <p:cNvPr id="9" name="TextBox 8">
            <a:extLst>
              <a:ext uri="{FF2B5EF4-FFF2-40B4-BE49-F238E27FC236}">
                <a16:creationId xmlns:a16="http://schemas.microsoft.com/office/drawing/2014/main" id="{2DD87DB8-1107-14AE-80AE-3D0ECB6B14D2}"/>
              </a:ext>
            </a:extLst>
          </p:cNvPr>
          <p:cNvSpPr txBox="1"/>
          <p:nvPr/>
        </p:nvSpPr>
        <p:spPr>
          <a:xfrm>
            <a:off x="465513" y="1843951"/>
            <a:ext cx="11035467" cy="3539430"/>
          </a:xfrm>
          <a:prstGeom prst="rect">
            <a:avLst/>
          </a:prstGeom>
          <a:noFill/>
        </p:spPr>
        <p:txBody>
          <a:bodyPr wrap="square" rtlCol="0">
            <a:spAutoFit/>
          </a:bodyPr>
          <a:lstStyle/>
          <a:p>
            <a:r>
              <a:rPr lang="en-US" sz="1400" b="0" i="0" u="none" strike="noStrike" dirty="0">
                <a:effectLst/>
                <a:latin typeface="Inter"/>
              </a:rPr>
              <a:t>Paradigm Pet Professionals is dedicated to providing evidence-based pet care advice to help you care for your furry, scaly, feathery, and slimy loved ones. With over 12 years of experience, our team of certified pet experts—or '</a:t>
            </a:r>
            <a:r>
              <a:rPr lang="en-US" sz="1400" b="0" i="0" u="none" strike="noStrike" dirty="0" err="1">
                <a:effectLst/>
                <a:latin typeface="Inter"/>
              </a:rPr>
              <a:t>Pexperts</a:t>
            </a:r>
            <a:r>
              <a:rPr lang="en-US" sz="1400" b="0" i="0" u="none" strike="noStrike" dirty="0">
                <a:effectLst/>
                <a:latin typeface="Inter"/>
              </a:rPr>
              <a:t>'—are here to support you every step of the way.</a:t>
            </a:r>
            <a:br>
              <a:rPr lang="en-US" sz="1400" b="0" i="0" u="none" strike="noStrike" dirty="0">
                <a:effectLst/>
                <a:latin typeface="Inter"/>
              </a:rPr>
            </a:br>
            <a:br>
              <a:rPr lang="en-US" sz="1400" b="0" i="0" u="none" strike="noStrike" dirty="0">
                <a:effectLst/>
                <a:latin typeface="Inter"/>
              </a:rPr>
            </a:br>
            <a:r>
              <a:rPr lang="en-US" sz="1400" b="0" i="0" u="none" strike="noStrike" dirty="0">
                <a:effectLst/>
                <a:latin typeface="Inter"/>
              </a:rPr>
              <a:t>Whether you're a first-time pet owner or a seasoned pro, we offer personalized consultations and resources to ensure the lifelong health and wellness of your pets.”</a:t>
            </a:r>
            <a:br>
              <a:rPr lang="en-US" sz="1400" b="0" i="0" u="none" strike="noStrike" dirty="0">
                <a:effectLst/>
                <a:latin typeface="Inter"/>
              </a:rPr>
            </a:br>
            <a:br>
              <a:rPr lang="en-US" sz="1400" b="0" i="0" u="none" strike="noStrike" dirty="0">
                <a:effectLst/>
                <a:latin typeface="Inter"/>
              </a:rPr>
            </a:br>
            <a:r>
              <a:rPr lang="en-US" sz="1400" b="1" i="0" u="none" strike="noStrike" dirty="0">
                <a:effectLst/>
                <a:latin typeface="Inter"/>
              </a:rPr>
              <a:t>Our Mission</a:t>
            </a:r>
            <a:r>
              <a:rPr lang="en-US" sz="1400" b="0" i="0" u="none" strike="noStrike" dirty="0">
                <a:effectLst/>
                <a:latin typeface="Inter"/>
              </a:rPr>
              <a:t>:</a:t>
            </a:r>
            <a:br>
              <a:rPr lang="en-US" sz="1400" b="0" i="0" u="none" strike="noStrike" dirty="0">
                <a:effectLst/>
                <a:latin typeface="Inter"/>
              </a:rPr>
            </a:br>
            <a:r>
              <a:rPr lang="en-US" sz="1400" b="0" i="0" u="none" strike="noStrike" dirty="0">
                <a:effectLst/>
                <a:latin typeface="Inter"/>
              </a:rPr>
              <a:t>Our mission is to empower pet owners with the knowledge and tools they need to provide the best care for their pets. We believe that every pet deserves a happy, healthy life, and we're here to make that possible.</a:t>
            </a:r>
            <a:br>
              <a:rPr lang="en-US" sz="1400" b="0" i="0" u="none" strike="noStrike" dirty="0">
                <a:effectLst/>
                <a:latin typeface="Inter"/>
              </a:rPr>
            </a:br>
            <a:br>
              <a:rPr lang="en-US" sz="1400" b="0" i="0" u="none" strike="noStrike" dirty="0">
                <a:effectLst/>
                <a:latin typeface="Inter"/>
              </a:rPr>
            </a:br>
            <a:r>
              <a:rPr lang="en-US" sz="1400" b="1" i="0" u="none" strike="noStrike" dirty="0">
                <a:effectLst/>
                <a:latin typeface="Inter"/>
              </a:rPr>
              <a:t>Our Team:</a:t>
            </a:r>
            <a:br>
              <a:rPr lang="en-US" sz="1400" b="1" i="0" u="none" strike="noStrike" dirty="0">
                <a:effectLst/>
                <a:latin typeface="Inter"/>
              </a:rPr>
            </a:br>
            <a:r>
              <a:rPr lang="en-US" sz="1400" b="0" i="0" u="none" strike="noStrike" dirty="0">
                <a:effectLst/>
                <a:latin typeface="Inter"/>
              </a:rPr>
              <a:t>Our team of </a:t>
            </a:r>
            <a:r>
              <a:rPr lang="en-US" sz="1400" b="0" i="0" u="none" strike="noStrike" dirty="0" err="1">
                <a:effectLst/>
                <a:latin typeface="Inter"/>
              </a:rPr>
              <a:t>Pexperts</a:t>
            </a:r>
            <a:r>
              <a:rPr lang="en-US" sz="1400" b="0" i="0" u="none" strike="noStrike" dirty="0">
                <a:effectLst/>
                <a:latin typeface="Inter"/>
              </a:rPr>
              <a:t> includes certified pet health and nutrition specialists with years of experience working with pet owners and professionals alike. We are passionate about pets and committed to providing the highest level of care and support.</a:t>
            </a:r>
          </a:p>
          <a:p>
            <a:br>
              <a:rPr lang="en-US" sz="1400" dirty="0">
                <a:latin typeface="Inter"/>
              </a:rPr>
            </a:br>
            <a:r>
              <a:rPr lang="en-US" sz="1400" dirty="0">
                <a:latin typeface="Inter"/>
              </a:rPr>
              <a:t>Interested in learning more about our services or scheduling a consultation? </a:t>
            </a:r>
            <a:r>
              <a:rPr lang="en-US" sz="1400" dirty="0">
                <a:latin typeface="Inter"/>
                <a:hlinkClick r:id="rId3" action="ppaction://hlinksldjump"/>
              </a:rPr>
              <a:t>Contact us </a:t>
            </a:r>
            <a:r>
              <a:rPr lang="en-US" sz="1400" dirty="0">
                <a:latin typeface="Inter"/>
              </a:rPr>
              <a:t>today!</a:t>
            </a:r>
            <a:br>
              <a:rPr lang="en-US" sz="1400" dirty="0">
                <a:latin typeface="Inter"/>
              </a:rPr>
            </a:br>
            <a:endParaRPr lang="en-US" sz="1400" dirty="0"/>
          </a:p>
        </p:txBody>
      </p:sp>
      <p:sp>
        <p:nvSpPr>
          <p:cNvPr id="3" name="Rounded Rectangle 2">
            <a:extLst>
              <a:ext uri="{FF2B5EF4-FFF2-40B4-BE49-F238E27FC236}">
                <a16:creationId xmlns:a16="http://schemas.microsoft.com/office/drawing/2014/main" id="{01B3638C-608B-B0A2-71BC-34CB3DB95DCA}"/>
              </a:ext>
            </a:extLst>
          </p:cNvPr>
          <p:cNvSpPr/>
          <p:nvPr/>
        </p:nvSpPr>
        <p:spPr>
          <a:xfrm>
            <a:off x="3078864" y="6487782"/>
            <a:ext cx="1085529"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hlinkClick r:id="rId3" action="ppaction://hlinksldjump"/>
              </a:rPr>
              <a:t>About Us</a:t>
            </a:r>
            <a:endParaRPr lang="en-US" sz="1400" dirty="0"/>
          </a:p>
        </p:txBody>
      </p:sp>
      <p:sp>
        <p:nvSpPr>
          <p:cNvPr id="11" name="Rounded Rectangle 10">
            <a:extLst>
              <a:ext uri="{FF2B5EF4-FFF2-40B4-BE49-F238E27FC236}">
                <a16:creationId xmlns:a16="http://schemas.microsoft.com/office/drawing/2014/main" id="{76174B22-1E24-30CB-393E-2128C177FA3A}"/>
              </a:ext>
            </a:extLst>
          </p:cNvPr>
          <p:cNvSpPr/>
          <p:nvPr/>
        </p:nvSpPr>
        <p:spPr>
          <a:xfrm>
            <a:off x="163213" y="6330343"/>
            <a:ext cx="11640065" cy="52765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t>                  </a:t>
            </a:r>
            <a:endParaRPr lang="en-US" dirty="0"/>
          </a:p>
        </p:txBody>
      </p:sp>
      <p:sp>
        <p:nvSpPr>
          <p:cNvPr id="13" name="Rounded Rectangle 12">
            <a:hlinkClick r:id="rId4" action="ppaction://hlinksldjump"/>
            <a:extLst>
              <a:ext uri="{FF2B5EF4-FFF2-40B4-BE49-F238E27FC236}">
                <a16:creationId xmlns:a16="http://schemas.microsoft.com/office/drawing/2014/main" id="{EF4B89A4-1C35-32AD-F2D0-4DB43587D916}"/>
              </a:ext>
            </a:extLst>
          </p:cNvPr>
          <p:cNvSpPr/>
          <p:nvPr/>
        </p:nvSpPr>
        <p:spPr>
          <a:xfrm>
            <a:off x="98619" y="684087"/>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Home</a:t>
            </a:r>
          </a:p>
        </p:txBody>
      </p:sp>
      <p:sp>
        <p:nvSpPr>
          <p:cNvPr id="14" name="Rounded Rectangle 13">
            <a:hlinkClick r:id="rId5" action="ppaction://hlinksldjump"/>
            <a:extLst>
              <a:ext uri="{FF2B5EF4-FFF2-40B4-BE49-F238E27FC236}">
                <a16:creationId xmlns:a16="http://schemas.microsoft.com/office/drawing/2014/main" id="{8949D169-16E6-0294-25F6-4B25798F4006}"/>
              </a:ext>
            </a:extLst>
          </p:cNvPr>
          <p:cNvSpPr/>
          <p:nvPr/>
        </p:nvSpPr>
        <p:spPr>
          <a:xfrm>
            <a:off x="2338894" y="692447"/>
            <a:ext cx="1097943"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Cats</a:t>
            </a:r>
          </a:p>
        </p:txBody>
      </p:sp>
      <p:sp>
        <p:nvSpPr>
          <p:cNvPr id="15" name="Rounded Rectangle 14">
            <a:hlinkClick r:id="rId6" action="ppaction://hlinksldjump"/>
            <a:extLst>
              <a:ext uri="{FF2B5EF4-FFF2-40B4-BE49-F238E27FC236}">
                <a16:creationId xmlns:a16="http://schemas.microsoft.com/office/drawing/2014/main" id="{9453D759-5EF3-D091-19A1-8AAD8078FAB2}"/>
              </a:ext>
            </a:extLst>
          </p:cNvPr>
          <p:cNvSpPr/>
          <p:nvPr/>
        </p:nvSpPr>
        <p:spPr>
          <a:xfrm>
            <a:off x="1207000" y="699021"/>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Dogs</a:t>
            </a:r>
          </a:p>
        </p:txBody>
      </p:sp>
      <p:sp>
        <p:nvSpPr>
          <p:cNvPr id="16" name="Rounded Rectangle 15">
            <a:hlinkClick r:id="rId7" action="ppaction://hlinksldjump"/>
            <a:extLst>
              <a:ext uri="{FF2B5EF4-FFF2-40B4-BE49-F238E27FC236}">
                <a16:creationId xmlns:a16="http://schemas.microsoft.com/office/drawing/2014/main" id="{E8BFEF3D-D42B-A0A4-3F7E-1E7734337354}"/>
              </a:ext>
            </a:extLst>
          </p:cNvPr>
          <p:cNvSpPr/>
          <p:nvPr/>
        </p:nvSpPr>
        <p:spPr>
          <a:xfrm>
            <a:off x="3549380" y="707793"/>
            <a:ext cx="1185391"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Birds</a:t>
            </a:r>
          </a:p>
        </p:txBody>
      </p:sp>
      <p:sp>
        <p:nvSpPr>
          <p:cNvPr id="17" name="Rounded Rectangle 16">
            <a:hlinkClick r:id="rId2" action="ppaction://hlinksldjump"/>
            <a:extLst>
              <a:ext uri="{FF2B5EF4-FFF2-40B4-BE49-F238E27FC236}">
                <a16:creationId xmlns:a16="http://schemas.microsoft.com/office/drawing/2014/main" id="{D7477DC7-8604-E774-EB66-BCFBC2393916}"/>
              </a:ext>
            </a:extLst>
          </p:cNvPr>
          <p:cNvSpPr/>
          <p:nvPr/>
        </p:nvSpPr>
        <p:spPr>
          <a:xfrm>
            <a:off x="4843597" y="698433"/>
            <a:ext cx="1333102"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Contact Us</a:t>
            </a:r>
            <a:endParaRPr lang="en-US" sz="1400" dirty="0">
              <a:solidFill>
                <a:schemeClr val="accent1">
                  <a:lumMod val="40000"/>
                  <a:lumOff val="60000"/>
                </a:schemeClr>
              </a:solidFill>
            </a:endParaRPr>
          </a:p>
        </p:txBody>
      </p:sp>
      <p:sp>
        <p:nvSpPr>
          <p:cNvPr id="18" name="Rounded Rectangle 17">
            <a:hlinkClick r:id="rId3" action="ppaction://hlinksldjump"/>
            <a:extLst>
              <a:ext uri="{FF2B5EF4-FFF2-40B4-BE49-F238E27FC236}">
                <a16:creationId xmlns:a16="http://schemas.microsoft.com/office/drawing/2014/main" id="{63360E8E-EF5B-3523-A808-6BAFF68B60B3}"/>
              </a:ext>
            </a:extLst>
          </p:cNvPr>
          <p:cNvSpPr/>
          <p:nvPr/>
        </p:nvSpPr>
        <p:spPr>
          <a:xfrm>
            <a:off x="6293637" y="705978"/>
            <a:ext cx="1361166" cy="457200"/>
          </a:xfrm>
          <a:prstGeom prst="roundRect">
            <a:avLst/>
          </a:prstGeom>
          <a:effectLst>
            <a:glow rad="2286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Our Mission</a:t>
            </a:r>
            <a:endParaRPr lang="en-US" sz="1400" dirty="0">
              <a:solidFill>
                <a:schemeClr val="accent1">
                  <a:lumMod val="40000"/>
                  <a:lumOff val="60000"/>
                </a:schemeClr>
              </a:solidFill>
            </a:endParaRPr>
          </a:p>
        </p:txBody>
      </p:sp>
      <p:sp>
        <p:nvSpPr>
          <p:cNvPr id="19" name="Rounded Rectangle 18">
            <a:hlinkClick r:id="rId8" action="ppaction://hlinksldjump"/>
            <a:extLst>
              <a:ext uri="{FF2B5EF4-FFF2-40B4-BE49-F238E27FC236}">
                <a16:creationId xmlns:a16="http://schemas.microsoft.com/office/drawing/2014/main" id="{80409C17-02EB-4FF3-2733-E98719AE3752}"/>
              </a:ext>
            </a:extLst>
          </p:cNvPr>
          <p:cNvSpPr/>
          <p:nvPr/>
        </p:nvSpPr>
        <p:spPr>
          <a:xfrm>
            <a:off x="7777864" y="690013"/>
            <a:ext cx="1745389"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Guides</a:t>
            </a:r>
            <a:endParaRPr lang="en-US" sz="1400" dirty="0">
              <a:solidFill>
                <a:schemeClr val="accent1">
                  <a:lumMod val="40000"/>
                  <a:lumOff val="60000"/>
                </a:schemeClr>
              </a:solidFill>
            </a:endParaRPr>
          </a:p>
        </p:txBody>
      </p:sp>
      <p:grpSp>
        <p:nvGrpSpPr>
          <p:cNvPr id="21" name="Group 20">
            <a:extLst>
              <a:ext uri="{FF2B5EF4-FFF2-40B4-BE49-F238E27FC236}">
                <a16:creationId xmlns:a16="http://schemas.microsoft.com/office/drawing/2014/main" id="{BC047888-C9A6-4E33-90C0-9DA98B2B5BBA}"/>
              </a:ext>
            </a:extLst>
          </p:cNvPr>
          <p:cNvGrpSpPr/>
          <p:nvPr/>
        </p:nvGrpSpPr>
        <p:grpSpPr>
          <a:xfrm>
            <a:off x="3621628" y="6487781"/>
            <a:ext cx="4683850" cy="261258"/>
            <a:chOff x="3174991" y="6487782"/>
            <a:chExt cx="4683850" cy="261258"/>
          </a:xfrm>
        </p:grpSpPr>
        <p:sp>
          <p:nvSpPr>
            <p:cNvPr id="27" name="Rounded Rectangle 26">
              <a:hlinkClick r:id="rId8" action="ppaction://hlinksldjump"/>
              <a:extLst>
                <a:ext uri="{FF2B5EF4-FFF2-40B4-BE49-F238E27FC236}">
                  <a16:creationId xmlns:a16="http://schemas.microsoft.com/office/drawing/2014/main" id="{5B1026A6-25B4-1D9A-BEB1-AF2B4B027B70}"/>
                </a:ext>
              </a:extLst>
            </p:cNvPr>
            <p:cNvSpPr/>
            <p:nvPr/>
          </p:nvSpPr>
          <p:spPr>
            <a:xfrm>
              <a:off x="4379434" y="6487782"/>
              <a:ext cx="1085528" cy="261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Resources</a:t>
              </a:r>
              <a:endParaRPr lang="en-US" sz="1400" dirty="0">
                <a:solidFill>
                  <a:schemeClr val="accent1">
                    <a:lumMod val="40000"/>
                    <a:lumOff val="60000"/>
                  </a:schemeClr>
                </a:solidFill>
              </a:endParaRPr>
            </a:p>
          </p:txBody>
        </p:sp>
        <p:sp>
          <p:nvSpPr>
            <p:cNvPr id="28" name="Rounded Rectangle 27">
              <a:hlinkClick r:id="rId2" action="ppaction://hlinksldjump"/>
              <a:extLst>
                <a:ext uri="{FF2B5EF4-FFF2-40B4-BE49-F238E27FC236}">
                  <a16:creationId xmlns:a16="http://schemas.microsoft.com/office/drawing/2014/main" id="{C505A27F-B691-A8FD-B772-642BF18D5969}"/>
                </a:ext>
              </a:extLst>
            </p:cNvPr>
            <p:cNvSpPr/>
            <p:nvPr/>
          </p:nvSpPr>
          <p:spPr>
            <a:xfrm>
              <a:off x="5594613" y="6487782"/>
              <a:ext cx="2264228"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i="0" u="none" strike="noStrike" dirty="0">
                  <a:solidFill>
                    <a:schemeClr val="accent1">
                      <a:lumMod val="40000"/>
                      <a:lumOff val="60000"/>
                    </a:schemeClr>
                  </a:solidFill>
                  <a:effectLst/>
                  <a:latin typeface="Inter"/>
                </a:rPr>
                <a:t>Request a Consultation! </a:t>
              </a:r>
              <a:endParaRPr lang="en-US" sz="1400" dirty="0">
                <a:solidFill>
                  <a:schemeClr val="accent1">
                    <a:lumMod val="40000"/>
                    <a:lumOff val="60000"/>
                  </a:schemeClr>
                </a:solidFill>
              </a:endParaRPr>
            </a:p>
          </p:txBody>
        </p:sp>
        <p:sp>
          <p:nvSpPr>
            <p:cNvPr id="29" name="Rounded Rectangle 28">
              <a:hlinkClick r:id="rId3" action="ppaction://hlinksldjump"/>
              <a:extLst>
                <a:ext uri="{FF2B5EF4-FFF2-40B4-BE49-F238E27FC236}">
                  <a16:creationId xmlns:a16="http://schemas.microsoft.com/office/drawing/2014/main" id="{B015EE12-EBF1-6E19-B705-99302484260C}"/>
                </a:ext>
              </a:extLst>
            </p:cNvPr>
            <p:cNvSpPr/>
            <p:nvPr/>
          </p:nvSpPr>
          <p:spPr>
            <a:xfrm>
              <a:off x="3174991" y="6487782"/>
              <a:ext cx="1074792"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About Us</a:t>
              </a:r>
            </a:p>
          </p:txBody>
        </p:sp>
      </p:grpSp>
    </p:spTree>
    <p:extLst>
      <p:ext uri="{BB962C8B-B14F-4D97-AF65-F5344CB8AC3E}">
        <p14:creationId xmlns:p14="http://schemas.microsoft.com/office/powerpoint/2010/main" val="425535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BA38E-E68D-B337-8707-54190D57AF1F}"/>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F0E33B48-FBFB-F3CB-D68F-E77501B8D6A1}"/>
              </a:ext>
            </a:extLst>
          </p:cNvPr>
          <p:cNvSpPr/>
          <p:nvPr/>
        </p:nvSpPr>
        <p:spPr>
          <a:xfrm>
            <a:off x="98619" y="39195"/>
            <a:ext cx="11954831" cy="5570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lumMod val="50000"/>
                    <a:lumOff val="50000"/>
                  </a:schemeClr>
                </a:solidFill>
                <a:latin typeface="Inter"/>
              </a:rPr>
              <a:t>Resources – Paradigm Pet Professionals</a:t>
            </a:r>
            <a:endParaRPr lang="en-US" sz="3200" b="1" dirty="0">
              <a:solidFill>
                <a:schemeClr val="tx1">
                  <a:lumMod val="50000"/>
                  <a:lumOff val="50000"/>
                </a:schemeClr>
              </a:solidFill>
            </a:endParaRPr>
          </a:p>
        </p:txBody>
      </p:sp>
      <p:sp>
        <p:nvSpPr>
          <p:cNvPr id="11" name="Rounded Rectangle 10">
            <a:extLst>
              <a:ext uri="{FF2B5EF4-FFF2-40B4-BE49-F238E27FC236}">
                <a16:creationId xmlns:a16="http://schemas.microsoft.com/office/drawing/2014/main" id="{FE0AC0D0-78EA-E415-AB06-155C971E4EEF}"/>
              </a:ext>
            </a:extLst>
          </p:cNvPr>
          <p:cNvSpPr/>
          <p:nvPr/>
        </p:nvSpPr>
        <p:spPr>
          <a:xfrm>
            <a:off x="349127" y="6330343"/>
            <a:ext cx="11640065" cy="52765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EC67F775-2413-D4BE-E6E7-B50EA0BEC77A}"/>
              </a:ext>
            </a:extLst>
          </p:cNvPr>
          <p:cNvSpPr/>
          <p:nvPr/>
        </p:nvSpPr>
        <p:spPr>
          <a:xfrm>
            <a:off x="130747" y="1238598"/>
            <a:ext cx="11890573" cy="49050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0" name="Rounded Rectangle 19">
            <a:hlinkClick r:id="rId2" action="ppaction://hlinksldjump"/>
            <a:extLst>
              <a:ext uri="{FF2B5EF4-FFF2-40B4-BE49-F238E27FC236}">
                <a16:creationId xmlns:a16="http://schemas.microsoft.com/office/drawing/2014/main" id="{BBE6982C-1EAD-1116-0A3A-60F4B1A2EC70}"/>
              </a:ext>
            </a:extLst>
          </p:cNvPr>
          <p:cNvSpPr/>
          <p:nvPr/>
        </p:nvSpPr>
        <p:spPr>
          <a:xfrm>
            <a:off x="6096000" y="5655534"/>
            <a:ext cx="2715901" cy="3825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accent1">
                    <a:lumMod val="40000"/>
                    <a:lumOff val="60000"/>
                  </a:schemeClr>
                </a:solidFill>
              </a:rPr>
              <a:t>Request a Consultation</a:t>
            </a:r>
          </a:p>
        </p:txBody>
      </p:sp>
      <p:sp>
        <p:nvSpPr>
          <p:cNvPr id="8" name="TextBox 7">
            <a:extLst>
              <a:ext uri="{FF2B5EF4-FFF2-40B4-BE49-F238E27FC236}">
                <a16:creationId xmlns:a16="http://schemas.microsoft.com/office/drawing/2014/main" id="{A3E9991E-4209-FCE4-0707-F355FE07CF35}"/>
              </a:ext>
            </a:extLst>
          </p:cNvPr>
          <p:cNvSpPr txBox="1"/>
          <p:nvPr/>
        </p:nvSpPr>
        <p:spPr>
          <a:xfrm>
            <a:off x="691020" y="1289607"/>
            <a:ext cx="8462356" cy="523220"/>
          </a:xfrm>
          <a:prstGeom prst="rect">
            <a:avLst/>
          </a:prstGeom>
          <a:noFill/>
        </p:spPr>
        <p:txBody>
          <a:bodyPr wrap="square" rtlCol="0">
            <a:spAutoFit/>
          </a:bodyPr>
          <a:lstStyle/>
          <a:p>
            <a:r>
              <a:rPr lang="en-US" sz="2800" b="0" i="0" u="none" strike="noStrike" dirty="0">
                <a:effectLst/>
                <a:latin typeface="Inter"/>
              </a:rPr>
              <a:t>Helpful Guides and Links for Pet Owners</a:t>
            </a:r>
            <a:endParaRPr lang="en-US" sz="2800" b="1" dirty="0"/>
          </a:p>
        </p:txBody>
      </p:sp>
      <p:sp>
        <p:nvSpPr>
          <p:cNvPr id="9" name="TextBox 8">
            <a:extLst>
              <a:ext uri="{FF2B5EF4-FFF2-40B4-BE49-F238E27FC236}">
                <a16:creationId xmlns:a16="http://schemas.microsoft.com/office/drawing/2014/main" id="{839CEB5E-1F6F-336C-CE17-830B2A8EBA93}"/>
              </a:ext>
            </a:extLst>
          </p:cNvPr>
          <p:cNvSpPr txBox="1"/>
          <p:nvPr/>
        </p:nvSpPr>
        <p:spPr>
          <a:xfrm>
            <a:off x="465513" y="2007145"/>
            <a:ext cx="11035467" cy="3262432"/>
          </a:xfrm>
          <a:prstGeom prst="rect">
            <a:avLst/>
          </a:prstGeom>
          <a:noFill/>
        </p:spPr>
        <p:txBody>
          <a:bodyPr wrap="square" rtlCol="0">
            <a:spAutoFit/>
          </a:bodyPr>
          <a:lstStyle/>
          <a:p>
            <a:pPr algn="l">
              <a:spcBef>
                <a:spcPts val="300"/>
              </a:spcBef>
            </a:pPr>
            <a:r>
              <a:rPr lang="en-US" sz="1400" b="0" i="0" u="none" strike="noStrike" dirty="0">
                <a:effectLst/>
                <a:latin typeface="Inter"/>
              </a:rPr>
              <a:t>We’ve compiled a list of resources to help you care for your pets, from adoption guides to pet care tips. Whether you're a new pet owner or looking for advanced advice, these resources are here to support you.</a:t>
            </a:r>
            <a:br>
              <a:rPr lang="en-US" sz="1400" b="0" i="0" u="none" strike="noStrike" dirty="0">
                <a:effectLst/>
                <a:latin typeface="Inter"/>
              </a:rPr>
            </a:br>
            <a:br>
              <a:rPr lang="en-US" sz="1400" b="0" i="0" u="none" strike="noStrike" dirty="0">
                <a:effectLst/>
                <a:latin typeface="Inter"/>
              </a:rPr>
            </a:br>
            <a:r>
              <a:rPr lang="en-US" sz="1400" b="1" i="0" u="none" strike="noStrike" dirty="0">
                <a:effectLst/>
                <a:latin typeface="Inter"/>
              </a:rPr>
              <a:t>Adoption Resources</a:t>
            </a:r>
            <a:r>
              <a:rPr lang="en-US" sz="1400" b="0" i="0" u="none" strike="noStrike" dirty="0">
                <a:effectLst/>
                <a:latin typeface="Inter"/>
              </a:rPr>
              <a:t>:</a:t>
            </a:r>
            <a:br>
              <a:rPr lang="en-US" sz="1400" b="0" i="0" u="none" strike="noStrike" dirty="0">
                <a:effectLst/>
                <a:latin typeface="Inter"/>
              </a:rPr>
            </a:br>
            <a:r>
              <a:rPr lang="en-US" sz="1400" b="0" i="0" u="none" strike="noStrike" dirty="0">
                <a:effectLst/>
                <a:latin typeface="Inter"/>
              </a:rPr>
              <a:t>Looking to adopt a new pet? Check out these organizations to find your perfect companion:</a:t>
            </a:r>
            <a:endParaRPr lang="en-US" sz="1400" dirty="0">
              <a:latin typeface="Inter"/>
            </a:endParaRPr>
          </a:p>
          <a:p>
            <a:pPr algn="l">
              <a:spcBef>
                <a:spcPts val="300"/>
              </a:spcBef>
              <a:buFont typeface="Arial" panose="020B0604020202020204" pitchFamily="34" charset="0"/>
              <a:buChar char="•"/>
            </a:pPr>
            <a:r>
              <a:rPr lang="en-US" sz="1400" b="0" i="0" u="none" strike="noStrike" dirty="0">
                <a:effectLst/>
                <a:latin typeface="Inter"/>
              </a:rPr>
              <a:t>General Pet Resources: </a:t>
            </a:r>
            <a:r>
              <a:rPr lang="en-US" sz="1400" b="0" i="0" u="none" strike="noStrike" dirty="0">
                <a:effectLst/>
                <a:latin typeface="Inter"/>
                <a:hlinkClick r:id="rId3">
                  <a:extLst>
                    <a:ext uri="{A12FA001-AC4F-418D-AE19-62706E023703}">
                      <ahyp:hlinkClr xmlns:ahyp="http://schemas.microsoft.com/office/drawing/2018/hyperlinkcolor" val="tx"/>
                    </a:ext>
                  </a:extLst>
                </a:hlinkClick>
              </a:rPr>
              <a:t>https://bestfriends.org/pet-care-resources/issues/pet-adoption-resources</a:t>
            </a:r>
            <a:endParaRPr lang="en-US" sz="1400" dirty="0">
              <a:latin typeface="Inter"/>
            </a:endParaRPr>
          </a:p>
          <a:p>
            <a:pPr algn="l">
              <a:spcBef>
                <a:spcPts val="300"/>
              </a:spcBef>
              <a:buFont typeface="Arial" panose="020B0604020202020204" pitchFamily="34" charset="0"/>
              <a:buChar char="•"/>
            </a:pPr>
            <a:r>
              <a:rPr lang="en-US" sz="1400" b="0" i="0" u="none" strike="noStrike" dirty="0">
                <a:effectLst/>
                <a:latin typeface="Inter"/>
              </a:rPr>
              <a:t>ASPCA: </a:t>
            </a:r>
            <a:r>
              <a:rPr lang="en-US" sz="1400" b="0" i="0" u="none" strike="noStrike" dirty="0">
                <a:effectLst/>
                <a:latin typeface="Inter"/>
                <a:hlinkClick r:id="rId4">
                  <a:extLst>
                    <a:ext uri="{A12FA001-AC4F-418D-AE19-62706E023703}">
                      <ahyp:hlinkClr xmlns:ahyp="http://schemas.microsoft.com/office/drawing/2018/hyperlinkcolor" val="tx"/>
                    </a:ext>
                  </a:extLst>
                </a:hlinkClick>
              </a:rPr>
              <a:t>https://www.aspca.org/</a:t>
            </a:r>
            <a:endParaRPr lang="en-US" sz="1400" dirty="0">
              <a:latin typeface="Inter"/>
            </a:endParaRPr>
          </a:p>
          <a:p>
            <a:endParaRPr lang="en-US" sz="1400" dirty="0"/>
          </a:p>
          <a:p>
            <a:pPr algn="l">
              <a:spcBef>
                <a:spcPts val="300"/>
              </a:spcBef>
            </a:pPr>
            <a:r>
              <a:rPr lang="en-US" sz="1400" b="1" i="0" u="none" strike="noStrike" dirty="0">
                <a:effectLst/>
                <a:latin typeface="Inter"/>
              </a:rPr>
              <a:t>Pet Care Guides</a:t>
            </a:r>
            <a:r>
              <a:rPr lang="en-US" sz="1400" b="0" i="0" u="none" strike="noStrike" dirty="0">
                <a:effectLst/>
                <a:latin typeface="Inter"/>
              </a:rPr>
              <a:t>:</a:t>
            </a:r>
            <a:br>
              <a:rPr lang="en-US" sz="1400" b="0" i="0" u="none" strike="noStrike" dirty="0">
                <a:effectLst/>
                <a:latin typeface="Inter"/>
              </a:rPr>
            </a:br>
            <a:r>
              <a:rPr lang="en-US" sz="1400" b="0" i="0" u="none" strike="noStrike" dirty="0">
                <a:effectLst/>
                <a:latin typeface="Inter"/>
              </a:rPr>
              <a:t>Explore our collection of pet care guides to ensure your pet stays healthy and happy:</a:t>
            </a:r>
            <a:br>
              <a:rPr lang="en-US" sz="1400" b="0" i="0" u="none" strike="noStrike" dirty="0">
                <a:effectLst/>
                <a:latin typeface="Inter"/>
              </a:rPr>
            </a:br>
            <a:r>
              <a:rPr lang="en-US" sz="1400" b="0" i="0" u="none" strike="noStrike" dirty="0">
                <a:effectLst/>
                <a:latin typeface="Inter"/>
              </a:rPr>
              <a:t>Guinea Pig Care: </a:t>
            </a:r>
            <a:r>
              <a:rPr lang="en-US" sz="1400" b="0" i="0" u="none" strike="noStrike" dirty="0">
                <a:effectLst/>
                <a:latin typeface="Inter"/>
                <a:hlinkClick r:id="rId5">
                  <a:extLst>
                    <a:ext uri="{A12FA001-AC4F-418D-AE19-62706E023703}">
                      <ahyp:hlinkClr xmlns:ahyp="http://schemas.microsoft.com/office/drawing/2018/hyperlinkcolor" val="tx"/>
                    </a:ext>
                  </a:extLst>
                </a:hlinkClick>
              </a:rPr>
              <a:t>https://www.animalhumanesociety.org/adoption/guinea-pig-care</a:t>
            </a:r>
            <a:endParaRPr lang="en-US" sz="1400" b="0" i="0" u="none" strike="noStrike" dirty="0">
              <a:effectLst/>
              <a:latin typeface="Inter"/>
            </a:endParaRPr>
          </a:p>
          <a:p>
            <a:pPr algn="l">
              <a:spcBef>
                <a:spcPts val="300"/>
              </a:spcBef>
              <a:buFont typeface="Arial" panose="020B0604020202020204" pitchFamily="34" charset="0"/>
              <a:buChar char="•"/>
            </a:pPr>
            <a:r>
              <a:rPr lang="en-US" sz="1400" b="0" i="0" u="none" strike="noStrike" dirty="0">
                <a:effectLst/>
                <a:latin typeface="Inter"/>
              </a:rPr>
              <a:t>Mouse Care: </a:t>
            </a:r>
            <a:r>
              <a:rPr lang="en-US" sz="1400" b="0" i="0" u="none" strike="noStrike" dirty="0">
                <a:effectLst/>
                <a:latin typeface="Inter"/>
                <a:hlinkClick r:id="rId6">
                  <a:extLst>
                    <a:ext uri="{A12FA001-AC4F-418D-AE19-62706E023703}">
                      <ahyp:hlinkClr xmlns:ahyp="http://schemas.microsoft.com/office/drawing/2018/hyperlinkcolor" val="tx"/>
                    </a:ext>
                  </a:extLst>
                </a:hlinkClick>
              </a:rPr>
              <a:t>https://www.bluecross.org.uk/pet-advice/caring-your-mouse</a:t>
            </a:r>
            <a:br>
              <a:rPr lang="en-US" sz="1400" b="0" i="0" u="none" strike="noStrike" dirty="0">
                <a:effectLst/>
                <a:latin typeface="Inter"/>
              </a:rPr>
            </a:br>
            <a:br>
              <a:rPr lang="en-US" sz="1400" b="0" i="0" u="none" strike="noStrike" dirty="0">
                <a:effectLst/>
                <a:latin typeface="Inter"/>
              </a:rPr>
            </a:br>
            <a:r>
              <a:rPr lang="en-US" sz="1400" b="0" i="0" u="none" strike="noStrike" dirty="0">
                <a:effectLst/>
                <a:latin typeface="Inter"/>
              </a:rPr>
              <a:t>Need personalized advice? Schedule a consultation with one of our </a:t>
            </a:r>
            <a:r>
              <a:rPr lang="en-US" sz="1400" b="0" i="0" u="none" strike="noStrike" dirty="0" err="1">
                <a:effectLst/>
                <a:latin typeface="Inter"/>
              </a:rPr>
              <a:t>Pexperts</a:t>
            </a:r>
            <a:r>
              <a:rPr lang="en-US" sz="1400" b="0" i="0" u="none" strike="noStrike" dirty="0">
                <a:effectLst/>
                <a:latin typeface="Inter"/>
              </a:rPr>
              <a:t> today!</a:t>
            </a:r>
          </a:p>
        </p:txBody>
      </p:sp>
      <p:sp>
        <p:nvSpPr>
          <p:cNvPr id="10" name="Rounded Rectangle 9">
            <a:hlinkClick r:id="rId7" action="ppaction://hlinksldjump"/>
            <a:extLst>
              <a:ext uri="{FF2B5EF4-FFF2-40B4-BE49-F238E27FC236}">
                <a16:creationId xmlns:a16="http://schemas.microsoft.com/office/drawing/2014/main" id="{A5A54BAE-6D4C-541A-FD82-78C9BAA02200}"/>
              </a:ext>
            </a:extLst>
          </p:cNvPr>
          <p:cNvSpPr/>
          <p:nvPr/>
        </p:nvSpPr>
        <p:spPr>
          <a:xfrm>
            <a:off x="98619" y="682773"/>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Home</a:t>
            </a:r>
          </a:p>
        </p:txBody>
      </p:sp>
      <p:sp>
        <p:nvSpPr>
          <p:cNvPr id="12" name="Rounded Rectangle 11">
            <a:hlinkClick r:id="rId8" action="ppaction://hlinksldjump"/>
            <a:extLst>
              <a:ext uri="{FF2B5EF4-FFF2-40B4-BE49-F238E27FC236}">
                <a16:creationId xmlns:a16="http://schemas.microsoft.com/office/drawing/2014/main" id="{11D3E820-8126-D78D-78A5-041B24F56AA5}"/>
              </a:ext>
            </a:extLst>
          </p:cNvPr>
          <p:cNvSpPr/>
          <p:nvPr/>
        </p:nvSpPr>
        <p:spPr>
          <a:xfrm>
            <a:off x="2338894" y="691133"/>
            <a:ext cx="1097943"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Cats</a:t>
            </a:r>
          </a:p>
        </p:txBody>
      </p:sp>
      <p:sp>
        <p:nvSpPr>
          <p:cNvPr id="13" name="Rounded Rectangle 12">
            <a:hlinkClick r:id="rId9" action="ppaction://hlinksldjump"/>
            <a:extLst>
              <a:ext uri="{FF2B5EF4-FFF2-40B4-BE49-F238E27FC236}">
                <a16:creationId xmlns:a16="http://schemas.microsoft.com/office/drawing/2014/main" id="{B0A2911E-BB6F-F235-6EDF-DB662A4396AB}"/>
              </a:ext>
            </a:extLst>
          </p:cNvPr>
          <p:cNvSpPr/>
          <p:nvPr/>
        </p:nvSpPr>
        <p:spPr>
          <a:xfrm>
            <a:off x="1207000" y="697707"/>
            <a:ext cx="1017017"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Dogs</a:t>
            </a:r>
          </a:p>
        </p:txBody>
      </p:sp>
      <p:sp>
        <p:nvSpPr>
          <p:cNvPr id="14" name="Rounded Rectangle 13">
            <a:hlinkClick r:id="rId10" action="ppaction://hlinksldjump"/>
            <a:extLst>
              <a:ext uri="{FF2B5EF4-FFF2-40B4-BE49-F238E27FC236}">
                <a16:creationId xmlns:a16="http://schemas.microsoft.com/office/drawing/2014/main" id="{651A91DB-A67D-9FCB-08D4-E7A7543A9DDE}"/>
              </a:ext>
            </a:extLst>
          </p:cNvPr>
          <p:cNvSpPr/>
          <p:nvPr/>
        </p:nvSpPr>
        <p:spPr>
          <a:xfrm>
            <a:off x="3549380" y="706479"/>
            <a:ext cx="1185391"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Birds</a:t>
            </a:r>
          </a:p>
        </p:txBody>
      </p:sp>
      <p:sp>
        <p:nvSpPr>
          <p:cNvPr id="15" name="Rounded Rectangle 14">
            <a:hlinkClick r:id="rId2" action="ppaction://hlinksldjump"/>
            <a:extLst>
              <a:ext uri="{FF2B5EF4-FFF2-40B4-BE49-F238E27FC236}">
                <a16:creationId xmlns:a16="http://schemas.microsoft.com/office/drawing/2014/main" id="{628655C0-8C55-172A-9001-98BD9126669D}"/>
              </a:ext>
            </a:extLst>
          </p:cNvPr>
          <p:cNvSpPr/>
          <p:nvPr/>
        </p:nvSpPr>
        <p:spPr>
          <a:xfrm>
            <a:off x="4843597" y="697119"/>
            <a:ext cx="1333102"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Contact Us</a:t>
            </a:r>
            <a:endParaRPr lang="en-US" sz="1400" dirty="0">
              <a:solidFill>
                <a:schemeClr val="accent1">
                  <a:lumMod val="40000"/>
                  <a:lumOff val="60000"/>
                </a:schemeClr>
              </a:solidFill>
            </a:endParaRPr>
          </a:p>
        </p:txBody>
      </p:sp>
      <p:sp>
        <p:nvSpPr>
          <p:cNvPr id="16" name="Rounded Rectangle 15">
            <a:hlinkClick r:id="rId11" action="ppaction://hlinksldjump"/>
            <a:extLst>
              <a:ext uri="{FF2B5EF4-FFF2-40B4-BE49-F238E27FC236}">
                <a16:creationId xmlns:a16="http://schemas.microsoft.com/office/drawing/2014/main" id="{6438F8E0-8C48-264A-42E2-9CC2CB8CC24F}"/>
              </a:ext>
            </a:extLst>
          </p:cNvPr>
          <p:cNvSpPr/>
          <p:nvPr/>
        </p:nvSpPr>
        <p:spPr>
          <a:xfrm>
            <a:off x="6293637" y="704664"/>
            <a:ext cx="1361166"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Our Mission</a:t>
            </a:r>
            <a:endParaRPr lang="en-US" sz="1400" dirty="0">
              <a:solidFill>
                <a:schemeClr val="accent1">
                  <a:lumMod val="40000"/>
                  <a:lumOff val="60000"/>
                </a:schemeClr>
              </a:solidFill>
            </a:endParaRPr>
          </a:p>
        </p:txBody>
      </p:sp>
      <p:sp>
        <p:nvSpPr>
          <p:cNvPr id="17" name="Rounded Rectangle 16">
            <a:hlinkClick r:id="rId12" action="ppaction://hlinksldjump"/>
            <a:extLst>
              <a:ext uri="{FF2B5EF4-FFF2-40B4-BE49-F238E27FC236}">
                <a16:creationId xmlns:a16="http://schemas.microsoft.com/office/drawing/2014/main" id="{72A9E59F-32DC-8C16-AE4A-A347D7C46434}"/>
              </a:ext>
            </a:extLst>
          </p:cNvPr>
          <p:cNvSpPr/>
          <p:nvPr/>
        </p:nvSpPr>
        <p:spPr>
          <a:xfrm>
            <a:off x="7777864" y="688699"/>
            <a:ext cx="1745389" cy="457200"/>
          </a:xfrm>
          <a:prstGeom prst="roundRect">
            <a:avLst/>
          </a:prstGeom>
          <a:effectLst>
            <a:glow rad="2286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accent1">
                    <a:lumMod val="40000"/>
                    <a:lumOff val="60000"/>
                  </a:schemeClr>
                </a:solidFill>
              </a:rPr>
              <a:t>Guides</a:t>
            </a:r>
            <a:endParaRPr lang="en-US" sz="1400" dirty="0">
              <a:solidFill>
                <a:schemeClr val="accent1">
                  <a:lumMod val="40000"/>
                  <a:lumOff val="60000"/>
                </a:schemeClr>
              </a:solidFill>
            </a:endParaRPr>
          </a:p>
        </p:txBody>
      </p:sp>
      <p:grpSp>
        <p:nvGrpSpPr>
          <p:cNvPr id="19" name="Group 18">
            <a:extLst>
              <a:ext uri="{FF2B5EF4-FFF2-40B4-BE49-F238E27FC236}">
                <a16:creationId xmlns:a16="http://schemas.microsoft.com/office/drawing/2014/main" id="{9F36F569-6DD7-A689-E1A5-015687A30D01}"/>
              </a:ext>
            </a:extLst>
          </p:cNvPr>
          <p:cNvGrpSpPr/>
          <p:nvPr/>
        </p:nvGrpSpPr>
        <p:grpSpPr>
          <a:xfrm>
            <a:off x="3641321" y="6463542"/>
            <a:ext cx="4683850" cy="261258"/>
            <a:chOff x="3174991" y="6487782"/>
            <a:chExt cx="4683850" cy="261258"/>
          </a:xfrm>
        </p:grpSpPr>
        <p:sp>
          <p:nvSpPr>
            <p:cNvPr id="21" name="Rounded Rectangle 20">
              <a:hlinkClick r:id="rId12" action="ppaction://hlinksldjump"/>
              <a:extLst>
                <a:ext uri="{FF2B5EF4-FFF2-40B4-BE49-F238E27FC236}">
                  <a16:creationId xmlns:a16="http://schemas.microsoft.com/office/drawing/2014/main" id="{3D06BC54-B7F7-AFF0-D094-D625EF1B30CA}"/>
                </a:ext>
              </a:extLst>
            </p:cNvPr>
            <p:cNvSpPr/>
            <p:nvPr/>
          </p:nvSpPr>
          <p:spPr>
            <a:xfrm>
              <a:off x="4379434" y="6487782"/>
              <a:ext cx="1085528" cy="261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Resources</a:t>
              </a:r>
              <a:endParaRPr lang="en-US" sz="1400" dirty="0">
                <a:solidFill>
                  <a:schemeClr val="accent1">
                    <a:lumMod val="40000"/>
                    <a:lumOff val="60000"/>
                  </a:schemeClr>
                </a:solidFill>
              </a:endParaRPr>
            </a:p>
          </p:txBody>
        </p:sp>
        <p:sp>
          <p:nvSpPr>
            <p:cNvPr id="27" name="Rounded Rectangle 26">
              <a:hlinkClick r:id="rId2" action="ppaction://hlinksldjump"/>
              <a:extLst>
                <a:ext uri="{FF2B5EF4-FFF2-40B4-BE49-F238E27FC236}">
                  <a16:creationId xmlns:a16="http://schemas.microsoft.com/office/drawing/2014/main" id="{D60FF75E-9A45-BC80-A616-7D8B4712EA79}"/>
                </a:ext>
              </a:extLst>
            </p:cNvPr>
            <p:cNvSpPr/>
            <p:nvPr/>
          </p:nvSpPr>
          <p:spPr>
            <a:xfrm>
              <a:off x="5594613" y="6487782"/>
              <a:ext cx="2264228"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i="0" u="none" strike="noStrike" dirty="0">
                  <a:solidFill>
                    <a:schemeClr val="accent1">
                      <a:lumMod val="40000"/>
                      <a:lumOff val="60000"/>
                    </a:schemeClr>
                  </a:solidFill>
                  <a:effectLst/>
                  <a:latin typeface="Inter"/>
                </a:rPr>
                <a:t>Request a Consultation! </a:t>
              </a:r>
              <a:endParaRPr lang="en-US" sz="1400" dirty="0">
                <a:solidFill>
                  <a:schemeClr val="accent1">
                    <a:lumMod val="40000"/>
                    <a:lumOff val="60000"/>
                  </a:schemeClr>
                </a:solidFill>
              </a:endParaRPr>
            </a:p>
          </p:txBody>
        </p:sp>
        <p:sp>
          <p:nvSpPr>
            <p:cNvPr id="28" name="Rounded Rectangle 27">
              <a:hlinkClick r:id="rId11" action="ppaction://hlinksldjump"/>
              <a:extLst>
                <a:ext uri="{FF2B5EF4-FFF2-40B4-BE49-F238E27FC236}">
                  <a16:creationId xmlns:a16="http://schemas.microsoft.com/office/drawing/2014/main" id="{22770573-8432-8E73-A6E5-7D1DD8398B52}"/>
                </a:ext>
              </a:extLst>
            </p:cNvPr>
            <p:cNvSpPr/>
            <p:nvPr/>
          </p:nvSpPr>
          <p:spPr>
            <a:xfrm>
              <a:off x="3174991" y="6487782"/>
              <a:ext cx="1074792" cy="26125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schemeClr val="accent1">
                      <a:lumMod val="40000"/>
                      <a:lumOff val="60000"/>
                    </a:schemeClr>
                  </a:solidFill>
                </a:rPr>
                <a:t>About Us</a:t>
              </a:r>
            </a:p>
          </p:txBody>
        </p:sp>
      </p:grpSp>
    </p:spTree>
    <p:extLst>
      <p:ext uri="{BB962C8B-B14F-4D97-AF65-F5344CB8AC3E}">
        <p14:creationId xmlns:p14="http://schemas.microsoft.com/office/powerpoint/2010/main" val="314859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fa792cf-7768-4341-8857-81754c2afa1f}" enabled="0" method="" siteId="{cfa792cf-7768-4341-8857-81754c2afa1f}" removed="1"/>
</clbl:labelList>
</file>

<file path=docProps/app.xml><?xml version="1.0" encoding="utf-8"?>
<Properties xmlns="http://schemas.openxmlformats.org/officeDocument/2006/extended-properties" xmlns:vt="http://schemas.openxmlformats.org/officeDocument/2006/docPropsVTypes">
  <TotalTime>1987</TotalTime>
  <Words>1471</Words>
  <Application>Microsoft Macintosh PowerPoint</Application>
  <PresentationFormat>Widescreen</PresentationFormat>
  <Paragraphs>131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sangare</dc:creator>
  <cp:lastModifiedBy>Hamza sangare</cp:lastModifiedBy>
  <cp:revision>5</cp:revision>
  <dcterms:created xsi:type="dcterms:W3CDTF">2025-02-24T08:26:29Z</dcterms:created>
  <dcterms:modified xsi:type="dcterms:W3CDTF">2025-03-06T15:03:03Z</dcterms:modified>
</cp:coreProperties>
</file>