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81" r:id="rId1"/>
  </p:sldMasterIdLst>
  <p:sldIdLst>
    <p:sldId id="256" r:id="rId2"/>
    <p:sldId id="257" r:id="rId3"/>
    <p:sldId id="258" r:id="rId4"/>
    <p:sldId id="269" r:id="rId5"/>
    <p:sldId id="259" r:id="rId6"/>
    <p:sldId id="273" r:id="rId7"/>
    <p:sldId id="260" r:id="rId8"/>
    <p:sldId id="261" r:id="rId9"/>
    <p:sldId id="274" r:id="rId10"/>
    <p:sldId id="275" r:id="rId11"/>
    <p:sldId id="276" r:id="rId12"/>
    <p:sldId id="279" r:id="rId13"/>
    <p:sldId id="277" r:id="rId14"/>
    <p:sldId id="278" r:id="rId15"/>
    <p:sldId id="262" r:id="rId16"/>
    <p:sldId id="263" r:id="rId17"/>
    <p:sldId id="264" r:id="rId18"/>
    <p:sldId id="266" r:id="rId19"/>
    <p:sldId id="271" r:id="rId20"/>
    <p:sldId id="272" r:id="rId21"/>
    <p:sldId id="267" r:id="rId22"/>
    <p:sldId id="270" r:id="rId23"/>
    <p:sldId id="268"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0F8D095-FD00-2F41-8B10-6DD0979C666F}" type="datetimeFigureOut">
              <a:rPr lang="en-US" smtClean="0"/>
              <a:t>1/10/21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C0CFB9D-CF45-2146-9220-2396E1AB627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912968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0F8D095-FD00-2F41-8B10-6DD0979C666F}" type="datetimeFigureOut">
              <a:rPr lang="en-US" smtClean="0"/>
              <a:t>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CFB9D-CF45-2146-9220-2396E1AB627D}" type="slidenum">
              <a:rPr lang="en-US" smtClean="0"/>
              <a:t>‹#›</a:t>
            </a:fld>
            <a:endParaRPr lang="en-US"/>
          </a:p>
        </p:txBody>
      </p:sp>
    </p:spTree>
    <p:extLst>
      <p:ext uri="{BB962C8B-B14F-4D97-AF65-F5344CB8AC3E}">
        <p14:creationId xmlns:p14="http://schemas.microsoft.com/office/powerpoint/2010/main" val="3008317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0F8D095-FD00-2F41-8B10-6DD0979C666F}" type="datetimeFigureOut">
              <a:rPr lang="en-US" smtClean="0"/>
              <a:t>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CFB9D-CF45-2146-9220-2396E1AB627D}" type="slidenum">
              <a:rPr lang="en-US" smtClean="0"/>
              <a:t>‹#›</a:t>
            </a:fld>
            <a:endParaRPr lang="en-US"/>
          </a:p>
        </p:txBody>
      </p:sp>
    </p:spTree>
    <p:extLst>
      <p:ext uri="{BB962C8B-B14F-4D97-AF65-F5344CB8AC3E}">
        <p14:creationId xmlns:p14="http://schemas.microsoft.com/office/powerpoint/2010/main" val="366900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0F8D095-FD00-2F41-8B10-6DD0979C666F}" type="datetimeFigureOut">
              <a:rPr lang="en-US" smtClean="0"/>
              <a:t>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CFB9D-CF45-2146-9220-2396E1AB627D}" type="slidenum">
              <a:rPr lang="en-US" smtClean="0"/>
              <a:t>‹#›</a:t>
            </a:fld>
            <a:endParaRPr lang="en-US"/>
          </a:p>
        </p:txBody>
      </p:sp>
    </p:spTree>
    <p:extLst>
      <p:ext uri="{BB962C8B-B14F-4D97-AF65-F5344CB8AC3E}">
        <p14:creationId xmlns:p14="http://schemas.microsoft.com/office/powerpoint/2010/main" val="162871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0F8D095-FD00-2F41-8B10-6DD0979C666F}" type="datetimeFigureOut">
              <a:rPr lang="en-US" smtClean="0"/>
              <a:t>1/10/21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C0CFB9D-CF45-2146-9220-2396E1AB627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486358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0F8D095-FD00-2F41-8B10-6DD0979C666F}" type="datetimeFigureOut">
              <a:rPr lang="en-US" smtClean="0"/>
              <a:t>1/10/21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CFB9D-CF45-2146-9220-2396E1AB627D}" type="slidenum">
              <a:rPr lang="en-US" smtClean="0"/>
              <a:t>‹#›</a:t>
            </a:fld>
            <a:endParaRPr lang="en-US"/>
          </a:p>
        </p:txBody>
      </p:sp>
    </p:spTree>
    <p:extLst>
      <p:ext uri="{BB962C8B-B14F-4D97-AF65-F5344CB8AC3E}">
        <p14:creationId xmlns:p14="http://schemas.microsoft.com/office/powerpoint/2010/main" val="286826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0F8D095-FD00-2F41-8B10-6DD0979C666F}" type="datetimeFigureOut">
              <a:rPr lang="en-US" smtClean="0"/>
              <a:t>1/10/21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CFB9D-CF45-2146-9220-2396E1AB627D}" type="slidenum">
              <a:rPr lang="en-US" smtClean="0"/>
              <a:t>‹#›</a:t>
            </a:fld>
            <a:endParaRPr lang="en-US"/>
          </a:p>
        </p:txBody>
      </p:sp>
    </p:spTree>
    <p:extLst>
      <p:ext uri="{BB962C8B-B14F-4D97-AF65-F5344CB8AC3E}">
        <p14:creationId xmlns:p14="http://schemas.microsoft.com/office/powerpoint/2010/main" val="42175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0F8D095-FD00-2F41-8B10-6DD0979C666F}" type="datetimeFigureOut">
              <a:rPr lang="en-US" smtClean="0"/>
              <a:t>1/10/21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CFB9D-CF45-2146-9220-2396E1AB627D}" type="slidenum">
              <a:rPr lang="en-US" smtClean="0"/>
              <a:t>‹#›</a:t>
            </a:fld>
            <a:endParaRPr lang="en-US"/>
          </a:p>
        </p:txBody>
      </p:sp>
    </p:spTree>
    <p:extLst>
      <p:ext uri="{BB962C8B-B14F-4D97-AF65-F5344CB8AC3E}">
        <p14:creationId xmlns:p14="http://schemas.microsoft.com/office/powerpoint/2010/main" val="375753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8D095-FD00-2F41-8B10-6DD0979C666F}" type="datetimeFigureOut">
              <a:rPr lang="en-US" smtClean="0"/>
              <a:t>1/10/21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CFB9D-CF45-2146-9220-2396E1AB627D}" type="slidenum">
              <a:rPr lang="en-US" smtClean="0"/>
              <a:t>‹#›</a:t>
            </a:fld>
            <a:endParaRPr lang="en-US"/>
          </a:p>
        </p:txBody>
      </p:sp>
    </p:spTree>
    <p:extLst>
      <p:ext uri="{BB962C8B-B14F-4D97-AF65-F5344CB8AC3E}">
        <p14:creationId xmlns:p14="http://schemas.microsoft.com/office/powerpoint/2010/main" val="135263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0F8D095-FD00-2F41-8B10-6DD0979C666F}" type="datetimeFigureOut">
              <a:rPr lang="en-US" smtClean="0"/>
              <a:t>1/10/21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C0CFB9D-CF45-2146-9220-2396E1AB627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66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0F8D095-FD00-2F41-8B10-6DD0979C666F}" type="datetimeFigureOut">
              <a:rPr lang="en-US" smtClean="0"/>
              <a:t>1/10/21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C0CFB9D-CF45-2146-9220-2396E1AB627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48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0F8D095-FD00-2F41-8B10-6DD0979C666F}" type="datetimeFigureOut">
              <a:rPr lang="en-US" smtClean="0"/>
              <a:t>1/10/21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C0CFB9D-CF45-2146-9220-2396E1AB627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8928790"/>
      </p:ext>
    </p:extLst>
  </p:cSld>
  <p:clrMap bg1="lt1" tx1="dk1" bg2="lt2" tx2="dk2" accent1="accent1" accent2="accent2" accent3="accent3" accent4="accent4" accent5="accent5" accent6="accent6" hlink="hlink" folHlink="folHlink"/>
  <p:sldLayoutIdLst>
    <p:sldLayoutId id="2147484282" r:id="rId1"/>
    <p:sldLayoutId id="214748428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 id="214748429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youtube.com/watch?v=UI6lqHOVHic" TargetMode="External"/><Relationship Id="rId3" Type="http://schemas.openxmlformats.org/officeDocument/2006/relationships/hyperlink" Target="https://stackoverflow.com/questions/25475384/when-and-why-do-i-need-to-use-cin-ignore-in-c" TargetMode="External"/><Relationship Id="rId7" Type="http://schemas.openxmlformats.org/officeDocument/2006/relationships/hyperlink" Target="https://www.youtube.com/watch?v=zid-MVo7M-E" TargetMode="External"/><Relationship Id="rId2" Type="http://schemas.openxmlformats.org/officeDocument/2006/relationships/hyperlink" Target="https://www.youtube.com/watch?v=pCK6prSq8aw" TargetMode="External"/><Relationship Id="rId1" Type="http://schemas.openxmlformats.org/officeDocument/2006/relationships/slideLayout" Target="../slideLayouts/slideLayout2.xml"/><Relationship Id="rId6" Type="http://schemas.openxmlformats.org/officeDocument/2006/relationships/hyperlink" Target="https://www.researchgate.net/figure/UML-Class-Diagram-for-Inventory-System_fig2_268209199" TargetMode="External"/><Relationship Id="rId5" Type="http://schemas.openxmlformats.org/officeDocument/2006/relationships/hyperlink" Target="https://www.youtube.com/watch?v=lzxWNtjii8U" TargetMode="External"/><Relationship Id="rId4" Type="http://schemas.openxmlformats.org/officeDocument/2006/relationships/hyperlink" Target="https://www.youtube.com/watch?v=_IzYGiuX8QM&amp;list=PLmwMnplCbVihAHydDxBiDgzxsha1c_sxV&amp;index=4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5B29-25C9-5F4D-9BD3-E50806667212}"/>
              </a:ext>
            </a:extLst>
          </p:cNvPr>
          <p:cNvSpPr>
            <a:spLocks noGrp="1"/>
          </p:cNvSpPr>
          <p:nvPr>
            <p:ph type="ctrTitle"/>
          </p:nvPr>
        </p:nvSpPr>
        <p:spPr/>
        <p:txBody>
          <a:bodyPr/>
          <a:lstStyle/>
          <a:p>
            <a:r>
              <a:rPr lang="en-US" dirty="0"/>
              <a:t>CST2550 Coursework 1</a:t>
            </a:r>
          </a:p>
        </p:txBody>
      </p:sp>
      <p:sp>
        <p:nvSpPr>
          <p:cNvPr id="3" name="Subtitle 2">
            <a:extLst>
              <a:ext uri="{FF2B5EF4-FFF2-40B4-BE49-F238E27FC236}">
                <a16:creationId xmlns:a16="http://schemas.microsoft.com/office/drawing/2014/main" id="{D33E8684-EBD3-5441-8C08-13F61401AD8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7560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6B5C-CC74-A04D-8CE0-51DFD47AEC66}"/>
              </a:ext>
            </a:extLst>
          </p:cNvPr>
          <p:cNvSpPr>
            <a:spLocks noGrp="1"/>
          </p:cNvSpPr>
          <p:nvPr>
            <p:ph type="title"/>
          </p:nvPr>
        </p:nvSpPr>
        <p:spPr>
          <a:xfrm>
            <a:off x="1137684" y="345558"/>
            <a:ext cx="5497032" cy="1485900"/>
          </a:xfrm>
        </p:spPr>
        <p:txBody>
          <a:bodyPr/>
          <a:lstStyle/>
          <a:p>
            <a:r>
              <a:rPr lang="en-US" dirty="0"/>
              <a:t>Sequence diagram (sell function)</a:t>
            </a:r>
          </a:p>
        </p:txBody>
      </p:sp>
      <p:pic>
        <p:nvPicPr>
          <p:cNvPr id="5" name="Content Placeholder 4" descr="Diagram&#10;&#10;Description automatically generated">
            <a:extLst>
              <a:ext uri="{FF2B5EF4-FFF2-40B4-BE49-F238E27FC236}">
                <a16:creationId xmlns:a16="http://schemas.microsoft.com/office/drawing/2014/main" id="{2AA7FA04-CD01-F847-B74D-08C47F8D12E6}"/>
              </a:ext>
            </a:extLst>
          </p:cNvPr>
          <p:cNvPicPr>
            <a:picLocks noGrp="1" noChangeAspect="1"/>
          </p:cNvPicPr>
          <p:nvPr>
            <p:ph idx="1"/>
          </p:nvPr>
        </p:nvPicPr>
        <p:blipFill>
          <a:blip r:embed="rId2"/>
          <a:stretch>
            <a:fillRect/>
          </a:stretch>
        </p:blipFill>
        <p:spPr>
          <a:xfrm>
            <a:off x="7400260" y="0"/>
            <a:ext cx="4791740" cy="6847867"/>
          </a:xfrm>
        </p:spPr>
      </p:pic>
      <p:sp>
        <p:nvSpPr>
          <p:cNvPr id="6" name="Content Placeholder 2">
            <a:extLst>
              <a:ext uri="{FF2B5EF4-FFF2-40B4-BE49-F238E27FC236}">
                <a16:creationId xmlns:a16="http://schemas.microsoft.com/office/drawing/2014/main" id="{1853CC04-B146-D84E-AC3A-BF9EA8F4D869}"/>
              </a:ext>
            </a:extLst>
          </p:cNvPr>
          <p:cNvSpPr txBox="1">
            <a:spLocks/>
          </p:cNvSpPr>
          <p:nvPr/>
        </p:nvSpPr>
        <p:spPr>
          <a:xfrm>
            <a:off x="1286540" y="1831458"/>
            <a:ext cx="5784112" cy="407669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fontAlgn="ctr"/>
            <a:r>
              <a:rPr lang="en-GB" dirty="0"/>
              <a:t>This is very similar to the restock function.</a:t>
            </a:r>
          </a:p>
          <a:p>
            <a:pPr fontAlgn="ctr"/>
            <a:r>
              <a:rPr lang="en-GB" dirty="0"/>
              <a:t>This shows the order of events that take place when the sell function is called.</a:t>
            </a:r>
          </a:p>
          <a:p>
            <a:pPr fontAlgn="ctr"/>
            <a:r>
              <a:rPr lang="en-GB" dirty="0"/>
              <a:t>As you can see this function request name and number of item in order to sell (reduce) items within a specific stock and if the user fails to input valid information the item returns to “main menu”.</a:t>
            </a:r>
          </a:p>
          <a:p>
            <a:pPr fontAlgn="ctr"/>
            <a:r>
              <a:rPr lang="en-GB" dirty="0"/>
              <a:t>The diagram also helped me make the function within my code. This can be seen within the code since I included everything that is in this diagram.</a:t>
            </a:r>
          </a:p>
          <a:p>
            <a:endParaRPr lang="en-US" dirty="0"/>
          </a:p>
        </p:txBody>
      </p:sp>
    </p:spTree>
    <p:extLst>
      <p:ext uri="{BB962C8B-B14F-4D97-AF65-F5344CB8AC3E}">
        <p14:creationId xmlns:p14="http://schemas.microsoft.com/office/powerpoint/2010/main" val="3776538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8C9E-E51C-8147-9F94-40E43A71FFBB}"/>
              </a:ext>
            </a:extLst>
          </p:cNvPr>
          <p:cNvSpPr>
            <a:spLocks noGrp="1"/>
          </p:cNvSpPr>
          <p:nvPr>
            <p:ph type="title"/>
          </p:nvPr>
        </p:nvSpPr>
        <p:spPr>
          <a:xfrm>
            <a:off x="1095153" y="366823"/>
            <a:ext cx="6188149" cy="1485900"/>
          </a:xfrm>
        </p:spPr>
        <p:txBody>
          <a:bodyPr/>
          <a:lstStyle/>
          <a:p>
            <a:r>
              <a:rPr lang="en-US" dirty="0"/>
              <a:t>Sequence diagram (new item function)</a:t>
            </a:r>
          </a:p>
        </p:txBody>
      </p:sp>
      <p:pic>
        <p:nvPicPr>
          <p:cNvPr id="5" name="Content Placeholder 4" descr="Diagram, timeline&#10;&#10;Description automatically generated">
            <a:extLst>
              <a:ext uri="{FF2B5EF4-FFF2-40B4-BE49-F238E27FC236}">
                <a16:creationId xmlns:a16="http://schemas.microsoft.com/office/drawing/2014/main" id="{3799F866-8ADE-1749-BB05-01ADAC729695}"/>
              </a:ext>
            </a:extLst>
          </p:cNvPr>
          <p:cNvPicPr>
            <a:picLocks noGrp="1" noChangeAspect="1"/>
          </p:cNvPicPr>
          <p:nvPr>
            <p:ph idx="1"/>
          </p:nvPr>
        </p:nvPicPr>
        <p:blipFill>
          <a:blip r:embed="rId2"/>
          <a:stretch>
            <a:fillRect/>
          </a:stretch>
        </p:blipFill>
        <p:spPr>
          <a:xfrm>
            <a:off x="7666075" y="0"/>
            <a:ext cx="4525926" cy="6855794"/>
          </a:xfrm>
        </p:spPr>
      </p:pic>
      <p:sp>
        <p:nvSpPr>
          <p:cNvPr id="6" name="Content Placeholder 2">
            <a:extLst>
              <a:ext uri="{FF2B5EF4-FFF2-40B4-BE49-F238E27FC236}">
                <a16:creationId xmlns:a16="http://schemas.microsoft.com/office/drawing/2014/main" id="{80448695-FD42-CD47-9B1A-822A17615C84}"/>
              </a:ext>
            </a:extLst>
          </p:cNvPr>
          <p:cNvSpPr txBox="1">
            <a:spLocks/>
          </p:cNvSpPr>
          <p:nvPr/>
        </p:nvSpPr>
        <p:spPr>
          <a:xfrm>
            <a:off x="1270590" y="2129171"/>
            <a:ext cx="5353493" cy="403771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fontAlgn="ctr"/>
            <a:r>
              <a:rPr lang="en-GB" dirty="0"/>
              <a:t>This diagram shows the order of interaction between the user and stock system when the add new item function is called. This function adds a new item to the stock.</a:t>
            </a:r>
          </a:p>
          <a:p>
            <a:pPr fontAlgn="ctr"/>
            <a:r>
              <a:rPr lang="en-GB" dirty="0"/>
              <a:t>As you can see the stock system requests name, number and price from the user. If the user gives invalid input, the system returns to main menu. If the user is successful, the system displays a message.</a:t>
            </a:r>
          </a:p>
          <a:p>
            <a:pPr marL="0" indent="0" fontAlgn="ctr">
              <a:buFont typeface="Franklin Gothic Book" panose="020B0503020102020204" pitchFamily="34" charset="0"/>
              <a:buNone/>
            </a:pPr>
            <a:endParaRPr lang="en-GB" dirty="0"/>
          </a:p>
          <a:p>
            <a:pPr fontAlgn="ctr"/>
            <a:endParaRPr lang="en-GB" dirty="0"/>
          </a:p>
          <a:p>
            <a:endParaRPr lang="en-US" dirty="0"/>
          </a:p>
        </p:txBody>
      </p:sp>
    </p:spTree>
    <p:extLst>
      <p:ext uri="{BB962C8B-B14F-4D97-AF65-F5344CB8AC3E}">
        <p14:creationId xmlns:p14="http://schemas.microsoft.com/office/powerpoint/2010/main" val="62531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timeline&#10;&#10;Description automatically generated">
            <a:extLst>
              <a:ext uri="{FF2B5EF4-FFF2-40B4-BE49-F238E27FC236}">
                <a16:creationId xmlns:a16="http://schemas.microsoft.com/office/drawing/2014/main" id="{217CEBB4-D9B0-ED4B-AFA2-CB4234AEFCDB}"/>
              </a:ext>
            </a:extLst>
          </p:cNvPr>
          <p:cNvPicPr>
            <a:picLocks noGrp="1" noChangeAspect="1"/>
          </p:cNvPicPr>
          <p:nvPr>
            <p:ph idx="1"/>
          </p:nvPr>
        </p:nvPicPr>
        <p:blipFill>
          <a:blip r:embed="rId2"/>
          <a:stretch>
            <a:fillRect/>
          </a:stretch>
        </p:blipFill>
        <p:spPr>
          <a:xfrm>
            <a:off x="7839809" y="0"/>
            <a:ext cx="4352192" cy="6858324"/>
          </a:xfrm>
        </p:spPr>
      </p:pic>
      <p:sp>
        <p:nvSpPr>
          <p:cNvPr id="6" name="Title 1">
            <a:extLst>
              <a:ext uri="{FF2B5EF4-FFF2-40B4-BE49-F238E27FC236}">
                <a16:creationId xmlns:a16="http://schemas.microsoft.com/office/drawing/2014/main" id="{0BE17CC7-732B-814A-ABE1-01DB79F9DDCD}"/>
              </a:ext>
            </a:extLst>
          </p:cNvPr>
          <p:cNvSpPr>
            <a:spLocks noGrp="1"/>
          </p:cNvSpPr>
          <p:nvPr>
            <p:ph type="title"/>
          </p:nvPr>
        </p:nvSpPr>
        <p:spPr>
          <a:xfrm>
            <a:off x="1095154" y="366823"/>
            <a:ext cx="7063631" cy="1485900"/>
          </a:xfrm>
        </p:spPr>
        <p:txBody>
          <a:bodyPr/>
          <a:lstStyle/>
          <a:p>
            <a:r>
              <a:rPr lang="en-US" dirty="0"/>
              <a:t>Sequence diagram (update function)</a:t>
            </a:r>
          </a:p>
        </p:txBody>
      </p:sp>
      <p:sp>
        <p:nvSpPr>
          <p:cNvPr id="7" name="Content Placeholder 2">
            <a:extLst>
              <a:ext uri="{FF2B5EF4-FFF2-40B4-BE49-F238E27FC236}">
                <a16:creationId xmlns:a16="http://schemas.microsoft.com/office/drawing/2014/main" id="{444864A3-2C77-9D4E-AB3B-0625DBC2EBC1}"/>
              </a:ext>
            </a:extLst>
          </p:cNvPr>
          <p:cNvSpPr txBox="1">
            <a:spLocks/>
          </p:cNvSpPr>
          <p:nvPr/>
        </p:nvSpPr>
        <p:spPr>
          <a:xfrm>
            <a:off x="1238693" y="1903227"/>
            <a:ext cx="5353493" cy="403771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fontAlgn="ctr"/>
            <a:r>
              <a:rPr lang="en-GB" dirty="0"/>
              <a:t>This diagram shows the order of interaction between the user and stock system when the update function is called. This function updates the number and price of an item.</a:t>
            </a:r>
          </a:p>
          <a:p>
            <a:pPr fontAlgn="ctr"/>
            <a:r>
              <a:rPr lang="en-GB" dirty="0"/>
              <a:t>As you can see the stock system requests name, number and price from the user. If the user gives invalid input, the system returns to main menu. If the user provided with correct inputs the system displays a message.</a:t>
            </a:r>
          </a:p>
          <a:p>
            <a:pPr marL="0" indent="0" fontAlgn="ctr">
              <a:buFont typeface="Franklin Gothic Book" panose="020B0503020102020204" pitchFamily="34" charset="0"/>
              <a:buNone/>
            </a:pPr>
            <a:endParaRPr lang="en-GB" dirty="0"/>
          </a:p>
          <a:p>
            <a:pPr fontAlgn="ctr"/>
            <a:endParaRPr lang="en-GB" dirty="0"/>
          </a:p>
          <a:p>
            <a:endParaRPr lang="en-US" dirty="0"/>
          </a:p>
        </p:txBody>
      </p:sp>
    </p:spTree>
    <p:extLst>
      <p:ext uri="{BB962C8B-B14F-4D97-AF65-F5344CB8AC3E}">
        <p14:creationId xmlns:p14="http://schemas.microsoft.com/office/powerpoint/2010/main" val="138973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D0E5-FC42-3245-82C9-54EDAE6CC3FF}"/>
              </a:ext>
            </a:extLst>
          </p:cNvPr>
          <p:cNvSpPr>
            <a:spLocks noGrp="1"/>
          </p:cNvSpPr>
          <p:nvPr>
            <p:ph type="title"/>
          </p:nvPr>
        </p:nvSpPr>
        <p:spPr>
          <a:xfrm>
            <a:off x="1084521" y="319420"/>
            <a:ext cx="5794744" cy="1485900"/>
          </a:xfrm>
        </p:spPr>
        <p:txBody>
          <a:bodyPr/>
          <a:lstStyle/>
          <a:p>
            <a:r>
              <a:rPr lang="en-US" dirty="0"/>
              <a:t>Sequence diagram (Save report function)</a:t>
            </a:r>
          </a:p>
        </p:txBody>
      </p:sp>
      <p:pic>
        <p:nvPicPr>
          <p:cNvPr id="5" name="Content Placeholder 4" descr="Diagram&#10;&#10;Description automatically generated">
            <a:extLst>
              <a:ext uri="{FF2B5EF4-FFF2-40B4-BE49-F238E27FC236}">
                <a16:creationId xmlns:a16="http://schemas.microsoft.com/office/drawing/2014/main" id="{57699B2B-E1F5-AF47-9A8C-469270CAB204}"/>
              </a:ext>
            </a:extLst>
          </p:cNvPr>
          <p:cNvPicPr>
            <a:picLocks noGrp="1" noChangeAspect="1"/>
          </p:cNvPicPr>
          <p:nvPr>
            <p:ph idx="1"/>
          </p:nvPr>
        </p:nvPicPr>
        <p:blipFill>
          <a:blip r:embed="rId2"/>
          <a:stretch>
            <a:fillRect/>
          </a:stretch>
        </p:blipFill>
        <p:spPr>
          <a:xfrm>
            <a:off x="6283301" y="861237"/>
            <a:ext cx="5908699" cy="4934393"/>
          </a:xfrm>
        </p:spPr>
      </p:pic>
      <p:sp>
        <p:nvSpPr>
          <p:cNvPr id="6" name="Content Placeholder 2">
            <a:extLst>
              <a:ext uri="{FF2B5EF4-FFF2-40B4-BE49-F238E27FC236}">
                <a16:creationId xmlns:a16="http://schemas.microsoft.com/office/drawing/2014/main" id="{087E6B41-5406-984F-AAB3-3668098C9B23}"/>
              </a:ext>
            </a:extLst>
          </p:cNvPr>
          <p:cNvSpPr txBox="1">
            <a:spLocks/>
          </p:cNvSpPr>
          <p:nvPr/>
        </p:nvSpPr>
        <p:spPr>
          <a:xfrm>
            <a:off x="1083290" y="1884622"/>
            <a:ext cx="4825410" cy="403771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fontAlgn="ctr"/>
            <a:r>
              <a:rPr lang="en-GB" dirty="0"/>
              <a:t>This diagram shows the save report function (saves the stock information in a text file).</a:t>
            </a:r>
          </a:p>
          <a:p>
            <a:pPr fontAlgn="ctr"/>
            <a:r>
              <a:rPr lang="en-GB" dirty="0"/>
              <a:t>As you can see when the user calls the save report function, the stock system simply displays a message.</a:t>
            </a:r>
          </a:p>
          <a:p>
            <a:pPr fontAlgn="ctr"/>
            <a:endParaRPr lang="en-GB" dirty="0"/>
          </a:p>
          <a:p>
            <a:endParaRPr lang="en-US" dirty="0"/>
          </a:p>
        </p:txBody>
      </p:sp>
    </p:spTree>
    <p:extLst>
      <p:ext uri="{BB962C8B-B14F-4D97-AF65-F5344CB8AC3E}">
        <p14:creationId xmlns:p14="http://schemas.microsoft.com/office/powerpoint/2010/main" val="297567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39EE-A434-C44C-97CB-B0A28D6E9C19}"/>
              </a:ext>
            </a:extLst>
          </p:cNvPr>
          <p:cNvSpPr>
            <a:spLocks noGrp="1"/>
          </p:cNvSpPr>
          <p:nvPr>
            <p:ph type="title"/>
          </p:nvPr>
        </p:nvSpPr>
        <p:spPr>
          <a:xfrm>
            <a:off x="914400" y="398722"/>
            <a:ext cx="5667153" cy="1485900"/>
          </a:xfrm>
        </p:spPr>
        <p:txBody>
          <a:bodyPr/>
          <a:lstStyle/>
          <a:p>
            <a:r>
              <a:rPr lang="en-US" dirty="0"/>
              <a:t>Sequence diagram (total sold function)</a:t>
            </a:r>
          </a:p>
        </p:txBody>
      </p:sp>
      <p:pic>
        <p:nvPicPr>
          <p:cNvPr id="5" name="Content Placeholder 4" descr="Diagram&#10;&#10;Description automatically generated">
            <a:extLst>
              <a:ext uri="{FF2B5EF4-FFF2-40B4-BE49-F238E27FC236}">
                <a16:creationId xmlns:a16="http://schemas.microsoft.com/office/drawing/2014/main" id="{E301E047-9EA5-3A41-8934-6CA944F1EFC8}"/>
              </a:ext>
            </a:extLst>
          </p:cNvPr>
          <p:cNvPicPr>
            <a:picLocks noGrp="1" noChangeAspect="1"/>
          </p:cNvPicPr>
          <p:nvPr>
            <p:ph idx="1"/>
          </p:nvPr>
        </p:nvPicPr>
        <p:blipFill>
          <a:blip r:embed="rId2"/>
          <a:stretch>
            <a:fillRect/>
          </a:stretch>
        </p:blipFill>
        <p:spPr>
          <a:xfrm>
            <a:off x="5582093" y="1246880"/>
            <a:ext cx="6609907" cy="4764945"/>
          </a:xfrm>
        </p:spPr>
      </p:pic>
      <p:sp>
        <p:nvSpPr>
          <p:cNvPr id="6" name="Content Placeholder 2">
            <a:extLst>
              <a:ext uri="{FF2B5EF4-FFF2-40B4-BE49-F238E27FC236}">
                <a16:creationId xmlns:a16="http://schemas.microsoft.com/office/drawing/2014/main" id="{54FF83B6-E038-6447-BF81-E323BFA98CEC}"/>
              </a:ext>
            </a:extLst>
          </p:cNvPr>
          <p:cNvSpPr txBox="1">
            <a:spLocks/>
          </p:cNvSpPr>
          <p:nvPr/>
        </p:nvSpPr>
        <p:spPr>
          <a:xfrm>
            <a:off x="1083290" y="1884622"/>
            <a:ext cx="4413743" cy="403771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fontAlgn="ctr"/>
            <a:r>
              <a:rPr lang="en-GB" dirty="0"/>
              <a:t>This diagram shows the total sold function which displays a report for all the stock that have sold.</a:t>
            </a:r>
          </a:p>
          <a:p>
            <a:pPr fontAlgn="ctr"/>
            <a:r>
              <a:rPr lang="en-GB" dirty="0"/>
              <a:t>As you can see when the user calls the total sold function, the stock system simply displays all stock that has sold.</a:t>
            </a:r>
          </a:p>
          <a:p>
            <a:pPr fontAlgn="ctr"/>
            <a:endParaRPr lang="en-GB" dirty="0"/>
          </a:p>
          <a:p>
            <a:endParaRPr lang="en-US" dirty="0"/>
          </a:p>
        </p:txBody>
      </p:sp>
    </p:spTree>
    <p:extLst>
      <p:ext uri="{BB962C8B-B14F-4D97-AF65-F5344CB8AC3E}">
        <p14:creationId xmlns:p14="http://schemas.microsoft.com/office/powerpoint/2010/main" val="386651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D9A8-11D5-EA44-8F64-684B7E99FF06}"/>
              </a:ext>
            </a:extLst>
          </p:cNvPr>
          <p:cNvSpPr>
            <a:spLocks noGrp="1"/>
          </p:cNvSpPr>
          <p:nvPr>
            <p:ph type="title"/>
          </p:nvPr>
        </p:nvSpPr>
        <p:spPr/>
        <p:txBody>
          <a:bodyPr/>
          <a:lstStyle/>
          <a:p>
            <a:r>
              <a:rPr lang="en-GB" dirty="0"/>
              <a:t>Software testing</a:t>
            </a:r>
            <a:endParaRPr lang="en-US" dirty="0"/>
          </a:p>
        </p:txBody>
      </p:sp>
      <p:sp>
        <p:nvSpPr>
          <p:cNvPr id="3" name="Content Placeholder 2">
            <a:extLst>
              <a:ext uri="{FF2B5EF4-FFF2-40B4-BE49-F238E27FC236}">
                <a16:creationId xmlns:a16="http://schemas.microsoft.com/office/drawing/2014/main" id="{F061C309-E3CB-CD4D-B8E0-F7B7CDB52DC9}"/>
              </a:ext>
            </a:extLst>
          </p:cNvPr>
          <p:cNvSpPr>
            <a:spLocks noGrp="1"/>
          </p:cNvSpPr>
          <p:nvPr>
            <p:ph idx="1"/>
          </p:nvPr>
        </p:nvSpPr>
        <p:spPr/>
        <p:txBody>
          <a:bodyPr/>
          <a:lstStyle/>
          <a:p>
            <a:r>
              <a:rPr lang="en-US" dirty="0"/>
              <a:t>Type of testing I have used is:-</a:t>
            </a:r>
          </a:p>
          <a:p>
            <a:pPr marL="0" indent="0" fontAlgn="ctr">
              <a:buNone/>
            </a:pPr>
            <a:r>
              <a:rPr lang="en-GB" dirty="0"/>
              <a:t>- Development Testing </a:t>
            </a:r>
          </a:p>
          <a:p>
            <a:pPr marL="0" indent="0" fontAlgn="ctr">
              <a:buNone/>
            </a:pPr>
            <a:r>
              <a:rPr lang="en-GB" dirty="0"/>
              <a:t>- User Testing </a:t>
            </a:r>
          </a:p>
          <a:p>
            <a:endParaRPr lang="en-US" dirty="0"/>
          </a:p>
        </p:txBody>
      </p:sp>
    </p:spTree>
    <p:extLst>
      <p:ext uri="{BB962C8B-B14F-4D97-AF65-F5344CB8AC3E}">
        <p14:creationId xmlns:p14="http://schemas.microsoft.com/office/powerpoint/2010/main" val="3375374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37DED-43C5-2F43-8294-E980D0EF0C1D}"/>
              </a:ext>
            </a:extLst>
          </p:cNvPr>
          <p:cNvSpPr>
            <a:spLocks noGrp="1"/>
          </p:cNvSpPr>
          <p:nvPr>
            <p:ph type="title"/>
          </p:nvPr>
        </p:nvSpPr>
        <p:spPr/>
        <p:txBody>
          <a:bodyPr/>
          <a:lstStyle/>
          <a:p>
            <a:r>
              <a:rPr lang="en-GB" dirty="0"/>
              <a:t>Development Testing </a:t>
            </a:r>
            <a:endParaRPr lang="en-US" dirty="0"/>
          </a:p>
        </p:txBody>
      </p:sp>
      <p:sp>
        <p:nvSpPr>
          <p:cNvPr id="3" name="Content Placeholder 2">
            <a:extLst>
              <a:ext uri="{FF2B5EF4-FFF2-40B4-BE49-F238E27FC236}">
                <a16:creationId xmlns:a16="http://schemas.microsoft.com/office/drawing/2014/main" id="{F58723DF-5400-C643-9488-DD6733758C8A}"/>
              </a:ext>
            </a:extLst>
          </p:cNvPr>
          <p:cNvSpPr>
            <a:spLocks noGrp="1"/>
          </p:cNvSpPr>
          <p:nvPr>
            <p:ph idx="1"/>
          </p:nvPr>
        </p:nvSpPr>
        <p:spPr/>
        <p:txBody>
          <a:bodyPr>
            <a:normAutofit/>
          </a:bodyPr>
          <a:lstStyle/>
          <a:p>
            <a:pPr fontAlgn="ctr"/>
            <a:r>
              <a:rPr lang="en-GB" sz="2000" dirty="0"/>
              <a:t>Unit testing - test individual functions, methods, classes. </a:t>
            </a:r>
          </a:p>
          <a:p>
            <a:pPr fontAlgn="ctr">
              <a:buFontTx/>
              <a:buChar char="-"/>
            </a:pPr>
            <a:r>
              <a:rPr lang="en-GB" dirty="0"/>
              <a:t>For this I </a:t>
            </a:r>
            <a:r>
              <a:rPr lang="en-GB" sz="2000" dirty="0"/>
              <a:t>used assertion. </a:t>
            </a:r>
          </a:p>
          <a:p>
            <a:pPr fontAlgn="ctr">
              <a:buFontTx/>
              <a:buChar char="-"/>
            </a:pPr>
            <a:r>
              <a:rPr lang="en-GB" sz="2000" dirty="0"/>
              <a:t>before I ran the program, I predicted what each function will do. For example, after completing the restock function I predicted the outcome of the function. If the outcome was different from my prediction, I then revisit the code.</a:t>
            </a:r>
          </a:p>
          <a:p>
            <a:pPr fontAlgn="ctr"/>
            <a:r>
              <a:rPr lang="en-GB" sz="2000" dirty="0"/>
              <a:t>Component testing - Is to test if the functions, methods, classes interacted properly. </a:t>
            </a:r>
          </a:p>
          <a:p>
            <a:pPr fontAlgn="ctr"/>
            <a:r>
              <a:rPr lang="en-GB" sz="2000" dirty="0"/>
              <a:t>I have done this by running the program for every function I created, and I made sure there was no errors or warnings.</a:t>
            </a:r>
          </a:p>
          <a:p>
            <a:pPr fontAlgn="ctr"/>
            <a:endParaRPr lang="en-GB" sz="2000" dirty="0"/>
          </a:p>
          <a:p>
            <a:endParaRPr lang="en-US" dirty="0"/>
          </a:p>
        </p:txBody>
      </p:sp>
    </p:spTree>
    <p:extLst>
      <p:ext uri="{BB962C8B-B14F-4D97-AF65-F5344CB8AC3E}">
        <p14:creationId xmlns:p14="http://schemas.microsoft.com/office/powerpoint/2010/main" val="414463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FE86-464F-764A-87FD-83CF06FD0630}"/>
              </a:ext>
            </a:extLst>
          </p:cNvPr>
          <p:cNvSpPr>
            <a:spLocks noGrp="1"/>
          </p:cNvSpPr>
          <p:nvPr>
            <p:ph type="title"/>
          </p:nvPr>
        </p:nvSpPr>
        <p:spPr>
          <a:xfrm>
            <a:off x="1371600" y="685800"/>
            <a:ext cx="9601200" cy="770860"/>
          </a:xfrm>
        </p:spPr>
        <p:txBody>
          <a:bodyPr/>
          <a:lstStyle/>
          <a:p>
            <a:r>
              <a:rPr lang="en-GB" dirty="0"/>
              <a:t>User Testing </a:t>
            </a:r>
            <a:endParaRPr lang="en-US" dirty="0"/>
          </a:p>
        </p:txBody>
      </p:sp>
      <p:sp>
        <p:nvSpPr>
          <p:cNvPr id="3" name="Content Placeholder 2">
            <a:extLst>
              <a:ext uri="{FF2B5EF4-FFF2-40B4-BE49-F238E27FC236}">
                <a16:creationId xmlns:a16="http://schemas.microsoft.com/office/drawing/2014/main" id="{B09EA57C-90E4-A647-B892-876C789DF14A}"/>
              </a:ext>
            </a:extLst>
          </p:cNvPr>
          <p:cNvSpPr>
            <a:spLocks noGrp="1"/>
          </p:cNvSpPr>
          <p:nvPr>
            <p:ph idx="1"/>
          </p:nvPr>
        </p:nvSpPr>
        <p:spPr>
          <a:xfrm>
            <a:off x="999459" y="1743739"/>
            <a:ext cx="10675089" cy="4338084"/>
          </a:xfrm>
        </p:spPr>
        <p:txBody>
          <a:bodyPr>
            <a:normAutofit/>
          </a:bodyPr>
          <a:lstStyle/>
          <a:p>
            <a:pPr fontAlgn="ctr"/>
            <a:r>
              <a:rPr lang="en-GB" sz="2000" dirty="0"/>
              <a:t>Alpha - When early version of software is released to small group</a:t>
            </a:r>
          </a:p>
          <a:p>
            <a:pPr fontAlgn="ctr"/>
            <a:r>
              <a:rPr lang="en-GB" sz="2000" dirty="0"/>
              <a:t>This was done by asking few students to try my system. </a:t>
            </a:r>
          </a:p>
          <a:p>
            <a:pPr fontAlgn="ctr"/>
            <a:r>
              <a:rPr lang="en-GB" sz="2000" dirty="0"/>
              <a:t>Beta - When software is released more widely. And </a:t>
            </a:r>
            <a:r>
              <a:rPr lang="en-GB" dirty="0"/>
              <a:t>is</a:t>
            </a:r>
            <a:r>
              <a:rPr lang="en-GB" sz="2000" dirty="0"/>
              <a:t> tested for errors before actual release.</a:t>
            </a:r>
          </a:p>
          <a:p>
            <a:pPr fontAlgn="ctr"/>
            <a:r>
              <a:rPr lang="en-GB" sz="2000" dirty="0"/>
              <a:t>I then ask few more students to try find errors within the system. In which they have, found errors, within the validation of the system when inserting a negative number for the price. This made me revisit my code and fix the error. This can be seen within the commits.</a:t>
            </a:r>
          </a:p>
          <a:p>
            <a:pPr fontAlgn="ctr"/>
            <a:r>
              <a:rPr lang="en-GB" sz="2000" dirty="0"/>
              <a:t>Acceptance testing - When customer test software to meet requirement and does everything correctly.</a:t>
            </a:r>
          </a:p>
          <a:p>
            <a:pPr fontAlgn="ctr"/>
            <a:r>
              <a:rPr lang="en-GB" sz="2000" dirty="0"/>
              <a:t>After correcting the validation students confirmed the requirement was met.</a:t>
            </a:r>
          </a:p>
          <a:p>
            <a:pPr marL="0" indent="0" fontAlgn="ctr">
              <a:buNone/>
            </a:pPr>
            <a:endParaRPr lang="en-GB" sz="2000" dirty="0"/>
          </a:p>
          <a:p>
            <a:endParaRPr lang="en-US" dirty="0"/>
          </a:p>
        </p:txBody>
      </p:sp>
    </p:spTree>
    <p:extLst>
      <p:ext uri="{BB962C8B-B14F-4D97-AF65-F5344CB8AC3E}">
        <p14:creationId xmlns:p14="http://schemas.microsoft.com/office/powerpoint/2010/main" val="255571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D8EA-069F-CF42-BF21-97C4D3FE72C8}"/>
              </a:ext>
            </a:extLst>
          </p:cNvPr>
          <p:cNvSpPr>
            <a:spLocks noGrp="1"/>
          </p:cNvSpPr>
          <p:nvPr>
            <p:ph type="title"/>
          </p:nvPr>
        </p:nvSpPr>
        <p:spPr>
          <a:xfrm>
            <a:off x="1359689" y="388089"/>
            <a:ext cx="9601200" cy="742950"/>
          </a:xfrm>
        </p:spPr>
        <p:txBody>
          <a:bodyPr/>
          <a:lstStyle/>
          <a:p>
            <a:r>
              <a:rPr lang="en-US" dirty="0"/>
              <a:t>commits</a:t>
            </a:r>
          </a:p>
        </p:txBody>
      </p:sp>
      <p:pic>
        <p:nvPicPr>
          <p:cNvPr id="5" name="Picture 4" descr="Graphical user interface, text, application&#10;&#10;Description automatically generated">
            <a:extLst>
              <a:ext uri="{FF2B5EF4-FFF2-40B4-BE49-F238E27FC236}">
                <a16:creationId xmlns:a16="http://schemas.microsoft.com/office/drawing/2014/main" id="{EC6E9FE1-2410-814C-99BF-1861900158C9}"/>
              </a:ext>
            </a:extLst>
          </p:cNvPr>
          <p:cNvPicPr>
            <a:picLocks noChangeAspect="1"/>
          </p:cNvPicPr>
          <p:nvPr/>
        </p:nvPicPr>
        <p:blipFill>
          <a:blip r:embed="rId2"/>
          <a:stretch>
            <a:fillRect/>
          </a:stretch>
        </p:blipFill>
        <p:spPr>
          <a:xfrm>
            <a:off x="1347777" y="1131039"/>
            <a:ext cx="10167685" cy="5578105"/>
          </a:xfrm>
          <a:prstGeom prst="rect">
            <a:avLst/>
          </a:prstGeom>
        </p:spPr>
      </p:pic>
    </p:spTree>
    <p:extLst>
      <p:ext uri="{BB962C8B-B14F-4D97-AF65-F5344CB8AC3E}">
        <p14:creationId xmlns:p14="http://schemas.microsoft.com/office/powerpoint/2010/main" val="3927258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1676-B0A6-064B-AE93-1487BA43AB40}"/>
              </a:ext>
            </a:extLst>
          </p:cNvPr>
          <p:cNvSpPr>
            <a:spLocks noGrp="1"/>
          </p:cNvSpPr>
          <p:nvPr>
            <p:ph type="title"/>
          </p:nvPr>
        </p:nvSpPr>
        <p:spPr>
          <a:xfrm>
            <a:off x="1382233" y="388088"/>
            <a:ext cx="9601200" cy="640168"/>
          </a:xfrm>
        </p:spPr>
        <p:txBody>
          <a:bodyPr>
            <a:normAutofit fontScale="90000"/>
          </a:bodyPr>
          <a:lstStyle/>
          <a:p>
            <a:r>
              <a:rPr lang="en-US" dirty="0"/>
              <a:t>commits</a:t>
            </a:r>
          </a:p>
        </p:txBody>
      </p:sp>
      <p:pic>
        <p:nvPicPr>
          <p:cNvPr id="7" name="Picture 6" descr="Text&#10;&#10;Description automatically generated with medium confidence">
            <a:extLst>
              <a:ext uri="{FF2B5EF4-FFF2-40B4-BE49-F238E27FC236}">
                <a16:creationId xmlns:a16="http://schemas.microsoft.com/office/drawing/2014/main" id="{A3A4A482-FB28-D94B-8AF8-7D66CDAD517F}"/>
              </a:ext>
            </a:extLst>
          </p:cNvPr>
          <p:cNvPicPr>
            <a:picLocks noChangeAspect="1"/>
          </p:cNvPicPr>
          <p:nvPr/>
        </p:nvPicPr>
        <p:blipFill rotWithShape="1">
          <a:blip r:embed="rId2"/>
          <a:srcRect r="19044"/>
          <a:stretch/>
        </p:blipFill>
        <p:spPr>
          <a:xfrm>
            <a:off x="2768008" y="1028256"/>
            <a:ext cx="7269127" cy="5611914"/>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53BCEB8D-ED9B-6447-B7E4-D145FCAA458C}"/>
              </a:ext>
            </a:extLst>
          </p:cNvPr>
          <p:cNvPicPr>
            <a:picLocks noChangeAspect="1"/>
          </p:cNvPicPr>
          <p:nvPr/>
        </p:nvPicPr>
        <p:blipFill rotWithShape="1">
          <a:blip r:embed="rId3"/>
          <a:srcRect r="42610"/>
          <a:stretch/>
        </p:blipFill>
        <p:spPr>
          <a:xfrm>
            <a:off x="6771169" y="1028256"/>
            <a:ext cx="5088331" cy="1145215"/>
          </a:xfrm>
          <a:prstGeom prst="rect">
            <a:avLst/>
          </a:prstGeom>
        </p:spPr>
      </p:pic>
      <p:sp>
        <p:nvSpPr>
          <p:cNvPr id="10" name="Rectangle 9">
            <a:extLst>
              <a:ext uri="{FF2B5EF4-FFF2-40B4-BE49-F238E27FC236}">
                <a16:creationId xmlns:a16="http://schemas.microsoft.com/office/drawing/2014/main" id="{2B7E133D-56E8-E549-960C-2A441D858DFC}"/>
              </a:ext>
            </a:extLst>
          </p:cNvPr>
          <p:cNvSpPr/>
          <p:nvPr/>
        </p:nvSpPr>
        <p:spPr>
          <a:xfrm>
            <a:off x="2843557" y="1513476"/>
            <a:ext cx="2196276" cy="1549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AF5A8C-553E-A249-90BA-81EFDA97B1F4}"/>
              </a:ext>
            </a:extLst>
          </p:cNvPr>
          <p:cNvSpPr/>
          <p:nvPr/>
        </p:nvSpPr>
        <p:spPr>
          <a:xfrm>
            <a:off x="2932162" y="2029157"/>
            <a:ext cx="3839007" cy="1745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DCA455-4496-214C-A4BE-3E8698A810D9}"/>
              </a:ext>
            </a:extLst>
          </p:cNvPr>
          <p:cNvSpPr/>
          <p:nvPr/>
        </p:nvSpPr>
        <p:spPr>
          <a:xfrm>
            <a:off x="2932162" y="2564440"/>
            <a:ext cx="2586136" cy="1745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67843E-95D1-C64D-8F5E-A40F04F761F4}"/>
              </a:ext>
            </a:extLst>
          </p:cNvPr>
          <p:cNvSpPr/>
          <p:nvPr/>
        </p:nvSpPr>
        <p:spPr>
          <a:xfrm>
            <a:off x="2932161" y="3091539"/>
            <a:ext cx="6275633" cy="1745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8786B4A-2328-B44B-A91B-9144256B2B4C}"/>
              </a:ext>
            </a:extLst>
          </p:cNvPr>
          <p:cNvSpPr/>
          <p:nvPr/>
        </p:nvSpPr>
        <p:spPr>
          <a:xfrm>
            <a:off x="2932161" y="3615080"/>
            <a:ext cx="4595690" cy="1745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822D31-83CC-CF4E-B0A7-B40EADBE5DC6}"/>
              </a:ext>
            </a:extLst>
          </p:cNvPr>
          <p:cNvSpPr/>
          <p:nvPr/>
        </p:nvSpPr>
        <p:spPr>
          <a:xfrm>
            <a:off x="2932161" y="4153921"/>
            <a:ext cx="4521262" cy="1745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58D5976-474F-0749-BF4C-DA4245CD57A1}"/>
              </a:ext>
            </a:extLst>
          </p:cNvPr>
          <p:cNvSpPr/>
          <p:nvPr/>
        </p:nvSpPr>
        <p:spPr>
          <a:xfrm>
            <a:off x="2932160" y="4687497"/>
            <a:ext cx="5829067" cy="1549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C625E0-2C55-D54E-8C1A-BB528D112044}"/>
              </a:ext>
            </a:extLst>
          </p:cNvPr>
          <p:cNvSpPr/>
          <p:nvPr/>
        </p:nvSpPr>
        <p:spPr>
          <a:xfrm>
            <a:off x="2932160" y="5199396"/>
            <a:ext cx="6275632" cy="1549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7148EB-1556-3147-BC63-D3E16ED89BC2}"/>
              </a:ext>
            </a:extLst>
          </p:cNvPr>
          <p:cNvSpPr/>
          <p:nvPr/>
        </p:nvSpPr>
        <p:spPr>
          <a:xfrm>
            <a:off x="2932159" y="5725594"/>
            <a:ext cx="7104975" cy="1549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D5C7213-6892-0B41-85E6-021295C0F568}"/>
              </a:ext>
            </a:extLst>
          </p:cNvPr>
          <p:cNvSpPr/>
          <p:nvPr/>
        </p:nvSpPr>
        <p:spPr>
          <a:xfrm>
            <a:off x="2932159" y="6249135"/>
            <a:ext cx="4181022" cy="1549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CA6CBD-0C41-1944-AF59-D249C0A6817F}"/>
              </a:ext>
            </a:extLst>
          </p:cNvPr>
          <p:cNvSpPr/>
          <p:nvPr/>
        </p:nvSpPr>
        <p:spPr>
          <a:xfrm>
            <a:off x="6930004" y="1297173"/>
            <a:ext cx="2979540" cy="21630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2A5B6A-EE4F-0D47-85BC-DB1D2C09CDA7}"/>
              </a:ext>
            </a:extLst>
          </p:cNvPr>
          <p:cNvSpPr/>
          <p:nvPr/>
        </p:nvSpPr>
        <p:spPr>
          <a:xfrm>
            <a:off x="6930004" y="1868849"/>
            <a:ext cx="4929496" cy="1603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99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F642-8729-D64F-8FFC-C1CA6E3BC293}"/>
              </a:ext>
            </a:extLst>
          </p:cNvPr>
          <p:cNvSpPr>
            <a:spLocks noGrp="1"/>
          </p:cNvSpPr>
          <p:nvPr>
            <p:ph type="title"/>
          </p:nvPr>
        </p:nvSpPr>
        <p:spPr>
          <a:xfrm>
            <a:off x="1295400" y="300371"/>
            <a:ext cx="9601200" cy="954271"/>
          </a:xfrm>
        </p:spPr>
        <p:txBody>
          <a:bodyPr/>
          <a:lstStyle/>
          <a:p>
            <a:r>
              <a:rPr lang="en-US" dirty="0"/>
              <a:t>Introduction </a:t>
            </a:r>
          </a:p>
        </p:txBody>
      </p:sp>
      <p:sp>
        <p:nvSpPr>
          <p:cNvPr id="3" name="Content Placeholder 2">
            <a:extLst>
              <a:ext uri="{FF2B5EF4-FFF2-40B4-BE49-F238E27FC236}">
                <a16:creationId xmlns:a16="http://schemas.microsoft.com/office/drawing/2014/main" id="{75CA4BEF-48EB-EA48-A689-4899043186B8}"/>
              </a:ext>
            </a:extLst>
          </p:cNvPr>
          <p:cNvSpPr>
            <a:spLocks noGrp="1"/>
          </p:cNvSpPr>
          <p:nvPr>
            <p:ph idx="1"/>
          </p:nvPr>
        </p:nvSpPr>
        <p:spPr>
          <a:xfrm>
            <a:off x="1063255" y="1254642"/>
            <a:ext cx="10526233" cy="5305646"/>
          </a:xfrm>
        </p:spPr>
        <p:txBody>
          <a:bodyPr>
            <a:normAutofit/>
          </a:bodyPr>
          <a:lstStyle/>
          <a:p>
            <a:r>
              <a:rPr lang="en-US" sz="2000" dirty="0"/>
              <a:t>Student Number: M00737296</a:t>
            </a:r>
            <a:endParaRPr lang="en-GB" sz="2000" dirty="0"/>
          </a:p>
          <a:p>
            <a:r>
              <a:rPr lang="en-GB" sz="2000" dirty="0"/>
              <a:t>The project was to make a stock system for a music shop and to demonstrate what we have learnt in this module in order to make the stock system. </a:t>
            </a:r>
          </a:p>
          <a:p>
            <a:r>
              <a:rPr lang="en-GB" dirty="0"/>
              <a:t>In this project I have created a stock system which completes the tasks within the coursework sheet.</a:t>
            </a:r>
            <a:endParaRPr lang="en-GB" sz="2000" dirty="0"/>
          </a:p>
          <a:p>
            <a:r>
              <a:rPr lang="en-US" sz="2000" dirty="0"/>
              <a:t>Within the presentation I will be going through:-</a:t>
            </a:r>
          </a:p>
          <a:p>
            <a:pPr marL="0" indent="0">
              <a:buNone/>
            </a:pPr>
            <a:r>
              <a:rPr lang="en-US" sz="2000" dirty="0"/>
              <a:t>- Software design (description of my work and UML diagrams) </a:t>
            </a:r>
          </a:p>
          <a:p>
            <a:pPr marL="0" indent="0">
              <a:buNone/>
            </a:pPr>
            <a:r>
              <a:rPr lang="en-GB" sz="2000" dirty="0"/>
              <a:t>- Software testing </a:t>
            </a:r>
          </a:p>
          <a:p>
            <a:pPr marL="0" indent="0">
              <a:buNone/>
            </a:pPr>
            <a:r>
              <a:rPr lang="en-GB" sz="2000" dirty="0"/>
              <a:t>- description of approach</a:t>
            </a:r>
            <a:endParaRPr lang="en-GB" dirty="0"/>
          </a:p>
          <a:p>
            <a:pPr marL="0" indent="0">
              <a:buNone/>
            </a:pPr>
            <a:r>
              <a:rPr lang="en-GB" sz="2000"/>
              <a:t>- How </a:t>
            </a:r>
            <a:r>
              <a:rPr lang="en-GB" sz="2000" dirty="0"/>
              <a:t>the </a:t>
            </a:r>
            <a:r>
              <a:rPr lang="en-GB" sz="2000" dirty="0" err="1"/>
              <a:t>Makefile</a:t>
            </a:r>
            <a:r>
              <a:rPr lang="en-GB" sz="2000" dirty="0"/>
              <a:t> and version control were used</a:t>
            </a:r>
          </a:p>
          <a:p>
            <a:pPr marL="0" indent="0">
              <a:buNone/>
            </a:pPr>
            <a:r>
              <a:rPr lang="en-GB" sz="2000" dirty="0"/>
              <a:t>- limitations and critical reflection</a:t>
            </a:r>
          </a:p>
        </p:txBody>
      </p:sp>
    </p:spTree>
    <p:extLst>
      <p:ext uri="{BB962C8B-B14F-4D97-AF65-F5344CB8AC3E}">
        <p14:creationId xmlns:p14="http://schemas.microsoft.com/office/powerpoint/2010/main" val="3175282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DD65-0F09-0647-A02C-173F3067FE2F}"/>
              </a:ext>
            </a:extLst>
          </p:cNvPr>
          <p:cNvSpPr>
            <a:spLocks noGrp="1"/>
          </p:cNvSpPr>
          <p:nvPr>
            <p:ph type="title"/>
          </p:nvPr>
        </p:nvSpPr>
        <p:spPr/>
        <p:txBody>
          <a:bodyPr/>
          <a:lstStyle/>
          <a:p>
            <a:r>
              <a:rPr lang="en-US" dirty="0"/>
              <a:t>commits</a:t>
            </a:r>
          </a:p>
        </p:txBody>
      </p:sp>
      <p:pic>
        <p:nvPicPr>
          <p:cNvPr id="5" name="Picture 4" descr="Graphical user interface, application, Teams&#10;&#10;Description automatically generated">
            <a:extLst>
              <a:ext uri="{FF2B5EF4-FFF2-40B4-BE49-F238E27FC236}">
                <a16:creationId xmlns:a16="http://schemas.microsoft.com/office/drawing/2014/main" id="{7AE92C19-3F0D-9A42-AD06-D11EE279025E}"/>
              </a:ext>
            </a:extLst>
          </p:cNvPr>
          <p:cNvPicPr>
            <a:picLocks noChangeAspect="1"/>
          </p:cNvPicPr>
          <p:nvPr/>
        </p:nvPicPr>
        <p:blipFill>
          <a:blip r:embed="rId2"/>
          <a:stretch>
            <a:fillRect/>
          </a:stretch>
        </p:blipFill>
        <p:spPr>
          <a:xfrm>
            <a:off x="1298944" y="1428750"/>
            <a:ext cx="9746512" cy="5340276"/>
          </a:xfrm>
          <a:prstGeom prst="rect">
            <a:avLst/>
          </a:prstGeom>
        </p:spPr>
      </p:pic>
    </p:spTree>
    <p:extLst>
      <p:ext uri="{BB962C8B-B14F-4D97-AF65-F5344CB8AC3E}">
        <p14:creationId xmlns:p14="http://schemas.microsoft.com/office/powerpoint/2010/main" val="40613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95EB-7805-F94D-94F9-8050F89A7024}"/>
              </a:ext>
            </a:extLst>
          </p:cNvPr>
          <p:cNvSpPr>
            <a:spLocks noGrp="1"/>
          </p:cNvSpPr>
          <p:nvPr>
            <p:ph type="title"/>
          </p:nvPr>
        </p:nvSpPr>
        <p:spPr>
          <a:xfrm>
            <a:off x="1371600" y="685800"/>
            <a:ext cx="9601200" cy="696433"/>
          </a:xfrm>
        </p:spPr>
        <p:txBody>
          <a:bodyPr/>
          <a:lstStyle/>
          <a:p>
            <a:r>
              <a:rPr lang="en-GB" dirty="0"/>
              <a:t>Implementation</a:t>
            </a:r>
            <a:endParaRPr lang="en-US" dirty="0"/>
          </a:p>
        </p:txBody>
      </p:sp>
      <p:sp>
        <p:nvSpPr>
          <p:cNvPr id="3" name="Content Placeholder 2">
            <a:extLst>
              <a:ext uri="{FF2B5EF4-FFF2-40B4-BE49-F238E27FC236}">
                <a16:creationId xmlns:a16="http://schemas.microsoft.com/office/drawing/2014/main" id="{B31F90DC-55F4-C249-9AD6-31E5DC370897}"/>
              </a:ext>
            </a:extLst>
          </p:cNvPr>
          <p:cNvSpPr>
            <a:spLocks noGrp="1"/>
          </p:cNvSpPr>
          <p:nvPr>
            <p:ph idx="1"/>
          </p:nvPr>
        </p:nvSpPr>
        <p:spPr>
          <a:xfrm>
            <a:off x="1371600" y="1589567"/>
            <a:ext cx="9601200" cy="4215810"/>
          </a:xfrm>
        </p:spPr>
        <p:txBody>
          <a:bodyPr>
            <a:normAutofit/>
          </a:bodyPr>
          <a:lstStyle/>
          <a:p>
            <a:r>
              <a:rPr lang="en-US" sz="2000" dirty="0"/>
              <a:t>The approach I used was to use the UML diagrams to aid me creating the code for the system (which is </a:t>
            </a:r>
            <a:r>
              <a:rPr lang="en-US" sz="2000" dirty="0" err="1"/>
              <a:t>writen</a:t>
            </a:r>
            <a:r>
              <a:rPr lang="en-US" sz="2000" dirty="0"/>
              <a:t> in previous slides). I then used testing in early stages since it not only prevents complicated errors in the future but also it allows me to keep track on where the error is.</a:t>
            </a:r>
          </a:p>
          <a:p>
            <a:r>
              <a:rPr lang="en-US" sz="2000" dirty="0"/>
              <a:t>As soon as I created all files needed, I created the </a:t>
            </a:r>
            <a:r>
              <a:rPr lang="en-US" sz="2000" dirty="0" err="1"/>
              <a:t>makefile</a:t>
            </a:r>
            <a:r>
              <a:rPr lang="en-US" sz="2000" dirty="0"/>
              <a:t>. </a:t>
            </a:r>
            <a:r>
              <a:rPr lang="en-US" dirty="0"/>
              <a:t>T</a:t>
            </a:r>
            <a:r>
              <a:rPr lang="en-US" sz="2000" dirty="0"/>
              <a:t>his Only compiles files which have changed and compiles in order making it more efficient . Within the </a:t>
            </a:r>
            <a:r>
              <a:rPr lang="en-US" sz="2000" dirty="0" err="1"/>
              <a:t>makefile</a:t>
            </a:r>
            <a:r>
              <a:rPr lang="en-US" sz="2000" dirty="0"/>
              <a:t> I have used Automatic Variables to reduce the need for typing. I have also added a clean function in order to remove unwanted files from the compilation. I also used PHONY to prevent any confusion of file compilation.</a:t>
            </a:r>
          </a:p>
          <a:p>
            <a:r>
              <a:rPr lang="en-US" sz="2000" dirty="0"/>
              <a:t>For the version control I used distributed version control since I used git to monitor my work. I also used branching which Creates a separate line of development. This allowed me to try out possible features without effecting the current release.</a:t>
            </a:r>
          </a:p>
          <a:p>
            <a:endParaRPr lang="en-US" sz="2000" dirty="0"/>
          </a:p>
          <a:p>
            <a:endParaRPr lang="en-US" sz="2000" dirty="0"/>
          </a:p>
        </p:txBody>
      </p:sp>
    </p:spTree>
    <p:extLst>
      <p:ext uri="{BB962C8B-B14F-4D97-AF65-F5344CB8AC3E}">
        <p14:creationId xmlns:p14="http://schemas.microsoft.com/office/powerpoint/2010/main" val="547195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4D3F-EF4B-5D47-B05D-A139FAEF810D}"/>
              </a:ext>
            </a:extLst>
          </p:cNvPr>
          <p:cNvSpPr>
            <a:spLocks noGrp="1"/>
          </p:cNvSpPr>
          <p:nvPr>
            <p:ph type="title"/>
          </p:nvPr>
        </p:nvSpPr>
        <p:spPr>
          <a:xfrm>
            <a:off x="1371600" y="685800"/>
            <a:ext cx="9601200" cy="696433"/>
          </a:xfrm>
        </p:spPr>
        <p:txBody>
          <a:bodyPr/>
          <a:lstStyle/>
          <a:p>
            <a:r>
              <a:rPr lang="en-GB" dirty="0"/>
              <a:t>Limitations </a:t>
            </a:r>
            <a:endParaRPr lang="en-US" dirty="0"/>
          </a:p>
        </p:txBody>
      </p:sp>
      <p:sp>
        <p:nvSpPr>
          <p:cNvPr id="3" name="Content Placeholder 2">
            <a:extLst>
              <a:ext uri="{FF2B5EF4-FFF2-40B4-BE49-F238E27FC236}">
                <a16:creationId xmlns:a16="http://schemas.microsoft.com/office/drawing/2014/main" id="{6616E588-8B21-9149-B8A7-9AAFA83538D6}"/>
              </a:ext>
            </a:extLst>
          </p:cNvPr>
          <p:cNvSpPr>
            <a:spLocks noGrp="1"/>
          </p:cNvSpPr>
          <p:nvPr>
            <p:ph idx="1"/>
          </p:nvPr>
        </p:nvSpPr>
        <p:spPr>
          <a:xfrm>
            <a:off x="1295400" y="1743740"/>
            <a:ext cx="9601200" cy="3581400"/>
          </a:xfrm>
        </p:spPr>
        <p:txBody>
          <a:bodyPr/>
          <a:lstStyle/>
          <a:p>
            <a:r>
              <a:rPr lang="en-US" dirty="0"/>
              <a:t>The main limitation is within the testing aspect of my project since I have not tested with a framework such as catch. If this was done this would have validated my system hugely and would have shown you my knowledge of testing. </a:t>
            </a:r>
          </a:p>
          <a:p>
            <a:r>
              <a:rPr lang="en-US" dirty="0"/>
              <a:t>Another limitation is that within my system the stocks are not categorized. For example, the stocks for DVD’s are not grouped together and so on. </a:t>
            </a:r>
          </a:p>
          <a:p>
            <a:r>
              <a:rPr lang="en-US" dirty="0"/>
              <a:t>Apart from those limitation I think I have cover everything else within the coursework sheet.</a:t>
            </a:r>
          </a:p>
        </p:txBody>
      </p:sp>
    </p:spTree>
    <p:extLst>
      <p:ext uri="{BB962C8B-B14F-4D97-AF65-F5344CB8AC3E}">
        <p14:creationId xmlns:p14="http://schemas.microsoft.com/office/powerpoint/2010/main" val="533467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3E76-8077-A54E-9ACB-78998C3D5A2E}"/>
              </a:ext>
            </a:extLst>
          </p:cNvPr>
          <p:cNvSpPr>
            <a:spLocks noGrp="1"/>
          </p:cNvSpPr>
          <p:nvPr>
            <p:ph type="title"/>
          </p:nvPr>
        </p:nvSpPr>
        <p:spPr>
          <a:xfrm>
            <a:off x="1371600" y="685800"/>
            <a:ext cx="9601200" cy="728330"/>
          </a:xfrm>
        </p:spPr>
        <p:txBody>
          <a:bodyPr/>
          <a:lstStyle/>
          <a:p>
            <a:r>
              <a:rPr lang="en-US" dirty="0"/>
              <a:t>Conclusion </a:t>
            </a:r>
          </a:p>
        </p:txBody>
      </p:sp>
      <p:sp>
        <p:nvSpPr>
          <p:cNvPr id="3" name="Content Placeholder 2">
            <a:extLst>
              <a:ext uri="{FF2B5EF4-FFF2-40B4-BE49-F238E27FC236}">
                <a16:creationId xmlns:a16="http://schemas.microsoft.com/office/drawing/2014/main" id="{DCB6C833-BE48-4348-AAA0-977D6F50C03E}"/>
              </a:ext>
            </a:extLst>
          </p:cNvPr>
          <p:cNvSpPr>
            <a:spLocks noGrp="1"/>
          </p:cNvSpPr>
          <p:nvPr>
            <p:ph idx="1"/>
          </p:nvPr>
        </p:nvSpPr>
        <p:spPr>
          <a:xfrm>
            <a:off x="1371600" y="1638299"/>
            <a:ext cx="9601200" cy="4826295"/>
          </a:xfrm>
        </p:spPr>
        <p:txBody>
          <a:bodyPr/>
          <a:lstStyle/>
          <a:p>
            <a:r>
              <a:rPr lang="en-US" dirty="0"/>
              <a:t>Summary:-</a:t>
            </a:r>
          </a:p>
          <a:p>
            <a:r>
              <a:rPr lang="en-US" dirty="0"/>
              <a:t>Within this presentation I have shown you the approach that I have taken for this project.</a:t>
            </a:r>
          </a:p>
          <a:p>
            <a:r>
              <a:rPr lang="en-US" dirty="0"/>
              <a:t>Presented and explained the UML diagram as well as shown you how this linked with my system.</a:t>
            </a:r>
          </a:p>
          <a:p>
            <a:r>
              <a:rPr lang="en-US" dirty="0"/>
              <a:t> Shown you screenshots on the commits and </a:t>
            </a:r>
            <a:r>
              <a:rPr lang="en-GB" dirty="0" err="1"/>
              <a:t>BitBucket</a:t>
            </a:r>
            <a:r>
              <a:rPr lang="en-GB" dirty="0"/>
              <a:t> repository</a:t>
            </a:r>
          </a:p>
          <a:p>
            <a:r>
              <a:rPr lang="en-GB" dirty="0"/>
              <a:t>I have demonstrated the</a:t>
            </a:r>
            <a:r>
              <a:rPr lang="en-US" dirty="0"/>
              <a:t> testing that I have done. </a:t>
            </a:r>
          </a:p>
          <a:p>
            <a:endParaRPr lang="en-US" dirty="0"/>
          </a:p>
          <a:p>
            <a:r>
              <a:rPr lang="en-US" dirty="0"/>
              <a:t>If I was to do this again, I will do more testing with catch (framework). I will also carry huge research before hand in order to make sure I can follow the UML diagrams. </a:t>
            </a:r>
          </a:p>
        </p:txBody>
      </p:sp>
    </p:spTree>
    <p:extLst>
      <p:ext uri="{BB962C8B-B14F-4D97-AF65-F5344CB8AC3E}">
        <p14:creationId xmlns:p14="http://schemas.microsoft.com/office/powerpoint/2010/main" val="1547282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B83D-C7DF-024B-B946-E1AE933C46B5}"/>
              </a:ext>
            </a:extLst>
          </p:cNvPr>
          <p:cNvSpPr>
            <a:spLocks noGrp="1"/>
          </p:cNvSpPr>
          <p:nvPr>
            <p:ph type="title"/>
          </p:nvPr>
        </p:nvSpPr>
        <p:spPr>
          <a:xfrm>
            <a:off x="1295400" y="247650"/>
            <a:ext cx="9601200" cy="742950"/>
          </a:xfrm>
        </p:spPr>
        <p:txBody>
          <a:bodyPr/>
          <a:lstStyle/>
          <a:p>
            <a:r>
              <a:rPr lang="en-US" dirty="0"/>
              <a:t>Resources used</a:t>
            </a:r>
          </a:p>
        </p:txBody>
      </p:sp>
      <p:sp>
        <p:nvSpPr>
          <p:cNvPr id="3" name="Content Placeholder 2">
            <a:extLst>
              <a:ext uri="{FF2B5EF4-FFF2-40B4-BE49-F238E27FC236}">
                <a16:creationId xmlns:a16="http://schemas.microsoft.com/office/drawing/2014/main" id="{355F57F9-AB8F-5F44-B900-DFEB3A4E44CF}"/>
              </a:ext>
            </a:extLst>
          </p:cNvPr>
          <p:cNvSpPr>
            <a:spLocks noGrp="1"/>
          </p:cNvSpPr>
          <p:nvPr>
            <p:ph idx="1"/>
          </p:nvPr>
        </p:nvSpPr>
        <p:spPr>
          <a:xfrm>
            <a:off x="1371600" y="1201479"/>
            <a:ext cx="9601200" cy="4954772"/>
          </a:xfrm>
        </p:spPr>
        <p:txBody>
          <a:bodyPr>
            <a:normAutofit/>
          </a:bodyPr>
          <a:lstStyle/>
          <a:p>
            <a:r>
              <a:rPr lang="en-US" dirty="0">
                <a:hlinkClick r:id="rId2"/>
              </a:rPr>
              <a:t>https://www.youtube.com/watch?v=pCK6prSq8aw</a:t>
            </a:r>
            <a:endParaRPr lang="en-US" dirty="0"/>
          </a:p>
          <a:p>
            <a:r>
              <a:rPr lang="en-US" dirty="0"/>
              <a:t>All lecture slides</a:t>
            </a:r>
          </a:p>
          <a:p>
            <a:r>
              <a:rPr lang="en-US" dirty="0">
                <a:hlinkClick r:id="rId3"/>
              </a:rPr>
              <a:t>https://stackoverflow.com/questions/25475384/when-and-why-do-i-need-to-use-cin-ignore-in-c</a:t>
            </a:r>
            <a:endParaRPr lang="en-US" dirty="0"/>
          </a:p>
          <a:p>
            <a:r>
              <a:rPr lang="en-US" dirty="0">
                <a:hlinkClick r:id="rId4"/>
              </a:rPr>
              <a:t>https://www.youtube.com/watch?v=_IzYGiuX8QM&amp;list=PLmwMnplCbVihAHydDxBiDgzxsha1c_sxV&amp;index=44</a:t>
            </a:r>
            <a:endParaRPr lang="en-US" dirty="0"/>
          </a:p>
          <a:p>
            <a:r>
              <a:rPr lang="en-US" dirty="0">
                <a:hlinkClick r:id="rId5"/>
              </a:rPr>
              <a:t>https://www.youtube.com/watch?v=lzxWNtjii8U</a:t>
            </a:r>
            <a:endParaRPr lang="en-US" dirty="0"/>
          </a:p>
          <a:p>
            <a:r>
              <a:rPr lang="en-US" dirty="0" err="1"/>
              <a:t>Stackoverflow</a:t>
            </a:r>
            <a:endParaRPr lang="en-US" dirty="0"/>
          </a:p>
          <a:p>
            <a:r>
              <a:rPr lang="en-US" dirty="0">
                <a:hlinkClick r:id="rId6"/>
              </a:rPr>
              <a:t>https://www.researchgate.net/figure/UML-Class-Diagram-for-Inventory-System_fig2_268209199</a:t>
            </a:r>
            <a:endParaRPr lang="en-US" dirty="0"/>
          </a:p>
          <a:p>
            <a:r>
              <a:rPr lang="en-US" dirty="0">
                <a:hlinkClick r:id="rId7"/>
              </a:rPr>
              <a:t>https://www.youtube.com/watch?v=zid-MVo7M-E</a:t>
            </a:r>
            <a:endParaRPr lang="en-US" dirty="0"/>
          </a:p>
          <a:p>
            <a:r>
              <a:rPr lang="en-US" dirty="0">
                <a:hlinkClick r:id="rId8"/>
              </a:rPr>
              <a:t>https://www.youtube.com/watch?v=UI6lqHOVHic</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7251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C3D4-69AF-F94E-A9C6-C46B5ACADC2D}"/>
              </a:ext>
            </a:extLst>
          </p:cNvPr>
          <p:cNvSpPr>
            <a:spLocks noGrp="1"/>
          </p:cNvSpPr>
          <p:nvPr>
            <p:ph type="title"/>
          </p:nvPr>
        </p:nvSpPr>
        <p:spPr>
          <a:xfrm>
            <a:off x="994698" y="323107"/>
            <a:ext cx="10515600" cy="1059638"/>
          </a:xfrm>
        </p:spPr>
        <p:txBody>
          <a:bodyPr/>
          <a:lstStyle/>
          <a:p>
            <a:r>
              <a:rPr lang="en-US"/>
              <a:t>Uml diagrams- class</a:t>
            </a:r>
            <a:endParaRPr lang="en-US" dirty="0"/>
          </a:p>
        </p:txBody>
      </p:sp>
      <p:sp>
        <p:nvSpPr>
          <p:cNvPr id="3" name="Content Placeholder 2">
            <a:extLst>
              <a:ext uri="{FF2B5EF4-FFF2-40B4-BE49-F238E27FC236}">
                <a16:creationId xmlns:a16="http://schemas.microsoft.com/office/drawing/2014/main" id="{F7E08C95-072F-E644-8DA2-9201E75A8559}"/>
              </a:ext>
            </a:extLst>
          </p:cNvPr>
          <p:cNvSpPr>
            <a:spLocks noGrp="1"/>
          </p:cNvSpPr>
          <p:nvPr>
            <p:ph idx="1"/>
          </p:nvPr>
        </p:nvSpPr>
        <p:spPr>
          <a:xfrm>
            <a:off x="994698" y="1425788"/>
            <a:ext cx="3818861" cy="4295041"/>
          </a:xfrm>
        </p:spPr>
        <p:txBody>
          <a:bodyPr>
            <a:normAutofit/>
          </a:bodyPr>
          <a:lstStyle/>
          <a:p>
            <a:r>
              <a:rPr lang="en-US" sz="2000" dirty="0"/>
              <a:t>Before starting the project, I had little knowledge on how to build the system and this led me to create my first draft of a class diagram:-</a:t>
            </a:r>
          </a:p>
          <a:p>
            <a:pPr marL="0" indent="0">
              <a:buNone/>
            </a:pPr>
            <a:endParaRPr lang="en-US" sz="2000" dirty="0"/>
          </a:p>
          <a:p>
            <a:r>
              <a:rPr lang="en-US" sz="2000" dirty="0"/>
              <a:t>Unfortunately, I did not use this diagram since after doing huge amount of research I have chose to create the stock system with one class. </a:t>
            </a:r>
          </a:p>
        </p:txBody>
      </p:sp>
      <p:pic>
        <p:nvPicPr>
          <p:cNvPr id="7" name="Picture 6" descr="Diagram&#10;&#10;Description automatically generated">
            <a:extLst>
              <a:ext uri="{FF2B5EF4-FFF2-40B4-BE49-F238E27FC236}">
                <a16:creationId xmlns:a16="http://schemas.microsoft.com/office/drawing/2014/main" id="{3692559E-1DAA-2C44-A0CD-75E4627158F6}"/>
              </a:ext>
            </a:extLst>
          </p:cNvPr>
          <p:cNvPicPr>
            <a:picLocks noChangeAspect="1"/>
          </p:cNvPicPr>
          <p:nvPr/>
        </p:nvPicPr>
        <p:blipFill>
          <a:blip r:embed="rId2"/>
          <a:stretch>
            <a:fillRect/>
          </a:stretch>
        </p:blipFill>
        <p:spPr>
          <a:xfrm>
            <a:off x="4813559" y="1382745"/>
            <a:ext cx="7163934" cy="3526519"/>
          </a:xfrm>
          <a:prstGeom prst="rect">
            <a:avLst/>
          </a:prstGeom>
        </p:spPr>
      </p:pic>
    </p:spTree>
    <p:extLst>
      <p:ext uri="{BB962C8B-B14F-4D97-AF65-F5344CB8AC3E}">
        <p14:creationId xmlns:p14="http://schemas.microsoft.com/office/powerpoint/2010/main" val="230108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able&#10;&#10;Description automatically generated">
            <a:extLst>
              <a:ext uri="{FF2B5EF4-FFF2-40B4-BE49-F238E27FC236}">
                <a16:creationId xmlns:a16="http://schemas.microsoft.com/office/drawing/2014/main" id="{811FFE93-7AE5-1240-831F-280A5111F7BE}"/>
              </a:ext>
            </a:extLst>
          </p:cNvPr>
          <p:cNvPicPr>
            <a:picLocks noChangeAspect="1"/>
          </p:cNvPicPr>
          <p:nvPr/>
        </p:nvPicPr>
        <p:blipFill>
          <a:blip r:embed="rId2"/>
          <a:stretch>
            <a:fillRect/>
          </a:stretch>
        </p:blipFill>
        <p:spPr>
          <a:xfrm>
            <a:off x="6909391" y="458381"/>
            <a:ext cx="5029200" cy="5537200"/>
          </a:xfrm>
          <a:prstGeom prst="rect">
            <a:avLst/>
          </a:prstGeom>
        </p:spPr>
      </p:pic>
      <p:sp>
        <p:nvSpPr>
          <p:cNvPr id="17" name="Content Placeholder 2">
            <a:extLst>
              <a:ext uri="{FF2B5EF4-FFF2-40B4-BE49-F238E27FC236}">
                <a16:creationId xmlns:a16="http://schemas.microsoft.com/office/drawing/2014/main" id="{ECE8D9D0-CFA9-7147-9CA5-3CEDB45AFF75}"/>
              </a:ext>
            </a:extLst>
          </p:cNvPr>
          <p:cNvSpPr>
            <a:spLocks noGrp="1"/>
          </p:cNvSpPr>
          <p:nvPr>
            <p:ph idx="1"/>
          </p:nvPr>
        </p:nvSpPr>
        <p:spPr>
          <a:xfrm>
            <a:off x="1463749" y="1281479"/>
            <a:ext cx="3818861" cy="4295041"/>
          </a:xfrm>
        </p:spPr>
        <p:txBody>
          <a:bodyPr>
            <a:normAutofit/>
          </a:bodyPr>
          <a:lstStyle/>
          <a:p>
            <a:r>
              <a:rPr lang="en-US" sz="2000" dirty="0"/>
              <a:t>This is the class that I have used to create my stock system.</a:t>
            </a:r>
          </a:p>
          <a:p>
            <a:r>
              <a:rPr lang="en-US" sz="2000" dirty="0"/>
              <a:t>As you can see there are many private member variables and public member functions. </a:t>
            </a:r>
            <a:r>
              <a:rPr lang="en-US" dirty="0"/>
              <a:t>M</a:t>
            </a:r>
            <a:r>
              <a:rPr lang="en-US" sz="2000" dirty="0"/>
              <a:t>y plan was to use the functions to alter the arrays (within the private member variables)</a:t>
            </a:r>
            <a:r>
              <a:rPr lang="en-US" dirty="0"/>
              <a:t>.</a:t>
            </a:r>
            <a:r>
              <a:rPr lang="en-US" sz="2000" dirty="0"/>
              <a:t> </a:t>
            </a:r>
          </a:p>
        </p:txBody>
      </p:sp>
    </p:spTree>
    <p:extLst>
      <p:ext uri="{BB962C8B-B14F-4D97-AF65-F5344CB8AC3E}">
        <p14:creationId xmlns:p14="http://schemas.microsoft.com/office/powerpoint/2010/main" val="77981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2F2D-5EF0-A849-8BD4-260770A942F8}"/>
              </a:ext>
            </a:extLst>
          </p:cNvPr>
          <p:cNvSpPr>
            <a:spLocks noGrp="1"/>
          </p:cNvSpPr>
          <p:nvPr>
            <p:ph type="title"/>
          </p:nvPr>
        </p:nvSpPr>
        <p:spPr>
          <a:xfrm>
            <a:off x="1371600" y="707065"/>
            <a:ext cx="5436781" cy="1485900"/>
          </a:xfrm>
        </p:spPr>
        <p:txBody>
          <a:bodyPr>
            <a:normAutofit/>
          </a:bodyPr>
          <a:lstStyle/>
          <a:p>
            <a:r>
              <a:rPr lang="en-US" sz="4100" dirty="0"/>
              <a:t>UML diagram- use case </a:t>
            </a:r>
          </a:p>
        </p:txBody>
      </p:sp>
      <p:sp>
        <p:nvSpPr>
          <p:cNvPr id="3" name="Content Placeholder 2">
            <a:extLst>
              <a:ext uri="{FF2B5EF4-FFF2-40B4-BE49-F238E27FC236}">
                <a16:creationId xmlns:a16="http://schemas.microsoft.com/office/drawing/2014/main" id="{7F84F517-77CA-254E-9F77-AAF8D2EEC9EA}"/>
              </a:ext>
            </a:extLst>
          </p:cNvPr>
          <p:cNvSpPr>
            <a:spLocks noGrp="1"/>
          </p:cNvSpPr>
          <p:nvPr>
            <p:ph idx="1"/>
          </p:nvPr>
        </p:nvSpPr>
        <p:spPr>
          <a:xfrm>
            <a:off x="1371600" y="1982182"/>
            <a:ext cx="4724400" cy="3581400"/>
          </a:xfrm>
        </p:spPr>
        <p:txBody>
          <a:bodyPr>
            <a:normAutofit/>
          </a:bodyPr>
          <a:lstStyle/>
          <a:p>
            <a:pPr fontAlgn="ctr"/>
            <a:r>
              <a:rPr lang="en-GB" dirty="0"/>
              <a:t>The use case diagram relates to my stock system since it shows functionality of the system and Describes actors who interact with the system.</a:t>
            </a:r>
          </a:p>
          <a:p>
            <a:pPr fontAlgn="ctr"/>
            <a:r>
              <a:rPr lang="en-GB" dirty="0"/>
              <a:t>It was written From the point of view of the actor</a:t>
            </a:r>
          </a:p>
          <a:p>
            <a:pPr fontAlgn="ctr"/>
            <a:r>
              <a:rPr lang="en-GB" dirty="0"/>
              <a:t>This is portrayed in my system since as the user loads the system they are greeted with the following options (shown in the Use case diagram)</a:t>
            </a:r>
          </a:p>
          <a:p>
            <a:pPr fontAlgn="ctr"/>
            <a:endParaRPr lang="en-GB" dirty="0"/>
          </a:p>
          <a:p>
            <a:endParaRPr lang="en-US" dirty="0"/>
          </a:p>
        </p:txBody>
      </p:sp>
      <p:pic>
        <p:nvPicPr>
          <p:cNvPr id="14" name="Picture 13" descr="Diagram&#10;&#10;Description automatically generated">
            <a:extLst>
              <a:ext uri="{FF2B5EF4-FFF2-40B4-BE49-F238E27FC236}">
                <a16:creationId xmlns:a16="http://schemas.microsoft.com/office/drawing/2014/main" id="{2AA3636C-9201-D942-8070-86666ADDB31C}"/>
              </a:ext>
            </a:extLst>
          </p:cNvPr>
          <p:cNvPicPr>
            <a:picLocks noChangeAspect="1"/>
          </p:cNvPicPr>
          <p:nvPr/>
        </p:nvPicPr>
        <p:blipFill>
          <a:blip r:embed="rId2"/>
          <a:stretch>
            <a:fillRect/>
          </a:stretch>
        </p:blipFill>
        <p:spPr>
          <a:xfrm>
            <a:off x="6904074" y="1011688"/>
            <a:ext cx="5174512" cy="5742693"/>
          </a:xfrm>
          <a:prstGeom prst="rect">
            <a:avLst/>
          </a:prstGeom>
        </p:spPr>
      </p:pic>
    </p:spTree>
    <p:extLst>
      <p:ext uri="{BB962C8B-B14F-4D97-AF65-F5344CB8AC3E}">
        <p14:creationId xmlns:p14="http://schemas.microsoft.com/office/powerpoint/2010/main" val="405708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093E51A-517F-8344-BA8F-99C8ADFDDCF3}"/>
              </a:ext>
            </a:extLst>
          </p:cNvPr>
          <p:cNvGraphicFramePr>
            <a:graphicFrameLocks noGrp="1"/>
          </p:cNvGraphicFramePr>
          <p:nvPr>
            <p:extLst>
              <p:ext uri="{D42A27DB-BD31-4B8C-83A1-F6EECF244321}">
                <p14:modId xmlns:p14="http://schemas.microsoft.com/office/powerpoint/2010/main" val="4085314104"/>
              </p:ext>
            </p:extLst>
          </p:nvPr>
        </p:nvGraphicFramePr>
        <p:xfrm>
          <a:off x="2031999" y="719665"/>
          <a:ext cx="9068391" cy="4968753"/>
        </p:xfrm>
        <a:graphic>
          <a:graphicData uri="http://schemas.openxmlformats.org/drawingml/2006/table">
            <a:tbl>
              <a:tblPr firstRow="1" bandRow="1">
                <a:tableStyleId>{5202B0CA-FC54-4496-8BCA-5EF66A818D29}</a:tableStyleId>
              </a:tblPr>
              <a:tblGrid>
                <a:gridCol w="9068391">
                  <a:extLst>
                    <a:ext uri="{9D8B030D-6E8A-4147-A177-3AD203B41FA5}">
                      <a16:colId xmlns:a16="http://schemas.microsoft.com/office/drawing/2014/main" val="820283624"/>
                    </a:ext>
                  </a:extLst>
                </a:gridCol>
              </a:tblGrid>
              <a:tr h="454535">
                <a:tc>
                  <a:txBody>
                    <a:bodyPr/>
                    <a:lstStyle/>
                    <a:p>
                      <a:r>
                        <a:rPr lang="en-US" dirty="0"/>
                        <a:t>Use case: Sell items</a:t>
                      </a:r>
                    </a:p>
                  </a:txBody>
                  <a:tcPr/>
                </a:tc>
                <a:extLst>
                  <a:ext uri="{0D108BD9-81ED-4DB2-BD59-A6C34878D82A}">
                    <a16:rowId xmlns:a16="http://schemas.microsoft.com/office/drawing/2014/main" val="3826414251"/>
                  </a:ext>
                </a:extLst>
              </a:tr>
              <a:tr h="454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Brief description: A user chooses a stock and sells the stock</a:t>
                      </a:r>
                      <a:endParaRPr lang="en-GB" sz="1800" kern="1200" dirty="0">
                        <a:solidFill>
                          <a:schemeClr val="dk1"/>
                        </a:solidFill>
                        <a:effectLst/>
                        <a:latin typeface="+mn-lt"/>
                        <a:ea typeface="+mn-ea"/>
                        <a:cs typeface="+mn-cs"/>
                      </a:endParaRPr>
                    </a:p>
                  </a:txBody>
                  <a:tcPr/>
                </a:tc>
                <a:extLst>
                  <a:ext uri="{0D108BD9-81ED-4DB2-BD59-A6C34878D82A}">
                    <a16:rowId xmlns:a16="http://schemas.microsoft.com/office/drawing/2014/main" val="261103205"/>
                  </a:ext>
                </a:extLst>
              </a:tr>
              <a:tr h="454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Primary actors: User</a:t>
                      </a:r>
                      <a:endParaRPr lang="en-GB" sz="1800" kern="1200" dirty="0">
                        <a:solidFill>
                          <a:schemeClr val="dk1"/>
                        </a:solidFill>
                        <a:effectLst/>
                        <a:latin typeface="+mn-lt"/>
                        <a:ea typeface="+mn-ea"/>
                        <a:cs typeface="+mn-cs"/>
                      </a:endParaRPr>
                    </a:p>
                  </a:txBody>
                  <a:tcPr/>
                </a:tc>
                <a:extLst>
                  <a:ext uri="{0D108BD9-81ED-4DB2-BD59-A6C34878D82A}">
                    <a16:rowId xmlns:a16="http://schemas.microsoft.com/office/drawing/2014/main" val="3774677192"/>
                  </a:ext>
                </a:extLst>
              </a:tr>
              <a:tr h="454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Secondary actors: None </a:t>
                      </a:r>
                      <a:endParaRPr lang="en-GB" sz="1800" kern="1200" dirty="0">
                        <a:solidFill>
                          <a:schemeClr val="dk1"/>
                        </a:solidFill>
                        <a:effectLst/>
                        <a:latin typeface="+mn-lt"/>
                        <a:ea typeface="+mn-ea"/>
                        <a:cs typeface="+mn-cs"/>
                      </a:endParaRPr>
                    </a:p>
                  </a:txBody>
                  <a:tcPr/>
                </a:tc>
                <a:extLst>
                  <a:ext uri="{0D108BD9-81ED-4DB2-BD59-A6C34878D82A}">
                    <a16:rowId xmlns:a16="http://schemas.microsoft.com/office/drawing/2014/main" val="312657129"/>
                  </a:ext>
                </a:extLst>
              </a:tr>
              <a:tr h="454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Preconditions: The user activated the stock system</a:t>
                      </a:r>
                      <a:endParaRPr lang="en-GB" sz="1800" kern="1200" dirty="0">
                        <a:solidFill>
                          <a:schemeClr val="dk1"/>
                        </a:solidFill>
                        <a:effectLst/>
                        <a:latin typeface="+mn-lt"/>
                        <a:ea typeface="+mn-ea"/>
                        <a:cs typeface="+mn-cs"/>
                      </a:endParaRPr>
                    </a:p>
                  </a:txBody>
                  <a:tcPr/>
                </a:tc>
                <a:extLst>
                  <a:ext uri="{0D108BD9-81ED-4DB2-BD59-A6C34878D82A}">
                    <a16:rowId xmlns:a16="http://schemas.microsoft.com/office/drawing/2014/main" val="3525480407"/>
                  </a:ext>
                </a:extLst>
              </a:tr>
              <a:tr h="1457003">
                <a:tc>
                  <a:txBody>
                    <a:bodyPr/>
                    <a:lstStyle/>
                    <a:p>
                      <a:r>
                        <a:rPr lang="en-US" sz="1800" kern="1200" dirty="0">
                          <a:solidFill>
                            <a:schemeClr val="dk1"/>
                          </a:solidFill>
                          <a:effectLst/>
                          <a:latin typeface="+mn-lt"/>
                          <a:ea typeface="+mn-ea"/>
                          <a:cs typeface="+mn-cs"/>
                        </a:rPr>
                        <a:t>Main flow: </a:t>
                      </a:r>
                      <a:endParaRPr lang="en-GB"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1. User inputs a stock </a:t>
                      </a:r>
                      <a:endParaRPr lang="en-GB"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2. User inputs the number of stocks to sell</a:t>
                      </a:r>
                      <a:endParaRPr lang="en-GB"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3. System sells the stocks</a:t>
                      </a:r>
                      <a:endParaRPr lang="en-GB" sz="1800" kern="1200" dirty="0">
                        <a:solidFill>
                          <a:schemeClr val="dk1"/>
                        </a:solidFill>
                        <a:effectLst/>
                        <a:latin typeface="+mn-lt"/>
                        <a:ea typeface="+mn-ea"/>
                        <a:cs typeface="+mn-cs"/>
                      </a:endParaRPr>
                    </a:p>
                  </a:txBody>
                  <a:tcPr/>
                </a:tc>
                <a:extLst>
                  <a:ext uri="{0D108BD9-81ED-4DB2-BD59-A6C34878D82A}">
                    <a16:rowId xmlns:a16="http://schemas.microsoft.com/office/drawing/2014/main" val="1099676181"/>
                  </a:ext>
                </a:extLst>
              </a:tr>
              <a:tr h="454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Postconditions: stock quantity reduced.</a:t>
                      </a:r>
                      <a:endParaRPr lang="en-GB" sz="1800" kern="1200" dirty="0">
                        <a:solidFill>
                          <a:schemeClr val="dk1"/>
                        </a:solidFill>
                        <a:effectLst/>
                        <a:latin typeface="+mn-lt"/>
                        <a:ea typeface="+mn-ea"/>
                        <a:cs typeface="+mn-cs"/>
                      </a:endParaRPr>
                    </a:p>
                  </a:txBody>
                  <a:tcPr/>
                </a:tc>
                <a:extLst>
                  <a:ext uri="{0D108BD9-81ED-4DB2-BD59-A6C34878D82A}">
                    <a16:rowId xmlns:a16="http://schemas.microsoft.com/office/drawing/2014/main" val="2333811913"/>
                  </a:ext>
                </a:extLst>
              </a:tr>
              <a:tr h="7845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Alternate flows: User inputs invalid stock name or number, stock will not be affected.</a:t>
                      </a:r>
                    </a:p>
                  </a:txBody>
                  <a:tcPr/>
                </a:tc>
                <a:extLst>
                  <a:ext uri="{0D108BD9-81ED-4DB2-BD59-A6C34878D82A}">
                    <a16:rowId xmlns:a16="http://schemas.microsoft.com/office/drawing/2014/main" val="3233709021"/>
                  </a:ext>
                </a:extLst>
              </a:tr>
            </a:tbl>
          </a:graphicData>
        </a:graphic>
      </p:graphicFrame>
    </p:spTree>
    <p:extLst>
      <p:ext uri="{BB962C8B-B14F-4D97-AF65-F5344CB8AC3E}">
        <p14:creationId xmlns:p14="http://schemas.microsoft.com/office/powerpoint/2010/main" val="419445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21AB-25ED-724D-B843-983C84C8F8A4}"/>
              </a:ext>
            </a:extLst>
          </p:cNvPr>
          <p:cNvSpPr>
            <a:spLocks noGrp="1"/>
          </p:cNvSpPr>
          <p:nvPr>
            <p:ph type="title"/>
          </p:nvPr>
        </p:nvSpPr>
        <p:spPr>
          <a:xfrm>
            <a:off x="1295400" y="419986"/>
            <a:ext cx="9601200" cy="742950"/>
          </a:xfrm>
        </p:spPr>
        <p:txBody>
          <a:bodyPr/>
          <a:lstStyle/>
          <a:p>
            <a:r>
              <a:rPr lang="en-US" dirty="0"/>
              <a:t>UML diagram- Activity diagram</a:t>
            </a:r>
          </a:p>
        </p:txBody>
      </p:sp>
      <p:sp>
        <p:nvSpPr>
          <p:cNvPr id="3" name="Content Placeholder 2">
            <a:extLst>
              <a:ext uri="{FF2B5EF4-FFF2-40B4-BE49-F238E27FC236}">
                <a16:creationId xmlns:a16="http://schemas.microsoft.com/office/drawing/2014/main" id="{910BE24B-4CDE-E34B-AFAE-12E065A25896}"/>
              </a:ext>
            </a:extLst>
          </p:cNvPr>
          <p:cNvSpPr>
            <a:spLocks noGrp="1"/>
          </p:cNvSpPr>
          <p:nvPr>
            <p:ph idx="1"/>
          </p:nvPr>
        </p:nvSpPr>
        <p:spPr>
          <a:xfrm>
            <a:off x="838200" y="1825624"/>
            <a:ext cx="4786423" cy="4724031"/>
          </a:xfrm>
        </p:spPr>
        <p:txBody>
          <a:bodyPr>
            <a:normAutofit/>
          </a:bodyPr>
          <a:lstStyle/>
          <a:p>
            <a:r>
              <a:rPr lang="en-US" sz="2000" dirty="0"/>
              <a:t>Activity diagram</a:t>
            </a:r>
            <a:r>
              <a:rPr lang="en-GB" sz="2000" dirty="0"/>
              <a:t> Shows flow between one action and next action with arrows.</a:t>
            </a:r>
          </a:p>
          <a:p>
            <a:r>
              <a:rPr lang="en-GB" sz="2000" dirty="0"/>
              <a:t>In this diagram it shows the stock system has </a:t>
            </a:r>
            <a:r>
              <a:rPr lang="en-GB" dirty="0"/>
              <a:t>the</a:t>
            </a:r>
            <a:r>
              <a:rPr lang="en-GB" sz="2000" dirty="0"/>
              <a:t> initial node. After reading the text file the system stores the stocks from the text file. The user then chooses an option. </a:t>
            </a:r>
            <a:r>
              <a:rPr lang="en-GB" dirty="0"/>
              <a:t>These option merges and returns back to the user picking another option creating a loop. The system ends when the user chooses “quit”.</a:t>
            </a:r>
            <a:endParaRPr lang="en-GB" sz="2000" dirty="0"/>
          </a:p>
          <a:p>
            <a:r>
              <a:rPr lang="en-GB" dirty="0"/>
              <a:t>I used this activity diagram as a guide when making my stock system and I have included everything in this activity diagram in my stock system. </a:t>
            </a:r>
          </a:p>
          <a:p>
            <a:pPr marL="0" indent="0">
              <a:buNone/>
            </a:pPr>
            <a:endParaRPr lang="en-GB" sz="2000" dirty="0"/>
          </a:p>
          <a:p>
            <a:pPr marL="0" indent="0">
              <a:buNone/>
            </a:pPr>
            <a:endParaRPr lang="en-US" dirty="0"/>
          </a:p>
        </p:txBody>
      </p:sp>
      <p:pic>
        <p:nvPicPr>
          <p:cNvPr id="7" name="Picture 6" descr="Diagram&#10;&#10;Description automatically generated">
            <a:extLst>
              <a:ext uri="{FF2B5EF4-FFF2-40B4-BE49-F238E27FC236}">
                <a16:creationId xmlns:a16="http://schemas.microsoft.com/office/drawing/2014/main" id="{A505ADDA-1477-704F-AA0E-3A80949B0A3A}"/>
              </a:ext>
            </a:extLst>
          </p:cNvPr>
          <p:cNvPicPr>
            <a:picLocks noChangeAspect="1"/>
          </p:cNvPicPr>
          <p:nvPr/>
        </p:nvPicPr>
        <p:blipFill>
          <a:blip r:embed="rId2"/>
          <a:stretch>
            <a:fillRect/>
          </a:stretch>
        </p:blipFill>
        <p:spPr>
          <a:xfrm>
            <a:off x="5762847" y="1428750"/>
            <a:ext cx="5743353" cy="5244246"/>
          </a:xfrm>
          <a:prstGeom prst="rect">
            <a:avLst/>
          </a:prstGeom>
        </p:spPr>
      </p:pic>
    </p:spTree>
    <p:extLst>
      <p:ext uri="{BB962C8B-B14F-4D97-AF65-F5344CB8AC3E}">
        <p14:creationId xmlns:p14="http://schemas.microsoft.com/office/powerpoint/2010/main" val="31740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1587-09A7-0B48-9E07-E9AB3547A2BC}"/>
              </a:ext>
            </a:extLst>
          </p:cNvPr>
          <p:cNvSpPr>
            <a:spLocks noGrp="1"/>
          </p:cNvSpPr>
          <p:nvPr>
            <p:ph type="title"/>
          </p:nvPr>
        </p:nvSpPr>
        <p:spPr>
          <a:xfrm>
            <a:off x="1371600" y="430619"/>
            <a:ext cx="9601200" cy="1485900"/>
          </a:xfrm>
        </p:spPr>
        <p:txBody>
          <a:bodyPr/>
          <a:lstStyle/>
          <a:p>
            <a:r>
              <a:rPr lang="en-US" dirty="0"/>
              <a:t>UML diagram- Sequence diagram (show function)</a:t>
            </a:r>
          </a:p>
        </p:txBody>
      </p:sp>
      <p:sp>
        <p:nvSpPr>
          <p:cNvPr id="3" name="Content Placeholder 2">
            <a:extLst>
              <a:ext uri="{FF2B5EF4-FFF2-40B4-BE49-F238E27FC236}">
                <a16:creationId xmlns:a16="http://schemas.microsoft.com/office/drawing/2014/main" id="{F29DCFB5-F735-C147-B4C9-E176F868EE6F}"/>
              </a:ext>
            </a:extLst>
          </p:cNvPr>
          <p:cNvSpPr>
            <a:spLocks noGrp="1"/>
          </p:cNvSpPr>
          <p:nvPr>
            <p:ph idx="1"/>
          </p:nvPr>
        </p:nvSpPr>
        <p:spPr>
          <a:xfrm>
            <a:off x="1371600" y="2285999"/>
            <a:ext cx="4136065" cy="4076699"/>
          </a:xfrm>
        </p:spPr>
        <p:txBody>
          <a:bodyPr/>
          <a:lstStyle/>
          <a:p>
            <a:pPr fontAlgn="ctr"/>
            <a:r>
              <a:rPr lang="en-GB" dirty="0"/>
              <a:t>For this project I have created a sequence diagram for each function that I have in my stock system.</a:t>
            </a:r>
          </a:p>
          <a:p>
            <a:pPr fontAlgn="ctr"/>
            <a:r>
              <a:rPr lang="en-GB" dirty="0"/>
              <a:t>This showed me how classes and objects interact with each other. It also shows the order of interactions.</a:t>
            </a:r>
          </a:p>
          <a:p>
            <a:pPr fontAlgn="ctr"/>
            <a:r>
              <a:rPr lang="en-GB" dirty="0"/>
              <a:t>Here is the “show” function sequence diagram.</a:t>
            </a:r>
          </a:p>
          <a:p>
            <a:pPr fontAlgn="ctr"/>
            <a:endParaRPr lang="en-GB" dirty="0"/>
          </a:p>
          <a:p>
            <a:endParaRPr lang="en-US" dirty="0"/>
          </a:p>
        </p:txBody>
      </p:sp>
      <p:pic>
        <p:nvPicPr>
          <p:cNvPr id="6" name="Picture 5" descr="Diagram&#10;&#10;Description automatically generated">
            <a:extLst>
              <a:ext uri="{FF2B5EF4-FFF2-40B4-BE49-F238E27FC236}">
                <a16:creationId xmlns:a16="http://schemas.microsoft.com/office/drawing/2014/main" id="{69B30E6C-9B73-EC49-B331-D04A8CA0DD79}"/>
              </a:ext>
            </a:extLst>
          </p:cNvPr>
          <p:cNvPicPr>
            <a:picLocks noChangeAspect="1"/>
          </p:cNvPicPr>
          <p:nvPr/>
        </p:nvPicPr>
        <p:blipFill>
          <a:blip r:embed="rId2"/>
          <a:stretch>
            <a:fillRect/>
          </a:stretch>
        </p:blipFill>
        <p:spPr>
          <a:xfrm>
            <a:off x="6096000" y="1916519"/>
            <a:ext cx="5740400" cy="4076700"/>
          </a:xfrm>
          <a:prstGeom prst="rect">
            <a:avLst/>
          </a:prstGeom>
        </p:spPr>
      </p:pic>
    </p:spTree>
    <p:extLst>
      <p:ext uri="{BB962C8B-B14F-4D97-AF65-F5344CB8AC3E}">
        <p14:creationId xmlns:p14="http://schemas.microsoft.com/office/powerpoint/2010/main" val="15557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timeline&#10;&#10;Description automatically generated">
            <a:extLst>
              <a:ext uri="{FF2B5EF4-FFF2-40B4-BE49-F238E27FC236}">
                <a16:creationId xmlns:a16="http://schemas.microsoft.com/office/drawing/2014/main" id="{206E949D-E99E-C34B-B4BC-7E5E017F33E2}"/>
              </a:ext>
            </a:extLst>
          </p:cNvPr>
          <p:cNvPicPr>
            <a:picLocks noChangeAspect="1"/>
          </p:cNvPicPr>
          <p:nvPr/>
        </p:nvPicPr>
        <p:blipFill>
          <a:blip r:embed="rId2"/>
          <a:stretch>
            <a:fillRect/>
          </a:stretch>
        </p:blipFill>
        <p:spPr>
          <a:xfrm>
            <a:off x="7839808" y="0"/>
            <a:ext cx="4352192" cy="6858000"/>
          </a:xfrm>
          <a:prstGeom prst="rect">
            <a:avLst/>
          </a:prstGeom>
        </p:spPr>
      </p:pic>
      <p:sp>
        <p:nvSpPr>
          <p:cNvPr id="7" name="Title 1">
            <a:extLst>
              <a:ext uri="{FF2B5EF4-FFF2-40B4-BE49-F238E27FC236}">
                <a16:creationId xmlns:a16="http://schemas.microsoft.com/office/drawing/2014/main" id="{44A06BFF-B41B-3A49-9846-03E7302B62D6}"/>
              </a:ext>
            </a:extLst>
          </p:cNvPr>
          <p:cNvSpPr>
            <a:spLocks noGrp="1"/>
          </p:cNvSpPr>
          <p:nvPr>
            <p:ph type="title"/>
          </p:nvPr>
        </p:nvSpPr>
        <p:spPr>
          <a:xfrm>
            <a:off x="1041991" y="260498"/>
            <a:ext cx="7063631" cy="1485900"/>
          </a:xfrm>
        </p:spPr>
        <p:txBody>
          <a:bodyPr/>
          <a:lstStyle/>
          <a:p>
            <a:r>
              <a:rPr lang="en-US" dirty="0"/>
              <a:t>Sequence diagram (restock function)</a:t>
            </a:r>
          </a:p>
        </p:txBody>
      </p:sp>
      <p:sp>
        <p:nvSpPr>
          <p:cNvPr id="8" name="Content Placeholder 2">
            <a:extLst>
              <a:ext uri="{FF2B5EF4-FFF2-40B4-BE49-F238E27FC236}">
                <a16:creationId xmlns:a16="http://schemas.microsoft.com/office/drawing/2014/main" id="{9AC1CB33-43F3-DE4A-AA4A-7FA56EE931E6}"/>
              </a:ext>
            </a:extLst>
          </p:cNvPr>
          <p:cNvSpPr>
            <a:spLocks noGrp="1"/>
          </p:cNvSpPr>
          <p:nvPr>
            <p:ph idx="1"/>
          </p:nvPr>
        </p:nvSpPr>
        <p:spPr>
          <a:xfrm>
            <a:off x="1329070" y="1640072"/>
            <a:ext cx="5209953" cy="4622505"/>
          </a:xfrm>
        </p:spPr>
        <p:txBody>
          <a:bodyPr>
            <a:normAutofit/>
          </a:bodyPr>
          <a:lstStyle/>
          <a:p>
            <a:pPr fontAlgn="ctr"/>
            <a:r>
              <a:rPr lang="en-GB" dirty="0"/>
              <a:t>Restock sequence diagram shows the order of interaction between the user and stock system when the restock function is called.</a:t>
            </a:r>
          </a:p>
          <a:p>
            <a:pPr fontAlgn="ctr"/>
            <a:r>
              <a:rPr lang="en-GB" dirty="0"/>
              <a:t>As you can see this function request name and number of item in order to add items to a specific stock and if the user fails to input valid information the item returns to “main menu”.</a:t>
            </a:r>
          </a:p>
          <a:p>
            <a:pPr fontAlgn="ctr"/>
            <a:r>
              <a:rPr lang="en-GB" dirty="0"/>
              <a:t>This also helped me within my  stock system (code) since it provided with a guide in what to include in the function. For example, it helped me to notice the validation of the function). </a:t>
            </a:r>
          </a:p>
          <a:p>
            <a:pPr marL="0" indent="0" fontAlgn="ctr">
              <a:buNone/>
            </a:pPr>
            <a:endParaRPr lang="en-GB" dirty="0"/>
          </a:p>
          <a:p>
            <a:pPr marL="0" indent="0" fontAlgn="ctr">
              <a:buNone/>
            </a:pPr>
            <a:endParaRPr lang="en-GB" dirty="0"/>
          </a:p>
          <a:p>
            <a:endParaRPr lang="en-US" dirty="0"/>
          </a:p>
        </p:txBody>
      </p:sp>
    </p:spTree>
    <p:extLst>
      <p:ext uri="{BB962C8B-B14F-4D97-AF65-F5344CB8AC3E}">
        <p14:creationId xmlns:p14="http://schemas.microsoft.com/office/powerpoint/2010/main" val="189913655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{9D6C7A4B-8785-374F-B498-844AACF1053A}tf10001072</Template>
  <TotalTime>3245</TotalTime>
  <Words>1696</Words>
  <Application>Microsoft Macintosh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Franklin Gothic Book</vt:lpstr>
      <vt:lpstr>Crop</vt:lpstr>
      <vt:lpstr>CST2550 Coursework 1</vt:lpstr>
      <vt:lpstr>Introduction </vt:lpstr>
      <vt:lpstr>Uml diagrams- class</vt:lpstr>
      <vt:lpstr>PowerPoint Presentation</vt:lpstr>
      <vt:lpstr>UML diagram- use case </vt:lpstr>
      <vt:lpstr>PowerPoint Presentation</vt:lpstr>
      <vt:lpstr>UML diagram- Activity diagram</vt:lpstr>
      <vt:lpstr>UML diagram- Sequence diagram (show function)</vt:lpstr>
      <vt:lpstr>Sequence diagram (restock function)</vt:lpstr>
      <vt:lpstr>Sequence diagram (sell function)</vt:lpstr>
      <vt:lpstr>Sequence diagram (new item function)</vt:lpstr>
      <vt:lpstr>Sequence diagram (update function)</vt:lpstr>
      <vt:lpstr>Sequence diagram (Save report function)</vt:lpstr>
      <vt:lpstr>Sequence diagram (total sold function)</vt:lpstr>
      <vt:lpstr>Software testing</vt:lpstr>
      <vt:lpstr>Development Testing </vt:lpstr>
      <vt:lpstr>User Testing </vt:lpstr>
      <vt:lpstr>commits</vt:lpstr>
      <vt:lpstr>commits</vt:lpstr>
      <vt:lpstr>commits</vt:lpstr>
      <vt:lpstr>Implementation</vt:lpstr>
      <vt:lpstr>Limitations </vt:lpstr>
      <vt:lpstr>Conclusion </vt:lpstr>
      <vt:lpstr>Resources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CST2550 Coursework 1</dc:title>
  <dc:creator>Hamza Ibrahim</dc:creator>
  <cp:lastModifiedBy>Hamza Ibrahim</cp:lastModifiedBy>
  <cp:revision>41</cp:revision>
  <dcterms:created xsi:type="dcterms:W3CDTF">2021-01-13T00:13:14Z</dcterms:created>
  <dcterms:modified xsi:type="dcterms:W3CDTF">2021-01-15T06:41:30Z</dcterms:modified>
</cp:coreProperties>
</file>