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88" r:id="rId8"/>
    <p:sldId id="286" r:id="rId9"/>
    <p:sldId id="287" r:id="rId10"/>
    <p:sldId id="291" r:id="rId11"/>
    <p:sldId id="261" r:id="rId12"/>
    <p:sldId id="284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9" r:id="rId29"/>
    <p:sldId id="290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35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6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5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27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48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2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8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0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64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2B49A-0BA9-9F0D-7D41-3FE4861BBAE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89234" y="2564295"/>
            <a:ext cx="8991600" cy="1265237"/>
          </a:xfrm>
        </p:spPr>
        <p:txBody>
          <a:bodyPr>
            <a:normAutofit/>
          </a:bodyPr>
          <a:lstStyle/>
          <a:p>
            <a:r>
              <a:rPr lang="tr-TR" sz="3200" dirty="0"/>
              <a:t>Siber güvenlik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9B0AF4-4C09-3E7A-322F-B2C551518DE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688013"/>
            <a:ext cx="6800850" cy="536575"/>
          </a:xfrm>
        </p:spPr>
        <p:txBody>
          <a:bodyPr>
            <a:normAutofit/>
          </a:bodyPr>
          <a:lstStyle/>
          <a:p>
            <a:r>
              <a:rPr lang="tr-TR" sz="1800">
                <a:solidFill>
                  <a:srgbClr val="FFFFFF"/>
                </a:solidFill>
              </a:rPr>
              <a:t>DENEYAP </a:t>
            </a:r>
          </a:p>
          <a:p>
            <a:endParaRPr lang="tr-T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4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06BBCF-FFAE-7F4B-C18E-AEA936C0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550259-38F2-C1E5-F85D-F699DABF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E148753-3DB2-248F-E8CA-6AE2FC88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14629" cy="66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7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1BB8F0-9430-F2D3-94CB-622DDE4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TERMİNAL EKRANI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57940-8ED6-8DCA-A4BC-1C2CBEC7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12479"/>
          </a:xfrm>
        </p:spPr>
        <p:txBody>
          <a:bodyPr>
            <a:normAutofit/>
          </a:bodyPr>
          <a:lstStyle/>
          <a:p>
            <a:r>
              <a:rPr lang="tr-TR" dirty="0"/>
              <a:t>Terminal ekranı, Linux sistemlerinde komutları ve programları çalıştırmak için yoğun kullanılan bir araçtır.</a:t>
            </a:r>
          </a:p>
          <a:p>
            <a:pPr marL="0" indent="0">
              <a:buNone/>
            </a:pPr>
            <a:r>
              <a:rPr lang="tr-TR" dirty="0"/>
              <a:t>Terminal ekranı açmanın birkaç farklı yolu aşağıda verilmiştir:</a:t>
            </a:r>
          </a:p>
          <a:p>
            <a:r>
              <a:rPr lang="tr-TR" dirty="0"/>
              <a:t> </a:t>
            </a:r>
            <a:r>
              <a:rPr lang="tr-TR" dirty="0" err="1"/>
              <a:t>Ctrl+Alt+T</a:t>
            </a:r>
            <a:r>
              <a:rPr lang="tr-TR" dirty="0"/>
              <a:t> tuşlarına birlikte basmak,</a:t>
            </a:r>
          </a:p>
          <a:p>
            <a:r>
              <a:rPr lang="tr-TR" dirty="0"/>
              <a:t> Masaüstünde varsa Terminal simgesine tıklamak,</a:t>
            </a:r>
          </a:p>
          <a:p>
            <a:r>
              <a:rPr lang="tr-TR" dirty="0"/>
              <a:t> Arama kutusunda “terminal” yazarak çıkan uygulamayı açmak</a:t>
            </a:r>
          </a:p>
        </p:txBody>
      </p:sp>
    </p:spTree>
    <p:extLst>
      <p:ext uri="{BB962C8B-B14F-4D97-AF65-F5344CB8AC3E}">
        <p14:creationId xmlns:p14="http://schemas.microsoft.com/office/powerpoint/2010/main" val="3884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A6C061-BB42-6798-00B2-85343362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linux klavyeyi Türkçe yapma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99E4F2-79F2-A89D-DFB1-9904D17D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setxkbmap</a:t>
            </a:r>
            <a:r>
              <a:rPr lang="tr-TR" dirty="0"/>
              <a:t> tr : klavyeyi tr yapar</a:t>
            </a:r>
          </a:p>
          <a:p>
            <a:pPr marL="0" indent="0">
              <a:buNone/>
            </a:pPr>
            <a:r>
              <a:rPr lang="tr-TR" dirty="0"/>
              <a:t>cd: Dizin değiştirme komutu. Belirtilen dizine geçiş yapar.</a:t>
            </a:r>
          </a:p>
          <a:p>
            <a:pPr marL="0" indent="0">
              <a:buNone/>
            </a:pPr>
            <a:r>
              <a:rPr lang="tr-TR" dirty="0" err="1"/>
              <a:t>pwd</a:t>
            </a:r>
            <a:r>
              <a:rPr lang="tr-TR" dirty="0"/>
              <a:t>: Mevcut dizinin tam yolunu görüntüler.</a:t>
            </a:r>
          </a:p>
        </p:txBody>
      </p:sp>
    </p:spTree>
    <p:extLst>
      <p:ext uri="{BB962C8B-B14F-4D97-AF65-F5344CB8AC3E}">
        <p14:creationId xmlns:p14="http://schemas.microsoft.com/office/powerpoint/2010/main" val="299949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57F5B-18C1-0A24-1242-A577D60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FF47E0-AB7E-92B6-687B-93EDF43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küçük harf – büyük harf ayrımı vardır. Bu nedenle, </a:t>
            </a:r>
            <a:r>
              <a:rPr lang="tr-TR" dirty="0" err="1"/>
              <a:t>ls</a:t>
            </a:r>
            <a:r>
              <a:rPr lang="tr-TR" dirty="0"/>
              <a:t> komutu </a:t>
            </a:r>
            <a:r>
              <a:rPr lang="tr-TR" dirty="0" err="1"/>
              <a:t>Ls</a:t>
            </a:r>
            <a:r>
              <a:rPr lang="tr-TR" dirty="0"/>
              <a:t> veya LS şeklinde yazılırsa çalışmaz. Bu ayrım bütün komutlar ve dosya adları için geçerlidir. </a:t>
            </a:r>
          </a:p>
          <a:p>
            <a:r>
              <a:rPr lang="tr-TR" dirty="0"/>
              <a:t> Bu komutun sonucunda mevcut dizinin içeriği görüntülenmiş olur. </a:t>
            </a:r>
          </a:p>
          <a:p>
            <a:r>
              <a:rPr lang="tr-TR" b="0" i="0" dirty="0">
                <a:solidFill>
                  <a:srgbClr val="000000"/>
                </a:solidFill>
                <a:effectLst/>
                <a:latin typeface="-apple-system"/>
              </a:rPr>
              <a:t>Bu komutu çalıştırdığınızda, mevcut dizindeki dosyalar ve dizinler listelenecektir.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3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86A93-3584-1EB5-1FC9-0556CB2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8B510-9DD8-F467-548A-27C23B45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ls</a:t>
            </a:r>
            <a:r>
              <a:rPr lang="tr-TR" dirty="0"/>
              <a:t> -a </a:t>
            </a:r>
          </a:p>
          <a:p>
            <a:r>
              <a:rPr lang="tr-TR" dirty="0"/>
              <a:t>Komut bu şekilde kullanıldığında mevcut dizinin içindeki gizli dosyalar da görüntülenir. Bu komut sonucunda ilk komuttakinden daha fazla sayıda dosya (ilk komuttakilere ek olarak başka dosyalar) görülecektir.</a:t>
            </a:r>
          </a:p>
        </p:txBody>
      </p:sp>
    </p:spTree>
    <p:extLst>
      <p:ext uri="{BB962C8B-B14F-4D97-AF65-F5344CB8AC3E}">
        <p14:creationId xmlns:p14="http://schemas.microsoft.com/office/powerpoint/2010/main" val="391676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BBC30-A926-ACFF-ABC9-EA7153B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96DC3-4CD4-0E49-100A-014FB38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Komut bu şekilde kullanıldığında mevcut dizinin içindeki dosyalar uzun formatta, yani adlarının yanı sıra dosyalara ait başka ayrıntılar da görüntülenir. Bu komutun çıktısında yer alan bilgiler şu şekildedir:</a:t>
            </a:r>
          </a:p>
          <a:p>
            <a:r>
              <a:rPr lang="tr-TR" dirty="0"/>
              <a:t>  Birinci sütunda dosyanın erişim izinleri, </a:t>
            </a:r>
          </a:p>
          <a:p>
            <a:r>
              <a:rPr lang="tr-TR" dirty="0"/>
              <a:t>  İkinci sütunda dosyaya verilen bağlantı sayısı,</a:t>
            </a:r>
          </a:p>
          <a:p>
            <a:r>
              <a:rPr lang="tr-TR" dirty="0"/>
              <a:t>  Üçüncü ve dördüncü sütunlarda dosyanın sahibi ve grubu, </a:t>
            </a:r>
          </a:p>
          <a:p>
            <a:r>
              <a:rPr lang="tr-TR" dirty="0"/>
              <a:t>  Beşinci sütunda dosyanın boyutu (byte cinsinden),</a:t>
            </a:r>
          </a:p>
          <a:p>
            <a:r>
              <a:rPr lang="tr-TR" dirty="0"/>
              <a:t>  Altıncı sütunda dosyanın son değiştirilme zamanı, </a:t>
            </a:r>
          </a:p>
          <a:p>
            <a:r>
              <a:rPr lang="tr-TR" dirty="0"/>
              <a:t>  Yedinci sütunda dosyanın adı</a:t>
            </a:r>
          </a:p>
        </p:txBody>
      </p:sp>
    </p:spTree>
    <p:extLst>
      <p:ext uri="{BB962C8B-B14F-4D97-AF65-F5344CB8AC3E}">
        <p14:creationId xmlns:p14="http://schemas.microsoft.com/office/powerpoint/2010/main" val="78345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E0557-F9E6-EED2-56BE-510109BF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1BFB42-2886-B887-E835-8178E0A3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ls</a:t>
            </a:r>
            <a:r>
              <a:rPr lang="tr-TR" dirty="0"/>
              <a:t> -al</a:t>
            </a:r>
          </a:p>
          <a:p>
            <a:r>
              <a:rPr lang="tr-TR" dirty="0"/>
              <a:t>Komut bu şekilde kullanıldığında mevcut dizinin içindeki tüm dosyalar (gizli dosyalar dâhil) uzun formatta görüntülenir.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77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95DD7-E7C4-268D-7E3C-5A55C03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uygulayalım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00678-9EFF-6056-6726-1E72F6A4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pwd</a:t>
            </a:r>
            <a:r>
              <a:rPr lang="tr-TR" dirty="0"/>
              <a:t>: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(çalışılan dizini yazdır) ifadesinin kısaltması olan </a:t>
            </a:r>
            <a:r>
              <a:rPr lang="tr-TR" dirty="0" err="1"/>
              <a:t>pwd</a:t>
            </a:r>
            <a:r>
              <a:rPr lang="tr-TR" dirty="0"/>
              <a:t> komutu, içinde bulunulan dizinin sistemdeki tam adresini gösterir.</a:t>
            </a:r>
          </a:p>
          <a:p>
            <a:r>
              <a:rPr lang="tr-TR" dirty="0" err="1"/>
              <a:t>pwd</a:t>
            </a:r>
            <a:endParaRPr lang="tr-TR" dirty="0"/>
          </a:p>
          <a:p>
            <a:r>
              <a:rPr lang="tr-TR" dirty="0"/>
              <a:t>Bu komutun sonucunda mevcut dizinin sistemdeki tam adresi görüntülenmiş olur. </a:t>
            </a:r>
          </a:p>
        </p:txBody>
      </p:sp>
    </p:spTree>
    <p:extLst>
      <p:ext uri="{BB962C8B-B14F-4D97-AF65-F5344CB8AC3E}">
        <p14:creationId xmlns:p14="http://schemas.microsoft.com/office/powerpoint/2010/main" val="281776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0457C-C85B-0864-FFDF-5DE004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2C9D61-52E1-4025-3967-FAF20109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cd: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değiştir) ifadesinin kısaltması olan cd komutu, mevcut dizinden başka bir dizine geçmekte kullanılır. cd kelimesinden sonra gelen dizin, gidilecek hedef dizindir. </a:t>
            </a:r>
          </a:p>
          <a:p>
            <a:r>
              <a:rPr lang="tr-TR" dirty="0"/>
              <a:t>Yan yana iki nokta (..) bir üst dizini temsil eder.</a:t>
            </a:r>
          </a:p>
          <a:p>
            <a:r>
              <a:rPr lang="tr-TR" dirty="0"/>
              <a:t>cd ..</a:t>
            </a:r>
          </a:p>
          <a:p>
            <a:r>
              <a:rPr lang="tr-TR" dirty="0"/>
              <a:t>Bu komutun sonucunda bir üst dizine geçilmiş olur. </a:t>
            </a:r>
          </a:p>
        </p:txBody>
      </p:sp>
    </p:spTree>
    <p:extLst>
      <p:ext uri="{BB962C8B-B14F-4D97-AF65-F5344CB8AC3E}">
        <p14:creationId xmlns:p14="http://schemas.microsoft.com/office/powerpoint/2010/main" val="42222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B6767-0446-0C9A-E801-E9D62AE9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07" y="1266092"/>
            <a:ext cx="8284307" cy="4473935"/>
          </a:xfrm>
        </p:spPr>
        <p:txBody>
          <a:bodyPr/>
          <a:lstStyle/>
          <a:p>
            <a:r>
              <a:rPr lang="tr-TR" dirty="0"/>
              <a:t>dizinin içindekileri ayrıntılı biçimde görüntülemek için </a:t>
            </a:r>
            <a:r>
              <a:rPr lang="tr-TR" dirty="0" err="1"/>
              <a:t>ls</a:t>
            </a:r>
            <a:r>
              <a:rPr lang="tr-TR" dirty="0"/>
              <a:t> –l komut kullanılabilir.</a:t>
            </a:r>
          </a:p>
          <a:p>
            <a:r>
              <a:rPr lang="tr-TR" dirty="0"/>
              <a:t>Görüntülenen dizinlerden herhangi birine geçmek için cd kelimesinden sonra dizin adı yazılıp </a:t>
            </a:r>
            <a:r>
              <a:rPr lang="tr-TR" dirty="0" err="1"/>
              <a:t>enter’a</a:t>
            </a:r>
            <a:r>
              <a:rPr lang="tr-TR" dirty="0"/>
              <a:t> basılarak geçiş yapılabilir. cd komutu birkaç kere farklı şekillerde kullanılarak dizinler arasında gezinti yapılabilir.  </a:t>
            </a:r>
          </a:p>
          <a:p>
            <a:r>
              <a:rPr lang="tr-TR" dirty="0"/>
              <a:t>Home (ev) dizinine dönmek için komut aşağıdaki şekilde tek başına kullanılabilir.</a:t>
            </a:r>
          </a:p>
          <a:p>
            <a:r>
              <a:rPr lang="tr-TR" dirty="0"/>
              <a:t>cd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41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F615A-DE11-BF1B-8E90-2A8355F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 KAZANIMLARI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BA9F3-66AE-8945-1F42-80D3C825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 </a:t>
            </a:r>
            <a:r>
              <a:rPr lang="tr-TR" dirty="0" err="1"/>
              <a:t>Kali</a:t>
            </a:r>
            <a:r>
              <a:rPr lang="tr-TR" dirty="0"/>
              <a:t> Linux’taki Terminal uygulamasını kullanır.</a:t>
            </a:r>
          </a:p>
          <a:p>
            <a:r>
              <a:rPr lang="tr-TR" dirty="0"/>
              <a:t> Linux’taki dizin yapısıyla ilintili temel komutları çeşitli şekillerde çalıştırır.</a:t>
            </a:r>
          </a:p>
          <a:p>
            <a:r>
              <a:rPr lang="tr-TR" dirty="0"/>
              <a:t> Linux’taki dosya erişim izinlerini görüntüler, açıklar ve değiştirir.</a:t>
            </a:r>
          </a:p>
          <a:p>
            <a:r>
              <a:rPr lang="tr-TR" dirty="0"/>
              <a:t> Terminalden dosya içeriği görüntüleme ve çıktı yönlendirme işlemlerini yapar.</a:t>
            </a:r>
          </a:p>
          <a:p>
            <a:r>
              <a:rPr lang="tr-TR" dirty="0"/>
              <a:t> Linux’ta dosyaları bir dizinden başka bir dizine kopyalar.</a:t>
            </a:r>
          </a:p>
        </p:txBody>
      </p:sp>
    </p:spTree>
    <p:extLst>
      <p:ext uri="{BB962C8B-B14F-4D97-AF65-F5344CB8AC3E}">
        <p14:creationId xmlns:p14="http://schemas.microsoft.com/office/powerpoint/2010/main" val="379389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59BFB-0151-6B18-EE1A-4E08EC38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mkdir</a:t>
            </a:r>
            <a:r>
              <a:rPr lang="tr-TR" dirty="0"/>
              <a:t>: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yap) ifadesinin kısaltması olan </a:t>
            </a:r>
            <a:r>
              <a:rPr lang="tr-TR" dirty="0" err="1"/>
              <a:t>mkdir</a:t>
            </a:r>
            <a:r>
              <a:rPr lang="tr-TR" dirty="0"/>
              <a:t> komutu, yeni bir dizin oluşturmak için kullanılır. </a:t>
            </a:r>
          </a:p>
          <a:p>
            <a:r>
              <a:rPr lang="tr-TR" dirty="0" err="1"/>
              <a:t>mkdir</a:t>
            </a:r>
            <a:r>
              <a:rPr lang="tr-TR" dirty="0"/>
              <a:t> kelimesinden sonra gelen kelime, oluşturulacak yeni dizinin adıdır.</a:t>
            </a:r>
          </a:p>
          <a:p>
            <a:r>
              <a:rPr lang="tr-TR" dirty="0" err="1"/>
              <a:t>mkdir</a:t>
            </a:r>
            <a:r>
              <a:rPr lang="tr-TR" dirty="0"/>
              <a:t> dosya2</a:t>
            </a:r>
          </a:p>
          <a:p>
            <a:r>
              <a:rPr lang="tr-TR" dirty="0"/>
              <a:t>Mevcut dizinin altında deneme adlı yeni bir dizin oluşturulduğu, </a:t>
            </a:r>
            <a:r>
              <a:rPr lang="tr-TR" dirty="0" err="1"/>
              <a:t>ls</a:t>
            </a:r>
            <a:r>
              <a:rPr lang="tr-TR" dirty="0"/>
              <a:t> komutu kullanılarak görülebilir.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7E9D135E-5433-64BD-2B1C-14171DB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7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D7A09-23AE-33FD-48FD-ACD5DAEA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4C7D16-3460-FF92-FBDE-39C69090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dosya erişim izinleri, kimin hangi dosya ile ne yapabileceğini belirler. </a:t>
            </a:r>
          </a:p>
          <a:p>
            <a:r>
              <a:rPr lang="tr-TR" dirty="0"/>
              <a:t>Linux’ta dizinler de aslında birer dosyadır ve dizinler için de erişim izinleri tanımlanır.</a:t>
            </a:r>
          </a:p>
          <a:p>
            <a:r>
              <a:rPr lang="tr-TR" dirty="0"/>
              <a:t>Linux’ta bir dosya için tanımlı üç kullanıcı sınıfı bulunmaktadır:</a:t>
            </a:r>
          </a:p>
          <a:p>
            <a:r>
              <a:rPr lang="tr-TR" dirty="0"/>
              <a:t> Sahip (</a:t>
            </a:r>
            <a:r>
              <a:rPr lang="tr-TR" dirty="0" err="1"/>
              <a:t>owner</a:t>
            </a:r>
            <a:r>
              <a:rPr lang="tr-TR" dirty="0"/>
              <a:t>, u): Dosyayı oluşturan kullanıcı</a:t>
            </a:r>
          </a:p>
          <a:p>
            <a:r>
              <a:rPr lang="tr-TR" dirty="0"/>
              <a:t> Grup (g): Sınırlı ve belli bir kullanıcı grubu</a:t>
            </a:r>
          </a:p>
          <a:p>
            <a:r>
              <a:rPr lang="tr-TR" dirty="0"/>
              <a:t> Diğerleri (</a:t>
            </a:r>
            <a:r>
              <a:rPr lang="tr-TR" dirty="0" err="1"/>
              <a:t>others</a:t>
            </a:r>
            <a:r>
              <a:rPr lang="tr-TR" dirty="0"/>
              <a:t>, o): Diğer herkes</a:t>
            </a:r>
          </a:p>
        </p:txBody>
      </p:sp>
    </p:spTree>
    <p:extLst>
      <p:ext uri="{BB962C8B-B14F-4D97-AF65-F5344CB8AC3E}">
        <p14:creationId xmlns:p14="http://schemas.microsoft.com/office/powerpoint/2010/main" val="310014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AE542-2590-2235-21AF-A6CAA0CF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84C013-E6E9-7462-A375-F311829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Erişim izinleri, yukarıdaki kullanıcı sınıflarının her birinin dosyaya hangi şekilde erişim sağlayabileceğini, yani dosyayla ne yapabileceğini belirler. </a:t>
            </a:r>
          </a:p>
          <a:p>
            <a:r>
              <a:rPr lang="tr-TR" dirty="0"/>
              <a:t>Erişim izinleri üç çeşittir:</a:t>
            </a:r>
          </a:p>
          <a:p>
            <a:r>
              <a:rPr lang="tr-TR" dirty="0"/>
              <a:t> Oku (</a:t>
            </a:r>
            <a:r>
              <a:rPr lang="tr-TR" dirty="0" err="1"/>
              <a:t>read</a:t>
            </a:r>
            <a:r>
              <a:rPr lang="tr-TR" dirty="0"/>
              <a:t>, r): Dosyanın okunabileceği anlamına gelir.</a:t>
            </a:r>
          </a:p>
          <a:p>
            <a:r>
              <a:rPr lang="tr-TR" dirty="0"/>
              <a:t> Yaz (</a:t>
            </a:r>
            <a:r>
              <a:rPr lang="tr-TR" dirty="0" err="1"/>
              <a:t>write</a:t>
            </a:r>
            <a:r>
              <a:rPr lang="tr-TR" dirty="0"/>
              <a:t>, w): Dosyaya yazılabileceği yani dosya içeriğinin değiştirilebileceği anlamına gelir.</a:t>
            </a:r>
          </a:p>
          <a:p>
            <a:r>
              <a:rPr lang="tr-TR" dirty="0"/>
              <a:t> Çalıştır (</a:t>
            </a:r>
            <a:r>
              <a:rPr lang="tr-TR" dirty="0" err="1"/>
              <a:t>execute</a:t>
            </a:r>
            <a:r>
              <a:rPr lang="tr-TR" dirty="0"/>
              <a:t>, x): Dosyanın bir program gibi çalıştırılabileceği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158820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56F08-9CAE-1057-0204-31CFB31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84978B-675A-ED10-4A7B-E2557FF9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Terminal ekranında </a:t>
            </a:r>
            <a:r>
              <a:rPr lang="tr-TR" dirty="0" err="1"/>
              <a:t>ls</a:t>
            </a:r>
            <a:r>
              <a:rPr lang="tr-TR" dirty="0"/>
              <a:t> –l komutu çalıştırıldığında gelen ilk sütunda dosya izinleri gösterilmektedir. </a:t>
            </a:r>
          </a:p>
          <a:p>
            <a:r>
              <a:rPr lang="tr-TR" dirty="0"/>
              <a:t>Her izin 10 sembol ile ifade edilir. İlk sembol ‘-’ (tire) ise dosya, ‘d’ ise dizin olduğu anlamına gelir.</a:t>
            </a:r>
          </a:p>
          <a:p>
            <a:r>
              <a:rPr lang="tr-TR" dirty="0"/>
              <a:t> Sonraki 3 sembol sahibin izinlerini, diğer 3 sembol grubun izinlerini, sondaki 3 sembol de diğer kullanıcıların izinlerini gösterir.</a:t>
            </a:r>
          </a:p>
          <a:p>
            <a:r>
              <a:rPr lang="tr-TR" dirty="0"/>
              <a:t>Verilen kod dosyasının izinleri 1. sahip 2. çalışanlar 3. müşteriler gibi düşünebiliriz </a:t>
            </a:r>
          </a:p>
        </p:txBody>
      </p:sp>
    </p:spTree>
    <p:extLst>
      <p:ext uri="{BB962C8B-B14F-4D97-AF65-F5344CB8AC3E}">
        <p14:creationId xmlns:p14="http://schemas.microsoft.com/office/powerpoint/2010/main" val="259704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5307A-2873-AD04-9E54-608CCDCD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Örnekler: Aşağıda birkaç örnek izin ve anlamları verilmektedir.</a:t>
            </a:r>
          </a:p>
          <a:p>
            <a:r>
              <a:rPr lang="tr-TR" dirty="0"/>
              <a:t>-</a:t>
            </a:r>
            <a:r>
              <a:rPr lang="tr-TR" dirty="0" err="1"/>
              <a:t>rwxr</a:t>
            </a:r>
            <a:r>
              <a:rPr lang="tr-TR" dirty="0"/>
              <a:t>-</a:t>
            </a:r>
            <a:r>
              <a:rPr lang="tr-TR" dirty="0" err="1"/>
              <a:t>xr</a:t>
            </a:r>
            <a:r>
              <a:rPr lang="tr-TR" dirty="0"/>
              <a:t>-x 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oku+yaz+çalıştır</a:t>
            </a:r>
            <a:r>
              <a:rPr lang="tr-TR" dirty="0"/>
              <a:t>, grubunun </a:t>
            </a:r>
            <a:r>
              <a:rPr lang="tr-TR" dirty="0" err="1"/>
              <a:t>oku+çalıştır</a:t>
            </a:r>
            <a:r>
              <a:rPr lang="tr-TR" dirty="0"/>
              <a:t>, diğer kullanıcıların </a:t>
            </a:r>
            <a:r>
              <a:rPr lang="tr-TR" dirty="0" err="1"/>
              <a:t>oku+çalıştır</a:t>
            </a:r>
            <a:r>
              <a:rPr lang="tr-TR" dirty="0"/>
              <a:t> izinlerine sahip olduğunu gösterir.</a:t>
            </a:r>
          </a:p>
          <a:p>
            <a:r>
              <a:rPr lang="tr-TR" dirty="0"/>
              <a:t>-</a:t>
            </a:r>
            <a:r>
              <a:rPr lang="tr-TR" dirty="0" err="1"/>
              <a:t>rw</a:t>
            </a:r>
            <a:r>
              <a:rPr lang="tr-TR" dirty="0"/>
              <a:t>-------  (- olmasının sebebi dosya pdf txt. </a:t>
            </a:r>
            <a:r>
              <a:rPr lang="tr-TR" dirty="0" err="1"/>
              <a:t>Vs</a:t>
            </a:r>
            <a:r>
              <a:rPr lang="tr-TR" dirty="0"/>
              <a:t> olması)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</a:t>
            </a:r>
            <a:r>
              <a:rPr lang="tr-TR" dirty="0"/>
              <a:t> izinlerine sahip olduğunu, grubunun veya diğer</a:t>
            </a:r>
          </a:p>
          <a:p>
            <a:r>
              <a:rPr lang="tr-TR" dirty="0"/>
              <a:t>kullanıcıların hiçbir izne sahip olmadığını gösterir.</a:t>
            </a:r>
          </a:p>
          <a:p>
            <a:r>
              <a:rPr lang="tr-TR" dirty="0" err="1"/>
              <a:t>dxr</a:t>
            </a:r>
            <a:r>
              <a:rPr lang="tr-TR" dirty="0"/>
              <a:t>-r--r— (d olmasının sebebi dizin yani klasör)</a:t>
            </a:r>
          </a:p>
          <a:p>
            <a:r>
              <a:rPr lang="tr-TR" dirty="0"/>
              <a:t>  Dizinin sahibinin </a:t>
            </a:r>
            <a:r>
              <a:rPr lang="tr-TR" dirty="0" err="1"/>
              <a:t>oku+çalıştır</a:t>
            </a:r>
            <a:r>
              <a:rPr lang="tr-TR" dirty="0"/>
              <a:t> izinlerine, grubunun ve diğer kullanıcıların oku</a:t>
            </a:r>
          </a:p>
          <a:p>
            <a:r>
              <a:rPr lang="tr-TR" dirty="0"/>
              <a:t>iznine sahip olduğunu 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97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B1DFE-4A07-D5E7-8C64-6A38284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75185C-FC0E-F98E-4147-B0BD76E5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Not: Bir dizin için;</a:t>
            </a:r>
          </a:p>
          <a:p>
            <a:r>
              <a:rPr lang="tr-TR" dirty="0"/>
              <a:t>okuma (r) izni, dizin içindeki dosyaların isimleri ve diğer bilgilerinin </a:t>
            </a:r>
            <a:r>
              <a:rPr lang="tr-TR" dirty="0" err="1"/>
              <a:t>ls</a:t>
            </a:r>
            <a:r>
              <a:rPr lang="tr-TR" dirty="0"/>
              <a:t> komutuyla görüntülenebilmesini,</a:t>
            </a:r>
          </a:p>
          <a:p>
            <a:r>
              <a:rPr lang="tr-TR" dirty="0"/>
              <a:t>yazma (w) izni, dizin içine dosya kopyalama, dizindeki dosyaları silme veya yeniden adlandırma gibi değişikliklerin yapılabilmesini,</a:t>
            </a:r>
          </a:p>
          <a:p>
            <a:r>
              <a:rPr lang="tr-TR" dirty="0"/>
              <a:t>çalıştır (x) izni, cd komutuyla dizin içine girilebilmesini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52658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B5111-52E7-1793-2168-70287D3A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A4FFFB-D8D0-89A4-B411-44F1E7DF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 izinlerini değiştirmek amacıyla </a:t>
            </a:r>
            <a:r>
              <a:rPr lang="tr-TR" dirty="0" err="1"/>
              <a:t>chmod</a:t>
            </a:r>
            <a:r>
              <a:rPr lang="tr-TR" dirty="0"/>
              <a:t> (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) komutu kullanılır. </a:t>
            </a:r>
          </a:p>
          <a:p>
            <a:r>
              <a:rPr lang="tr-TR" dirty="0"/>
              <a:t>Komutun kullanımı şu şekildedir: </a:t>
            </a:r>
          </a:p>
          <a:p>
            <a:r>
              <a:rPr lang="tr-TR" dirty="0" err="1"/>
              <a:t>chmod</a:t>
            </a:r>
            <a:r>
              <a:rPr lang="tr-TR" dirty="0"/>
              <a:t> [</a:t>
            </a:r>
            <a:r>
              <a:rPr lang="tr-TR" dirty="0" err="1"/>
              <a:t>u|g|o|a</a:t>
            </a:r>
            <a:r>
              <a:rPr lang="tr-TR" dirty="0"/>
              <a:t>] [+|-|=] [</a:t>
            </a:r>
            <a:r>
              <a:rPr lang="tr-TR" dirty="0" err="1"/>
              <a:t>r|w|x</a:t>
            </a:r>
            <a:r>
              <a:rPr lang="tr-TR" dirty="0"/>
              <a:t>] dosya(</a:t>
            </a:r>
            <a:r>
              <a:rPr lang="tr-TR" dirty="0" err="1"/>
              <a:t>lar</a:t>
            </a:r>
            <a:r>
              <a:rPr lang="tr-TR" dirty="0"/>
              <a:t>)</a:t>
            </a:r>
          </a:p>
          <a:p>
            <a:r>
              <a:rPr lang="tr-TR" dirty="0"/>
              <a:t>Görüldüğü gibi, </a:t>
            </a:r>
            <a:r>
              <a:rPr lang="tr-TR" dirty="0" err="1"/>
              <a:t>chmod</a:t>
            </a:r>
            <a:r>
              <a:rPr lang="tr-TR" dirty="0"/>
              <a:t> kelimesinden sonraki ilk kısım kimin izinlerinin değiştirileceğini (</a:t>
            </a:r>
            <a:r>
              <a:rPr lang="tr-TR" dirty="0" err="1"/>
              <a:t>u:sahip</a:t>
            </a:r>
            <a:r>
              <a:rPr lang="tr-TR" dirty="0"/>
              <a:t>, g: grup, o: diğerleri, a: hepsi), </a:t>
            </a:r>
          </a:p>
          <a:p>
            <a:r>
              <a:rPr lang="tr-TR" dirty="0"/>
              <a:t>ikinci kısım işlem türünü (izin ekleme, izin çıkarma, izin eşitleme), üçüncü kısım izin türünü, dördüncü kısım da işlem yapılacak dosya ad(</a:t>
            </a:r>
            <a:r>
              <a:rPr lang="tr-TR" dirty="0" err="1"/>
              <a:t>lar</a:t>
            </a:r>
            <a:r>
              <a:rPr lang="tr-TR" dirty="0"/>
              <a:t>)</a:t>
            </a:r>
            <a:r>
              <a:rPr lang="tr-TR" dirty="0" err="1"/>
              <a:t>ını</a:t>
            </a:r>
            <a:r>
              <a:rPr lang="tr-TR" dirty="0"/>
              <a:t> belirler. </a:t>
            </a:r>
          </a:p>
        </p:txBody>
      </p:sp>
    </p:spTree>
    <p:extLst>
      <p:ext uri="{BB962C8B-B14F-4D97-AF65-F5344CB8AC3E}">
        <p14:creationId xmlns:p14="http://schemas.microsoft.com/office/powerpoint/2010/main" val="368022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2EAD9-2507-CEDE-8A14-BD48942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4257F-DCE9-1CE4-AAEB-F8CC0957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Aşağıdaki komutları terminalde çalıştırınız. </a:t>
            </a:r>
          </a:p>
          <a:p>
            <a:r>
              <a:rPr lang="tr-TR" dirty="0" err="1"/>
              <a:t>touch</a:t>
            </a:r>
            <a:r>
              <a:rPr lang="tr-TR" dirty="0"/>
              <a:t> dosya2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 err="1"/>
              <a:t>touch</a:t>
            </a:r>
            <a:r>
              <a:rPr lang="tr-TR" dirty="0"/>
              <a:t> komutu ile –</a:t>
            </a:r>
            <a:r>
              <a:rPr lang="tr-TR" dirty="0" err="1"/>
              <a:t>rw</a:t>
            </a:r>
            <a:r>
              <a:rPr lang="tr-TR" dirty="0"/>
              <a:t>-r--r-- izinlerine sahip dosya1 adlı boş bir dosya oluşturulmuş olduğu görülecektir.</a:t>
            </a:r>
          </a:p>
        </p:txBody>
      </p:sp>
    </p:spTree>
    <p:extLst>
      <p:ext uri="{BB962C8B-B14F-4D97-AF65-F5344CB8AC3E}">
        <p14:creationId xmlns:p14="http://schemas.microsoft.com/office/powerpoint/2010/main" val="199023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A8B08D-ABB7-1080-76AA-FEADFDD2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BDBA1-E0CA-CDF5-1E1E-A19955B8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komutları çalıştırınız. </a:t>
            </a:r>
          </a:p>
          <a:p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u+x</a:t>
            </a:r>
            <a:r>
              <a:rPr lang="tr-TR" dirty="0"/>
              <a:t> dosya2</a:t>
            </a:r>
          </a:p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Dosya2 için dosya sahibine çalıştırma izni eklenmiştir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05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CF8C36-BF9B-57F3-0632-B4A8618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4F00F-D978-DCCB-0E7E-112FE581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komutu çalıştırınız.</a:t>
            </a:r>
          </a:p>
          <a:p>
            <a:r>
              <a:rPr lang="tr-TR" dirty="0" err="1"/>
              <a:t>chmod</a:t>
            </a:r>
            <a:r>
              <a:rPr lang="tr-TR" dirty="0"/>
              <a:t> a-w deneme  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</a:t>
            </a:r>
          </a:p>
          <a:p>
            <a:r>
              <a:rPr lang="tr-TR" dirty="0"/>
              <a:t> deneme dizini için herkesin yazma (değiştirme) izni kaldırılmıştır.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01645E5-CEFE-AD5E-E70E-22A4FC0B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7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0DDAF-A9C0-EFE8-1854-27692427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82" y="2127508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Linux işletim sisteminin çekirdeği 1991 yılında Finlandiyalı </a:t>
            </a:r>
            <a:r>
              <a:rPr lang="tr-TR" dirty="0" err="1"/>
              <a:t>Linus</a:t>
            </a:r>
            <a:r>
              <a:rPr lang="tr-TR" dirty="0"/>
              <a:t> </a:t>
            </a:r>
            <a:r>
              <a:rPr lang="tr-TR" dirty="0" err="1"/>
              <a:t>Torvalds</a:t>
            </a:r>
            <a:r>
              <a:rPr lang="tr-TR" dirty="0"/>
              <a:t> tarafından geliştirilmiştir. Yıllar içinde bu çekirdeğin etrafında çeşitli kişilerin katkılarıyla uygulamalar geliştirilmiş ve Linux giderek daha kullanışlı hale gelmiştir. Linux, Microsoft Windows kadar olmasa da yaygın kullanılan bir işletim sistemidir. </a:t>
            </a:r>
          </a:p>
        </p:txBody>
      </p:sp>
    </p:spTree>
    <p:extLst>
      <p:ext uri="{BB962C8B-B14F-4D97-AF65-F5344CB8AC3E}">
        <p14:creationId xmlns:p14="http://schemas.microsoft.com/office/powerpoint/2010/main" val="39651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9091B6-83BD-56E1-D21D-E0A4ADE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B41DB2-D5C3-26E0-95C9-A192903E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 Aşağıdaki komutları çalıştırınız. </a:t>
            </a:r>
          </a:p>
          <a:p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ug</a:t>
            </a:r>
            <a:r>
              <a:rPr lang="tr-TR" dirty="0"/>
              <a:t>=</a:t>
            </a:r>
            <a:r>
              <a:rPr lang="tr-TR" dirty="0" err="1"/>
              <a:t>rw</a:t>
            </a:r>
            <a:r>
              <a:rPr lang="tr-TR" dirty="0"/>
              <a:t> dosya2</a:t>
            </a:r>
          </a:p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dosya1 için sahibinin ve grubunun izinleri </a:t>
            </a:r>
            <a:r>
              <a:rPr lang="tr-TR" dirty="0" err="1"/>
              <a:t>okuma+yazma</a:t>
            </a:r>
            <a:r>
              <a:rPr lang="tr-TR" dirty="0"/>
              <a:t> olarak belirlenmiştir</a:t>
            </a:r>
          </a:p>
        </p:txBody>
      </p:sp>
    </p:spTree>
    <p:extLst>
      <p:ext uri="{BB962C8B-B14F-4D97-AF65-F5344CB8AC3E}">
        <p14:creationId xmlns:p14="http://schemas.microsoft.com/office/powerpoint/2010/main" val="429416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6337B-72DA-4A31-0C9F-8E6D3232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D7891-9A30-F4C8-C77F-253B3FEA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7005"/>
            <a:ext cx="7729728" cy="3101983"/>
          </a:xfrm>
        </p:spPr>
        <p:txBody>
          <a:bodyPr/>
          <a:lstStyle/>
          <a:p>
            <a:r>
              <a:rPr lang="tr-TR" dirty="0"/>
              <a:t>Linux’ta programlar terminalden çalıştırıldıklarında çıktıları genellikle terminale yazılır.</a:t>
            </a:r>
          </a:p>
          <a:p>
            <a:r>
              <a:rPr lang="tr-TR" dirty="0"/>
              <a:t> Ancak bazı durumlarda çıktıları bir dosyaya kaydetmek isteyebiliriz.</a:t>
            </a:r>
          </a:p>
          <a:p>
            <a:r>
              <a:rPr lang="tr-TR" dirty="0"/>
              <a:t>Bunu yapmak için &gt; sembolünü kullanabiliriz .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 &gt; dosya2</a:t>
            </a:r>
          </a:p>
          <a:p>
            <a:r>
              <a:rPr lang="tr-TR" dirty="0"/>
              <a:t>Bunun sonucunda, </a:t>
            </a:r>
            <a:r>
              <a:rPr lang="tr-TR" dirty="0" err="1"/>
              <a:t>ls</a:t>
            </a:r>
            <a:r>
              <a:rPr lang="tr-TR" dirty="0"/>
              <a:t> –l komutunun çıktısı (yani kimin ne izni olduğu ), dosya2 adlı dosyanın içine kaydedilmiş olur.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1152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7D0FC-F04D-3666-0371-878227D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F294E-AA9E-7202-1096-02399289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</a:t>
            </a:r>
            <a:r>
              <a:rPr lang="tr-TR" dirty="0" err="1"/>
              <a:t>cat</a:t>
            </a:r>
            <a:r>
              <a:rPr lang="tr-TR" dirty="0"/>
              <a:t> komutu, bir dosyayı açmadan içeriğini görüntülemek için kullanılır. </a:t>
            </a:r>
          </a:p>
          <a:p>
            <a:r>
              <a:rPr lang="tr-TR" dirty="0"/>
              <a:t>Bu komutu aşağıdaki şekilde çalıştıralım.</a:t>
            </a:r>
          </a:p>
          <a:p>
            <a:r>
              <a:rPr lang="tr-TR" dirty="0"/>
              <a:t> </a:t>
            </a:r>
            <a:r>
              <a:rPr lang="tr-TR" dirty="0" err="1"/>
              <a:t>cat</a:t>
            </a:r>
            <a:r>
              <a:rPr lang="tr-TR" dirty="0"/>
              <a:t> dosya2 </a:t>
            </a:r>
          </a:p>
          <a:p>
            <a:r>
              <a:rPr lang="tr-TR" dirty="0"/>
              <a:t>Ekranda görüldüğü gibi, az önceki </a:t>
            </a:r>
            <a:r>
              <a:rPr lang="tr-TR" dirty="0" err="1"/>
              <a:t>ls</a:t>
            </a:r>
            <a:r>
              <a:rPr lang="tr-TR" dirty="0"/>
              <a:t> –l komutunun çıktısı dosya2 içinde yer almaktadır</a:t>
            </a:r>
          </a:p>
        </p:txBody>
      </p:sp>
    </p:spTree>
    <p:extLst>
      <p:ext uri="{BB962C8B-B14F-4D97-AF65-F5344CB8AC3E}">
        <p14:creationId xmlns:p14="http://schemas.microsoft.com/office/powerpoint/2010/main" val="124092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5A059-CA7A-77DB-5C31-1C5F1C0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DB3362-96A2-115A-30BB-26F1ECF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Şimdi aşağıdaki komutları çalıştıralım. </a:t>
            </a:r>
          </a:p>
          <a:p>
            <a:r>
              <a:rPr lang="tr-TR" dirty="0" err="1"/>
              <a:t>cat</a:t>
            </a:r>
            <a:r>
              <a:rPr lang="tr-TR" dirty="0"/>
              <a:t> dosya2 &gt; dosya3 </a:t>
            </a:r>
          </a:p>
          <a:p>
            <a:r>
              <a:rPr lang="tr-TR" dirty="0" err="1"/>
              <a:t>cat</a:t>
            </a:r>
            <a:r>
              <a:rPr lang="tr-TR" dirty="0"/>
              <a:t> dosya3 </a:t>
            </a:r>
          </a:p>
          <a:p>
            <a:r>
              <a:rPr lang="tr-TR" dirty="0"/>
              <a:t>Yukarıdaki iki </a:t>
            </a:r>
            <a:r>
              <a:rPr lang="tr-TR" dirty="0" err="1"/>
              <a:t>cat</a:t>
            </a:r>
            <a:r>
              <a:rPr lang="tr-TR" dirty="0"/>
              <a:t> komutundan ilkinin sonucunda ekrana bir şey yazılmamıştır. İkinciden sonra ise çıktı ekranda görülmüştür.</a:t>
            </a:r>
          </a:p>
        </p:txBody>
      </p:sp>
    </p:spTree>
    <p:extLst>
      <p:ext uri="{BB962C8B-B14F-4D97-AF65-F5344CB8AC3E}">
        <p14:creationId xmlns:p14="http://schemas.microsoft.com/office/powerpoint/2010/main" val="6909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AF8C169-08AE-6A9D-DCC6-78F46B101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33266" y="-345233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5D80E-8443-F7E4-8C4A-DA173929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6" y="3599097"/>
            <a:ext cx="7729728" cy="3101983"/>
          </a:xfrm>
        </p:spPr>
        <p:txBody>
          <a:bodyPr>
            <a:normAutofit/>
          </a:bodyPr>
          <a:lstStyle/>
          <a:p>
            <a:r>
              <a:rPr lang="tr-TR" dirty="0"/>
              <a:t>Linux’un, geçmişi 1970’lere dayanan Unix’e benzer bir işletim sistemi olduğu söylenebilir ancak Linux bir Unix çeşidi değildir. Linux’un Ubuntu, </a:t>
            </a:r>
            <a:r>
              <a:rPr lang="tr-TR" dirty="0" err="1"/>
              <a:t>Fedora</a:t>
            </a:r>
            <a:r>
              <a:rPr lang="tr-TR" dirty="0"/>
              <a:t>, </a:t>
            </a:r>
            <a:r>
              <a:rPr lang="tr-TR" dirty="0" err="1"/>
              <a:t>Red</a:t>
            </a:r>
            <a:r>
              <a:rPr lang="tr-TR" dirty="0"/>
              <a:t> Hat gibi kendi dağıtımları bulunmaktadır. </a:t>
            </a:r>
            <a:r>
              <a:rPr lang="tr-TR" dirty="0" err="1"/>
              <a:t>Kali</a:t>
            </a:r>
            <a:r>
              <a:rPr lang="tr-TR" dirty="0"/>
              <a:t> Linux siber güvenlik odaklı geliştirilmiş olan ve içinde güvenlikle ilgili birçok yazılımı bulunduran bir dağıtımdır. </a:t>
            </a:r>
          </a:p>
        </p:txBody>
      </p:sp>
    </p:spTree>
    <p:extLst>
      <p:ext uri="{BB962C8B-B14F-4D97-AF65-F5344CB8AC3E}">
        <p14:creationId xmlns:p14="http://schemas.microsoft.com/office/powerpoint/2010/main" val="425167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D6B2DC-1A39-DF11-24C5-D70B2803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dirty="0" err="1"/>
              <a:t>Kali</a:t>
            </a:r>
            <a:r>
              <a:rPr lang="tr-TR" sz="1700" dirty="0"/>
              <a:t> Linux ve içindeki araçlar yaygın olarak sızma testi (</a:t>
            </a:r>
            <a:r>
              <a:rPr lang="tr-TR" sz="1700" dirty="0" err="1"/>
              <a:t>penetration</a:t>
            </a:r>
            <a:r>
              <a:rPr lang="tr-TR" sz="1700" dirty="0"/>
              <a:t> </a:t>
            </a:r>
            <a:r>
              <a:rPr lang="tr-TR" sz="1700" dirty="0" err="1"/>
              <a:t>testing</a:t>
            </a:r>
            <a:r>
              <a:rPr lang="tr-TR" sz="1700" dirty="0"/>
              <a:t>) için kullanılır.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Doğrudan bilgisayara yüklenebildiği gibi sanal makine (</a:t>
            </a:r>
            <a:r>
              <a:rPr lang="tr-TR" sz="1700" dirty="0" err="1"/>
              <a:t>virtual</a:t>
            </a:r>
            <a:r>
              <a:rPr lang="tr-TR" sz="1700" dirty="0"/>
              <a:t> </a:t>
            </a:r>
            <a:r>
              <a:rPr lang="tr-TR" sz="1700" dirty="0" err="1"/>
              <a:t>machine</a:t>
            </a:r>
            <a:r>
              <a:rPr lang="tr-TR" sz="1700" dirty="0"/>
              <a:t>) üzerinde, bulutta veya mobil cihazlarda kullanılabilir. </a:t>
            </a:r>
            <a:r>
              <a:rPr lang="tr-TR" sz="1700" dirty="0" err="1"/>
              <a:t>Kali</a:t>
            </a:r>
            <a:r>
              <a:rPr lang="tr-TR" sz="1700" dirty="0"/>
              <a:t> Linux içinde yer alan çeşitli araçların kullanım amaçlarından bazıları şunlardır: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Parola kırma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Ağ tarama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Ağ paket analizi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Veri tabanına saldırı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Kablosuz ağa saldırı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 Web uygulama güvenlik taraması</a:t>
            </a:r>
          </a:p>
          <a:p>
            <a:pPr>
              <a:lnSpc>
                <a:spcPct val="90000"/>
              </a:lnSpc>
            </a:pPr>
            <a:endParaRPr lang="tr-TR" sz="17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6A2A06C-A191-2FC3-52C5-A3D944E4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3" y="2068872"/>
            <a:ext cx="2720256" cy="2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2E666-C72F-6901-DEA3-BEDFBC7B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/>
              <a:t>Linux'ta dizinler (directories) ve dosyalar (files), dosya sistemi hiyerarşisinde farklı işlevlere sahip olan iki temel öğedir.</a:t>
            </a:r>
          </a:p>
          <a:p>
            <a:r>
              <a:rPr lang="tr-TR"/>
              <a:t>Dizinler (Directories):Dizinler, dosyaları ve diğer alt dizinleri gruplandırmak için kullanılır.</a:t>
            </a:r>
          </a:p>
          <a:p>
            <a:r>
              <a:rPr lang="tr-TR"/>
              <a:t>Dizinler, birer klasör olarak düşünülebilir ve içerisinde dosyaları veya başka dizinleri barındırabilirler.</a:t>
            </a:r>
          </a:p>
          <a:p>
            <a:r>
              <a:rPr lang="tr-TR"/>
              <a:t>Dizinler, "/" (kök) dizini altında hiyerarşik bir yapıda örgütlenir.</a:t>
            </a:r>
          </a:p>
          <a:p>
            <a:r>
              <a:rPr lang="tr-TR"/>
              <a:t>Bir dizin, isimlendirilmiş bir konum veya yol (path) belirtir ve dosyaların veya alt dizinlerin bulunduğu yerdir.</a:t>
            </a:r>
          </a:p>
          <a:p>
            <a:r>
              <a:rPr lang="tr-TR"/>
              <a:t>Dizinler, dosya sistemindeki düzeni sağlayarak dosyaların düzenli bir şekilde saklanmasını sağlar.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E935F67C-73D3-BD8E-E104-AD939A2D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</p:spPr>
        <p:txBody>
          <a:bodyPr/>
          <a:lstStyle/>
          <a:p>
            <a:r>
              <a:rPr lang="tr-TR"/>
              <a:t>Dizin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60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nux Dersleri | 7. Ders: Linux Dosya Sistemi Hiyerarşisi">
            <a:extLst>
              <a:ext uri="{FF2B5EF4-FFF2-40B4-BE49-F238E27FC236}">
                <a16:creationId xmlns:a16="http://schemas.microsoft.com/office/drawing/2014/main" id="{D4A01214-C44E-03B4-4718-57DB06E27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235" y="1242952"/>
            <a:ext cx="10251157" cy="45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240051-BE9E-18CD-B6FE-56E58CD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BA70E7-94A8-7ED1-EC69-218835E0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Dosyalar, veri veya bilgi içeren birimlerdir.</a:t>
            </a:r>
          </a:p>
          <a:p>
            <a:r>
              <a:rPr lang="tr-TR" dirty="0"/>
              <a:t>Dosyalar, metin belgeleri, resimler, müzik dosyaları, program dosyaları, sistem yapılandırma dosyaları gibi çeşitli türlerde olabilir.</a:t>
            </a:r>
          </a:p>
          <a:p>
            <a:r>
              <a:rPr lang="tr-TR" dirty="0"/>
              <a:t>Dosyalar, bir isimle tanımlanır ve belirli bir dizinde veya alt dizinde saklanır.</a:t>
            </a:r>
          </a:p>
          <a:p>
            <a:r>
              <a:rPr lang="tr-TR" dirty="0"/>
              <a:t>Dosyalar, dizinlerin içinde yer alabilir ve dosya sistemi hiyerarşisinde bir konuma sahip olurlar.</a:t>
            </a:r>
          </a:p>
          <a:p>
            <a:r>
              <a:rPr lang="tr-TR" dirty="0"/>
              <a:t>Dosyalar, okunabilir(</a:t>
            </a:r>
            <a:r>
              <a:rPr lang="tr-TR" dirty="0" err="1"/>
              <a:t>read</a:t>
            </a:r>
            <a:r>
              <a:rPr lang="tr-TR" dirty="0"/>
              <a:t>), yazılabilir(</a:t>
            </a:r>
            <a:r>
              <a:rPr lang="tr-TR" dirty="0" err="1"/>
              <a:t>write</a:t>
            </a:r>
            <a:r>
              <a:rPr lang="tr-TR" dirty="0"/>
              <a:t>) veya çalıştırılabilir(</a:t>
            </a:r>
            <a:r>
              <a:rPr lang="tr-TR" dirty="0" err="1"/>
              <a:t>exe</a:t>
            </a:r>
            <a:r>
              <a:rPr lang="tr-TR" dirty="0"/>
              <a:t>..) gibi farklı erişim izinlerine sahip olabilirler.</a:t>
            </a:r>
          </a:p>
        </p:txBody>
      </p:sp>
    </p:spTree>
    <p:extLst>
      <p:ext uri="{BB962C8B-B14F-4D97-AF65-F5344CB8AC3E}">
        <p14:creationId xmlns:p14="http://schemas.microsoft.com/office/powerpoint/2010/main" val="98148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89FFA6-4F68-D341-855B-B1BED49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DİZİN VE DOSYA FARKI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8445DC-3433-32F6-2DF8-A009296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farklar: Dizinler, dosyaları ve alt dizinleri gruplandırmak için kullanılırken, dosyalar, veri veya bilgi içeren birimlerdir.</a:t>
            </a:r>
          </a:p>
          <a:p>
            <a:r>
              <a:rPr lang="tr-TR" dirty="0"/>
              <a:t>Dizinler, içerisinde başka dosyaları veya alt dizinleri barındırabilirken, dosyalar sadece veri veya bilgi içerir.</a:t>
            </a:r>
          </a:p>
          <a:p>
            <a:r>
              <a:rPr lang="tr-TR" dirty="0"/>
              <a:t>Dizinler, dosya sistemi hiyerarşisinde farklı konumlarda yer alırken, dosyalar belirli bir dizinde veya alt dizinde saklanır.</a:t>
            </a:r>
          </a:p>
          <a:p>
            <a:r>
              <a:rPr lang="tr-TR" dirty="0"/>
              <a:t>Linux dosya sistemi, bu temel farkları kullanarak dosya ve dizinleri organize eder ve yönetir.</a:t>
            </a:r>
          </a:p>
        </p:txBody>
      </p:sp>
    </p:spTree>
    <p:extLst>
      <p:ext uri="{BB962C8B-B14F-4D97-AF65-F5344CB8AC3E}">
        <p14:creationId xmlns:p14="http://schemas.microsoft.com/office/powerpoint/2010/main" val="8218013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1595</TotalTime>
  <Words>1636</Words>
  <Application>Microsoft Office PowerPoint</Application>
  <PresentationFormat>Geniş ekran</PresentationFormat>
  <Paragraphs>144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-apple-system</vt:lpstr>
      <vt:lpstr>Arial</vt:lpstr>
      <vt:lpstr>Gill Sans MT</vt:lpstr>
      <vt:lpstr>Paket</vt:lpstr>
      <vt:lpstr>Siber güvenlik </vt:lpstr>
      <vt:lpstr>BÖLÜM KAZANIMLARI</vt:lpstr>
      <vt:lpstr>PowerPoint Sunusu</vt:lpstr>
      <vt:lpstr>PowerPoint Sunusu</vt:lpstr>
      <vt:lpstr>PowerPoint Sunusu</vt:lpstr>
      <vt:lpstr>Dizin </vt:lpstr>
      <vt:lpstr>PowerPoint Sunusu</vt:lpstr>
      <vt:lpstr>DOSYA</vt:lpstr>
      <vt:lpstr>DİZİN VE DOSYA FARKI</vt:lpstr>
      <vt:lpstr>PowerPoint Sunusu</vt:lpstr>
      <vt:lpstr>TERMİNAL EKRANI</vt:lpstr>
      <vt:lpstr>linux klavyeyi Türkçe yapma</vt:lpstr>
      <vt:lpstr>ls</vt:lpstr>
      <vt:lpstr>ls -a</vt:lpstr>
      <vt:lpstr>ls -l</vt:lpstr>
      <vt:lpstr>ls -al</vt:lpstr>
      <vt:lpstr>uygulayalım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�layda ERG�L</dc:creator>
  <cp:lastModifiedBy>Hamza KURNAZ</cp:lastModifiedBy>
  <cp:revision>4</cp:revision>
  <dcterms:created xsi:type="dcterms:W3CDTF">2023-09-20T14:28:18Z</dcterms:created>
  <dcterms:modified xsi:type="dcterms:W3CDTF">2023-09-22T15:27:09Z</dcterms:modified>
</cp:coreProperties>
</file>