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6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35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6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5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27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488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2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87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7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08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64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2B49A-0BA9-9F0D-7D41-3FE4861BB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SİBER GÜVENLİK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99B0AF4-4C09-3E7A-322F-B2C551518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DENEYAP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374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886A93-3584-1EB5-1FC9-0556CB2D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58B510-9DD8-F467-548A-27C23B45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ighlight>
                  <a:srgbClr val="FFFF00"/>
                </a:highlight>
              </a:rPr>
              <a:t>. Eğitmen ve öğrenciler terminal ekranına aşağıdaki komutu yazarak </a:t>
            </a:r>
            <a:r>
              <a:rPr lang="tr-TR" dirty="0" err="1">
                <a:highlight>
                  <a:srgbClr val="FFFF00"/>
                </a:highlight>
              </a:rPr>
              <a:t>Enter’a</a:t>
            </a:r>
            <a:r>
              <a:rPr lang="tr-TR" dirty="0">
                <a:highlight>
                  <a:srgbClr val="FFFF00"/>
                </a:highlight>
              </a:rPr>
              <a:t> basar.</a:t>
            </a:r>
          </a:p>
          <a:p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ls</a:t>
            </a:r>
            <a:r>
              <a:rPr lang="tr-TR" dirty="0">
                <a:highlight>
                  <a:srgbClr val="FFFF00"/>
                </a:highlight>
              </a:rPr>
              <a:t> -a </a:t>
            </a:r>
          </a:p>
          <a:p>
            <a:r>
              <a:rPr lang="tr-TR" dirty="0"/>
              <a:t>Komut bu şekilde kullanıldığında mevcut dizinin içindeki gizli dosyalar da görüntülenir. Bu komut sonucunda ilk komuttakinden daha fazla sayıda dosya (ilk komuttakilere ek olarak başka dosyalar) görülecektir.</a:t>
            </a:r>
          </a:p>
        </p:txBody>
      </p:sp>
    </p:spTree>
    <p:extLst>
      <p:ext uri="{BB962C8B-B14F-4D97-AF65-F5344CB8AC3E}">
        <p14:creationId xmlns:p14="http://schemas.microsoft.com/office/powerpoint/2010/main" val="391676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BBBC30-A926-ACFF-ABC9-EA7153B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496DC3-4CD4-0E49-100A-014FB386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17501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highlight>
                  <a:srgbClr val="FFFF00"/>
                </a:highlight>
              </a:rPr>
              <a:t>Eğitmen ve öğrenciler terminal ekranına aşağıdaki komutu yazarak </a:t>
            </a:r>
            <a:r>
              <a:rPr lang="tr-TR" dirty="0" err="1">
                <a:highlight>
                  <a:srgbClr val="FFFF00"/>
                </a:highlight>
              </a:rPr>
              <a:t>Enter’a</a:t>
            </a:r>
            <a:r>
              <a:rPr lang="tr-TR" dirty="0">
                <a:highlight>
                  <a:srgbClr val="FFFF00"/>
                </a:highlight>
              </a:rPr>
              <a:t> basar.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/>
              <a:t>Komut bu şekilde kullanıldığında mevcut dizinin içindeki dosyalar uzun formatta, yani adlarının yanı sıra dosyalara ait başka ayrıntılar da görüntülenir. Bu komutun çıktısında yer alan bilgiler şu şekildedir:</a:t>
            </a:r>
          </a:p>
          <a:p>
            <a:r>
              <a:rPr lang="tr-TR" dirty="0"/>
              <a:t>  Birinci sütunda dosyanın erişim izinleri, </a:t>
            </a:r>
          </a:p>
          <a:p>
            <a:r>
              <a:rPr lang="tr-TR" dirty="0"/>
              <a:t>  İkinci sütunda dosyaya verilen bağlantı sayısı,</a:t>
            </a:r>
          </a:p>
          <a:p>
            <a:r>
              <a:rPr lang="tr-TR" dirty="0"/>
              <a:t>  Üçüncü ve dördüncü sütunlarda dosyanın sahibi ve grubu, </a:t>
            </a:r>
          </a:p>
          <a:p>
            <a:r>
              <a:rPr lang="tr-TR" dirty="0"/>
              <a:t>  Beşinci sütunda dosyanın boyutu (byte cinsinden),</a:t>
            </a:r>
          </a:p>
          <a:p>
            <a:r>
              <a:rPr lang="tr-TR" dirty="0"/>
              <a:t>  Altıncı sütunda dosyanın son değiştirilme zamanı,</a:t>
            </a:r>
          </a:p>
          <a:p>
            <a:r>
              <a:rPr lang="tr-TR" dirty="0"/>
              <a:t>  Yedinci sütunda dosyanın adı</a:t>
            </a:r>
          </a:p>
        </p:txBody>
      </p:sp>
    </p:spTree>
    <p:extLst>
      <p:ext uri="{BB962C8B-B14F-4D97-AF65-F5344CB8AC3E}">
        <p14:creationId xmlns:p14="http://schemas.microsoft.com/office/powerpoint/2010/main" val="78345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8E0557-F9E6-EED2-56BE-510109BF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1BFB42-2886-B887-E835-8178E0A3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ighlight>
                  <a:srgbClr val="FFFF00"/>
                </a:highlight>
              </a:rPr>
              <a:t>Eğitmen ve öğrenciler terminal ekranına aşağıdaki komutu yazarak </a:t>
            </a:r>
            <a:r>
              <a:rPr lang="tr-TR" dirty="0" err="1">
                <a:highlight>
                  <a:srgbClr val="FFFF00"/>
                </a:highlight>
              </a:rPr>
              <a:t>Enter’a</a:t>
            </a:r>
            <a:r>
              <a:rPr lang="tr-TR" dirty="0">
                <a:highlight>
                  <a:srgbClr val="FFFF00"/>
                </a:highlight>
              </a:rPr>
              <a:t> basar.</a:t>
            </a:r>
          </a:p>
          <a:p>
            <a:r>
              <a:rPr lang="tr-TR" dirty="0" err="1"/>
              <a:t>ls</a:t>
            </a:r>
            <a:r>
              <a:rPr lang="tr-TR" dirty="0"/>
              <a:t> -al</a:t>
            </a:r>
          </a:p>
          <a:p>
            <a:r>
              <a:rPr lang="tr-TR" dirty="0"/>
              <a:t>Komut bu şekilde kullanıldığında mevcut dizinin içindeki tüm dosyalar (gizli dosyalar dâhil) uzun formatta görüntülenir.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377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CFF0EF-9AD9-F2C0-FCDB-BA0856AE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CD86EF-6C18-3BBE-2049-6F5A55D0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1.3. LINUX DİZİN YAPISI VE İLGİLİ KOMUTLAR</a:t>
            </a:r>
          </a:p>
          <a:p>
            <a:r>
              <a:rPr lang="tr-TR" dirty="0"/>
              <a:t>Birçok işletim sisteminde olduğu gibi Linux’ta da hiyerarşik dosya sistemi yapısı vardır.</a:t>
            </a:r>
          </a:p>
          <a:p>
            <a:r>
              <a:rPr lang="tr-TR" dirty="0"/>
              <a:t>Dizinler ve dosyalar, en üstte yer alan kök (</a:t>
            </a:r>
            <a:r>
              <a:rPr lang="tr-TR" dirty="0" err="1"/>
              <a:t>root</a:t>
            </a:r>
            <a:r>
              <a:rPr lang="tr-TR" dirty="0"/>
              <a:t>) dizininden başlayarak aşağıya doğru bir ağaç yapısı içerisinde organize edilir. Her dizinin altında dosyalar ve başka dizinler yer alabilir.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86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295DD7-E7C4-268D-7E3C-5A55C03E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000678-9EFF-6056-6726-1E72F6A4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ighlight>
                  <a:srgbClr val="FFFF00"/>
                </a:highlight>
              </a:rPr>
              <a:t>Aşağıdaki komutların her biri öğrencilere uygulamalı olarak açıklanır.</a:t>
            </a:r>
          </a:p>
          <a:p>
            <a:r>
              <a:rPr lang="tr-TR" dirty="0"/>
              <a:t>1. </a:t>
            </a:r>
            <a:r>
              <a:rPr lang="tr-TR" dirty="0" err="1"/>
              <a:t>pwd</a:t>
            </a:r>
            <a:r>
              <a:rPr lang="tr-TR" dirty="0"/>
              <a:t>: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(çalışılan dizini yazdır) ifadesinin kısaltması olan </a:t>
            </a:r>
            <a:r>
              <a:rPr lang="tr-TR" dirty="0" err="1"/>
              <a:t>pwd</a:t>
            </a:r>
            <a:r>
              <a:rPr lang="tr-TR" dirty="0"/>
              <a:t> komutu, içinde bulunulan dizinin sistemdeki tam adresini gösterir.</a:t>
            </a:r>
          </a:p>
          <a:p>
            <a:r>
              <a:rPr lang="tr-TR" dirty="0">
                <a:highlight>
                  <a:srgbClr val="FFFF00"/>
                </a:highlight>
              </a:rPr>
              <a:t>Eğitmen ve öğrenciler terminal ekranına aşağıdaki komutu yazarak </a:t>
            </a:r>
            <a:r>
              <a:rPr lang="tr-TR" dirty="0" err="1">
                <a:highlight>
                  <a:srgbClr val="FFFF00"/>
                </a:highlight>
              </a:rPr>
              <a:t>Enter’a</a:t>
            </a:r>
            <a:r>
              <a:rPr lang="tr-TR" dirty="0">
                <a:highlight>
                  <a:srgbClr val="FFFF00"/>
                </a:highlight>
              </a:rPr>
              <a:t> basar.</a:t>
            </a:r>
          </a:p>
          <a:p>
            <a:r>
              <a:rPr lang="tr-TR" dirty="0" err="1"/>
              <a:t>pwd</a:t>
            </a:r>
            <a:endParaRPr lang="tr-TR" dirty="0"/>
          </a:p>
          <a:p>
            <a:r>
              <a:rPr lang="tr-TR" dirty="0"/>
              <a:t>Bu komutun sonucunda mevcut dizinin sistemdeki tam adresi görüntülenmiş olur. </a:t>
            </a:r>
          </a:p>
        </p:txBody>
      </p:sp>
    </p:spTree>
    <p:extLst>
      <p:ext uri="{BB962C8B-B14F-4D97-AF65-F5344CB8AC3E}">
        <p14:creationId xmlns:p14="http://schemas.microsoft.com/office/powerpoint/2010/main" val="281776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D0457C-C85B-0864-FFDF-5DE0043F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2C9D61-52E1-4025-3967-FAF20109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 cd: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(dizin değiştir) ifadesinin kısaltması olan cd komutu, mevcut dizinden başka bir dizine geçmekte kullanılır. cd kelimesinden sonra gelen dizin, gidilecek hedef dizindir.</a:t>
            </a:r>
          </a:p>
          <a:p>
            <a:r>
              <a:rPr lang="tr-TR" dirty="0"/>
              <a:t> Yan yana iki nokta (..) bir üst dizini temsil eder.</a:t>
            </a:r>
          </a:p>
          <a:p>
            <a:r>
              <a:rPr lang="tr-TR" dirty="0"/>
              <a:t>Eğitmen ve öğrenciler terminal ekranına aşağıdaki komutu yazarak </a:t>
            </a:r>
            <a:r>
              <a:rPr lang="tr-TR" dirty="0" err="1"/>
              <a:t>Enter’a</a:t>
            </a:r>
            <a:r>
              <a:rPr lang="tr-TR" dirty="0"/>
              <a:t> basar.</a:t>
            </a:r>
          </a:p>
          <a:p>
            <a:r>
              <a:rPr lang="tr-TR" dirty="0"/>
              <a:t>cd ..</a:t>
            </a:r>
          </a:p>
          <a:p>
            <a:r>
              <a:rPr lang="tr-TR" dirty="0"/>
              <a:t>Bu komutun sonucunda bir üst dizine geçilmiş olur..</a:t>
            </a:r>
          </a:p>
        </p:txBody>
      </p:sp>
    </p:spTree>
    <p:extLst>
      <p:ext uri="{BB962C8B-B14F-4D97-AF65-F5344CB8AC3E}">
        <p14:creationId xmlns:p14="http://schemas.microsoft.com/office/powerpoint/2010/main" val="42222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F56574-0D96-1C57-C96F-67E21420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4B6767-0446-0C9A-E801-E9D62AE9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Bundan sonra, dizinin içindekileri ayrıntılı biçimde görüntülemek için </a:t>
            </a:r>
            <a:r>
              <a:rPr lang="tr-TR" dirty="0" err="1"/>
              <a:t>ls</a:t>
            </a:r>
            <a:r>
              <a:rPr lang="tr-TR" dirty="0"/>
              <a:t>-l komut kullanılabilir</a:t>
            </a:r>
          </a:p>
          <a:p>
            <a:r>
              <a:rPr lang="tr-TR" dirty="0"/>
              <a:t>Görüntülenen dizinlerden herhangi birine geçmek için cd kelimesinden sonra dizin adı yazılıp </a:t>
            </a:r>
            <a:r>
              <a:rPr lang="tr-TR" dirty="0" err="1"/>
              <a:t>Enter’a</a:t>
            </a:r>
            <a:r>
              <a:rPr lang="tr-TR" dirty="0"/>
              <a:t> basılarak geçiş yapılabilir. </a:t>
            </a:r>
          </a:p>
          <a:p>
            <a:r>
              <a:rPr lang="tr-TR" dirty="0"/>
              <a:t>cd komutu birkaç kere farklı şekillerde kullanılarak dizinler arasında gezinti yapılabilir. </a:t>
            </a:r>
          </a:p>
          <a:p>
            <a:r>
              <a:rPr lang="tr-TR" dirty="0"/>
              <a:t>Home (ev) dizinine dönmek için komut aşağıdaki şekilde tek başına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01641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359BFB-0151-6B18-EE1A-4E08EC38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633046"/>
            <a:ext cx="10944665" cy="5106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mkdir</a:t>
            </a:r>
            <a:r>
              <a:rPr lang="tr-TR" dirty="0"/>
              <a:t>: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(dizin yap) ifadesinin kısaltması olan </a:t>
            </a:r>
            <a:r>
              <a:rPr lang="tr-TR" dirty="0" err="1"/>
              <a:t>mkdir</a:t>
            </a:r>
            <a:r>
              <a:rPr lang="tr-TR" dirty="0"/>
              <a:t> komutu, yeni bir dizin</a:t>
            </a:r>
          </a:p>
          <a:p>
            <a:r>
              <a:rPr lang="tr-TR" dirty="0"/>
              <a:t>oluşturmak için kullanılır. </a:t>
            </a:r>
            <a:r>
              <a:rPr lang="tr-TR" dirty="0" err="1"/>
              <a:t>mkdir</a:t>
            </a:r>
            <a:r>
              <a:rPr lang="tr-TR" dirty="0"/>
              <a:t> kelimesinden sonra gelen kelime, oluşturulacak yeni dizinin adıdır.</a:t>
            </a:r>
          </a:p>
          <a:p>
            <a:r>
              <a:rPr lang="tr-TR" dirty="0">
                <a:highlight>
                  <a:srgbClr val="FFFF00"/>
                </a:highlight>
              </a:rPr>
              <a:t>Eğitmen ve öğrenciler terminal ekranında Ev dizinine döndükten sonra aşağıdaki komutu yazarak </a:t>
            </a:r>
            <a:r>
              <a:rPr lang="tr-TR" dirty="0" err="1">
                <a:highlight>
                  <a:srgbClr val="FFFF00"/>
                </a:highlight>
              </a:rPr>
              <a:t>Enter’a</a:t>
            </a:r>
            <a:r>
              <a:rPr lang="tr-TR" dirty="0">
                <a:highlight>
                  <a:srgbClr val="FFFF00"/>
                </a:highlight>
              </a:rPr>
              <a:t> basar.</a:t>
            </a:r>
          </a:p>
          <a:p>
            <a:r>
              <a:rPr lang="tr-TR" dirty="0" err="1"/>
              <a:t>mkdir</a:t>
            </a:r>
            <a:r>
              <a:rPr lang="tr-TR" dirty="0"/>
              <a:t> deneme</a:t>
            </a:r>
          </a:p>
          <a:p>
            <a:r>
              <a:rPr lang="tr-TR" dirty="0"/>
              <a:t>Mevcut dizinin altında deneme adlı yeni bir dizin oluşturulduğu, </a:t>
            </a:r>
            <a:r>
              <a:rPr lang="tr-TR" dirty="0" err="1"/>
              <a:t>ls</a:t>
            </a:r>
            <a:r>
              <a:rPr lang="tr-TR" dirty="0"/>
              <a:t> komutu kullanılarak görülebilir</a:t>
            </a:r>
          </a:p>
        </p:txBody>
      </p:sp>
    </p:spTree>
    <p:extLst>
      <p:ext uri="{BB962C8B-B14F-4D97-AF65-F5344CB8AC3E}">
        <p14:creationId xmlns:p14="http://schemas.microsoft.com/office/powerpoint/2010/main" val="10067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AD7A09-23AE-33FD-48FD-ACD5DAEA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4C7D16-3460-FF92-FBDE-39C69090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dosya erişim izinleri, kimin hangi dosya ile ne yapabileceğini belirler. Linux’ta dizinler de aslında birer dosyadır ve dizinler için de erişim izinleri tanımlanır.</a:t>
            </a:r>
          </a:p>
          <a:p>
            <a:r>
              <a:rPr lang="tr-TR" dirty="0"/>
              <a:t>Linux’ta bir dosya için tanımlı üç kullanıcı sınıfı bulunmaktadır:</a:t>
            </a:r>
          </a:p>
          <a:p>
            <a:r>
              <a:rPr lang="tr-TR" dirty="0"/>
              <a:t> Sahip (</a:t>
            </a:r>
            <a:r>
              <a:rPr lang="tr-TR" dirty="0" err="1"/>
              <a:t>owner</a:t>
            </a:r>
            <a:r>
              <a:rPr lang="tr-TR" dirty="0"/>
              <a:t>, u): Dosyayı oluşturan kullanıcı</a:t>
            </a:r>
          </a:p>
          <a:p>
            <a:r>
              <a:rPr lang="tr-TR" dirty="0"/>
              <a:t> Grup (g): Sınırlı ve belli bir kullanıcı grubu</a:t>
            </a:r>
          </a:p>
          <a:p>
            <a:r>
              <a:rPr lang="tr-TR" dirty="0"/>
              <a:t> Diğerleri (</a:t>
            </a:r>
            <a:r>
              <a:rPr lang="tr-TR" dirty="0" err="1"/>
              <a:t>others</a:t>
            </a:r>
            <a:r>
              <a:rPr lang="tr-TR" dirty="0"/>
              <a:t>, o): Diğer herkes</a:t>
            </a:r>
          </a:p>
        </p:txBody>
      </p:sp>
    </p:spTree>
    <p:extLst>
      <p:ext uri="{BB962C8B-B14F-4D97-AF65-F5344CB8AC3E}">
        <p14:creationId xmlns:p14="http://schemas.microsoft.com/office/powerpoint/2010/main" val="31001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1AE542-2590-2235-21AF-A6CAA0CF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84C013-E6E9-7462-A375-F3118291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r>
              <a:rPr lang="tr-TR" dirty="0"/>
              <a:t>Erişim izinleri, yukarıdaki kullanıcı sınıflarının her birinin dosyaya hangi şekilde erişim sağlayabileceğini, yani dosyayla ne yapabileceğini belirler. Erişim izinleri üç çeşittir:</a:t>
            </a:r>
          </a:p>
          <a:p>
            <a:r>
              <a:rPr lang="tr-TR" dirty="0"/>
              <a:t> Oku (</a:t>
            </a:r>
            <a:r>
              <a:rPr lang="tr-TR" dirty="0" err="1"/>
              <a:t>read</a:t>
            </a:r>
            <a:r>
              <a:rPr lang="tr-TR" dirty="0"/>
              <a:t>, r): Dosyanın okunabileceği anlamına gelir.</a:t>
            </a:r>
          </a:p>
          <a:p>
            <a:r>
              <a:rPr lang="tr-TR" dirty="0"/>
              <a:t> Yaz (</a:t>
            </a:r>
            <a:r>
              <a:rPr lang="tr-TR" dirty="0" err="1"/>
              <a:t>write</a:t>
            </a:r>
            <a:r>
              <a:rPr lang="tr-TR" dirty="0"/>
              <a:t>, w): Dosyaya yazılabileceği yani dosya içeriğinin değiştirilebileceği anlamına gelir.</a:t>
            </a:r>
          </a:p>
          <a:p>
            <a:r>
              <a:rPr lang="tr-TR" dirty="0"/>
              <a:t> Çalıştır (</a:t>
            </a:r>
            <a:r>
              <a:rPr lang="tr-TR" dirty="0" err="1"/>
              <a:t>execute</a:t>
            </a:r>
            <a:r>
              <a:rPr lang="tr-TR" dirty="0"/>
              <a:t>, x): Dosyanın bir program gibi çalıştırılabileceği anlamına gelir.</a:t>
            </a:r>
          </a:p>
        </p:txBody>
      </p:sp>
    </p:spTree>
    <p:extLst>
      <p:ext uri="{BB962C8B-B14F-4D97-AF65-F5344CB8AC3E}">
        <p14:creationId xmlns:p14="http://schemas.microsoft.com/office/powerpoint/2010/main" val="158820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BF615A-DE11-BF1B-8E90-2A8355F3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BÖLÜM KAZANIMLARI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4BA9F3-66AE-8945-1F42-80D3C825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 </a:t>
            </a:r>
            <a:r>
              <a:rPr lang="tr-TR" dirty="0" err="1"/>
              <a:t>Kali</a:t>
            </a:r>
            <a:r>
              <a:rPr lang="tr-TR" dirty="0"/>
              <a:t> Linux’taki Terminal uygulamasını kullanır.</a:t>
            </a:r>
          </a:p>
          <a:p>
            <a:r>
              <a:rPr lang="tr-TR" dirty="0"/>
              <a:t> Linux’taki dizin yapısıyla ilintili temel komutları çeşitli şekillerde çalıştırır.</a:t>
            </a:r>
          </a:p>
          <a:p>
            <a:r>
              <a:rPr lang="tr-TR" dirty="0"/>
              <a:t> Linux’taki dosya erişim izinlerini görüntüler, açıklar ve değiştirir.</a:t>
            </a:r>
          </a:p>
          <a:p>
            <a:r>
              <a:rPr lang="tr-TR" dirty="0"/>
              <a:t> Terminalden dosya içeriği görüntüleme ve çıktı yönlendirme işlemlerini yapar.</a:t>
            </a:r>
          </a:p>
          <a:p>
            <a:r>
              <a:rPr lang="tr-TR" dirty="0"/>
              <a:t> Linux’ta dosyaları bir dizinden başka bir dizine kopyalar.</a:t>
            </a:r>
          </a:p>
        </p:txBody>
      </p:sp>
    </p:spTree>
    <p:extLst>
      <p:ext uri="{BB962C8B-B14F-4D97-AF65-F5344CB8AC3E}">
        <p14:creationId xmlns:p14="http://schemas.microsoft.com/office/powerpoint/2010/main" val="3793897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56F08-9CAE-1057-0204-31CFB318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84978B-675A-ED10-4A7B-E2557FF9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Terminal ekranında </a:t>
            </a:r>
            <a:r>
              <a:rPr lang="tr-TR" dirty="0" err="1"/>
              <a:t>ls</a:t>
            </a:r>
            <a:r>
              <a:rPr lang="tr-TR" dirty="0"/>
              <a:t> –l komutu çalıştırıldığında gelen ilk sütunda dosya izinleri gösterilmektedir. </a:t>
            </a:r>
          </a:p>
          <a:p>
            <a:r>
              <a:rPr lang="tr-TR" dirty="0"/>
              <a:t>Her izin 10 sembol ile ifade edilir. İlk sembol ‘-’ (tire) ise dosya, ‘d’ ise dizin olduğu anlamına gelir.</a:t>
            </a:r>
          </a:p>
          <a:p>
            <a:r>
              <a:rPr lang="tr-TR" dirty="0"/>
              <a:t> Sonraki 3 sembol sahibin izinlerini, diğer 3 sembol grubun izinlerini, sondaki 3 sembol de diğer kullanıcıların izinlerini gösterir. </a:t>
            </a:r>
          </a:p>
        </p:txBody>
      </p:sp>
    </p:spTree>
    <p:extLst>
      <p:ext uri="{BB962C8B-B14F-4D97-AF65-F5344CB8AC3E}">
        <p14:creationId xmlns:p14="http://schemas.microsoft.com/office/powerpoint/2010/main" val="259704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AB282F-7494-2236-6DB8-D4CE1B4A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633" y="689318"/>
            <a:ext cx="9833317" cy="5050710"/>
          </a:xfrm>
        </p:spPr>
        <p:txBody>
          <a:bodyPr>
            <a:normAutofit/>
          </a:bodyPr>
          <a:lstStyle/>
          <a:p>
            <a:r>
              <a:rPr lang="tr-TR" dirty="0" err="1">
                <a:highlight>
                  <a:srgbClr val="FFFF00"/>
                </a:highlight>
              </a:rPr>
              <a:t>lk</a:t>
            </a:r>
            <a:r>
              <a:rPr lang="tr-TR" dirty="0">
                <a:highlight>
                  <a:srgbClr val="FFFF00"/>
                </a:highlight>
              </a:rPr>
              <a:t> sembol: Dosyanın veya dizinin türünü gösterir. "-" (tire) sembolü bir dosyayı, "d" sembolü ise bir dizini temsil eder.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r>
              <a:rPr lang="tr-TR" dirty="0">
                <a:highlight>
                  <a:srgbClr val="FFFF00"/>
                </a:highlight>
              </a:rPr>
              <a:t>Sonraki 3 sembol: Bu semboller, dosyanın sahibinin izinlerini temsil eder. Sırasıyla, okuma (</a:t>
            </a:r>
            <a:r>
              <a:rPr lang="tr-TR" dirty="0" err="1">
                <a:highlight>
                  <a:srgbClr val="FFFF00"/>
                </a:highlight>
              </a:rPr>
              <a:t>read</a:t>
            </a:r>
            <a:r>
              <a:rPr lang="tr-TR" dirty="0">
                <a:highlight>
                  <a:srgbClr val="FFFF00"/>
                </a:highlight>
              </a:rPr>
              <a:t>), yazma (</a:t>
            </a:r>
            <a:r>
              <a:rPr lang="tr-TR" dirty="0" err="1">
                <a:highlight>
                  <a:srgbClr val="FFFF00"/>
                </a:highlight>
              </a:rPr>
              <a:t>write</a:t>
            </a:r>
            <a:r>
              <a:rPr lang="tr-TR" dirty="0">
                <a:highlight>
                  <a:srgbClr val="FFFF00"/>
                </a:highlight>
              </a:rPr>
              <a:t>) ve çalıştırma (</a:t>
            </a:r>
            <a:r>
              <a:rPr lang="tr-TR" dirty="0" err="1">
                <a:highlight>
                  <a:srgbClr val="FFFF00"/>
                </a:highlight>
              </a:rPr>
              <a:t>execute</a:t>
            </a:r>
            <a:r>
              <a:rPr lang="tr-TR" dirty="0">
                <a:highlight>
                  <a:srgbClr val="FFFF00"/>
                </a:highlight>
              </a:rPr>
              <a:t>) izinlerini gösterir. İzin verilirse sembol "r" (okuma), "w" (yazma) veya "x" (çalıştırma) olarak gösterilir. İzin verilmemişse sembol "-" (tire) olarak gösterilir.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r>
              <a:rPr lang="tr-TR" dirty="0">
                <a:highlight>
                  <a:srgbClr val="FFFF00"/>
                </a:highlight>
              </a:rPr>
              <a:t>Sonraki 3 sembol: Bu semboller, dosyanın sahibinin ait olduğu grup üyelerinin izinlerini temsil eder. İzinlerin anlamı, sahibin izinlerine benzer şekilde okuma, yazma ve çalıştırma izinleridir.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r>
              <a:rPr lang="tr-TR" dirty="0">
                <a:highlight>
                  <a:srgbClr val="FFFF00"/>
                </a:highlight>
              </a:rPr>
              <a:t>Sondaki 3 sembol: Bu semboller, diğer kullanıcıların (diğer kullanıcılar, dosyanın sahibi veya grup üyesi değil) izinlerini temsil eder. Yine, okuma, yazma ve çalıştırma izinlerini temsil eder.</a:t>
            </a:r>
          </a:p>
        </p:txBody>
      </p:sp>
    </p:spTree>
    <p:extLst>
      <p:ext uri="{BB962C8B-B14F-4D97-AF65-F5344CB8AC3E}">
        <p14:creationId xmlns:p14="http://schemas.microsoft.com/office/powerpoint/2010/main" val="2145988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A94163-196A-31F0-CAF8-AC07A46A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Örnekler: Aşağıda birkaç örnek izin ve anlamları verilmektedir.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35307A-2873-AD04-9E54-608CCDCD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2638044"/>
            <a:ext cx="10607040" cy="3692418"/>
          </a:xfrm>
        </p:spPr>
        <p:txBody>
          <a:bodyPr>
            <a:normAutofit/>
          </a:bodyPr>
          <a:lstStyle/>
          <a:p>
            <a:r>
              <a:rPr lang="tr-TR" dirty="0"/>
              <a:t>-</a:t>
            </a:r>
            <a:r>
              <a:rPr lang="tr-TR" dirty="0" err="1"/>
              <a:t>rwxr</a:t>
            </a:r>
            <a:r>
              <a:rPr lang="tr-TR" dirty="0"/>
              <a:t>-</a:t>
            </a:r>
            <a:r>
              <a:rPr lang="tr-TR" dirty="0" err="1"/>
              <a:t>xr</a:t>
            </a:r>
            <a:r>
              <a:rPr lang="tr-TR" dirty="0"/>
              <a:t>-x </a:t>
            </a:r>
          </a:p>
          <a:p>
            <a:r>
              <a:rPr lang="tr-TR" dirty="0"/>
              <a:t> Dosyanın sahibinin </a:t>
            </a:r>
            <a:r>
              <a:rPr lang="tr-TR" dirty="0" err="1"/>
              <a:t>oku+yaz+çalıştır</a:t>
            </a:r>
            <a:r>
              <a:rPr lang="tr-TR" dirty="0"/>
              <a:t>, grubunun </a:t>
            </a:r>
            <a:r>
              <a:rPr lang="tr-TR" dirty="0" err="1"/>
              <a:t>oku+çalıştır</a:t>
            </a:r>
            <a:r>
              <a:rPr lang="tr-TR" dirty="0"/>
              <a:t>, diğer</a:t>
            </a:r>
          </a:p>
          <a:p>
            <a:r>
              <a:rPr lang="tr-TR" dirty="0"/>
              <a:t>kullanıcıların </a:t>
            </a:r>
            <a:r>
              <a:rPr lang="tr-TR" dirty="0" err="1"/>
              <a:t>oku+çalıştır</a:t>
            </a:r>
            <a:r>
              <a:rPr lang="tr-TR" dirty="0"/>
              <a:t> izinlerine sahip olduğunu gösterir.</a:t>
            </a:r>
          </a:p>
          <a:p>
            <a:r>
              <a:rPr lang="tr-TR" dirty="0"/>
              <a:t>-</a:t>
            </a:r>
            <a:r>
              <a:rPr lang="tr-TR" dirty="0" err="1"/>
              <a:t>rw</a:t>
            </a:r>
            <a:r>
              <a:rPr lang="tr-TR" dirty="0"/>
              <a:t>------- </a:t>
            </a:r>
          </a:p>
          <a:p>
            <a:r>
              <a:rPr lang="tr-TR" dirty="0"/>
              <a:t> Dosyanın sahibinin </a:t>
            </a:r>
            <a:r>
              <a:rPr lang="tr-TR" dirty="0" err="1"/>
              <a:t>oku+yaz</a:t>
            </a:r>
            <a:r>
              <a:rPr lang="tr-TR" dirty="0"/>
              <a:t> izinlerine sahip olduğunu, grubunun veya diğer</a:t>
            </a:r>
          </a:p>
          <a:p>
            <a:r>
              <a:rPr lang="tr-TR" dirty="0"/>
              <a:t>kullanıcıların hiçbir izne sahip olmadığını gösterir.</a:t>
            </a:r>
          </a:p>
          <a:p>
            <a:r>
              <a:rPr lang="tr-TR" dirty="0" err="1"/>
              <a:t>dr-xr</a:t>
            </a:r>
            <a:r>
              <a:rPr lang="tr-TR" dirty="0"/>
              <a:t>--r– </a:t>
            </a:r>
          </a:p>
          <a:p>
            <a:r>
              <a:rPr lang="tr-TR" dirty="0"/>
              <a:t> Dizinin sahibinin </a:t>
            </a:r>
            <a:r>
              <a:rPr lang="tr-TR" dirty="0" err="1"/>
              <a:t>oku+çalıştır</a:t>
            </a:r>
            <a:r>
              <a:rPr lang="tr-TR" dirty="0"/>
              <a:t> izinlerine, grubunun ve diğer kullanıcıların oku</a:t>
            </a:r>
          </a:p>
          <a:p>
            <a:r>
              <a:rPr lang="tr-TR" dirty="0"/>
              <a:t>iznine sahip olduğunu gösterir.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697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2B1DFE-4A07-D5E7-8C64-6A382845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75185C-FC0E-F98E-4147-B0BD76E5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Not: Bir dizin için;</a:t>
            </a:r>
          </a:p>
          <a:p>
            <a:r>
              <a:rPr lang="tr-TR" dirty="0"/>
              <a:t>okuma (r) izni, dizin içindeki dosyaların isimleri ve diğer bilgilerinin </a:t>
            </a:r>
            <a:r>
              <a:rPr lang="tr-TR" dirty="0" err="1"/>
              <a:t>ls</a:t>
            </a:r>
            <a:r>
              <a:rPr lang="tr-TR" dirty="0"/>
              <a:t> komutuyla görüntülenebilmesini,</a:t>
            </a:r>
          </a:p>
          <a:p>
            <a:r>
              <a:rPr lang="tr-TR" dirty="0"/>
              <a:t>yazma (w) izni, dizin içine dosya kopyalama, dizindeki dosyaları silme veya yeniden adlandırma gibi değişikliklerin yapılabilmesini,</a:t>
            </a:r>
          </a:p>
          <a:p>
            <a:r>
              <a:rPr lang="tr-TR" dirty="0"/>
              <a:t>çalıştır (x) izni, cd komutuyla dizin içine girilebilmesini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352658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A4FFFB-D8D0-89A4-B411-44F1E7DF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1" y="661182"/>
            <a:ext cx="11268221" cy="5078845"/>
          </a:xfrm>
        </p:spPr>
        <p:txBody>
          <a:bodyPr>
            <a:normAutofit/>
          </a:bodyPr>
          <a:lstStyle/>
          <a:p>
            <a:r>
              <a:rPr lang="tr-TR" dirty="0"/>
              <a:t>Dosya izinlerini değiştirmek amacıyla </a:t>
            </a:r>
            <a:r>
              <a:rPr lang="tr-TR" dirty="0" err="1"/>
              <a:t>chmod</a:t>
            </a:r>
            <a:r>
              <a:rPr lang="tr-TR" dirty="0"/>
              <a:t> (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) komutu kullanılır. Komutun</a:t>
            </a:r>
          </a:p>
          <a:p>
            <a:r>
              <a:rPr lang="tr-TR" dirty="0"/>
              <a:t>kullanımı şu şekildedir:</a:t>
            </a:r>
          </a:p>
          <a:p>
            <a:endParaRPr lang="tr-TR" dirty="0"/>
          </a:p>
          <a:p>
            <a:r>
              <a:rPr lang="tr-TR" dirty="0" err="1"/>
              <a:t>chmod</a:t>
            </a:r>
            <a:r>
              <a:rPr lang="tr-TR" dirty="0"/>
              <a:t> [</a:t>
            </a:r>
            <a:r>
              <a:rPr lang="tr-TR" dirty="0" err="1"/>
              <a:t>u|g|o|a</a:t>
            </a:r>
            <a:r>
              <a:rPr lang="tr-TR" dirty="0"/>
              <a:t>] [+|-|=] [</a:t>
            </a:r>
            <a:r>
              <a:rPr lang="tr-TR" dirty="0" err="1"/>
              <a:t>r|w|x</a:t>
            </a:r>
            <a:r>
              <a:rPr lang="tr-TR" dirty="0"/>
              <a:t>] dosya(</a:t>
            </a:r>
            <a:r>
              <a:rPr lang="tr-TR" dirty="0" err="1"/>
              <a:t>lar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Görüldüğü gibi, </a:t>
            </a:r>
            <a:r>
              <a:rPr lang="tr-TR" dirty="0" err="1"/>
              <a:t>chmod</a:t>
            </a:r>
            <a:r>
              <a:rPr lang="tr-TR" dirty="0"/>
              <a:t> kelimesinden sonraki ilk kısım kimin izinlerinin değiştirileceğini</a:t>
            </a:r>
          </a:p>
          <a:p>
            <a:r>
              <a:rPr lang="tr-TR" dirty="0"/>
              <a:t> (u: sahip, g: grup, o: diğerleri, a: hepsi), </a:t>
            </a:r>
          </a:p>
          <a:p>
            <a:r>
              <a:rPr lang="tr-TR" dirty="0"/>
              <a:t>ikinci kısım işlem türünü (izin ekleme, izin çıkarma, izin eşitleme), </a:t>
            </a:r>
          </a:p>
          <a:p>
            <a:r>
              <a:rPr lang="tr-TR" dirty="0"/>
              <a:t>üçüncü kısım izin türünü, </a:t>
            </a:r>
          </a:p>
          <a:p>
            <a:r>
              <a:rPr lang="tr-TR" dirty="0"/>
              <a:t>Dördüncü kısım da işlem yapılacak dosya ad(</a:t>
            </a:r>
            <a:r>
              <a:rPr lang="tr-TR" dirty="0" err="1"/>
              <a:t>lar</a:t>
            </a:r>
            <a:r>
              <a:rPr lang="tr-TR" dirty="0"/>
              <a:t>)</a:t>
            </a:r>
            <a:r>
              <a:rPr lang="tr-TR" dirty="0" err="1"/>
              <a:t>ını</a:t>
            </a:r>
            <a:r>
              <a:rPr lang="tr-TR" dirty="0"/>
              <a:t> belirler. </a:t>
            </a:r>
          </a:p>
        </p:txBody>
      </p:sp>
    </p:spTree>
    <p:extLst>
      <p:ext uri="{BB962C8B-B14F-4D97-AF65-F5344CB8AC3E}">
        <p14:creationId xmlns:p14="http://schemas.microsoft.com/office/powerpoint/2010/main" val="368022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A2EAD9-2507-CEDE-8A14-BD489421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74257F-DCE9-1CE4-AAEB-F8CC0957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Örnekler: Aşağıda bazı örnek izin değiştirme işlemleri verilmektedir. </a:t>
            </a:r>
          </a:p>
          <a:p>
            <a:r>
              <a:rPr lang="tr-TR" dirty="0"/>
              <a:t>1. Aşağıdaki komutları terminalde çalıştırınız. </a:t>
            </a:r>
          </a:p>
          <a:p>
            <a:r>
              <a:rPr lang="tr-TR" dirty="0" err="1"/>
              <a:t>touch</a:t>
            </a:r>
            <a:r>
              <a:rPr lang="tr-TR" dirty="0"/>
              <a:t> dosya2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 err="1"/>
              <a:t>touch</a:t>
            </a:r>
            <a:r>
              <a:rPr lang="tr-TR" dirty="0"/>
              <a:t> komutu ile –</a:t>
            </a:r>
            <a:r>
              <a:rPr lang="tr-TR" dirty="0" err="1"/>
              <a:t>rw</a:t>
            </a:r>
            <a:r>
              <a:rPr lang="tr-TR" dirty="0"/>
              <a:t>-r--r-- izinlerine sahip dosya2 adlı boş bir dosya oluşturulmuş olduğu görülecektir.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238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72652E-E47C-FE6B-DBE4-55EDA9A0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5AE7E8-341C-26F0-D9A6-1172637F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aşağıdaki komutları çalıştırınız.</a:t>
            </a:r>
          </a:p>
          <a:p>
            <a:r>
              <a:rPr lang="tr-TR" dirty="0"/>
              <a:t> </a:t>
            </a:r>
            <a:r>
              <a:rPr lang="tr-TR" dirty="0" err="1"/>
              <a:t>chmod</a:t>
            </a:r>
            <a:r>
              <a:rPr lang="tr-TR" dirty="0"/>
              <a:t> </a:t>
            </a:r>
            <a:r>
              <a:rPr lang="tr-TR" dirty="0" err="1"/>
              <a:t>u+x</a:t>
            </a:r>
            <a:r>
              <a:rPr lang="tr-TR" dirty="0"/>
              <a:t> dosya2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/>
              <a:t>dosya2 için dosya sahibine çalıştırma izni eklenmiştir</a:t>
            </a:r>
          </a:p>
        </p:txBody>
      </p:sp>
    </p:spTree>
    <p:extLst>
      <p:ext uri="{BB962C8B-B14F-4D97-AF65-F5344CB8AC3E}">
        <p14:creationId xmlns:p14="http://schemas.microsoft.com/office/powerpoint/2010/main" val="1393887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94FBF4-F376-9EBD-82FD-616AE886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45C19B-45EB-1DCC-8C57-63E9E649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3. Aşağıdaki komutları çalıştırınız. </a:t>
            </a:r>
          </a:p>
          <a:p>
            <a:r>
              <a:rPr lang="tr-TR" dirty="0" err="1"/>
              <a:t>chmod</a:t>
            </a:r>
            <a:r>
              <a:rPr lang="tr-TR" dirty="0"/>
              <a:t> a-w deneme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–l</a:t>
            </a:r>
          </a:p>
          <a:p>
            <a:r>
              <a:rPr lang="tr-TR" dirty="0"/>
              <a:t> deneme dizini için herkesin yazma (değiştirme) izni kaldırılmıştır.</a:t>
            </a:r>
          </a:p>
        </p:txBody>
      </p:sp>
    </p:spTree>
    <p:extLst>
      <p:ext uri="{BB962C8B-B14F-4D97-AF65-F5344CB8AC3E}">
        <p14:creationId xmlns:p14="http://schemas.microsoft.com/office/powerpoint/2010/main" val="388877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9091B6-83BD-56E1-D21D-E0A4ADE2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B41DB2-D5C3-26E0-95C9-A192903E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. Aşağıdaki komutları çalıştırınız.</a:t>
            </a:r>
          </a:p>
          <a:p>
            <a:r>
              <a:rPr lang="tr-TR" dirty="0"/>
              <a:t> </a:t>
            </a:r>
            <a:r>
              <a:rPr lang="tr-TR" dirty="0" err="1"/>
              <a:t>chmod</a:t>
            </a:r>
            <a:r>
              <a:rPr lang="tr-TR" dirty="0"/>
              <a:t> </a:t>
            </a:r>
            <a:r>
              <a:rPr lang="tr-TR" dirty="0" err="1"/>
              <a:t>ug</a:t>
            </a:r>
            <a:r>
              <a:rPr lang="tr-TR" dirty="0"/>
              <a:t>=</a:t>
            </a:r>
            <a:r>
              <a:rPr lang="tr-TR" dirty="0" err="1"/>
              <a:t>rw</a:t>
            </a:r>
            <a:r>
              <a:rPr lang="tr-TR" dirty="0"/>
              <a:t> dosya2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–l</a:t>
            </a:r>
          </a:p>
          <a:p>
            <a:r>
              <a:rPr lang="tr-TR" dirty="0"/>
              <a:t> dosya2 için sahibinin ve grubunun izinleri </a:t>
            </a:r>
            <a:r>
              <a:rPr lang="tr-TR" dirty="0" err="1"/>
              <a:t>okuma+yazma</a:t>
            </a:r>
            <a:r>
              <a:rPr lang="tr-TR" dirty="0"/>
              <a:t> olarak belirlenmiştir</a:t>
            </a:r>
          </a:p>
        </p:txBody>
      </p:sp>
    </p:spTree>
    <p:extLst>
      <p:ext uri="{BB962C8B-B14F-4D97-AF65-F5344CB8AC3E}">
        <p14:creationId xmlns:p14="http://schemas.microsoft.com/office/powerpoint/2010/main" val="429416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86337B-72DA-4A31-0C9F-8E6D3232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1D7891-9A30-F4C8-C77F-253B3FEA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programlar terminalden çalıştırıldıklarında çıktıları genellikle terminale yazılır. Ancak bazı durumlarda çıktıları bir dosyaya kaydetmek isteyebiliriz. </a:t>
            </a:r>
          </a:p>
          <a:p>
            <a:r>
              <a:rPr lang="tr-TR" dirty="0"/>
              <a:t>Bunu yapmak için &gt; sembolünü kullanabiliriz. </a:t>
            </a:r>
          </a:p>
          <a:p>
            <a:r>
              <a:rPr lang="tr-TR" dirty="0">
                <a:highlight>
                  <a:srgbClr val="FFFF00"/>
                </a:highlight>
              </a:rPr>
              <a:t>Eğitmen ve öğrenciler aşağıdaki komutu çalıştırırlar.</a:t>
            </a:r>
          </a:p>
          <a:p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ls</a:t>
            </a:r>
            <a:r>
              <a:rPr lang="tr-TR" dirty="0">
                <a:highlight>
                  <a:srgbClr val="FFFF00"/>
                </a:highlight>
              </a:rPr>
              <a:t> –l &gt; dosya2</a:t>
            </a:r>
          </a:p>
          <a:p>
            <a:r>
              <a:rPr lang="tr-TR" dirty="0">
                <a:highlight>
                  <a:srgbClr val="FFFF00"/>
                </a:highlight>
              </a:rPr>
              <a:t>Bunun sonucunda, </a:t>
            </a:r>
            <a:r>
              <a:rPr lang="tr-TR" dirty="0" err="1">
                <a:highlight>
                  <a:srgbClr val="FFFF00"/>
                </a:highlight>
              </a:rPr>
              <a:t>ls</a:t>
            </a:r>
            <a:r>
              <a:rPr lang="tr-TR" dirty="0">
                <a:highlight>
                  <a:srgbClr val="FFFF00"/>
                </a:highlight>
              </a:rPr>
              <a:t> –l komutunun çıktısı, dosya2 adlı dosyanın içine kaydedilmiş olur. 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115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B0DDAF-A9C0-EFE8-1854-27692427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09" y="1540764"/>
            <a:ext cx="10902461" cy="3101983"/>
          </a:xfrm>
        </p:spPr>
        <p:txBody>
          <a:bodyPr/>
          <a:lstStyle/>
          <a:p>
            <a:r>
              <a:rPr lang="tr-TR" dirty="0"/>
              <a:t>Linux işletim sisteminin çekirdeği 1991 yılında Finlandiyalı </a:t>
            </a:r>
            <a:r>
              <a:rPr lang="tr-TR" dirty="0" err="1"/>
              <a:t>Linus</a:t>
            </a:r>
            <a:r>
              <a:rPr lang="tr-TR" dirty="0"/>
              <a:t> </a:t>
            </a:r>
            <a:r>
              <a:rPr lang="tr-TR" dirty="0" err="1"/>
              <a:t>Torvalds</a:t>
            </a:r>
            <a:r>
              <a:rPr lang="tr-TR" dirty="0"/>
              <a:t> tarafından</a:t>
            </a:r>
          </a:p>
          <a:p>
            <a:pPr marL="0" indent="0">
              <a:buNone/>
            </a:pPr>
            <a:r>
              <a:rPr lang="tr-TR" dirty="0"/>
              <a:t>geliştirilmiştir. Yıllar içinde bu çekirdeğin etrafında çeşitli kişilerin katkılarıyla uygulamalar</a:t>
            </a:r>
          </a:p>
          <a:p>
            <a:pPr marL="0" indent="0">
              <a:buNone/>
            </a:pPr>
            <a:r>
              <a:rPr lang="tr-TR" dirty="0"/>
              <a:t>geliştirilmiş ve Linux giderek daha kullanışlı hale gelmiştir. Linux, Microsoft Windows kadar olmasa</a:t>
            </a:r>
          </a:p>
          <a:p>
            <a:pPr marL="0" indent="0">
              <a:buNone/>
            </a:pPr>
            <a:r>
              <a:rPr lang="tr-TR" dirty="0"/>
              <a:t>da yaygın kullanılan bir işletim sistemidir. </a:t>
            </a:r>
          </a:p>
        </p:txBody>
      </p:sp>
    </p:spTree>
    <p:extLst>
      <p:ext uri="{BB962C8B-B14F-4D97-AF65-F5344CB8AC3E}">
        <p14:creationId xmlns:p14="http://schemas.microsoft.com/office/powerpoint/2010/main" val="3965122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37D0FC-F04D-3666-0371-878227D5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F294E-AA9E-7202-1096-02399289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</a:t>
            </a:r>
            <a:r>
              <a:rPr lang="tr-TR" dirty="0" err="1"/>
              <a:t>cat</a:t>
            </a:r>
            <a:r>
              <a:rPr lang="tr-TR" dirty="0"/>
              <a:t> komutu, bir dosyayı açmadan içeriğini görüntülemek için kullanılır.</a:t>
            </a:r>
          </a:p>
          <a:p>
            <a:r>
              <a:rPr lang="tr-TR" dirty="0"/>
              <a:t> Bu komutu aşağıdaki şekilde çalıştıralım.</a:t>
            </a:r>
          </a:p>
          <a:p>
            <a:r>
              <a:rPr lang="tr-TR" dirty="0"/>
              <a:t> </a:t>
            </a:r>
            <a:r>
              <a:rPr lang="tr-TR" dirty="0" err="1"/>
              <a:t>cat</a:t>
            </a:r>
            <a:r>
              <a:rPr lang="tr-TR" dirty="0"/>
              <a:t> dosya2 </a:t>
            </a:r>
          </a:p>
          <a:p>
            <a:r>
              <a:rPr lang="tr-TR" dirty="0"/>
              <a:t>Ekranda görüldüğü gibi, az önceki </a:t>
            </a:r>
            <a:r>
              <a:rPr lang="tr-TR" dirty="0" err="1"/>
              <a:t>ls</a:t>
            </a:r>
            <a:r>
              <a:rPr lang="tr-TR" dirty="0"/>
              <a:t> –l komutunun çıktısı dosya2 içinde yer almaktadır</a:t>
            </a:r>
          </a:p>
        </p:txBody>
      </p:sp>
    </p:spTree>
    <p:extLst>
      <p:ext uri="{BB962C8B-B14F-4D97-AF65-F5344CB8AC3E}">
        <p14:creationId xmlns:p14="http://schemas.microsoft.com/office/powerpoint/2010/main" val="1240926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A5A059-CA7A-77DB-5C31-1C5F1C0F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DB3362-96A2-115A-30BB-26F1ECFB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Şimdi aşağıdaki komutları çalıştıralım. </a:t>
            </a:r>
          </a:p>
          <a:p>
            <a:r>
              <a:rPr lang="tr-TR" dirty="0" err="1"/>
              <a:t>cat</a:t>
            </a:r>
            <a:r>
              <a:rPr lang="tr-TR" dirty="0"/>
              <a:t> dosya2 &gt; dosya3</a:t>
            </a:r>
          </a:p>
          <a:p>
            <a:r>
              <a:rPr lang="tr-TR" dirty="0"/>
              <a:t> </a:t>
            </a:r>
            <a:r>
              <a:rPr lang="tr-TR" dirty="0" err="1"/>
              <a:t>cat</a:t>
            </a:r>
            <a:r>
              <a:rPr lang="tr-TR" dirty="0"/>
              <a:t> dosya3 </a:t>
            </a:r>
          </a:p>
          <a:p>
            <a:r>
              <a:rPr lang="tr-TR" dirty="0">
                <a:highlight>
                  <a:srgbClr val="FFFF00"/>
                </a:highlight>
              </a:rPr>
              <a:t>Yukarıdaki iki </a:t>
            </a:r>
            <a:r>
              <a:rPr lang="tr-TR" dirty="0" err="1">
                <a:highlight>
                  <a:srgbClr val="FFFF00"/>
                </a:highlight>
              </a:rPr>
              <a:t>cat</a:t>
            </a:r>
            <a:r>
              <a:rPr lang="tr-TR" dirty="0">
                <a:highlight>
                  <a:srgbClr val="FFFF00"/>
                </a:highlight>
              </a:rPr>
              <a:t> komutundan ilkinin sonucunda ekrana bir şey yazılmamıştır. İkinciden sonra ise çıktı ekranda görülmüştür. Bunun neden böyle olduğu öğrencilerle tartışılır</a:t>
            </a:r>
          </a:p>
          <a:p>
            <a:r>
              <a:rPr lang="tr-TR" dirty="0">
                <a:highlight>
                  <a:srgbClr val="FFFF00"/>
                </a:highlight>
              </a:rPr>
              <a:t>. Yanıt: İlk </a:t>
            </a:r>
            <a:r>
              <a:rPr lang="tr-TR" dirty="0" err="1">
                <a:highlight>
                  <a:srgbClr val="FFFF00"/>
                </a:highlight>
              </a:rPr>
              <a:t>cat</a:t>
            </a:r>
            <a:r>
              <a:rPr lang="tr-TR" dirty="0">
                <a:highlight>
                  <a:srgbClr val="FFFF00"/>
                </a:highlight>
              </a:rPr>
              <a:t> komutu, çıktı yönlendirme ile birlikte kullanılmış ve çıktı dosya3 içine yazılmıştır. İkinci </a:t>
            </a:r>
            <a:r>
              <a:rPr lang="tr-TR" dirty="0" err="1">
                <a:highlight>
                  <a:srgbClr val="FFFF00"/>
                </a:highlight>
              </a:rPr>
              <a:t>cat</a:t>
            </a:r>
            <a:r>
              <a:rPr lang="tr-TR" dirty="0">
                <a:highlight>
                  <a:srgbClr val="FFFF00"/>
                </a:highlight>
              </a:rPr>
              <a:t> komutu ise dosya3’ün içeriğini ekrana yazdırmıştır.</a:t>
            </a:r>
          </a:p>
        </p:txBody>
      </p:sp>
    </p:spTree>
    <p:extLst>
      <p:ext uri="{BB962C8B-B14F-4D97-AF65-F5344CB8AC3E}">
        <p14:creationId xmlns:p14="http://schemas.microsoft.com/office/powerpoint/2010/main" val="69091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15D80E-8443-F7E4-8C4A-DA173929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392" y="1878008"/>
            <a:ext cx="7729728" cy="3101983"/>
          </a:xfrm>
        </p:spPr>
        <p:txBody>
          <a:bodyPr/>
          <a:lstStyle/>
          <a:p>
            <a:r>
              <a:rPr lang="tr-TR" dirty="0"/>
              <a:t>Linux’un, geçmişi 1970’lere dayanan Unix’e benzer bir işletim sistemi olduğu söylenebilir ancak Linux bir Unix çeşidi değildir. Linux’un Ubuntu, </a:t>
            </a:r>
            <a:r>
              <a:rPr lang="tr-TR" dirty="0" err="1"/>
              <a:t>Fedora</a:t>
            </a:r>
            <a:r>
              <a:rPr lang="tr-TR" dirty="0"/>
              <a:t>, </a:t>
            </a:r>
            <a:r>
              <a:rPr lang="tr-TR" dirty="0" err="1"/>
              <a:t>Red</a:t>
            </a:r>
            <a:r>
              <a:rPr lang="tr-TR" dirty="0"/>
              <a:t> Hat gibi kendi dağıtımları bulunmaktadır. </a:t>
            </a:r>
            <a:r>
              <a:rPr lang="tr-TR" dirty="0" err="1"/>
              <a:t>Kali</a:t>
            </a:r>
            <a:r>
              <a:rPr lang="tr-TR" dirty="0"/>
              <a:t> Linux siber güvenlik odaklı geliştirilmiş olan ve içinde güvenlikle ilgili birçok yazılımı bulunduran bir dağıtımdır. </a:t>
            </a:r>
          </a:p>
        </p:txBody>
      </p:sp>
    </p:spTree>
    <p:extLst>
      <p:ext uri="{BB962C8B-B14F-4D97-AF65-F5344CB8AC3E}">
        <p14:creationId xmlns:p14="http://schemas.microsoft.com/office/powerpoint/2010/main" val="425167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D6B2DC-1A39-DF11-24C5-D70B2803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34572"/>
            <a:ext cx="7729728" cy="5205455"/>
          </a:xfrm>
        </p:spPr>
        <p:txBody>
          <a:bodyPr>
            <a:normAutofit/>
          </a:bodyPr>
          <a:lstStyle/>
          <a:p>
            <a:r>
              <a:rPr lang="tr-TR" dirty="0" err="1"/>
              <a:t>Kali</a:t>
            </a:r>
            <a:r>
              <a:rPr lang="tr-TR" dirty="0"/>
              <a:t> Linux ve içindeki araçlar yaygın olarak sızma testi (</a:t>
            </a:r>
            <a:r>
              <a:rPr lang="tr-TR" dirty="0" err="1"/>
              <a:t>penetration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) için kullanılır.</a:t>
            </a:r>
          </a:p>
          <a:p>
            <a:r>
              <a:rPr lang="tr-TR" dirty="0"/>
              <a:t>Doğrudan bilgisayara yüklenebildiği gibi sanal makine (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) üzerinde, bulutta veya</a:t>
            </a:r>
          </a:p>
          <a:p>
            <a:r>
              <a:rPr lang="tr-TR" dirty="0"/>
              <a:t>mobil cihazlarda kullanılabilir. </a:t>
            </a:r>
            <a:r>
              <a:rPr lang="tr-TR" dirty="0" err="1"/>
              <a:t>Kali</a:t>
            </a:r>
            <a:r>
              <a:rPr lang="tr-TR" dirty="0"/>
              <a:t> Linux içinde yer alan çeşitli araçların kullanım</a:t>
            </a:r>
          </a:p>
          <a:p>
            <a:r>
              <a:rPr lang="tr-TR" dirty="0"/>
              <a:t>amaçlarından bazıları şunlardır:</a:t>
            </a:r>
          </a:p>
          <a:p>
            <a:r>
              <a:rPr lang="tr-TR" dirty="0"/>
              <a:t> Parola kırma</a:t>
            </a:r>
          </a:p>
          <a:p>
            <a:r>
              <a:rPr lang="tr-TR" dirty="0"/>
              <a:t> Ağ tarama</a:t>
            </a:r>
          </a:p>
          <a:p>
            <a:r>
              <a:rPr lang="tr-TR" dirty="0"/>
              <a:t> Ağ paket analizi</a:t>
            </a:r>
          </a:p>
          <a:p>
            <a:r>
              <a:rPr lang="tr-TR" dirty="0"/>
              <a:t> </a:t>
            </a:r>
            <a:r>
              <a:rPr lang="tr-TR" dirty="0" err="1"/>
              <a:t>Veritabanına</a:t>
            </a:r>
            <a:r>
              <a:rPr lang="tr-TR" dirty="0"/>
              <a:t> saldırı</a:t>
            </a:r>
          </a:p>
          <a:p>
            <a:r>
              <a:rPr lang="tr-TR" dirty="0"/>
              <a:t> Kablosuz ağa saldırı</a:t>
            </a:r>
          </a:p>
          <a:p>
            <a:r>
              <a:rPr lang="tr-TR" dirty="0"/>
              <a:t> Web uygulama güvenlik taraması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663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1BB8F0-9430-F2D3-94CB-622DDE42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2794"/>
            <a:ext cx="7729728" cy="1188720"/>
          </a:xfrm>
        </p:spPr>
        <p:txBody>
          <a:bodyPr/>
          <a:lstStyle/>
          <a:p>
            <a:r>
              <a:rPr lang="tr-TR" dirty="0"/>
              <a:t>TERMİNAL EKRANI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657940-8ED6-8DCA-A4BC-1C2CBEC7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594" y="2131607"/>
            <a:ext cx="7729728" cy="3847162"/>
          </a:xfrm>
        </p:spPr>
        <p:txBody>
          <a:bodyPr>
            <a:normAutofit/>
          </a:bodyPr>
          <a:lstStyle/>
          <a:p>
            <a:r>
              <a:rPr lang="tr-TR" dirty="0"/>
              <a:t>Terminal ekranı, Linux sistemlerinde komutları ve programları çalıştırmak için yoğun</a:t>
            </a:r>
          </a:p>
          <a:p>
            <a:r>
              <a:rPr lang="tr-TR" dirty="0"/>
              <a:t>kullanılan bir araçtır.</a:t>
            </a:r>
          </a:p>
          <a:p>
            <a:r>
              <a:rPr lang="tr-TR" dirty="0">
                <a:highlight>
                  <a:srgbClr val="FFFF00"/>
                </a:highlight>
              </a:rPr>
              <a:t>Eğitmen bir terminal ekranı açar ve öğrencilerden de kendi </a:t>
            </a:r>
            <a:r>
              <a:rPr lang="tr-TR" dirty="0" err="1">
                <a:highlight>
                  <a:srgbClr val="FFFF00"/>
                </a:highlight>
              </a:rPr>
              <a:t>Kali</a:t>
            </a:r>
            <a:r>
              <a:rPr lang="tr-TR" dirty="0">
                <a:highlight>
                  <a:srgbClr val="FFFF00"/>
                </a:highlight>
              </a:rPr>
              <a:t> Linux pencerelerinde terminal ekranı açmalarını ister. Terminal ekranı açmanın birkaç farklı yolu aşağıda verilmiştir:</a:t>
            </a:r>
          </a:p>
          <a:p>
            <a:r>
              <a:rPr lang="tr-TR" dirty="0"/>
              <a:t> </a:t>
            </a:r>
            <a:r>
              <a:rPr lang="tr-TR" dirty="0" err="1"/>
              <a:t>Ctrl+Alt+T</a:t>
            </a:r>
            <a:r>
              <a:rPr lang="tr-TR" dirty="0"/>
              <a:t> tuşlarına birlikte basmak,</a:t>
            </a:r>
          </a:p>
          <a:p>
            <a:r>
              <a:rPr lang="tr-TR" dirty="0"/>
              <a:t> Masaüstünde varsa Terminal simgesine tıklamak,</a:t>
            </a:r>
          </a:p>
          <a:p>
            <a:r>
              <a:rPr lang="tr-TR" dirty="0"/>
              <a:t> Arama kutusunda “terminal” yazarak çıkan uygulamayı açmak</a:t>
            </a:r>
          </a:p>
        </p:txBody>
      </p:sp>
    </p:spTree>
    <p:extLst>
      <p:ext uri="{BB962C8B-B14F-4D97-AF65-F5344CB8AC3E}">
        <p14:creationId xmlns:p14="http://schemas.microsoft.com/office/powerpoint/2010/main" val="3884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8DFD73-9947-12D8-3EF0-9C315BC9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Linux klavyeyi tr yapma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00ADD9-2382-E391-B1BF-618E14B4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Setxkbmap</a:t>
            </a:r>
            <a:r>
              <a:rPr lang="tr-TR" dirty="0"/>
              <a:t> tr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480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AC1CEC-D94E-DEEB-2D4A-8F1F97C2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5DD8BD-FDDB-FCC1-7363-A37B1191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ighlight>
                  <a:srgbClr val="FFFF00"/>
                </a:highlight>
              </a:rPr>
              <a:t>Burada incelenebilecek ilk komut, </a:t>
            </a:r>
            <a:r>
              <a:rPr lang="tr-TR" dirty="0" err="1">
                <a:highlight>
                  <a:srgbClr val="FFFF00"/>
                </a:highlight>
              </a:rPr>
              <a:t>ls</a:t>
            </a:r>
            <a:r>
              <a:rPr lang="tr-TR" dirty="0">
                <a:highlight>
                  <a:srgbClr val="FFFF00"/>
                </a:highlight>
              </a:rPr>
              <a:t> komutudur. </a:t>
            </a:r>
            <a:r>
              <a:rPr lang="tr-TR" dirty="0" err="1">
                <a:highlight>
                  <a:srgbClr val="FFFF00"/>
                </a:highlight>
              </a:rPr>
              <a:t>ls</a:t>
            </a:r>
            <a:r>
              <a:rPr lang="tr-TR" dirty="0">
                <a:highlight>
                  <a:srgbClr val="FFFF00"/>
                </a:highlight>
              </a:rPr>
              <a:t>, belli bir dizinin içeriğini (içindeki dosyaları ve diğer dizinleri) görüntülemeye yarar. Aşağıdaki adımlar izlenir.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387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157F5B-18C1-0A24-1242-A577D601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FF47E0-AB7E-92B6-687B-93EDF434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küçük harf – büyük harf ayrımı vardır. Bu nedenle, </a:t>
            </a:r>
            <a:r>
              <a:rPr lang="tr-TR" dirty="0" err="1"/>
              <a:t>ls</a:t>
            </a:r>
            <a:r>
              <a:rPr lang="tr-TR" dirty="0"/>
              <a:t> komutu </a:t>
            </a:r>
            <a:r>
              <a:rPr lang="tr-TR" dirty="0" err="1"/>
              <a:t>Ls</a:t>
            </a:r>
            <a:r>
              <a:rPr lang="tr-TR" dirty="0"/>
              <a:t> veya LS şeklinde yazılırsa çalışmaz. Bu ayrım bütün komutlar ve dosya adları için geçerlidir. </a:t>
            </a:r>
          </a:p>
          <a:p>
            <a:r>
              <a:rPr lang="tr-TR" dirty="0">
                <a:highlight>
                  <a:srgbClr val="FFFF00"/>
                </a:highlight>
              </a:rPr>
              <a:t>1. Eğitmen ve öğrenciler terminal ekranına aşağıdaki komutu yazarak </a:t>
            </a:r>
            <a:r>
              <a:rPr lang="tr-TR" dirty="0" err="1">
                <a:highlight>
                  <a:srgbClr val="FFFF00"/>
                </a:highlight>
              </a:rPr>
              <a:t>Enter’a</a:t>
            </a:r>
            <a:r>
              <a:rPr lang="tr-TR" dirty="0">
                <a:highlight>
                  <a:srgbClr val="FFFF00"/>
                </a:highlight>
              </a:rPr>
              <a:t> basar. </a:t>
            </a:r>
          </a:p>
          <a:p>
            <a:r>
              <a:rPr lang="tr-TR" dirty="0" err="1"/>
              <a:t>ls</a:t>
            </a:r>
            <a:endParaRPr lang="tr-TR" dirty="0"/>
          </a:p>
          <a:p>
            <a:r>
              <a:rPr lang="tr-TR" dirty="0"/>
              <a:t> Bu komutun sonucunda mevcut dizinin içeriği görüntülenmiş olur. </a:t>
            </a:r>
          </a:p>
          <a:p>
            <a:r>
              <a:rPr lang="tr-TR" b="0" i="0" dirty="0">
                <a:solidFill>
                  <a:srgbClr val="000000"/>
                </a:solidFill>
                <a:effectLst/>
                <a:latin typeface="-apple-system"/>
              </a:rPr>
              <a:t>Bu komutu çalıştırdığınızda, mevcut dizindeki dosyalar ve dizinler listelenecektir.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039222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1368</TotalTime>
  <Words>1725</Words>
  <Application>Microsoft Office PowerPoint</Application>
  <PresentationFormat>Geniş ekran</PresentationFormat>
  <Paragraphs>150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5" baseType="lpstr">
      <vt:lpstr>-apple-system</vt:lpstr>
      <vt:lpstr>Arial</vt:lpstr>
      <vt:lpstr>Gill Sans MT</vt:lpstr>
      <vt:lpstr>Paket</vt:lpstr>
      <vt:lpstr>SİBER GÜVENLİK </vt:lpstr>
      <vt:lpstr>BÖLÜM KAZANIMLARI</vt:lpstr>
      <vt:lpstr>PowerPoint Sunusu</vt:lpstr>
      <vt:lpstr>PowerPoint Sunusu</vt:lpstr>
      <vt:lpstr>PowerPoint Sunusu</vt:lpstr>
      <vt:lpstr>TERMİNAL EKRANI</vt:lpstr>
      <vt:lpstr>Linux klavyeyi tr yapma</vt:lpstr>
      <vt:lpstr>PowerPoint Sunusu</vt:lpstr>
      <vt:lpstr>ls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Örnekler: Aşağıda birkaç örnek izin ve anlamları verilmektedir.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�layda ERG�L</dc:creator>
  <cp:lastModifiedBy>Hamza KURNAZ</cp:lastModifiedBy>
  <cp:revision>4</cp:revision>
  <dcterms:created xsi:type="dcterms:W3CDTF">2023-09-20T14:28:18Z</dcterms:created>
  <dcterms:modified xsi:type="dcterms:W3CDTF">2023-09-22T15:07:45Z</dcterms:modified>
</cp:coreProperties>
</file>