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88" r:id="rId8"/>
    <p:sldId id="286" r:id="rId9"/>
    <p:sldId id="287" r:id="rId10"/>
    <p:sldId id="261" r:id="rId11"/>
    <p:sldId id="284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9" r:id="rId29"/>
    <p:sldId id="290" r:id="rId30"/>
    <p:sldId id="280" r:id="rId31"/>
    <p:sldId id="281" r:id="rId32"/>
    <p:sldId id="282" r:id="rId33"/>
    <p:sldId id="283" r:id="rId34"/>
    <p:sldId id="295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4356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167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50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127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488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025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1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387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97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408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04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48347F9-36DC-4228-A893-8216FE3D3E5E}" type="datetimeFigureOut">
              <a:rPr lang="tr-TR" smtClean="0"/>
              <a:t>22.09.2023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E5D0C25-3449-46CB-A111-1EBFBDB7D4E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64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B2B49A-0BA9-9F0D-7D41-3FE4861BB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Siber güvenlik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99B0AF4-4C09-3E7A-322F-B2C551518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DENEYAP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374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1BB8F0-9430-F2D3-94CB-622DDE42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TERMİNAL EKRANI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657940-8ED6-8DCA-A4BC-1C2CBEC7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012479"/>
          </a:xfrm>
        </p:spPr>
        <p:txBody>
          <a:bodyPr>
            <a:normAutofit/>
          </a:bodyPr>
          <a:lstStyle/>
          <a:p>
            <a:r>
              <a:rPr lang="tr-TR" dirty="0"/>
              <a:t>Terminal ekranı, Linux sistemlerinde komutları ve programları çalıştırmak için yoğun kullanılan bir araçtır.</a:t>
            </a:r>
          </a:p>
          <a:p>
            <a:pPr marL="0" indent="0">
              <a:buNone/>
            </a:pPr>
            <a:r>
              <a:rPr lang="tr-TR" dirty="0"/>
              <a:t>Terminal ekranı açmanın birkaç farklı yolu aşağıda verilmiştir:</a:t>
            </a:r>
          </a:p>
          <a:p>
            <a:r>
              <a:rPr lang="tr-TR" dirty="0"/>
              <a:t> </a:t>
            </a:r>
            <a:r>
              <a:rPr lang="tr-TR" dirty="0" err="1"/>
              <a:t>Ctrl+Alt+T</a:t>
            </a:r>
            <a:r>
              <a:rPr lang="tr-TR" dirty="0"/>
              <a:t> tuşlarına birlikte basmak,</a:t>
            </a:r>
          </a:p>
          <a:p>
            <a:r>
              <a:rPr lang="tr-TR" dirty="0"/>
              <a:t> Masaüstünde varsa Terminal simgesine tıklamak,</a:t>
            </a:r>
          </a:p>
          <a:p>
            <a:r>
              <a:rPr lang="tr-TR" dirty="0"/>
              <a:t> Arama kutusunda “terminal” yazarak çıkan uygulamayı açmak</a:t>
            </a:r>
          </a:p>
        </p:txBody>
      </p:sp>
    </p:spTree>
    <p:extLst>
      <p:ext uri="{BB962C8B-B14F-4D97-AF65-F5344CB8AC3E}">
        <p14:creationId xmlns:p14="http://schemas.microsoft.com/office/powerpoint/2010/main" val="3884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A6C061-BB42-6798-00B2-85343362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linux klavyeyi Türkçe yapma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99E4F2-79F2-A89D-DFB1-9904D17D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setxkbmap</a:t>
            </a:r>
            <a:r>
              <a:rPr lang="tr-TR" dirty="0"/>
              <a:t> tr : klavyeyi tr yapar</a:t>
            </a:r>
          </a:p>
          <a:p>
            <a:pPr marL="0" indent="0">
              <a:buNone/>
            </a:pPr>
            <a:r>
              <a:rPr lang="tr-TR" dirty="0"/>
              <a:t>cd: Dizin değiştirme komutu. Belirtilen dizine geçiş yapar.</a:t>
            </a:r>
          </a:p>
          <a:p>
            <a:pPr marL="0" indent="0">
              <a:buNone/>
            </a:pPr>
            <a:r>
              <a:rPr lang="tr-TR" dirty="0" err="1"/>
              <a:t>pwd</a:t>
            </a:r>
            <a:r>
              <a:rPr lang="tr-TR" dirty="0"/>
              <a:t>: Mevcut dizinin tam yolunu görüntüler.</a:t>
            </a:r>
          </a:p>
        </p:txBody>
      </p:sp>
    </p:spTree>
    <p:extLst>
      <p:ext uri="{BB962C8B-B14F-4D97-AF65-F5344CB8AC3E}">
        <p14:creationId xmlns:p14="http://schemas.microsoft.com/office/powerpoint/2010/main" val="299949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157F5B-18C1-0A24-1242-A577D601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ls</a:t>
            </a:r>
            <a:endParaRPr lang="tr-TR" cap="none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FF47E0-AB7E-92B6-687B-93EDF434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Linux’ta küçük harf – büyük harf ayrımı vardır. Bu nedenle, </a:t>
            </a:r>
            <a:r>
              <a:rPr lang="tr-TR" dirty="0" err="1"/>
              <a:t>ls</a:t>
            </a:r>
            <a:r>
              <a:rPr lang="tr-TR" dirty="0"/>
              <a:t> komutu </a:t>
            </a:r>
            <a:r>
              <a:rPr lang="tr-TR" dirty="0" err="1"/>
              <a:t>Ls</a:t>
            </a:r>
            <a:r>
              <a:rPr lang="tr-TR" dirty="0"/>
              <a:t> veya LS şeklinde yazılırsa çalışmaz. Bu ayrım bütün komutlar ve dosya adları için geçerlidir. </a:t>
            </a:r>
          </a:p>
          <a:p>
            <a:r>
              <a:rPr lang="tr-TR" dirty="0"/>
              <a:t> Bu komutun sonucunda mevcut dizinin içeriği görüntülenmiş olur. </a:t>
            </a:r>
          </a:p>
          <a:p>
            <a:r>
              <a:rPr lang="tr-TR" b="0" i="0" dirty="0">
                <a:solidFill>
                  <a:srgbClr val="000000"/>
                </a:solidFill>
                <a:effectLst/>
                <a:latin typeface="-apple-system"/>
              </a:rPr>
              <a:t>Bu komutu çalıştırdığınızda, mevcut dizindeki dosyalar ve dizinler listelenecektir.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0392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886A93-3584-1EB5-1FC9-0556CB2D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ls</a:t>
            </a:r>
            <a:r>
              <a:rPr lang="tr-TR" cap="none" dirty="0"/>
              <a:t> -a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58B510-9DD8-F467-548A-27C23B45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ls</a:t>
            </a:r>
            <a:r>
              <a:rPr lang="tr-TR" dirty="0"/>
              <a:t> -a </a:t>
            </a:r>
          </a:p>
          <a:p>
            <a:r>
              <a:rPr lang="tr-TR" dirty="0"/>
              <a:t>Komut bu şekilde kullanıldığında mevcut dizinin içindeki gizli dosyalar da görüntülenir. Bu komut sonucunda ilk komuttakinden daha fazla sayıda dosya (ilk komuttakilere ek olarak başka dosyalar) görülecektir.</a:t>
            </a:r>
          </a:p>
        </p:txBody>
      </p:sp>
    </p:spTree>
    <p:extLst>
      <p:ext uri="{BB962C8B-B14F-4D97-AF65-F5344CB8AC3E}">
        <p14:creationId xmlns:p14="http://schemas.microsoft.com/office/powerpoint/2010/main" val="391676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BBBC30-A926-ACFF-ABC9-EA7153B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ls</a:t>
            </a:r>
            <a:r>
              <a:rPr lang="tr-TR" cap="none" dirty="0"/>
              <a:t> -l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496DC3-4CD4-0E49-100A-014FB386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ls</a:t>
            </a:r>
            <a:r>
              <a:rPr lang="tr-TR" dirty="0"/>
              <a:t> -l </a:t>
            </a:r>
          </a:p>
          <a:p>
            <a:r>
              <a:rPr lang="tr-TR" dirty="0"/>
              <a:t>Komut bu şekilde kullanıldığında mevcut dizinin içindeki dosyalar uzun formatta, yani adlarının yanı sıra dosyalara ait başka ayrıntılar da görüntülenir. Bu komutun çıktısında yer alan bilgiler şu şekildedir:</a:t>
            </a:r>
          </a:p>
          <a:p>
            <a:r>
              <a:rPr lang="tr-TR" dirty="0"/>
              <a:t>  Birinci sütunda dosyanın erişim izinleri, </a:t>
            </a:r>
          </a:p>
          <a:p>
            <a:r>
              <a:rPr lang="tr-TR" dirty="0"/>
              <a:t>  İkinci sütunda dosyaya verilen bağlantı sayısı,</a:t>
            </a:r>
          </a:p>
          <a:p>
            <a:r>
              <a:rPr lang="tr-TR" dirty="0"/>
              <a:t>  Üçüncü ve dördüncü sütunlarda dosyanın sahibi ve grubu, </a:t>
            </a:r>
          </a:p>
          <a:p>
            <a:r>
              <a:rPr lang="tr-TR" dirty="0"/>
              <a:t>  Beşinci sütunda dosyanın boyutu (byte cinsinden),</a:t>
            </a:r>
          </a:p>
          <a:p>
            <a:r>
              <a:rPr lang="tr-TR" dirty="0"/>
              <a:t>  Altıncı sütunda dosyanın son değiştirilme zamanı, </a:t>
            </a:r>
          </a:p>
          <a:p>
            <a:r>
              <a:rPr lang="tr-TR" dirty="0"/>
              <a:t>  Yedinci sütunda dosyanın adı</a:t>
            </a:r>
          </a:p>
        </p:txBody>
      </p:sp>
    </p:spTree>
    <p:extLst>
      <p:ext uri="{BB962C8B-B14F-4D97-AF65-F5344CB8AC3E}">
        <p14:creationId xmlns:p14="http://schemas.microsoft.com/office/powerpoint/2010/main" val="78345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8E0557-F9E6-EED2-56BE-510109BF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cap="none" dirty="0" err="1"/>
              <a:t>ls</a:t>
            </a:r>
            <a:r>
              <a:rPr lang="tr-TR" cap="none" dirty="0"/>
              <a:t> -al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1BFB42-2886-B887-E835-8178E0A37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ls</a:t>
            </a:r>
            <a:r>
              <a:rPr lang="tr-TR" dirty="0"/>
              <a:t> -al</a:t>
            </a:r>
          </a:p>
          <a:p>
            <a:r>
              <a:rPr lang="tr-TR" dirty="0"/>
              <a:t>Komut bu şekilde kullanıldığında mevcut dizinin içindeki tüm dosyalar (gizli dosyalar dâhil) uzun formatta görüntülenir.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3773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CFF0EF-9AD9-F2C0-FCDB-BA0856AE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br>
              <a:rPr lang="tr-TR" sz="1900"/>
            </a:br>
            <a:r>
              <a:rPr lang="tr-TR" sz="1900"/>
              <a:t>LINUX DİZİN YAPISI VE İLGİLİ KOMUTLAR</a:t>
            </a:r>
            <a:br>
              <a:rPr lang="tr-TR" sz="1900"/>
            </a:br>
            <a:endParaRPr lang="tr-TR" sz="1900"/>
          </a:p>
        </p:txBody>
      </p:sp>
      <p:pic>
        <p:nvPicPr>
          <p:cNvPr id="5" name="Resim 4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C829DE8-3066-2BF1-3430-2664FD883B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44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CD86EF-6C18-3BBE-2049-6F5A55D09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r>
              <a:rPr lang="tr-TR"/>
              <a:t>Birçok işletim sisteminde olduğu gibi Linux’ta da hiyerarşik dosya sistemi yapısı vardır.</a:t>
            </a:r>
          </a:p>
          <a:p>
            <a:r>
              <a:rPr lang="tr-TR"/>
              <a:t>Dizinler ve dosyalar, en üstte yer alan kök (root) dizininden başlayarak aşağıya doğru bir ağaç yapısı içerisinde organize edilir. Her dizinin altında dosyalar ve başka dizinler yer alabilir.</a:t>
            </a:r>
          </a:p>
          <a:p>
            <a:endParaRPr lang="tr-TR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686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295DD7-E7C4-268D-7E3C-5A55C03E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uygulayalım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000678-9EFF-6056-6726-1E72F6A4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r>
              <a:rPr lang="tr-TR" dirty="0" err="1"/>
              <a:t>pwd</a:t>
            </a:r>
            <a:r>
              <a:rPr lang="tr-TR" dirty="0"/>
              <a:t>: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 (çalışılan dizini yazdır) ifadesinin kısaltması olan </a:t>
            </a:r>
            <a:r>
              <a:rPr lang="tr-TR" dirty="0" err="1"/>
              <a:t>pwd</a:t>
            </a:r>
            <a:r>
              <a:rPr lang="tr-TR" dirty="0"/>
              <a:t> komutu, içinde bulunulan dizinin sistemdeki tam adresini gösterir.</a:t>
            </a:r>
          </a:p>
          <a:p>
            <a:r>
              <a:rPr lang="tr-TR" dirty="0" err="1"/>
              <a:t>pwd</a:t>
            </a:r>
            <a:endParaRPr lang="tr-TR" dirty="0"/>
          </a:p>
          <a:p>
            <a:r>
              <a:rPr lang="tr-TR" dirty="0"/>
              <a:t>Bu komutun sonucunda mevcut dizinin sistemdeki tam adresi görüntülenmiş olur. </a:t>
            </a:r>
          </a:p>
        </p:txBody>
      </p:sp>
    </p:spTree>
    <p:extLst>
      <p:ext uri="{BB962C8B-B14F-4D97-AF65-F5344CB8AC3E}">
        <p14:creationId xmlns:p14="http://schemas.microsoft.com/office/powerpoint/2010/main" val="2817768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D0457C-C85B-0864-FFDF-5DE0043F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2C9D61-52E1-4025-3967-FAF20109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cd: 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 (dizin değiştir) ifadesinin kısaltması olan cd komutu, mevcut dizinden başka bir dizine geçmekte kullanılır. cd kelimesinden sonra gelen dizin, gidilecek hedef dizindir. </a:t>
            </a:r>
          </a:p>
          <a:p>
            <a:r>
              <a:rPr lang="tr-TR" dirty="0"/>
              <a:t>Yan yana iki nokta (..) bir üst dizini temsil eder.</a:t>
            </a:r>
          </a:p>
          <a:p>
            <a:r>
              <a:rPr lang="tr-TR" dirty="0"/>
              <a:t>cd ..</a:t>
            </a:r>
          </a:p>
          <a:p>
            <a:r>
              <a:rPr lang="tr-TR" dirty="0"/>
              <a:t>Bu komutun sonucunda bir üst dizine geçilmiş olur. </a:t>
            </a:r>
          </a:p>
        </p:txBody>
      </p:sp>
    </p:spTree>
    <p:extLst>
      <p:ext uri="{BB962C8B-B14F-4D97-AF65-F5344CB8AC3E}">
        <p14:creationId xmlns:p14="http://schemas.microsoft.com/office/powerpoint/2010/main" val="422220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F56574-0D96-1C57-C96F-67E21420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4B6767-0446-0C9A-E801-E9D62AE9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dizinin içindekileri ayrıntılı biçimde görüntülemek için </a:t>
            </a:r>
            <a:r>
              <a:rPr lang="tr-TR" dirty="0" err="1"/>
              <a:t>ls</a:t>
            </a:r>
            <a:r>
              <a:rPr lang="tr-TR" dirty="0"/>
              <a:t> –l komut kullanılabilir.</a:t>
            </a:r>
          </a:p>
          <a:p>
            <a:r>
              <a:rPr lang="tr-TR" dirty="0"/>
              <a:t>Görüntülenen dizinlerden herhangi birine geçmek için cd kelimesinden sonra dizin adı yazılıp </a:t>
            </a:r>
            <a:r>
              <a:rPr lang="tr-TR" dirty="0" err="1"/>
              <a:t>enter’a</a:t>
            </a:r>
            <a:r>
              <a:rPr lang="tr-TR" dirty="0"/>
              <a:t> basılarak geçiş yapılabilir. cd komutu birkaç kere farklı şekillerde kullanılarak dizinler arasında gezinti yapılabilir.  </a:t>
            </a:r>
          </a:p>
          <a:p>
            <a:r>
              <a:rPr lang="tr-TR" dirty="0"/>
              <a:t>Home (ev) dizinine dönmek için komut aşağıdaki şekilde tek başına kullanılabilir.</a:t>
            </a:r>
          </a:p>
          <a:p>
            <a:r>
              <a:rPr lang="tr-TR" dirty="0"/>
              <a:t>cd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641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BF615A-DE11-BF1B-8E90-2A8355F3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BÖLÜM KAZANIMLARI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4BA9F3-66AE-8945-1F42-80D3C825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 </a:t>
            </a:r>
            <a:r>
              <a:rPr lang="tr-TR" dirty="0" err="1"/>
              <a:t>Kali</a:t>
            </a:r>
            <a:r>
              <a:rPr lang="tr-TR" dirty="0"/>
              <a:t> Linux’taki Terminal uygulamasını kullanır.</a:t>
            </a:r>
          </a:p>
          <a:p>
            <a:r>
              <a:rPr lang="tr-TR" dirty="0"/>
              <a:t> Linux’taki dizin yapısıyla ilintili temel komutları çeşitli şekillerde çalıştırır.</a:t>
            </a:r>
          </a:p>
          <a:p>
            <a:r>
              <a:rPr lang="tr-TR" dirty="0"/>
              <a:t> Linux’taki dosya erişim izinlerini görüntüler, açıklar ve değiştirir.</a:t>
            </a:r>
          </a:p>
          <a:p>
            <a:r>
              <a:rPr lang="tr-TR" dirty="0"/>
              <a:t> Terminalden dosya içeriği görüntüleme ve çıktı yönlendirme işlemlerini yapar.</a:t>
            </a:r>
          </a:p>
          <a:p>
            <a:r>
              <a:rPr lang="tr-TR" dirty="0"/>
              <a:t> Linux’ta dosyaları bir dizinden başka bir dizine kopyalar.</a:t>
            </a:r>
          </a:p>
        </p:txBody>
      </p:sp>
    </p:spTree>
    <p:extLst>
      <p:ext uri="{BB962C8B-B14F-4D97-AF65-F5344CB8AC3E}">
        <p14:creationId xmlns:p14="http://schemas.microsoft.com/office/powerpoint/2010/main" val="3793897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359BFB-0151-6B18-EE1A-4E08EC38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mkdir</a:t>
            </a:r>
            <a:r>
              <a:rPr lang="tr-TR" dirty="0"/>
              <a:t>: 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 (dizin yap) ifadesinin kısaltması olan </a:t>
            </a:r>
            <a:r>
              <a:rPr lang="tr-TR" dirty="0" err="1"/>
              <a:t>mkdir</a:t>
            </a:r>
            <a:r>
              <a:rPr lang="tr-TR" dirty="0"/>
              <a:t> komutu, yeni bir dizin oluşturmak için kullanılır. </a:t>
            </a:r>
          </a:p>
          <a:p>
            <a:r>
              <a:rPr lang="tr-TR" dirty="0" err="1"/>
              <a:t>mkdir</a:t>
            </a:r>
            <a:r>
              <a:rPr lang="tr-TR" dirty="0"/>
              <a:t> kelimesinden sonra gelen kelime, oluşturulacak yeni dizinin adıdır.</a:t>
            </a:r>
          </a:p>
          <a:p>
            <a:r>
              <a:rPr lang="tr-TR" dirty="0" err="1"/>
              <a:t>mkdir</a:t>
            </a:r>
            <a:r>
              <a:rPr lang="tr-TR" dirty="0"/>
              <a:t> dosya2</a:t>
            </a:r>
          </a:p>
          <a:p>
            <a:r>
              <a:rPr lang="tr-TR" dirty="0"/>
              <a:t>Mevcut dizinin altında deneme adlı yeni bir dizin oluşturulduğu, </a:t>
            </a:r>
            <a:r>
              <a:rPr lang="tr-TR" dirty="0" err="1"/>
              <a:t>ls</a:t>
            </a:r>
            <a:r>
              <a:rPr lang="tr-TR" dirty="0"/>
              <a:t> komutu kullanılarak görülebilir.</a:t>
            </a: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7E9D135E-5433-64BD-2B1C-14171DB9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678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AD7A09-23AE-33FD-48FD-ACD5DAEA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4C7D16-3460-FF92-FBDE-39C69090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Linux’ta dosya erişim izinleri, kimin hangi dosya ile ne yapabileceğini belirler. </a:t>
            </a:r>
          </a:p>
          <a:p>
            <a:r>
              <a:rPr lang="tr-TR" dirty="0"/>
              <a:t>Linux’ta dizinler de aslında birer dosyadır ve dizinler için de erişim izinleri tanımlanır.</a:t>
            </a:r>
          </a:p>
          <a:p>
            <a:r>
              <a:rPr lang="tr-TR" dirty="0"/>
              <a:t>Linux’ta bir dosya için tanımlı üç kullanıcı sınıfı bulunmaktadır:</a:t>
            </a:r>
          </a:p>
          <a:p>
            <a:r>
              <a:rPr lang="tr-TR" dirty="0"/>
              <a:t> Sahip (</a:t>
            </a:r>
            <a:r>
              <a:rPr lang="tr-TR" dirty="0" err="1"/>
              <a:t>owner</a:t>
            </a:r>
            <a:r>
              <a:rPr lang="tr-TR" dirty="0"/>
              <a:t>, u): Dosyayı oluşturan kullanıcı</a:t>
            </a:r>
          </a:p>
          <a:p>
            <a:r>
              <a:rPr lang="tr-TR" dirty="0"/>
              <a:t> Grup (g): Sınırlı ve belli bir kullanıcı grubu</a:t>
            </a:r>
          </a:p>
          <a:p>
            <a:r>
              <a:rPr lang="tr-TR" dirty="0"/>
              <a:t> Diğerleri (</a:t>
            </a:r>
            <a:r>
              <a:rPr lang="tr-TR" dirty="0" err="1"/>
              <a:t>others</a:t>
            </a:r>
            <a:r>
              <a:rPr lang="tr-TR" dirty="0"/>
              <a:t>, o): Diğer herkes</a:t>
            </a:r>
          </a:p>
        </p:txBody>
      </p:sp>
    </p:spTree>
    <p:extLst>
      <p:ext uri="{BB962C8B-B14F-4D97-AF65-F5344CB8AC3E}">
        <p14:creationId xmlns:p14="http://schemas.microsoft.com/office/powerpoint/2010/main" val="3100149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1AE542-2590-2235-21AF-A6CAA0CF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84C013-E6E9-7462-A375-F3118291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Erişim izinleri, yukarıdaki kullanıcı sınıflarının her birinin dosyaya hangi şekilde erişim sağlayabileceğini, yani dosyayla ne yapabileceğini belirler. </a:t>
            </a:r>
          </a:p>
          <a:p>
            <a:r>
              <a:rPr lang="tr-TR" dirty="0"/>
              <a:t>Erişim izinleri üç çeşittir:</a:t>
            </a:r>
          </a:p>
          <a:p>
            <a:r>
              <a:rPr lang="tr-TR" dirty="0"/>
              <a:t> Oku (</a:t>
            </a:r>
            <a:r>
              <a:rPr lang="tr-TR" dirty="0" err="1"/>
              <a:t>read</a:t>
            </a:r>
            <a:r>
              <a:rPr lang="tr-TR" dirty="0"/>
              <a:t>, r): Dosyanın okunabileceği anlamına gelir.</a:t>
            </a:r>
          </a:p>
          <a:p>
            <a:r>
              <a:rPr lang="tr-TR" dirty="0"/>
              <a:t> Yaz (</a:t>
            </a:r>
            <a:r>
              <a:rPr lang="tr-TR" dirty="0" err="1"/>
              <a:t>write</a:t>
            </a:r>
            <a:r>
              <a:rPr lang="tr-TR" dirty="0"/>
              <a:t>, w): Dosyaya yazılabileceği yani dosya içeriğinin değiştirilebileceği anlamına gelir.</a:t>
            </a:r>
          </a:p>
          <a:p>
            <a:r>
              <a:rPr lang="tr-TR" dirty="0"/>
              <a:t> Çalıştır (</a:t>
            </a:r>
            <a:r>
              <a:rPr lang="tr-TR" dirty="0" err="1"/>
              <a:t>execute</a:t>
            </a:r>
            <a:r>
              <a:rPr lang="tr-TR" dirty="0"/>
              <a:t>, x): Dosyanın bir program gibi çalıştırılabileceği anlamına gelir.</a:t>
            </a:r>
          </a:p>
        </p:txBody>
      </p:sp>
    </p:spTree>
    <p:extLst>
      <p:ext uri="{BB962C8B-B14F-4D97-AF65-F5344CB8AC3E}">
        <p14:creationId xmlns:p14="http://schemas.microsoft.com/office/powerpoint/2010/main" val="1588202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556F08-9CAE-1057-0204-31CFB318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84978B-675A-ED10-4A7B-E2557FF97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Terminal ekranında </a:t>
            </a:r>
            <a:r>
              <a:rPr lang="tr-TR" dirty="0" err="1"/>
              <a:t>ls</a:t>
            </a:r>
            <a:r>
              <a:rPr lang="tr-TR" dirty="0"/>
              <a:t> –l komutu çalıştırıldığında gelen ilk sütunda dosya izinleri gösterilmektedir. </a:t>
            </a:r>
          </a:p>
          <a:p>
            <a:r>
              <a:rPr lang="tr-TR" dirty="0"/>
              <a:t>Her izin 10 sembol ile ifade edilir. İlk sembol ‘-’ (tire) ise dosya, ‘d’ ise dizin olduğu anlamına gelir.</a:t>
            </a:r>
          </a:p>
          <a:p>
            <a:r>
              <a:rPr lang="tr-TR" dirty="0"/>
              <a:t> Sonraki 3 sembol sahibin izinlerini, diğer 3 sembol grubun izinlerini, sondaki 3 sembol de diğer kullanıcıların izinlerini gösterir. </a:t>
            </a:r>
          </a:p>
        </p:txBody>
      </p:sp>
    </p:spTree>
    <p:extLst>
      <p:ext uri="{BB962C8B-B14F-4D97-AF65-F5344CB8AC3E}">
        <p14:creationId xmlns:p14="http://schemas.microsoft.com/office/powerpoint/2010/main" val="259704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A94163-196A-31F0-CAF8-AC07A46A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35307A-2873-AD04-9E54-608CCDCDA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Örnekler: Aşağıda birkaç örnek izin ve anlamları verilmektedir.</a:t>
            </a:r>
          </a:p>
          <a:p>
            <a:r>
              <a:rPr lang="tr-TR" dirty="0"/>
              <a:t>-</a:t>
            </a:r>
            <a:r>
              <a:rPr lang="tr-TR" dirty="0" err="1"/>
              <a:t>rwxr</a:t>
            </a:r>
            <a:r>
              <a:rPr lang="tr-TR" dirty="0"/>
              <a:t>-</a:t>
            </a:r>
            <a:r>
              <a:rPr lang="tr-TR" dirty="0" err="1"/>
              <a:t>xr</a:t>
            </a:r>
            <a:r>
              <a:rPr lang="tr-TR" dirty="0"/>
              <a:t>-x </a:t>
            </a:r>
          </a:p>
          <a:p>
            <a:r>
              <a:rPr lang="tr-TR" dirty="0"/>
              <a:t> Dosyanın sahibinin </a:t>
            </a:r>
            <a:r>
              <a:rPr lang="tr-TR" dirty="0" err="1"/>
              <a:t>oku+yaz+çalıştır</a:t>
            </a:r>
            <a:r>
              <a:rPr lang="tr-TR" dirty="0"/>
              <a:t>, grubunun </a:t>
            </a:r>
            <a:r>
              <a:rPr lang="tr-TR" dirty="0" err="1"/>
              <a:t>oku+çalıştır</a:t>
            </a:r>
            <a:r>
              <a:rPr lang="tr-TR" dirty="0"/>
              <a:t>, diğer kullanıcıların </a:t>
            </a:r>
            <a:r>
              <a:rPr lang="tr-TR" dirty="0" err="1"/>
              <a:t>oku+çalıştır</a:t>
            </a:r>
            <a:r>
              <a:rPr lang="tr-TR" dirty="0"/>
              <a:t> izinlerine sahip olduğunu gösterir.</a:t>
            </a:r>
          </a:p>
          <a:p>
            <a:r>
              <a:rPr lang="tr-TR" dirty="0"/>
              <a:t>-</a:t>
            </a:r>
            <a:r>
              <a:rPr lang="tr-TR" dirty="0" err="1"/>
              <a:t>rw</a:t>
            </a:r>
            <a:r>
              <a:rPr lang="tr-TR" dirty="0"/>
              <a:t>------- </a:t>
            </a:r>
          </a:p>
          <a:p>
            <a:r>
              <a:rPr lang="tr-TR" dirty="0"/>
              <a:t> Dosyanın sahibinin </a:t>
            </a:r>
            <a:r>
              <a:rPr lang="tr-TR" dirty="0" err="1"/>
              <a:t>oku+yaz</a:t>
            </a:r>
            <a:r>
              <a:rPr lang="tr-TR" dirty="0"/>
              <a:t> izinlerine sahip olduğunu, grubunun veya diğer</a:t>
            </a:r>
          </a:p>
          <a:p>
            <a:r>
              <a:rPr lang="tr-TR" dirty="0"/>
              <a:t>kullanıcıların hiçbir izne sahip olmadığını gösterir.</a:t>
            </a:r>
          </a:p>
          <a:p>
            <a:r>
              <a:rPr lang="tr-TR" dirty="0" err="1"/>
              <a:t>dr-xr</a:t>
            </a:r>
            <a:r>
              <a:rPr lang="tr-TR" dirty="0"/>
              <a:t>--r—</a:t>
            </a:r>
          </a:p>
          <a:p>
            <a:r>
              <a:rPr lang="tr-TR" dirty="0"/>
              <a:t>  Dizinin sahibinin </a:t>
            </a:r>
            <a:r>
              <a:rPr lang="tr-TR" dirty="0" err="1"/>
              <a:t>oku+çalıştır</a:t>
            </a:r>
            <a:r>
              <a:rPr lang="tr-TR" dirty="0"/>
              <a:t> izinlerine, grubunun ve diğer kullanıcıların oku</a:t>
            </a:r>
          </a:p>
          <a:p>
            <a:r>
              <a:rPr lang="tr-TR" dirty="0"/>
              <a:t>iznine sahip olduğunu gösterir.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697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2B1DFE-4A07-D5E7-8C64-6A382845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75185C-FC0E-F98E-4147-B0BD76E5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Not: Bir dizin için;</a:t>
            </a:r>
          </a:p>
          <a:p>
            <a:r>
              <a:rPr lang="tr-TR" dirty="0"/>
              <a:t>okuma (r) izni, dizin içindeki dosyaların isimleri ve diğer bilgilerinin </a:t>
            </a:r>
            <a:r>
              <a:rPr lang="tr-TR" dirty="0" err="1"/>
              <a:t>ls</a:t>
            </a:r>
            <a:r>
              <a:rPr lang="tr-TR" dirty="0"/>
              <a:t> komutuyla görüntülenebilmesini,</a:t>
            </a:r>
          </a:p>
          <a:p>
            <a:r>
              <a:rPr lang="tr-TR" dirty="0"/>
              <a:t>yazma (w) izni, dizin içine dosya kopyalama, dizindeki dosyaları silme veya yeniden adlandırma gibi değişikliklerin yapılabilmesini,</a:t>
            </a:r>
          </a:p>
          <a:p>
            <a:r>
              <a:rPr lang="tr-TR" dirty="0"/>
              <a:t>çalıştır (x) izni, cd komutuyla dizin içine girilebilmesini sağlar.</a:t>
            </a:r>
          </a:p>
        </p:txBody>
      </p:sp>
    </p:spTree>
    <p:extLst>
      <p:ext uri="{BB962C8B-B14F-4D97-AF65-F5344CB8AC3E}">
        <p14:creationId xmlns:p14="http://schemas.microsoft.com/office/powerpoint/2010/main" val="3526586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BB5111-52E7-1793-2168-70287D3A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A4FFFB-D8D0-89A4-B411-44F1E7DF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Dosya izinlerini değiştirmek amacıyla </a:t>
            </a:r>
            <a:r>
              <a:rPr lang="tr-TR" dirty="0" err="1"/>
              <a:t>chmod</a:t>
            </a:r>
            <a:r>
              <a:rPr lang="tr-TR" dirty="0"/>
              <a:t> (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) komutu kullanılır. </a:t>
            </a:r>
          </a:p>
          <a:p>
            <a:r>
              <a:rPr lang="tr-TR" dirty="0"/>
              <a:t>Komutun kullanımı şu şekildedir: </a:t>
            </a:r>
          </a:p>
          <a:p>
            <a:r>
              <a:rPr lang="tr-TR" dirty="0" err="1"/>
              <a:t>chmod</a:t>
            </a:r>
            <a:r>
              <a:rPr lang="tr-TR" dirty="0"/>
              <a:t> [</a:t>
            </a:r>
            <a:r>
              <a:rPr lang="tr-TR" dirty="0" err="1"/>
              <a:t>u|g|o|a</a:t>
            </a:r>
            <a:r>
              <a:rPr lang="tr-TR" dirty="0"/>
              <a:t>] [+|-|=] [</a:t>
            </a:r>
            <a:r>
              <a:rPr lang="tr-TR" dirty="0" err="1"/>
              <a:t>r|w|x</a:t>
            </a:r>
            <a:r>
              <a:rPr lang="tr-TR" dirty="0"/>
              <a:t>] dosya(</a:t>
            </a:r>
            <a:r>
              <a:rPr lang="tr-TR" dirty="0" err="1"/>
              <a:t>lar</a:t>
            </a:r>
            <a:r>
              <a:rPr lang="tr-TR" dirty="0"/>
              <a:t>)</a:t>
            </a:r>
          </a:p>
          <a:p>
            <a:r>
              <a:rPr lang="tr-TR" dirty="0"/>
              <a:t>Görüldüğü gibi, </a:t>
            </a:r>
            <a:r>
              <a:rPr lang="tr-TR" dirty="0" err="1"/>
              <a:t>chmod</a:t>
            </a:r>
            <a:r>
              <a:rPr lang="tr-TR" dirty="0"/>
              <a:t> kelimesinden sonraki ilk kısım kimin izinlerinin değiştirileceğini (</a:t>
            </a:r>
            <a:r>
              <a:rPr lang="tr-TR" dirty="0" err="1"/>
              <a:t>u:sahip</a:t>
            </a:r>
            <a:r>
              <a:rPr lang="tr-TR" dirty="0"/>
              <a:t>, g: grup, o: diğerleri, a: hepsi), </a:t>
            </a:r>
          </a:p>
          <a:p>
            <a:r>
              <a:rPr lang="tr-TR" dirty="0"/>
              <a:t>ikinci kısım işlem türünü (izin ekleme, izin çıkarma, izin eşitleme), üçüncü kısım izin türünü, dördüncü kısım da işlem yapılacak dosya ad(</a:t>
            </a:r>
            <a:r>
              <a:rPr lang="tr-TR" dirty="0" err="1"/>
              <a:t>lar</a:t>
            </a:r>
            <a:r>
              <a:rPr lang="tr-TR" dirty="0"/>
              <a:t>)</a:t>
            </a:r>
            <a:r>
              <a:rPr lang="tr-TR" dirty="0" err="1"/>
              <a:t>ını</a:t>
            </a:r>
            <a:r>
              <a:rPr lang="tr-TR" dirty="0"/>
              <a:t> belirler. </a:t>
            </a:r>
          </a:p>
        </p:txBody>
      </p:sp>
    </p:spTree>
    <p:extLst>
      <p:ext uri="{BB962C8B-B14F-4D97-AF65-F5344CB8AC3E}">
        <p14:creationId xmlns:p14="http://schemas.microsoft.com/office/powerpoint/2010/main" val="3680225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A2EAD9-2507-CEDE-8A14-BD489421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74257F-DCE9-1CE4-AAEB-F8CC09574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Aşağıdaki komutları terminalde çalıştırınız. </a:t>
            </a:r>
          </a:p>
          <a:p>
            <a:r>
              <a:rPr lang="tr-TR" dirty="0" err="1"/>
              <a:t>touch</a:t>
            </a:r>
            <a:r>
              <a:rPr lang="tr-TR" dirty="0"/>
              <a:t> dosya2</a:t>
            </a:r>
          </a:p>
          <a:p>
            <a:r>
              <a:rPr lang="tr-TR" dirty="0"/>
              <a:t> </a:t>
            </a:r>
            <a:r>
              <a:rPr lang="tr-TR" dirty="0" err="1"/>
              <a:t>ls</a:t>
            </a:r>
            <a:r>
              <a:rPr lang="tr-TR" dirty="0"/>
              <a:t> -l </a:t>
            </a:r>
          </a:p>
          <a:p>
            <a:r>
              <a:rPr lang="tr-TR" dirty="0" err="1"/>
              <a:t>touch</a:t>
            </a:r>
            <a:r>
              <a:rPr lang="tr-TR" dirty="0"/>
              <a:t> komutu ile –</a:t>
            </a:r>
            <a:r>
              <a:rPr lang="tr-TR" dirty="0" err="1"/>
              <a:t>rw</a:t>
            </a:r>
            <a:r>
              <a:rPr lang="tr-TR" dirty="0"/>
              <a:t>-r--r-- izinlerine sahip dosya1 adlı boş bir dosya oluşturulmuş olduğu görülecektir.</a:t>
            </a:r>
          </a:p>
        </p:txBody>
      </p:sp>
    </p:spTree>
    <p:extLst>
      <p:ext uri="{BB962C8B-B14F-4D97-AF65-F5344CB8AC3E}">
        <p14:creationId xmlns:p14="http://schemas.microsoft.com/office/powerpoint/2010/main" val="1990238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A8B08D-ABB7-1080-76AA-FEADFDD2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CBDBA1-E0CA-CDF5-1E1E-A19955B88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Aşağıdaki komutları çalıştırınız. </a:t>
            </a:r>
          </a:p>
          <a:p>
            <a:r>
              <a:rPr lang="tr-TR" dirty="0" err="1"/>
              <a:t>chmod</a:t>
            </a:r>
            <a:r>
              <a:rPr lang="tr-TR" dirty="0"/>
              <a:t> </a:t>
            </a:r>
            <a:r>
              <a:rPr lang="tr-TR" dirty="0" err="1"/>
              <a:t>u+x</a:t>
            </a:r>
            <a:r>
              <a:rPr lang="tr-TR" dirty="0"/>
              <a:t> dosya2</a:t>
            </a:r>
          </a:p>
          <a:p>
            <a:r>
              <a:rPr lang="tr-TR" dirty="0" err="1"/>
              <a:t>ls</a:t>
            </a:r>
            <a:r>
              <a:rPr lang="tr-TR" dirty="0"/>
              <a:t> -l </a:t>
            </a:r>
          </a:p>
          <a:p>
            <a:r>
              <a:rPr lang="tr-TR" dirty="0"/>
              <a:t>Dosya2 için dosya sahibine çalıştırma izni eklenmiştir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8055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CF8C36-BF9B-57F3-0632-B4A86186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64F00F-D978-DCCB-0E7E-112FE581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Aşağıdaki komutu çalıştırınız.</a:t>
            </a:r>
          </a:p>
          <a:p>
            <a:r>
              <a:rPr lang="tr-TR" dirty="0" err="1"/>
              <a:t>chmod</a:t>
            </a:r>
            <a:r>
              <a:rPr lang="tr-TR" dirty="0"/>
              <a:t> a-w deneme  </a:t>
            </a:r>
          </a:p>
          <a:p>
            <a:r>
              <a:rPr lang="tr-TR" dirty="0"/>
              <a:t> </a:t>
            </a:r>
            <a:r>
              <a:rPr lang="tr-TR" dirty="0" err="1"/>
              <a:t>ls</a:t>
            </a:r>
            <a:r>
              <a:rPr lang="tr-TR" dirty="0"/>
              <a:t> –l</a:t>
            </a:r>
          </a:p>
          <a:p>
            <a:r>
              <a:rPr lang="tr-TR" dirty="0"/>
              <a:t> deneme dizini için herkesin yazma (değiştirme) izni kaldırılmıştır.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599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A01645E5-CEFE-AD5E-E70E-22A4FC0BA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97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B0DDAF-A9C0-EFE8-1854-27692427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182" y="2127508"/>
            <a:ext cx="5925310" cy="3255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Linux işletim sisteminin çekirdeği 1991 yılında Finlandiyalı </a:t>
            </a:r>
            <a:r>
              <a:rPr lang="tr-TR" dirty="0" err="1"/>
              <a:t>Linus</a:t>
            </a:r>
            <a:r>
              <a:rPr lang="tr-TR" dirty="0"/>
              <a:t> </a:t>
            </a:r>
            <a:r>
              <a:rPr lang="tr-TR" dirty="0" err="1"/>
              <a:t>Torvalds</a:t>
            </a:r>
            <a:r>
              <a:rPr lang="tr-TR" dirty="0"/>
              <a:t> tarafından geliştirilmiştir. Yıllar içinde bu çekirdeğin etrafında çeşitli kişilerin katkılarıyla uygulamalar geliştirilmiş ve Linux giderek daha kullanışlı hale gelmiştir. Linux, Microsoft Windows kadar olmasa da yaygın kullanılan bir işletim sistemidir. </a:t>
            </a:r>
          </a:p>
        </p:txBody>
      </p:sp>
    </p:spTree>
    <p:extLst>
      <p:ext uri="{BB962C8B-B14F-4D97-AF65-F5344CB8AC3E}">
        <p14:creationId xmlns:p14="http://schemas.microsoft.com/office/powerpoint/2010/main" val="39651229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9091B6-83BD-56E1-D21D-E0A4ADE2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B41DB2-D5C3-26E0-95C9-A192903E8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. Aşağıdaki komutları çalıştırınız. </a:t>
            </a:r>
          </a:p>
          <a:p>
            <a:r>
              <a:rPr lang="tr-TR" dirty="0" err="1"/>
              <a:t>chmod</a:t>
            </a:r>
            <a:r>
              <a:rPr lang="tr-TR" dirty="0"/>
              <a:t> </a:t>
            </a:r>
            <a:r>
              <a:rPr lang="tr-TR" dirty="0" err="1"/>
              <a:t>ug</a:t>
            </a:r>
            <a:r>
              <a:rPr lang="tr-TR" dirty="0"/>
              <a:t>=</a:t>
            </a:r>
            <a:r>
              <a:rPr lang="tr-TR" dirty="0" err="1"/>
              <a:t>rw</a:t>
            </a:r>
            <a:r>
              <a:rPr lang="tr-TR" dirty="0"/>
              <a:t> dosya2</a:t>
            </a:r>
          </a:p>
          <a:p>
            <a:r>
              <a:rPr lang="tr-TR" dirty="0" err="1"/>
              <a:t>ls</a:t>
            </a:r>
            <a:r>
              <a:rPr lang="tr-TR" dirty="0"/>
              <a:t> -l </a:t>
            </a:r>
          </a:p>
          <a:p>
            <a:r>
              <a:rPr lang="tr-TR" dirty="0"/>
              <a:t>dosya1 için sahibinin ve grubunun izinleri </a:t>
            </a:r>
            <a:r>
              <a:rPr lang="tr-TR" dirty="0" err="1"/>
              <a:t>okuma+yazma</a:t>
            </a:r>
            <a:r>
              <a:rPr lang="tr-TR" dirty="0"/>
              <a:t> olarak belirlenmiştir</a:t>
            </a:r>
          </a:p>
        </p:txBody>
      </p:sp>
    </p:spTree>
    <p:extLst>
      <p:ext uri="{BB962C8B-B14F-4D97-AF65-F5344CB8AC3E}">
        <p14:creationId xmlns:p14="http://schemas.microsoft.com/office/powerpoint/2010/main" val="4294160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86337B-72DA-4A31-0C9F-8E6D3232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1D7891-9A30-F4C8-C77F-253B3FEA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Linux’ta programlar terminalden çalıştırıldıklarında çıktıları genellikle terminale yazılır.</a:t>
            </a:r>
          </a:p>
          <a:p>
            <a:r>
              <a:rPr lang="tr-TR" dirty="0"/>
              <a:t> Ancak bazı durumlarda çıktıları bir dosyaya kaydetmek isteyebiliriz.</a:t>
            </a:r>
          </a:p>
          <a:p>
            <a:r>
              <a:rPr lang="tr-TR" dirty="0"/>
              <a:t>Bunu yapmak için &gt; sembolünü kullanabiliriz .</a:t>
            </a:r>
          </a:p>
          <a:p>
            <a:r>
              <a:rPr lang="tr-TR" dirty="0"/>
              <a:t> </a:t>
            </a:r>
            <a:r>
              <a:rPr lang="tr-TR" dirty="0" err="1"/>
              <a:t>ls</a:t>
            </a:r>
            <a:r>
              <a:rPr lang="tr-TR" dirty="0"/>
              <a:t> –l &gt; dosya2</a:t>
            </a:r>
          </a:p>
          <a:p>
            <a:r>
              <a:rPr lang="tr-TR" dirty="0"/>
              <a:t>Bunun sonucunda, </a:t>
            </a:r>
            <a:r>
              <a:rPr lang="tr-TR" dirty="0" err="1"/>
              <a:t>ls</a:t>
            </a:r>
            <a:r>
              <a:rPr lang="tr-TR" dirty="0"/>
              <a:t> –l komutunun çıktısı, dosya2 adlı dosyanın içine kaydedilmiş olur. 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1152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37D0FC-F04D-3666-0371-878227D5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8F294E-AA9E-7202-1096-02399289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Linux’ta </a:t>
            </a:r>
            <a:r>
              <a:rPr lang="tr-TR" dirty="0" err="1"/>
              <a:t>cat</a:t>
            </a:r>
            <a:r>
              <a:rPr lang="tr-TR" dirty="0"/>
              <a:t> komutu, bir dosyayı açmadan içeriğini görüntülemek için kullanılır. </a:t>
            </a:r>
          </a:p>
          <a:p>
            <a:r>
              <a:rPr lang="tr-TR" dirty="0"/>
              <a:t>Bu komutu aşağıdaki şekilde çalıştıralım.</a:t>
            </a:r>
          </a:p>
          <a:p>
            <a:r>
              <a:rPr lang="tr-TR" dirty="0"/>
              <a:t> </a:t>
            </a:r>
            <a:r>
              <a:rPr lang="tr-TR" dirty="0" err="1"/>
              <a:t>cat</a:t>
            </a:r>
            <a:r>
              <a:rPr lang="tr-TR" dirty="0"/>
              <a:t> dosya2 </a:t>
            </a:r>
          </a:p>
          <a:p>
            <a:r>
              <a:rPr lang="tr-TR" dirty="0"/>
              <a:t>Ekranda görüldüğü gibi, az önceki </a:t>
            </a:r>
            <a:r>
              <a:rPr lang="tr-TR" dirty="0" err="1"/>
              <a:t>ls</a:t>
            </a:r>
            <a:r>
              <a:rPr lang="tr-TR" dirty="0"/>
              <a:t> –l komutunun çıktısı dosya2 içinde yer almaktadır</a:t>
            </a:r>
          </a:p>
        </p:txBody>
      </p:sp>
    </p:spTree>
    <p:extLst>
      <p:ext uri="{BB962C8B-B14F-4D97-AF65-F5344CB8AC3E}">
        <p14:creationId xmlns:p14="http://schemas.microsoft.com/office/powerpoint/2010/main" val="1240926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A5A059-CA7A-77DB-5C31-1C5F1C0F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DB3362-96A2-115A-30BB-26F1ECFB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Şimdi aşağıdaki komutları çalıştıralım. </a:t>
            </a:r>
          </a:p>
          <a:p>
            <a:r>
              <a:rPr lang="tr-TR" dirty="0" err="1"/>
              <a:t>cat</a:t>
            </a:r>
            <a:r>
              <a:rPr lang="tr-TR" dirty="0"/>
              <a:t> dosya2 &gt; dosya3 </a:t>
            </a:r>
          </a:p>
          <a:p>
            <a:r>
              <a:rPr lang="tr-TR" dirty="0" err="1"/>
              <a:t>cat</a:t>
            </a:r>
            <a:r>
              <a:rPr lang="tr-TR" dirty="0"/>
              <a:t> dosya3 </a:t>
            </a:r>
          </a:p>
          <a:p>
            <a:r>
              <a:rPr lang="tr-TR" dirty="0"/>
              <a:t>Yukarıdaki iki </a:t>
            </a:r>
            <a:r>
              <a:rPr lang="tr-TR" dirty="0" err="1"/>
              <a:t>cat</a:t>
            </a:r>
            <a:r>
              <a:rPr lang="tr-TR" dirty="0"/>
              <a:t> komutundan ilkinin sonucunda ekrana bir şey yazılmamıştır. İkinciden sonra ise çıktı ekranda görülmüştür.</a:t>
            </a:r>
          </a:p>
        </p:txBody>
      </p:sp>
    </p:spTree>
    <p:extLst>
      <p:ext uri="{BB962C8B-B14F-4D97-AF65-F5344CB8AC3E}">
        <p14:creationId xmlns:p14="http://schemas.microsoft.com/office/powerpoint/2010/main" val="690913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046395-DBF7-03DB-2468-BD7D906CF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323" y="2834640"/>
            <a:ext cx="7729728" cy="1188720"/>
          </a:xfrm>
        </p:spPr>
        <p:txBody>
          <a:bodyPr/>
          <a:lstStyle/>
          <a:p>
            <a:r>
              <a:rPr lang="tr-TR" dirty="0"/>
              <a:t>SORULARLA ÖĞRENELİM</a:t>
            </a:r>
          </a:p>
        </p:txBody>
      </p:sp>
    </p:spTree>
    <p:extLst>
      <p:ext uri="{BB962C8B-B14F-4D97-AF65-F5344CB8AC3E}">
        <p14:creationId xmlns:p14="http://schemas.microsoft.com/office/powerpoint/2010/main" val="4239143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8F6729-E3FC-3D06-FE9B-7A7CDFF4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6C9BEE-7354-F955-DA3B-92BE3C303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305B9CB-6358-32D7-4C0E-E265DB5BF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78" y="56627"/>
            <a:ext cx="9073661" cy="67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0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ABD566-89F5-46D9-B602-3DE2F1F2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cdc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599C72-04E7-83A1-C382-763CB51D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DF7808D-4598-E986-4B2B-967CAFAAB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44" y="717980"/>
            <a:ext cx="10131470" cy="54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384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D2D674-8905-576C-66B9-1900A210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77AFF7-B121-09C8-EE27-5E1F21F1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10AEB74-1E24-79FF-804B-A4E4CA628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59" y="0"/>
            <a:ext cx="8302503" cy="69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45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D6905D3-5D67-920E-E7C0-C418EE0F8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331" y="804334"/>
            <a:ext cx="9951338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91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FDBAB9-46D8-6843-C2E1-4619A5EA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71" y="168812"/>
            <a:ext cx="11141613" cy="6288259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Etkinliğin Yanıtları:</a:t>
            </a:r>
          </a:p>
          <a:p>
            <a:r>
              <a:rPr lang="tr-TR" dirty="0">
                <a:highlight>
                  <a:srgbClr val="FFFF00"/>
                </a:highlight>
              </a:rPr>
              <a:t>1</a:t>
            </a:r>
            <a:r>
              <a:rPr lang="tr-TR" dirty="0"/>
              <a:t>. </a:t>
            </a:r>
            <a:r>
              <a:rPr lang="tr-TR" dirty="0" err="1"/>
              <a:t>mkdir</a:t>
            </a:r>
            <a:r>
              <a:rPr lang="tr-TR" dirty="0"/>
              <a:t> ~/Uygulamalar</a:t>
            </a:r>
          </a:p>
          <a:p>
            <a:r>
              <a:rPr lang="tr-TR" dirty="0">
                <a:highlight>
                  <a:srgbClr val="FFFF00"/>
                </a:highlight>
              </a:rPr>
              <a:t>2. </a:t>
            </a:r>
            <a:r>
              <a:rPr lang="tr-TR" dirty="0"/>
              <a:t>cd Uygulamalar</a:t>
            </a:r>
          </a:p>
          <a:p>
            <a:r>
              <a:rPr lang="tr-TR" dirty="0" err="1"/>
              <a:t>mkdir</a:t>
            </a:r>
            <a:r>
              <a:rPr lang="tr-TR" dirty="0"/>
              <a:t> Hafta2</a:t>
            </a:r>
          </a:p>
          <a:p>
            <a:r>
              <a:rPr lang="tr-TR" dirty="0"/>
              <a:t>cd Hafta2</a:t>
            </a:r>
          </a:p>
          <a:p>
            <a:r>
              <a:rPr lang="tr-TR" dirty="0">
                <a:highlight>
                  <a:srgbClr val="FFFF00"/>
                </a:highlight>
              </a:rPr>
              <a:t>3. </a:t>
            </a:r>
            <a:r>
              <a:rPr lang="tr-TR" dirty="0" err="1"/>
              <a:t>pwd</a:t>
            </a:r>
            <a:endParaRPr lang="tr-TR" dirty="0"/>
          </a:p>
          <a:p>
            <a:r>
              <a:rPr lang="tr-TR" dirty="0"/>
              <a:t>/</a:t>
            </a:r>
            <a:r>
              <a:rPr lang="tr-TR" dirty="0" err="1"/>
              <a:t>home</a:t>
            </a:r>
            <a:r>
              <a:rPr lang="tr-TR" dirty="0"/>
              <a:t>/</a:t>
            </a:r>
            <a:r>
              <a:rPr lang="tr-TR" dirty="0" err="1"/>
              <a:t>kali</a:t>
            </a:r>
            <a:r>
              <a:rPr lang="tr-TR" dirty="0"/>
              <a:t>/Uygulamalar/Hafta2 (sisteme göre değişebilir)</a:t>
            </a:r>
          </a:p>
          <a:p>
            <a:r>
              <a:rPr lang="tr-TR" dirty="0">
                <a:highlight>
                  <a:srgbClr val="FFFF00"/>
                </a:highlight>
              </a:rPr>
              <a:t>4. </a:t>
            </a:r>
            <a:r>
              <a:rPr lang="tr-TR" dirty="0"/>
              <a:t>cd /</a:t>
            </a:r>
            <a:r>
              <a:rPr lang="tr-TR" dirty="0" err="1"/>
              <a:t>usr</a:t>
            </a:r>
            <a:r>
              <a:rPr lang="tr-TR" dirty="0"/>
              <a:t>/</a:t>
            </a:r>
            <a:r>
              <a:rPr lang="tr-TR" dirty="0" err="1"/>
              <a:t>libexec</a:t>
            </a:r>
            <a:endParaRPr lang="tr-TR" dirty="0"/>
          </a:p>
          <a:p>
            <a:r>
              <a:rPr lang="tr-TR" dirty="0">
                <a:highlight>
                  <a:srgbClr val="FFFF00"/>
                </a:highlight>
              </a:rPr>
              <a:t>5</a:t>
            </a:r>
            <a:r>
              <a:rPr lang="tr-TR" dirty="0"/>
              <a:t>. </a:t>
            </a:r>
            <a:r>
              <a:rPr lang="tr-TR" dirty="0" err="1"/>
              <a:t>ls</a:t>
            </a:r>
            <a:r>
              <a:rPr lang="tr-TR" dirty="0"/>
              <a:t> -l veya </a:t>
            </a:r>
            <a:r>
              <a:rPr lang="tr-TR" dirty="0" err="1"/>
              <a:t>ls</a:t>
            </a:r>
            <a:r>
              <a:rPr lang="tr-TR" dirty="0"/>
              <a:t> -</a:t>
            </a:r>
            <a:r>
              <a:rPr lang="tr-TR" dirty="0" err="1"/>
              <a:t>lS</a:t>
            </a:r>
            <a:r>
              <a:rPr lang="tr-TR" dirty="0"/>
              <a:t> (boyuta göre sıralı gösterir)</a:t>
            </a:r>
          </a:p>
          <a:p>
            <a:r>
              <a:rPr lang="tr-TR" dirty="0" err="1"/>
              <a:t>xdg</a:t>
            </a:r>
            <a:r>
              <a:rPr lang="tr-TR" dirty="0"/>
              <a:t>-desktop-portal (sisteme göre değişebilir)</a:t>
            </a:r>
          </a:p>
          <a:p>
            <a:r>
              <a:rPr lang="tr-TR" dirty="0">
                <a:highlight>
                  <a:srgbClr val="FFFF00"/>
                </a:highlight>
              </a:rPr>
              <a:t>6. </a:t>
            </a:r>
            <a:r>
              <a:rPr lang="tr-TR" dirty="0" err="1"/>
              <a:t>cp</a:t>
            </a:r>
            <a:r>
              <a:rPr lang="tr-TR" dirty="0"/>
              <a:t> </a:t>
            </a:r>
            <a:r>
              <a:rPr lang="tr-TR" dirty="0" err="1"/>
              <a:t>xdg</a:t>
            </a:r>
            <a:r>
              <a:rPr lang="tr-TR" dirty="0"/>
              <a:t>-desktop-portal /</a:t>
            </a:r>
            <a:r>
              <a:rPr lang="tr-TR" dirty="0" err="1"/>
              <a:t>home</a:t>
            </a:r>
            <a:r>
              <a:rPr lang="tr-TR" dirty="0"/>
              <a:t>/</a:t>
            </a:r>
            <a:r>
              <a:rPr lang="tr-TR" dirty="0" err="1"/>
              <a:t>kali</a:t>
            </a:r>
            <a:r>
              <a:rPr lang="tr-TR" dirty="0"/>
              <a:t>/Uygulamalar/Hafta2 (sisteme göre</a:t>
            </a:r>
          </a:p>
          <a:p>
            <a:r>
              <a:rPr lang="tr-TR" dirty="0"/>
              <a:t>değişebilir)</a:t>
            </a:r>
          </a:p>
          <a:p>
            <a:r>
              <a:rPr lang="tr-TR" dirty="0">
                <a:highlight>
                  <a:srgbClr val="FFFF00"/>
                </a:highlight>
              </a:rPr>
              <a:t>7. </a:t>
            </a:r>
            <a:r>
              <a:rPr lang="tr-TR" dirty="0"/>
              <a:t>cd /</a:t>
            </a:r>
            <a:r>
              <a:rPr lang="tr-TR" dirty="0" err="1"/>
              <a:t>home</a:t>
            </a:r>
            <a:r>
              <a:rPr lang="tr-TR" dirty="0"/>
              <a:t>/</a:t>
            </a:r>
            <a:r>
              <a:rPr lang="tr-TR" dirty="0" err="1"/>
              <a:t>kali</a:t>
            </a:r>
            <a:r>
              <a:rPr lang="tr-TR" dirty="0"/>
              <a:t>/Uygulamalar/Hafta2</a:t>
            </a:r>
          </a:p>
          <a:p>
            <a:r>
              <a:rPr lang="tr-TR" dirty="0">
                <a:highlight>
                  <a:srgbClr val="FFFF00"/>
                </a:highlight>
              </a:rPr>
              <a:t>8</a:t>
            </a:r>
            <a:r>
              <a:rPr lang="tr-TR" dirty="0"/>
              <a:t>. </a:t>
            </a:r>
            <a:r>
              <a:rPr lang="tr-TR" dirty="0" err="1"/>
              <a:t>ls</a:t>
            </a:r>
            <a:r>
              <a:rPr lang="tr-TR" dirty="0"/>
              <a:t> -l</a:t>
            </a:r>
          </a:p>
          <a:p>
            <a:r>
              <a:rPr lang="tr-TR" dirty="0"/>
              <a:t>-</a:t>
            </a:r>
            <a:r>
              <a:rPr lang="tr-TR" dirty="0" err="1"/>
              <a:t>rwxr</a:t>
            </a:r>
            <a:r>
              <a:rPr lang="tr-TR" dirty="0"/>
              <a:t>-</a:t>
            </a:r>
            <a:r>
              <a:rPr lang="tr-TR" dirty="0" err="1"/>
              <a:t>xr</a:t>
            </a:r>
            <a:r>
              <a:rPr lang="tr-TR" dirty="0"/>
              <a:t>-x (sisteme göre değişebilir)</a:t>
            </a:r>
          </a:p>
          <a:p>
            <a:r>
              <a:rPr lang="tr-TR" dirty="0">
                <a:highlight>
                  <a:srgbClr val="FFFF00"/>
                </a:highlight>
              </a:rPr>
              <a:t>9. </a:t>
            </a:r>
            <a:r>
              <a:rPr lang="tr-TR" dirty="0" err="1"/>
              <a:t>chmod</a:t>
            </a:r>
            <a:r>
              <a:rPr lang="tr-TR" dirty="0"/>
              <a:t> o-x </a:t>
            </a:r>
            <a:r>
              <a:rPr lang="tr-TR" dirty="0" err="1"/>
              <a:t>xdg</a:t>
            </a:r>
            <a:r>
              <a:rPr lang="tr-TR" dirty="0"/>
              <a:t>-desktop-portal (dosya adı sisteme göre değişebilir)</a:t>
            </a:r>
          </a:p>
          <a:p>
            <a:r>
              <a:rPr lang="tr-TR" dirty="0">
                <a:highlight>
                  <a:srgbClr val="FFFF00"/>
                </a:highlight>
              </a:rPr>
              <a:t>10</a:t>
            </a:r>
            <a:r>
              <a:rPr lang="tr-TR" dirty="0"/>
              <a:t>.ls –l</a:t>
            </a:r>
          </a:p>
          <a:p>
            <a:r>
              <a:rPr lang="tr-TR" dirty="0"/>
              <a:t>-</a:t>
            </a:r>
            <a:r>
              <a:rPr lang="tr-TR" dirty="0" err="1"/>
              <a:t>rwxr-xr</a:t>
            </a:r>
            <a:r>
              <a:rPr lang="tr-TR" dirty="0"/>
              <a:t>-- (sisteme göre değişebilir)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806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AF8C169-08AE-6A9D-DCC6-78F46B1017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-233266" y="-345233"/>
            <a:ext cx="12192000" cy="685800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15D80E-8443-F7E4-8C4A-DA1739290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6" y="3599097"/>
            <a:ext cx="7729728" cy="3101983"/>
          </a:xfrm>
        </p:spPr>
        <p:txBody>
          <a:bodyPr>
            <a:normAutofit/>
          </a:bodyPr>
          <a:lstStyle/>
          <a:p>
            <a:r>
              <a:rPr lang="tr-TR" dirty="0"/>
              <a:t>Linux’un, geçmişi 1970’lere dayanan Unix’e benzer bir işletim sistemi olduğu söylenebilir ancak Linux bir Unix çeşidi değildir. Linux’un Ubuntu, </a:t>
            </a:r>
            <a:r>
              <a:rPr lang="tr-TR" dirty="0" err="1"/>
              <a:t>Fedora</a:t>
            </a:r>
            <a:r>
              <a:rPr lang="tr-TR" dirty="0"/>
              <a:t>, </a:t>
            </a:r>
            <a:r>
              <a:rPr lang="tr-TR" dirty="0" err="1"/>
              <a:t>Red</a:t>
            </a:r>
            <a:r>
              <a:rPr lang="tr-TR" dirty="0"/>
              <a:t> Hat gibi kendi dağıtımları bulunmaktadır. </a:t>
            </a:r>
            <a:r>
              <a:rPr lang="tr-TR" dirty="0" err="1"/>
              <a:t>Kali</a:t>
            </a:r>
            <a:r>
              <a:rPr lang="tr-TR" dirty="0"/>
              <a:t> Linux siber güvenlik odaklı geliştirilmiş olan ve içinde güvenlikle ilgili birçok yazılımı bulunduran bir dağıtımdır. </a:t>
            </a:r>
          </a:p>
        </p:txBody>
      </p:sp>
    </p:spTree>
    <p:extLst>
      <p:ext uri="{BB962C8B-B14F-4D97-AF65-F5344CB8AC3E}">
        <p14:creationId xmlns:p14="http://schemas.microsoft.com/office/powerpoint/2010/main" val="4251679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F4B0DCDF-C878-0424-E356-8154D333E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7929" y="804334"/>
            <a:ext cx="7316141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6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BBC9A9F2-8C3C-81FD-366A-4F41D7F1A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334" y="1616605"/>
            <a:ext cx="10583332" cy="362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47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D5084931-FE48-222F-3202-FE25766B4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572" y="804334"/>
            <a:ext cx="9290855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39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B216B7-ED4E-7B08-FA84-2335A695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662" y="120631"/>
            <a:ext cx="7729728" cy="1188720"/>
          </a:xfrm>
        </p:spPr>
        <p:txBody>
          <a:bodyPr/>
          <a:lstStyle/>
          <a:p>
            <a:r>
              <a:rPr lang="tr-TR" dirty="0"/>
              <a:t>ETKİNLİK YANITLARI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A1550C-E57C-2D6F-7C6F-64BE687E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619" y="1751779"/>
            <a:ext cx="10325686" cy="4874103"/>
          </a:xfrm>
        </p:spPr>
        <p:txBody>
          <a:bodyPr>
            <a:normAutofit/>
          </a:bodyPr>
          <a:lstStyle/>
          <a:p>
            <a:r>
              <a:rPr lang="tr-TR" dirty="0"/>
              <a:t>1. </a:t>
            </a:r>
            <a:r>
              <a:rPr lang="tr-TR" dirty="0" err="1"/>
              <a:t>touch</a:t>
            </a:r>
            <a:r>
              <a:rPr lang="tr-TR" dirty="0"/>
              <a:t> dosya1 dosya2 dosya3 dosya11 dosya21 dosya22</a:t>
            </a:r>
          </a:p>
          <a:p>
            <a:endParaRPr lang="tr-TR" dirty="0"/>
          </a:p>
          <a:p>
            <a:r>
              <a:rPr lang="tr-TR" dirty="0"/>
              <a:t>2. </a:t>
            </a:r>
            <a:r>
              <a:rPr lang="tr-TR" dirty="0" err="1"/>
              <a:t>chmod</a:t>
            </a:r>
            <a:r>
              <a:rPr lang="tr-TR" dirty="0"/>
              <a:t> a=r dosya1 dosya11 dosya21 (farklı çözümler olabilir)</a:t>
            </a:r>
          </a:p>
          <a:p>
            <a:endParaRPr lang="tr-TR" dirty="0"/>
          </a:p>
          <a:p>
            <a:r>
              <a:rPr lang="tr-TR" dirty="0"/>
              <a:t>3. </a:t>
            </a:r>
            <a:r>
              <a:rPr lang="tr-TR" dirty="0" err="1"/>
              <a:t>ls</a:t>
            </a:r>
            <a:r>
              <a:rPr lang="tr-TR" dirty="0"/>
              <a:t> -al &gt; dosya2</a:t>
            </a:r>
          </a:p>
          <a:p>
            <a:endParaRPr lang="tr-TR" dirty="0"/>
          </a:p>
          <a:p>
            <a:r>
              <a:rPr lang="tr-TR" dirty="0"/>
              <a:t>4. </a:t>
            </a:r>
            <a:r>
              <a:rPr lang="tr-TR" dirty="0" err="1"/>
              <a:t>cat</a:t>
            </a:r>
            <a:r>
              <a:rPr lang="tr-TR" dirty="0"/>
              <a:t> dosya2 &gt; dosya1</a:t>
            </a:r>
          </a:p>
          <a:p>
            <a:pPr marL="0" indent="0">
              <a:buNone/>
            </a:pPr>
            <a:r>
              <a:rPr lang="tr-TR" dirty="0"/>
              <a:t>    </a:t>
            </a:r>
            <a:r>
              <a:rPr lang="tr-TR" dirty="0" err="1"/>
              <a:t>zsh</a:t>
            </a:r>
            <a:r>
              <a:rPr lang="tr-TR" dirty="0"/>
              <a:t>: </a:t>
            </a:r>
            <a:r>
              <a:rPr lang="tr-TR" dirty="0" err="1"/>
              <a:t>permission</a:t>
            </a:r>
            <a:r>
              <a:rPr lang="tr-TR" dirty="0"/>
              <a:t> </a:t>
            </a:r>
            <a:r>
              <a:rPr lang="tr-TR" dirty="0" err="1"/>
              <a:t>denied</a:t>
            </a:r>
            <a:r>
              <a:rPr lang="tr-TR" dirty="0"/>
              <a:t>: dosya1 (mesaj sisteme göre değişebilir)</a:t>
            </a:r>
          </a:p>
          <a:p>
            <a:endParaRPr lang="tr-TR" dirty="0"/>
          </a:p>
          <a:p>
            <a:r>
              <a:rPr lang="tr-TR" dirty="0"/>
              <a:t>5. dosya1 salt okunur olduğundan içine yazma işlemi hata verdi. dosya1'e yazma izni eklemeliyiz.</a:t>
            </a:r>
          </a:p>
          <a:p>
            <a:r>
              <a:rPr lang="tr-TR" dirty="0" err="1"/>
              <a:t>chmod</a:t>
            </a:r>
            <a:r>
              <a:rPr lang="tr-TR" dirty="0"/>
              <a:t> </a:t>
            </a:r>
            <a:r>
              <a:rPr lang="tr-TR" dirty="0" err="1"/>
              <a:t>u+w</a:t>
            </a:r>
            <a:r>
              <a:rPr lang="tr-TR" dirty="0"/>
              <a:t> dosya1</a:t>
            </a:r>
          </a:p>
          <a:p>
            <a:r>
              <a:rPr lang="tr-TR" dirty="0" err="1"/>
              <a:t>cat</a:t>
            </a:r>
            <a:r>
              <a:rPr lang="tr-TR" dirty="0"/>
              <a:t> dosya2 &gt; dosya1</a:t>
            </a:r>
          </a:p>
        </p:txBody>
      </p:sp>
    </p:spTree>
    <p:extLst>
      <p:ext uri="{BB962C8B-B14F-4D97-AF65-F5344CB8AC3E}">
        <p14:creationId xmlns:p14="http://schemas.microsoft.com/office/powerpoint/2010/main" val="2428044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E4770C-CE42-B52A-48C8-7502181E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tr-TR" dirty="0"/>
            </a:br>
            <a:r>
              <a:rPr lang="tr-TR" dirty="0"/>
              <a:t>DEĞERLENDİR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793AD2-5B85-040E-DF6D-23FE1FF9C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Bugün öğrendiğiniz komutların içinde en zoru hangisiydi? Neden?</a:t>
            </a:r>
          </a:p>
          <a:p>
            <a:r>
              <a:rPr lang="tr-TR" dirty="0"/>
              <a:t>Sizce daha alışık olduğunuz pencereli arayüz yerine terminal ekranı arayüzünü kullanmanın avantajları ve zorlukları nelerdir? </a:t>
            </a:r>
          </a:p>
          <a:p>
            <a:r>
              <a:rPr lang="tr-TR" dirty="0"/>
              <a:t>Linux yükleme sonrasında yaptığınız hazırlık ve inceleme sonucunda, Windows’ta kullandığınız ancak Linux’ta bulamadığınız özellikler ve programlar neler olmuştur? Bunların Linux’taki alternatifleri hakkında ders sonrasında araştırma yapınız. </a:t>
            </a:r>
          </a:p>
        </p:txBody>
      </p:sp>
    </p:spTree>
    <p:extLst>
      <p:ext uri="{BB962C8B-B14F-4D97-AF65-F5344CB8AC3E}">
        <p14:creationId xmlns:p14="http://schemas.microsoft.com/office/powerpoint/2010/main" val="42919626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EE3609-9EFD-C42E-E700-D443AE8F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Özel Sembol Kullanımı Uygulama Adımları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69CC30-4FE4-E88D-55AF-92F9793A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Bir dizin içinde adı a harfi ile başlayan bütün dosyaları silmek istediğimizi düşünelim. Bunu nasıl yapabiliriz?</a:t>
            </a:r>
          </a:p>
          <a:p>
            <a:r>
              <a:rPr lang="tr-TR" dirty="0"/>
              <a:t>Bunun bir yolu, </a:t>
            </a:r>
            <a:r>
              <a:rPr lang="tr-TR" dirty="0" err="1"/>
              <a:t>ls</a:t>
            </a:r>
            <a:r>
              <a:rPr lang="tr-TR" dirty="0"/>
              <a:t> komutunu kullanarak dosyaları listeledikten sonra a ile başlayanları görüp tek tek silmektir. Ancak a ile başlayan dosya sayısı çoksa, bu zahmetli bir iş olabilir.</a:t>
            </a:r>
          </a:p>
          <a:p>
            <a:r>
              <a:rPr lang="tr-TR" dirty="0"/>
              <a:t>Linux’ta bu tür işlemleri kolaylaştıran bazı özel semboller bulunur. Bunlardan ikisini inceleyelim.</a:t>
            </a:r>
          </a:p>
        </p:txBody>
      </p:sp>
    </p:spTree>
    <p:extLst>
      <p:ext uri="{BB962C8B-B14F-4D97-AF65-F5344CB8AC3E}">
        <p14:creationId xmlns:p14="http://schemas.microsoft.com/office/powerpoint/2010/main" val="2991424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3EDDE5-D9FE-26E2-4AA0-F08843A7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97B8FA-AEBC-C0FB-96E7-A8F2F180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? sembolü: Soru işareti sembolü, herhangi bir tek karakter yerine geçer. Örneğin, </a:t>
            </a:r>
            <a:r>
              <a:rPr lang="tr-TR" dirty="0" err="1"/>
              <a:t>a?c</a:t>
            </a:r>
            <a:r>
              <a:rPr lang="tr-TR" dirty="0"/>
              <a:t> şeklindeki kelimenin karşılığı </a:t>
            </a:r>
            <a:r>
              <a:rPr lang="tr-TR" dirty="0" err="1"/>
              <a:t>abc</a:t>
            </a:r>
            <a:r>
              <a:rPr lang="tr-TR" dirty="0"/>
              <a:t>, </a:t>
            </a:r>
            <a:r>
              <a:rPr lang="tr-TR" dirty="0" err="1"/>
              <a:t>azc</a:t>
            </a:r>
            <a:r>
              <a:rPr lang="tr-TR" dirty="0"/>
              <a:t>, a1c, </a:t>
            </a:r>
            <a:r>
              <a:rPr lang="tr-TR" dirty="0" err="1"/>
              <a:t>aBc</a:t>
            </a:r>
            <a:r>
              <a:rPr lang="tr-TR" dirty="0"/>
              <a:t> vb. kelimelerdir, yani </a:t>
            </a:r>
            <a:r>
              <a:rPr lang="tr-TR" dirty="0" err="1"/>
              <a:t>a?c</a:t>
            </a:r>
            <a:r>
              <a:rPr lang="tr-TR" dirty="0"/>
              <a:t> bunların hepsinin yerine geçebilir. </a:t>
            </a:r>
          </a:p>
          <a:p>
            <a:r>
              <a:rPr lang="tr-TR" dirty="0"/>
              <a:t>* sembolü: Yıldız sembolü, sıfır veya daha fazla sayıda (üst sınır yok) karakter yerine geçer. Örneğin, d* kelimesinin karşılığı dosya1, dizin1, deneme, </a:t>
            </a:r>
            <a:r>
              <a:rPr lang="tr-TR" dirty="0" err="1"/>
              <a:t>deneyap</a:t>
            </a:r>
            <a:r>
              <a:rPr lang="tr-TR" dirty="0"/>
              <a:t>, dondurma vb. olabilir. Benzer şekilde, *.c şeklinde yazılan ifade, adı .c ile biten bütün dosyaları temsilen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606691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04277F-5293-DAF6-C132-C9D6C3EA8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AEAE61-D1EE-0D45-9532-F3B81C891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1. İlk başta, dizin1 adlı yeni bir dizin ve altında bazı dosyalar oluşturmak amacıyla terminal</a:t>
            </a:r>
          </a:p>
          <a:p>
            <a:r>
              <a:rPr lang="tr-TR" dirty="0"/>
              <a:t>ekranında aşağıdaki komutları çalıştırınız.</a:t>
            </a:r>
          </a:p>
          <a:p>
            <a:r>
              <a:rPr lang="tr-TR" dirty="0"/>
              <a:t>cd</a:t>
            </a:r>
          </a:p>
          <a:p>
            <a:r>
              <a:rPr lang="tr-TR" dirty="0" err="1"/>
              <a:t>mkdir</a:t>
            </a:r>
            <a:r>
              <a:rPr lang="tr-TR" dirty="0"/>
              <a:t> dizin1</a:t>
            </a:r>
          </a:p>
          <a:p>
            <a:r>
              <a:rPr lang="tr-TR" dirty="0"/>
              <a:t>cd dizin1</a:t>
            </a:r>
          </a:p>
          <a:p>
            <a:r>
              <a:rPr lang="tr-TR" dirty="0" err="1"/>
              <a:t>touch</a:t>
            </a:r>
            <a:r>
              <a:rPr lang="tr-TR" dirty="0"/>
              <a:t> a1 </a:t>
            </a:r>
            <a:r>
              <a:rPr lang="tr-TR" dirty="0" err="1"/>
              <a:t>abc</a:t>
            </a:r>
            <a:r>
              <a:rPr lang="tr-TR" dirty="0"/>
              <a:t> </a:t>
            </a:r>
            <a:r>
              <a:rPr lang="tr-TR" dirty="0" err="1"/>
              <a:t>aaa</a:t>
            </a:r>
            <a:r>
              <a:rPr lang="tr-TR" dirty="0"/>
              <a:t> a9 a11</a:t>
            </a:r>
          </a:p>
          <a:p>
            <a:r>
              <a:rPr lang="tr-TR" dirty="0" err="1"/>
              <a:t>ls</a:t>
            </a:r>
            <a:r>
              <a:rPr lang="tr-TR" dirty="0"/>
              <a:t> -l</a:t>
            </a:r>
          </a:p>
          <a:p>
            <a:r>
              <a:rPr lang="tr-TR" dirty="0"/>
              <a:t>İçinde bulunduğumuz dizin1 altında a1, </a:t>
            </a:r>
            <a:r>
              <a:rPr lang="tr-TR" dirty="0" err="1"/>
              <a:t>abc</a:t>
            </a:r>
            <a:r>
              <a:rPr lang="tr-TR" dirty="0"/>
              <a:t>, </a:t>
            </a:r>
            <a:r>
              <a:rPr lang="tr-TR" dirty="0" err="1"/>
              <a:t>aaa</a:t>
            </a:r>
            <a:r>
              <a:rPr lang="tr-TR" dirty="0"/>
              <a:t>, a9, a11 adlı 5 tane boş dosya</a:t>
            </a:r>
          </a:p>
          <a:p>
            <a:r>
              <a:rPr lang="tr-TR" dirty="0"/>
              <a:t>olduğunu göreceğiz. </a:t>
            </a:r>
          </a:p>
        </p:txBody>
      </p:sp>
    </p:spTree>
    <p:extLst>
      <p:ext uri="{BB962C8B-B14F-4D97-AF65-F5344CB8AC3E}">
        <p14:creationId xmlns:p14="http://schemas.microsoft.com/office/powerpoint/2010/main" val="1777419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C9493AF-A0B9-9071-9C69-FD7450CDE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372" y="379828"/>
            <a:ext cx="8195638" cy="60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82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49CF184-4D20-9E35-BC45-6BC58153E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696" y="214439"/>
            <a:ext cx="8213990" cy="624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9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D6B2DC-1A39-DF11-24C5-D70B2803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1700" err="1"/>
              <a:t>Kali</a:t>
            </a:r>
            <a:r>
              <a:rPr lang="tr-TR" sz="1700"/>
              <a:t> Linux ve içindeki araçlar yaygın olarak sızma testi (</a:t>
            </a:r>
            <a:r>
              <a:rPr lang="tr-TR" sz="1700" err="1"/>
              <a:t>penetration</a:t>
            </a:r>
            <a:r>
              <a:rPr lang="tr-TR" sz="1700"/>
              <a:t> </a:t>
            </a:r>
            <a:r>
              <a:rPr lang="tr-TR" sz="1700" err="1"/>
              <a:t>testing</a:t>
            </a:r>
            <a:r>
              <a:rPr lang="tr-TR" sz="1700"/>
              <a:t>) için kullanılır.</a:t>
            </a:r>
          </a:p>
          <a:p>
            <a:pPr>
              <a:lnSpc>
                <a:spcPct val="90000"/>
              </a:lnSpc>
            </a:pPr>
            <a:r>
              <a:rPr lang="tr-TR" sz="1700"/>
              <a:t>Doğrudan bilgisayara yüklenebildiği gibi sanal makine (</a:t>
            </a:r>
            <a:r>
              <a:rPr lang="tr-TR" sz="1700" err="1"/>
              <a:t>virtual</a:t>
            </a:r>
            <a:r>
              <a:rPr lang="tr-TR" sz="1700"/>
              <a:t> </a:t>
            </a:r>
            <a:r>
              <a:rPr lang="tr-TR" sz="1700" err="1"/>
              <a:t>machine</a:t>
            </a:r>
            <a:r>
              <a:rPr lang="tr-TR" sz="1700"/>
              <a:t>) üzerinde, bulutta veya mobil cihazlarda kullanılabilir. </a:t>
            </a:r>
            <a:r>
              <a:rPr lang="tr-TR" sz="1700" err="1"/>
              <a:t>Kali</a:t>
            </a:r>
            <a:r>
              <a:rPr lang="tr-TR" sz="1700"/>
              <a:t> Linux içinde yer alan çeşitli araçların kullanım amaçlarından bazıları şunlardır:</a:t>
            </a:r>
          </a:p>
          <a:p>
            <a:pPr>
              <a:lnSpc>
                <a:spcPct val="90000"/>
              </a:lnSpc>
            </a:pPr>
            <a:r>
              <a:rPr lang="tr-TR" sz="1700"/>
              <a:t> Parola kırma</a:t>
            </a:r>
          </a:p>
          <a:p>
            <a:pPr>
              <a:lnSpc>
                <a:spcPct val="90000"/>
              </a:lnSpc>
            </a:pPr>
            <a:r>
              <a:rPr lang="tr-TR" sz="1700"/>
              <a:t> Ağ tarama</a:t>
            </a:r>
          </a:p>
          <a:p>
            <a:pPr>
              <a:lnSpc>
                <a:spcPct val="90000"/>
              </a:lnSpc>
            </a:pPr>
            <a:r>
              <a:rPr lang="tr-TR" sz="1700"/>
              <a:t> Ağ paket analizi</a:t>
            </a:r>
          </a:p>
          <a:p>
            <a:pPr>
              <a:lnSpc>
                <a:spcPct val="90000"/>
              </a:lnSpc>
            </a:pPr>
            <a:r>
              <a:rPr lang="tr-TR" sz="1700"/>
              <a:t> Veri tabanına saldırı</a:t>
            </a:r>
          </a:p>
          <a:p>
            <a:pPr>
              <a:lnSpc>
                <a:spcPct val="90000"/>
              </a:lnSpc>
            </a:pPr>
            <a:r>
              <a:rPr lang="tr-TR" sz="1700"/>
              <a:t> Kablosuz ağa saldırı</a:t>
            </a:r>
          </a:p>
          <a:p>
            <a:pPr>
              <a:lnSpc>
                <a:spcPct val="90000"/>
              </a:lnSpc>
            </a:pPr>
            <a:r>
              <a:rPr lang="tr-TR" sz="1700"/>
              <a:t> Web uygulama güvenlik taraması</a:t>
            </a:r>
          </a:p>
          <a:p>
            <a:pPr>
              <a:lnSpc>
                <a:spcPct val="90000"/>
              </a:lnSpc>
            </a:pPr>
            <a:endParaRPr lang="tr-TR" sz="170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36A2A06C-A191-2FC3-52C5-A3D944E4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43" y="2068872"/>
            <a:ext cx="2720256" cy="27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368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78832F-67CE-F4AF-5A30-A7691811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Etkinliğin Yanıtları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6C1235-7489-5689-4E94-CD69C93D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175" y="2638044"/>
            <a:ext cx="9312813" cy="3847162"/>
          </a:xfrm>
        </p:spPr>
        <p:txBody>
          <a:bodyPr>
            <a:normAutofit/>
          </a:bodyPr>
          <a:lstStyle/>
          <a:p>
            <a:r>
              <a:rPr lang="tr-TR" dirty="0"/>
              <a:t>2. </a:t>
            </a:r>
            <a:r>
              <a:rPr lang="tr-TR" dirty="0" err="1"/>
              <a:t>rm</a:t>
            </a:r>
            <a:r>
              <a:rPr lang="tr-TR" dirty="0"/>
              <a:t> komutu, dosya silme komutudur. a? şeklindeki kelime, a ile başlayan iki harfli kelimelerin</a:t>
            </a:r>
          </a:p>
          <a:p>
            <a:r>
              <a:rPr lang="tr-TR" dirty="0"/>
              <a:t>yerine geçtiği için, buna uyan a1 ve a9 adlı dosyalar silinmiştir.</a:t>
            </a:r>
          </a:p>
          <a:p>
            <a:r>
              <a:rPr lang="tr-TR" dirty="0"/>
              <a:t>3. *1 şeklindeki kelime, 1 ile biten kelimelerin yerine geçtiği için, buna uyan a11 adlı dosya</a:t>
            </a:r>
          </a:p>
          <a:p>
            <a:r>
              <a:rPr lang="tr-TR" dirty="0"/>
              <a:t>silinmiştir.</a:t>
            </a:r>
          </a:p>
          <a:p>
            <a:r>
              <a:rPr lang="tr-TR" dirty="0"/>
              <a:t>4. a* şeklindeki kelime, a ile başlayan kelimelerin yerine geçtiği için, buna uyan </a:t>
            </a:r>
            <a:r>
              <a:rPr lang="tr-TR" dirty="0" err="1"/>
              <a:t>aaa</a:t>
            </a:r>
            <a:r>
              <a:rPr lang="tr-TR" dirty="0"/>
              <a:t> ve </a:t>
            </a:r>
            <a:r>
              <a:rPr lang="tr-TR" dirty="0" err="1"/>
              <a:t>abc</a:t>
            </a:r>
            <a:endParaRPr lang="tr-TR" dirty="0"/>
          </a:p>
          <a:p>
            <a:r>
              <a:rPr lang="tr-TR" dirty="0"/>
              <a:t>adlı dosyalar silinmiştir.</a:t>
            </a:r>
          </a:p>
        </p:txBody>
      </p:sp>
    </p:spTree>
    <p:extLst>
      <p:ext uri="{BB962C8B-B14F-4D97-AF65-F5344CB8AC3E}">
        <p14:creationId xmlns:p14="http://schemas.microsoft.com/office/powerpoint/2010/main" val="375147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52E666-C72F-6901-DEA3-BEDFBC7B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/>
              <a:t>Linux'ta dizinler (directories) ve dosyalar (files), dosya sistemi hiyerarşisinde farklı işlevlere sahip olan iki temel öğedir.</a:t>
            </a:r>
          </a:p>
          <a:p>
            <a:r>
              <a:rPr lang="tr-TR"/>
              <a:t>Dizinler (Directories):Dizinler, dosyaları ve diğer alt dizinleri gruplandırmak için kullanılır.</a:t>
            </a:r>
          </a:p>
          <a:p>
            <a:r>
              <a:rPr lang="tr-TR"/>
              <a:t>Dizinler, birer klasör olarak düşünülebilir ve içerisinde dosyaları veya başka dizinleri barındırabilirler.</a:t>
            </a:r>
          </a:p>
          <a:p>
            <a:r>
              <a:rPr lang="tr-TR"/>
              <a:t>Dizinler, "/" (kök) dizini altında hiyerarşik bir yapıda örgütlenir.</a:t>
            </a:r>
          </a:p>
          <a:p>
            <a:r>
              <a:rPr lang="tr-TR"/>
              <a:t>Bir dizin, isimlendirilmiş bir konum veya yol (path) belirtir ve dosyaların veya alt dizinlerin bulunduğu yerdir.</a:t>
            </a:r>
          </a:p>
          <a:p>
            <a:r>
              <a:rPr lang="tr-TR"/>
              <a:t>Dizinler, dosya sistemindeki düzeni sağlayarak dosyaların düzenli bir şekilde saklanmasını sağlar.</a:t>
            </a:r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E935F67C-73D3-BD8E-E104-AD939A2D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438" y="965200"/>
            <a:ext cx="7731125" cy="1187450"/>
          </a:xfrm>
        </p:spPr>
        <p:txBody>
          <a:bodyPr/>
          <a:lstStyle/>
          <a:p>
            <a:r>
              <a:rPr lang="tr-TR"/>
              <a:t>Dizin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60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041AB2-A9B4-4D3F-B120-38E7860A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34" y="804334"/>
            <a:ext cx="10583332" cy="5249332"/>
          </a:xfrm>
          <a:prstGeom prst="rect">
            <a:avLst/>
          </a:prstGeom>
          <a:solidFill>
            <a:srgbClr val="FFFFFF"/>
          </a:solidFill>
          <a:ln w="190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nux Dersleri | 7. Ders: Linux Dosya Sistemi Hiyerarşisi">
            <a:extLst>
              <a:ext uri="{FF2B5EF4-FFF2-40B4-BE49-F238E27FC236}">
                <a16:creationId xmlns:a16="http://schemas.microsoft.com/office/drawing/2014/main" id="{D4A01214-C44E-03B4-4718-57DB06E27A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235" y="1242952"/>
            <a:ext cx="10251157" cy="45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34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240051-BE9E-18CD-B6FE-56E58CDA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DOSYA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BA70E7-94A8-7ED1-EC69-218835E03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Dosyalar, veri veya bilgi içeren birimlerdir.</a:t>
            </a:r>
          </a:p>
          <a:p>
            <a:r>
              <a:rPr lang="tr-TR" dirty="0"/>
              <a:t>Dosyalar, metin belgeleri, resimler, müzik dosyaları, program dosyaları, sistem yapılandırma dosyaları gibi çeşitli türlerde olabilir.</a:t>
            </a:r>
          </a:p>
          <a:p>
            <a:r>
              <a:rPr lang="tr-TR" dirty="0"/>
              <a:t>Dosyalar, bir isimle tanımlanır ve belirli bir dizinde veya alt dizinde saklanır.</a:t>
            </a:r>
          </a:p>
          <a:p>
            <a:r>
              <a:rPr lang="tr-TR" dirty="0"/>
              <a:t>Dosyalar, dizinlerin içinde yer alabilir ve dosya sistemi hiyerarşisinde bir konuma sahip olurlar.</a:t>
            </a:r>
          </a:p>
          <a:p>
            <a:r>
              <a:rPr lang="tr-TR" dirty="0"/>
              <a:t>Dosyalar, okunabilir, yazılabilir veya çalıştırılabilir gibi farklı erişim izinlerine sahip olabilirler.</a:t>
            </a:r>
          </a:p>
        </p:txBody>
      </p:sp>
    </p:spTree>
    <p:extLst>
      <p:ext uri="{BB962C8B-B14F-4D97-AF65-F5344CB8AC3E}">
        <p14:creationId xmlns:p14="http://schemas.microsoft.com/office/powerpoint/2010/main" val="98148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89FFA6-4F68-D341-855B-B1BED493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DİZİN VE DOSYA FARKI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B8445DC-3433-32F6-2DF8-A009296D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Temel farklar: Dizinler, dosyaları ve alt dizinleri gruplandırmak için kullanılırken, dosyalar, veri veya bilgi içeren birimlerdir.</a:t>
            </a:r>
          </a:p>
          <a:p>
            <a:r>
              <a:rPr lang="tr-TR" dirty="0"/>
              <a:t>Dizinler, içerisinde başka dosyaları veya alt dizinleri barındırabilirken, dosyalar sadece veri veya bilgi içerir.</a:t>
            </a:r>
          </a:p>
          <a:p>
            <a:r>
              <a:rPr lang="tr-TR" dirty="0"/>
              <a:t>Dizinler, dosya sistemi hiyerarşisinde farklı konumlarda yer alırken, dosyalar belirli bir dizinde veya alt dizinde saklanır.</a:t>
            </a:r>
          </a:p>
          <a:p>
            <a:r>
              <a:rPr lang="tr-TR" dirty="0"/>
              <a:t>Linux dosya sistemi, bu temel farkları kullanarak dosya ve dizinleri organize eder ve yönetir.</a:t>
            </a:r>
          </a:p>
        </p:txBody>
      </p:sp>
    </p:spTree>
    <p:extLst>
      <p:ext uri="{BB962C8B-B14F-4D97-AF65-F5344CB8AC3E}">
        <p14:creationId xmlns:p14="http://schemas.microsoft.com/office/powerpoint/2010/main" val="8218013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1575</TotalTime>
  <Words>2215</Words>
  <Application>Microsoft Office PowerPoint</Application>
  <PresentationFormat>Geniş ekran</PresentationFormat>
  <Paragraphs>205</Paragraphs>
  <Slides>50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50</vt:i4>
      </vt:variant>
    </vt:vector>
  </HeadingPairs>
  <TitlesOfParts>
    <vt:vector size="54" baseType="lpstr">
      <vt:lpstr>-apple-system</vt:lpstr>
      <vt:lpstr>Arial</vt:lpstr>
      <vt:lpstr>Gill Sans MT</vt:lpstr>
      <vt:lpstr>Paket</vt:lpstr>
      <vt:lpstr>Siber güvenlik </vt:lpstr>
      <vt:lpstr>BÖLÜM KAZANIMLARI</vt:lpstr>
      <vt:lpstr>PowerPoint Sunusu</vt:lpstr>
      <vt:lpstr>PowerPoint Sunusu</vt:lpstr>
      <vt:lpstr>PowerPoint Sunusu</vt:lpstr>
      <vt:lpstr>Dizin </vt:lpstr>
      <vt:lpstr>PowerPoint Sunusu</vt:lpstr>
      <vt:lpstr>DOSYA</vt:lpstr>
      <vt:lpstr>DİZİN VE DOSYA FARKI</vt:lpstr>
      <vt:lpstr>TERMİNAL EKRANI</vt:lpstr>
      <vt:lpstr>linux klavyeyi Türkçe yapma</vt:lpstr>
      <vt:lpstr>ls</vt:lpstr>
      <vt:lpstr>ls -a</vt:lpstr>
      <vt:lpstr>ls -l</vt:lpstr>
      <vt:lpstr>ls -al</vt:lpstr>
      <vt:lpstr> LINUX DİZİN YAPISI VE İLGİLİ KOMUTLAR </vt:lpstr>
      <vt:lpstr>uygulayalım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SORULARLA ÖĞRENELİM</vt:lpstr>
      <vt:lpstr>PowerPoint Sunusu</vt:lpstr>
      <vt:lpstr>cdc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ETKİNLİK YANITLARI</vt:lpstr>
      <vt:lpstr> DEĞERLENDİR </vt:lpstr>
      <vt:lpstr>Özel Sembol Kullanımı Uygulama Adımları </vt:lpstr>
      <vt:lpstr>PowerPoint Sunusu</vt:lpstr>
      <vt:lpstr>PowerPoint Sunusu</vt:lpstr>
      <vt:lpstr>PowerPoint Sunusu</vt:lpstr>
      <vt:lpstr>PowerPoint Sunusu</vt:lpstr>
      <vt:lpstr>Etkinliğin Yanıtları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�layda ERG�L</dc:creator>
  <cp:lastModifiedBy>�layda ERG�L</cp:lastModifiedBy>
  <cp:revision>6</cp:revision>
  <dcterms:created xsi:type="dcterms:W3CDTF">2023-09-20T14:28:18Z</dcterms:created>
  <dcterms:modified xsi:type="dcterms:W3CDTF">2023-09-22T15:05:13Z</dcterms:modified>
</cp:coreProperties>
</file>