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349" r:id="rId2"/>
    <p:sldId id="423" r:id="rId3"/>
    <p:sldId id="389" r:id="rId4"/>
    <p:sldId id="390" r:id="rId5"/>
    <p:sldId id="424" r:id="rId6"/>
    <p:sldId id="425" r:id="rId7"/>
    <p:sldId id="426" r:id="rId8"/>
    <p:sldId id="427" r:id="rId9"/>
    <p:sldId id="428" r:id="rId10"/>
    <p:sldId id="429" r:id="rId11"/>
    <p:sldId id="3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ra" initials="n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33" autoAdjust="0"/>
  </p:normalViewPr>
  <p:slideViewPr>
    <p:cSldViewPr>
      <p:cViewPr varScale="1">
        <p:scale>
          <a:sx n="90" d="100"/>
          <a:sy n="90" d="100"/>
        </p:scale>
        <p:origin x="-2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7542E-3AB6-4FB7-8E9E-3E5F05117DF4}" type="datetimeFigureOut">
              <a:rPr lang="en-US" smtClean="0"/>
              <a:pPr/>
              <a:t>3/16/14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2646A-22A1-44F4-AF49-C2560E318C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2646A-22A1-44F4-AF49-C2560E318C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2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6576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ctr" anchorCtr="0"/>
          <a:lstStyle>
            <a:lvl1pPr>
              <a:defRPr cap="all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096000"/>
            <a:ext cx="1981200" cy="6096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Networks and Communication Department</a:t>
            </a:r>
            <a:endParaRPr lang="en-US" dirty="0"/>
          </a:p>
        </p:txBody>
      </p:sp>
      <p:pic>
        <p:nvPicPr>
          <p:cNvPr id="18434" name="Picture 2" descr="http://www.pnu.edu.sa/ar/Faculties/ComputerScience/PhotoGalleryPics/%D9%83%D9%84%D9%8A%D8%A9%20%D8%B9%D9%84%D9%88%D9%85%20%D8%A7%D9%84%D8%AD%D8%A7%D8%B3%D8%A8%20%D9%88%D8%A7%D9%84%D9%85%D8%B9%D9%84%D9%88%D9%85%D8%A7%D8%AA%20%D8%B4%D8%B9%D8%A7%D8%B1.jpg"/>
          <p:cNvPicPr>
            <a:picLocks noChangeAspect="1" noChangeArrowheads="1"/>
          </p:cNvPicPr>
          <p:nvPr userDrawn="1"/>
        </p:nvPicPr>
        <p:blipFill>
          <a:blip r:embed="rId2" cstate="print"/>
          <a:srcRect l="19661" t="6554" r="17422" b="35773"/>
          <a:stretch>
            <a:fillRect/>
          </a:stretch>
        </p:blipFill>
        <p:spPr bwMode="auto">
          <a:xfrm>
            <a:off x="304800" y="4038600"/>
            <a:ext cx="1995055" cy="1828800"/>
          </a:xfrm>
          <a:prstGeom prst="rect">
            <a:avLst/>
          </a:prstGeom>
          <a:noFill/>
        </p:spPr>
      </p:pic>
      <p:pic>
        <p:nvPicPr>
          <p:cNvPr id="18436" name="Picture 4" descr="جامعة الأميرة نورة بنت عبد الرحمن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865" y="685800"/>
            <a:ext cx="3145735" cy="2743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B07C6-94A6-4F3F-B5D3-031D1DA5C076}" type="datetime5">
              <a:rPr lang="en-GB" smtClean="0"/>
              <a:t>16-Mar-14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7B11B14-9FA9-4887-8EC8-FC0C3B16916D}" type="datetime5">
              <a:rPr lang="en-GB" smtClean="0"/>
              <a:t>16-Mar-14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C4F-8C9A-4DAA-8E0A-F76CA85E6308}" type="datetime5">
              <a:rPr lang="en-GB" smtClean="0"/>
              <a:t>16-Mar-14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12192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8387-4396-44FE-9F84-098246A50969}" type="datetime5">
              <a:rPr lang="en-GB" smtClean="0"/>
              <a:t>16-Mar-14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pic>
        <p:nvPicPr>
          <p:cNvPr id="10" name="Picture 2" descr="http://www.pnu.edu.sa/ar/Faculties/ComputerScience/PhotoGalleryPics/%D9%83%D9%84%D9%8A%D8%A9%20%D8%B9%D9%84%D9%88%D9%85%20%D8%A7%D9%84%D8%AD%D8%A7%D8%B3%D8%A8%20%D9%88%D8%A7%D9%84%D9%85%D8%B9%D9%84%D9%88%D9%85%D8%A7%D8%AA%20%D8%B4%D8%B9%D8%A7%D8%B1.jpg"/>
          <p:cNvPicPr>
            <a:picLocks noChangeAspect="1" noChangeArrowheads="1"/>
          </p:cNvPicPr>
          <p:nvPr userDrawn="1"/>
        </p:nvPicPr>
        <p:blipFill>
          <a:blip r:embed="rId2" cstate="print"/>
          <a:srcRect l="19661" t="6554" r="17422" b="35773"/>
          <a:stretch>
            <a:fillRect/>
          </a:stretch>
        </p:blipFill>
        <p:spPr bwMode="auto">
          <a:xfrm>
            <a:off x="2" y="2743200"/>
            <a:ext cx="1330038" cy="1219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AACC2FD-58D7-40E2-9C64-1FC266A69602}" type="datetime5">
              <a:rPr lang="en-GB" smtClean="0"/>
              <a:t>16-Mar-14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FBA9B34-6B89-4F9A-94DF-3EF1270534D1}" type="datetime5">
              <a:rPr lang="en-GB" smtClean="0"/>
              <a:t>16-Mar-14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>
            <a:lvl1pPr marL="0" indent="0" algn="ctr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>
            <a:lvl1pPr marL="0" indent="0" algn="ctr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F530-A80B-47EB-84A7-9584B8641CB1}" type="datetime5">
              <a:rPr lang="en-GB" smtClean="0"/>
              <a:t>16-Mar-14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4CF4-C48C-4D92-90B4-B050D0B83E9B}" type="datetime5">
              <a:rPr lang="en-GB" smtClean="0"/>
              <a:t>16-Mar-14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38C91-8B4F-4B99-A285-0CFFB932B151}" type="datetime5">
              <a:rPr lang="en-GB" smtClean="0"/>
              <a:t>16-Mar-14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5BA7D83-E7CC-4883-AA51-575C02BEEF1C}" type="datetime5">
              <a:rPr lang="en-GB" smtClean="0"/>
              <a:t>16-Mar-14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D19A39A-DE17-4F7B-8932-6C19FDDBC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gif"/><Relationship Id="rId1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42E0295-422D-49B6-9646-62B24EC64034}" type="datetime5">
              <a:rPr lang="en-GB" smtClean="0"/>
              <a:t>16-Mar-14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D19A39A-DE17-4F7B-8932-6C19FDDBCA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http://blogs.zdnet.com/security/images/java_logo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715000"/>
            <a:ext cx="609600" cy="970483"/>
          </a:xfrm>
          <a:prstGeom prst="rect">
            <a:avLst/>
          </a:prstGeom>
          <a:noFill/>
        </p:spPr>
      </p:pic>
      <p:pic>
        <p:nvPicPr>
          <p:cNvPr id="12" name="Picture 2" descr="http://www.pnu.edu.sa/ar/Faculties/ComputerScience/PhotoGalleryPics/%D9%83%D9%84%D9%8A%D8%A9%20%D8%B9%D9%84%D9%88%D9%85%20%D8%A7%D9%84%D8%AD%D8%A7%D8%B3%D8%A8%20%D9%88%D8%A7%D9%84%D9%85%D8%B9%D9%84%D9%88%D9%85%D8%A7%D8%AA%20%D8%B4%D8%B9%D8%A7%D8%B1.jpg"/>
          <p:cNvPicPr>
            <a:picLocks noChangeAspect="1" noChangeArrowheads="1"/>
          </p:cNvPicPr>
          <p:nvPr userDrawn="1"/>
        </p:nvPicPr>
        <p:blipFill>
          <a:blip r:embed="rId14" cstate="print"/>
          <a:srcRect l="19661" t="6554" r="17422" b="35773"/>
          <a:stretch>
            <a:fillRect/>
          </a:stretch>
        </p:blipFill>
        <p:spPr bwMode="auto">
          <a:xfrm>
            <a:off x="0" y="533400"/>
            <a:ext cx="609600" cy="558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Net </a:t>
            </a:r>
            <a:r>
              <a:rPr lang="en-US" sz="3200" b="1" dirty="0" smtClean="0"/>
              <a:t>222: Communications </a:t>
            </a:r>
            <a:r>
              <a:rPr lang="en-US" sz="3200" b="1" dirty="0"/>
              <a:t>and networks </a:t>
            </a:r>
            <a:r>
              <a:rPr lang="en-US" sz="3200" b="1" dirty="0" smtClean="0"/>
              <a:t>fundamentals </a:t>
            </a:r>
            <a:r>
              <a:rPr lang="en-US" sz="3200" b="1" u="sng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3200" b="1" u="sng" dirty="0">
                <a:solidFill>
                  <a:schemeClr val="accent4">
                    <a:lumMod val="75000"/>
                  </a:schemeClr>
                </a:solidFill>
                <a:effectLst/>
              </a:rPr>
              <a:t>Practical Part)</a:t>
            </a:r>
            <a:endParaRPr lang="en-US" sz="32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Tutorial </a:t>
            </a:r>
            <a:r>
              <a:rPr lang="en-US" sz="2800" b="1" dirty="0" smtClean="0"/>
              <a:t>5</a:t>
            </a:r>
            <a:r>
              <a:rPr lang="en-US" dirty="0" smtClean="0"/>
              <a:t>: Chapter 8  </a:t>
            </a:r>
            <a:r>
              <a:rPr lang="en-US" sz="1900" dirty="0" smtClean="0"/>
              <a:t>Data &amp;</a:t>
            </a:r>
            <a:r>
              <a:rPr lang="en-US" sz="1900" dirty="0"/>
              <a:t> </a:t>
            </a:r>
            <a:r>
              <a:rPr lang="en-US" sz="1900" dirty="0" smtClean="0"/>
              <a:t>computer </a:t>
            </a:r>
            <a:r>
              <a:rPr lang="en-US" sz="1900" dirty="0"/>
              <a:t>communications </a:t>
            </a:r>
            <a:endParaRPr lang="en-US" sz="19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fld id="{ED19A39A-DE17-4F7B-8932-6C19FDDBCA6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 </a:t>
            </a:r>
            <a:endParaRPr lang="x-non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19A39A-DE17-4F7B-8932-6C19FDDBCA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Total capacity = </a:t>
            </a:r>
            <a:r>
              <a:rPr lang="en-US" b="1" dirty="0">
                <a:solidFill>
                  <a:srgbClr val="00B050"/>
                </a:solidFill>
              </a:rPr>
              <a:t>9600 bps × 10 </a:t>
            </a:r>
            <a:r>
              <a:rPr lang="en-US" b="1" dirty="0" smtClean="0">
                <a:solidFill>
                  <a:srgbClr val="00B050"/>
                </a:solidFill>
              </a:rPr>
              <a:t>=96000 bps</a:t>
            </a:r>
            <a:endParaRPr lang="x-none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smtClean="0">
                <a:solidFill>
                  <a:srgbClr val="00B050"/>
                </a:solidFill>
              </a:rPr>
              <a:t>                                                     </a:t>
            </a:r>
            <a:r>
              <a:rPr lang="en-US" b="1" dirty="0" smtClean="0">
                <a:solidFill>
                  <a:srgbClr val="00B050"/>
                </a:solidFill>
              </a:rPr>
              <a:t>=96 kbps</a:t>
            </a:r>
            <a:endParaRPr lang="x-non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25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Any Questions ?</a:t>
            </a:r>
            <a:endParaRPr lang="x-none" sz="66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ED19A39A-DE17-4F7B-8932-6C19FDDBCA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36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Chapter </a:t>
            </a:r>
            <a:r>
              <a:rPr lang="en-US" sz="3200" b="1" dirty="0"/>
              <a:t>8</a:t>
            </a:r>
            <a:r>
              <a:rPr lang="en-US" sz="3200" b="1" dirty="0" smtClean="0"/>
              <a:t> pages 271 </a:t>
            </a:r>
            <a:r>
              <a:rPr lang="en-US" sz="2400" b="1" dirty="0" smtClean="0"/>
              <a:t>(</a:t>
            </a:r>
            <a:r>
              <a:rPr lang="en-US" sz="2400" b="1" dirty="0"/>
              <a:t>Data &amp; computer </a:t>
            </a:r>
            <a:r>
              <a:rPr lang="en-US" sz="2400" b="1" dirty="0" smtClean="0"/>
              <a:t>communications)</a:t>
            </a:r>
            <a:endParaRPr lang="x-non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19A39A-DE17-4F7B-8932-6C19FDDBCA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Problems: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8.1 (a)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8.9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8.11(b)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8.13</a:t>
            </a:r>
          </a:p>
        </p:txBody>
      </p:sp>
    </p:spTree>
    <p:extLst>
      <p:ext uri="{BB962C8B-B14F-4D97-AF65-F5344CB8AC3E}">
        <p14:creationId xmlns:p14="http://schemas.microsoft.com/office/powerpoint/2010/main" val="12107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</a:t>
            </a:r>
            <a:endParaRPr lang="x-non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19A39A-DE17-4F7B-8932-6C19FDDBCA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378953" cy="4495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8.1</a:t>
            </a:r>
            <a:r>
              <a:rPr lang="en-US" sz="2400" b="1" dirty="0">
                <a:solidFill>
                  <a:srgbClr val="00B050"/>
                </a:solidFill>
              </a:rPr>
              <a:t> The information in four analog signals is to be multiplexed and transmitted over </a:t>
            </a:r>
            <a:r>
              <a:rPr lang="en-US" sz="2400" b="1" dirty="0" smtClean="0">
                <a:solidFill>
                  <a:srgbClr val="00B050"/>
                </a:solidFill>
              </a:rPr>
              <a:t>a telephone </a:t>
            </a:r>
            <a:r>
              <a:rPr lang="en-US" sz="2400" b="1" dirty="0">
                <a:solidFill>
                  <a:srgbClr val="00B050"/>
                </a:solidFill>
              </a:rPr>
              <a:t>channel that has a 400- to 3100-Hz </a:t>
            </a:r>
            <a:r>
              <a:rPr lang="en-US" sz="2400" b="1" dirty="0" err="1">
                <a:solidFill>
                  <a:srgbClr val="00B050"/>
                </a:solidFill>
              </a:rPr>
              <a:t>bandpass</a:t>
            </a:r>
            <a:r>
              <a:rPr lang="en-US" sz="2400" b="1" dirty="0">
                <a:solidFill>
                  <a:srgbClr val="00B050"/>
                </a:solidFill>
              </a:rPr>
              <a:t>. Each of the analog </a:t>
            </a:r>
            <a:r>
              <a:rPr lang="en-US" sz="2400" b="1" dirty="0" smtClean="0">
                <a:solidFill>
                  <a:srgbClr val="00B050"/>
                </a:solidFill>
              </a:rPr>
              <a:t>baseband signals </a:t>
            </a:r>
            <a:r>
              <a:rPr lang="en-US" sz="2400" b="1" dirty="0">
                <a:solidFill>
                  <a:srgbClr val="00B050"/>
                </a:solidFill>
              </a:rPr>
              <a:t>is </a:t>
            </a:r>
            <a:r>
              <a:rPr lang="en-US" sz="2400" b="1" dirty="0" err="1">
                <a:solidFill>
                  <a:srgbClr val="00B050"/>
                </a:solidFill>
              </a:rPr>
              <a:t>bandlimited</a:t>
            </a:r>
            <a:r>
              <a:rPr lang="en-US" sz="2400" b="1" dirty="0">
                <a:solidFill>
                  <a:srgbClr val="00B050"/>
                </a:solidFill>
              </a:rPr>
              <a:t> to 500 Hz. Design a communication system (block </a:t>
            </a:r>
            <a:r>
              <a:rPr lang="en-US" sz="2400" b="1" dirty="0" smtClean="0">
                <a:solidFill>
                  <a:srgbClr val="00B050"/>
                </a:solidFill>
              </a:rPr>
              <a:t>diagram) that </a:t>
            </a:r>
            <a:r>
              <a:rPr lang="en-US" sz="2400" b="1" dirty="0">
                <a:solidFill>
                  <a:srgbClr val="00B050"/>
                </a:solidFill>
              </a:rPr>
              <a:t>will allow the transmission of these four sources over the telephone channel </a:t>
            </a:r>
            <a:r>
              <a:rPr lang="en-US" sz="2400" b="1" dirty="0" smtClean="0">
                <a:solidFill>
                  <a:srgbClr val="00B050"/>
                </a:solidFill>
              </a:rPr>
              <a:t>using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a</a:t>
            </a:r>
            <a:r>
              <a:rPr lang="en-US" sz="2000" b="1" dirty="0">
                <a:solidFill>
                  <a:srgbClr val="00B050"/>
                </a:solidFill>
              </a:rPr>
              <a:t>. </a:t>
            </a:r>
            <a:r>
              <a:rPr lang="en-US" sz="2000" b="1" dirty="0">
                <a:solidFill>
                  <a:srgbClr val="0070C0"/>
                </a:solidFill>
              </a:rPr>
              <a:t>Frequency division </a:t>
            </a:r>
            <a:r>
              <a:rPr lang="en-US" sz="2000" b="1" dirty="0" smtClean="0">
                <a:solidFill>
                  <a:srgbClr val="0070C0"/>
                </a:solidFill>
              </a:rPr>
              <a:t>multiplexing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Show the block diagrams of the complete system, including the transmission, </a:t>
            </a:r>
            <a:r>
              <a:rPr lang="en-US" sz="2800" b="1" dirty="0" smtClean="0">
                <a:solidFill>
                  <a:srgbClr val="00B050"/>
                </a:solidFill>
              </a:rPr>
              <a:t>channel, and </a:t>
            </a:r>
            <a:r>
              <a:rPr lang="en-US" sz="2800" b="1" dirty="0">
                <a:solidFill>
                  <a:srgbClr val="00B050"/>
                </a:solidFill>
              </a:rPr>
              <a:t>reception portions. Include the bandwidths of the signals at the various points </a:t>
            </a:r>
            <a:r>
              <a:rPr lang="en-US" sz="2800" b="1" dirty="0" smtClean="0">
                <a:solidFill>
                  <a:srgbClr val="00B050"/>
                </a:solidFill>
              </a:rPr>
              <a:t>in the </a:t>
            </a:r>
            <a:r>
              <a:rPr lang="en-US" sz="2800" b="1" dirty="0">
                <a:solidFill>
                  <a:srgbClr val="00B050"/>
                </a:solidFill>
              </a:rPr>
              <a:t>systems.</a:t>
            </a:r>
            <a:endParaRPr lang="x-none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6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 </a:t>
            </a:r>
            <a:endParaRPr lang="x-non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19A39A-DE17-4F7B-8932-6C19FDDBCA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x-none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33525"/>
            <a:ext cx="75438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0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</a:t>
            </a:r>
            <a:endParaRPr lang="x-non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19A39A-DE17-4F7B-8932-6C19FDDBCA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378953" cy="4495800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8.9 </a:t>
            </a:r>
            <a:r>
              <a:rPr lang="en-US" b="1" dirty="0">
                <a:solidFill>
                  <a:srgbClr val="00B050"/>
                </a:solidFill>
              </a:rPr>
              <a:t>Twenty-four voice signals are to be multiplexed and transmitted over twisted </a:t>
            </a:r>
            <a:r>
              <a:rPr lang="en-US" b="1" dirty="0" smtClean="0">
                <a:solidFill>
                  <a:srgbClr val="00B050"/>
                </a:solidFill>
              </a:rPr>
              <a:t>pair. What </a:t>
            </a:r>
            <a:r>
              <a:rPr lang="en-US" b="1" dirty="0">
                <a:solidFill>
                  <a:srgbClr val="00B050"/>
                </a:solidFill>
              </a:rPr>
              <a:t>is the bandwidth required for FDM</a:t>
            </a:r>
            <a:r>
              <a:rPr lang="en-US" b="1" dirty="0" smtClean="0">
                <a:solidFill>
                  <a:srgbClr val="00B050"/>
                </a:solidFill>
              </a:rPr>
              <a:t>?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NOTE: Assume that the voice signal frequency is 4 KHz.</a:t>
            </a:r>
            <a:endParaRPr lang="x-non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10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 </a:t>
            </a:r>
            <a:endParaRPr lang="x-non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19A39A-DE17-4F7B-8932-6C19FDDBCA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dirty="0" smtClean="0">
                <a:solidFill>
                  <a:srgbClr val="0070C0"/>
                </a:solidFill>
              </a:rPr>
              <a:t>he </a:t>
            </a:r>
            <a:r>
              <a:rPr lang="en-US" b="1" dirty="0">
                <a:solidFill>
                  <a:srgbClr val="0070C0"/>
                </a:solidFill>
              </a:rPr>
              <a:t>required bandwidth for FDM is 24 × 4 = </a:t>
            </a:r>
            <a:r>
              <a:rPr lang="en-US" b="1" dirty="0" smtClean="0">
                <a:solidFill>
                  <a:srgbClr val="0070C0"/>
                </a:solidFill>
              </a:rPr>
              <a:t>96 kHz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endParaRPr lang="x-non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0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</a:t>
            </a:r>
            <a:endParaRPr lang="x-non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19A39A-DE17-4F7B-8932-6C19FDDBCA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378953" cy="4495800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8.11</a:t>
            </a:r>
            <a:r>
              <a:rPr lang="en-US" b="1" dirty="0" smtClean="0">
                <a:solidFill>
                  <a:srgbClr val="00B050"/>
                </a:solidFill>
              </a:rPr>
              <a:t> A </a:t>
            </a:r>
            <a:r>
              <a:rPr lang="en-US" b="1" dirty="0">
                <a:solidFill>
                  <a:srgbClr val="00B050"/>
                </a:solidFill>
              </a:rPr>
              <a:t>time division multiplexer is used to combine the data streams of a number of </a:t>
            </a:r>
            <a:r>
              <a:rPr lang="en-US" b="1" dirty="0" smtClean="0">
                <a:solidFill>
                  <a:srgbClr val="00B050"/>
                </a:solidFill>
              </a:rPr>
              <a:t>terminals, each terminal needs </a:t>
            </a:r>
            <a:r>
              <a:rPr lang="en-US" b="1" dirty="0">
                <a:solidFill>
                  <a:srgbClr val="00B050"/>
                </a:solidFill>
              </a:rPr>
              <a:t>110</a:t>
            </a:r>
            <a:r>
              <a:rPr lang="en-US" b="1" dirty="0">
                <a:solidFill>
                  <a:srgbClr val="00B050"/>
                </a:solidFill>
              </a:rPr>
              <a:t>-bps </a:t>
            </a:r>
            <a:r>
              <a:rPr lang="en-US" b="1" dirty="0" smtClean="0">
                <a:solidFill>
                  <a:srgbClr val="00B050"/>
                </a:solidFill>
              </a:rPr>
              <a:t>for </a:t>
            </a:r>
            <a:r>
              <a:rPr lang="en-US" b="1" dirty="0">
                <a:solidFill>
                  <a:srgbClr val="00B050"/>
                </a:solidFill>
              </a:rPr>
              <a:t>data transmission over a 2400-bps digital line. Assume that at least 3% of the line capacity is reserved for some uses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 b. </a:t>
            </a:r>
            <a:r>
              <a:rPr lang="en-US" b="1" dirty="0" smtClean="0">
                <a:solidFill>
                  <a:srgbClr val="0070C0"/>
                </a:solidFill>
              </a:rPr>
              <a:t>Determine </a:t>
            </a:r>
            <a:r>
              <a:rPr lang="en-US" b="1" dirty="0">
                <a:solidFill>
                  <a:srgbClr val="0070C0"/>
                </a:solidFill>
              </a:rPr>
              <a:t>the number of terminals that can be accommodated by the multiplexer.</a:t>
            </a:r>
            <a:endParaRPr lang="x-non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7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 </a:t>
            </a:r>
            <a:endParaRPr lang="x-non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19A39A-DE17-4F7B-8932-6C19FDDBCA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Available </a:t>
            </a:r>
            <a:r>
              <a:rPr lang="en-US" b="1" dirty="0">
                <a:solidFill>
                  <a:srgbClr val="00B050"/>
                </a:solidFill>
              </a:rPr>
              <a:t>capacity </a:t>
            </a:r>
            <a:r>
              <a:rPr lang="en-US" b="1" dirty="0">
                <a:solidFill>
                  <a:srgbClr val="0070C0"/>
                </a:solidFill>
              </a:rPr>
              <a:t>= 2400 bps - 3</a:t>
            </a:r>
            <a:r>
              <a:rPr lang="en-US" b="1" dirty="0" smtClean="0">
                <a:solidFill>
                  <a:srgbClr val="0070C0"/>
                </a:solidFill>
              </a:rPr>
              <a:t>%</a:t>
            </a:r>
            <a:endParaRPr lang="x-none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                        </a:t>
            </a:r>
            <a:r>
              <a:rPr lang="en-US" b="1" dirty="0">
                <a:solidFill>
                  <a:srgbClr val="0070C0"/>
                </a:solidFill>
              </a:rPr>
              <a:t>=2400 – (2400 - 3%)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       </a:t>
            </a:r>
            <a:r>
              <a:rPr lang="en-US" b="1" dirty="0" smtClean="0">
                <a:solidFill>
                  <a:srgbClr val="0070C0"/>
                </a:solidFill>
              </a:rPr>
              <a:t>        </a:t>
            </a:r>
            <a:r>
              <a:rPr lang="en-US" b="1" dirty="0">
                <a:solidFill>
                  <a:srgbClr val="0070C0"/>
                </a:solidFill>
              </a:rPr>
              <a:t>= 2328 bps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OR</a:t>
            </a:r>
            <a:r>
              <a:rPr lang="en-US" b="1" dirty="0">
                <a:solidFill>
                  <a:srgbClr val="0070C0"/>
                </a:solidFill>
              </a:rPr>
              <a:t>    2400 – (2400 – 3/100)= 2328 bps</a:t>
            </a:r>
          </a:p>
          <a:p>
            <a:r>
              <a:rPr lang="en-US" b="1" dirty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umber </a:t>
            </a:r>
            <a:r>
              <a:rPr lang="en-US" b="1" dirty="0">
                <a:solidFill>
                  <a:srgbClr val="00B050"/>
                </a:solidFill>
              </a:rPr>
              <a:t>of </a:t>
            </a:r>
            <a:r>
              <a:rPr lang="en-US" b="1" dirty="0" smtClean="0">
                <a:solidFill>
                  <a:srgbClr val="00B050"/>
                </a:solidFill>
              </a:rPr>
              <a:t>terminals </a:t>
            </a:r>
            <a:r>
              <a:rPr lang="en-US" b="1" dirty="0" smtClean="0">
                <a:solidFill>
                  <a:srgbClr val="0070C0"/>
                </a:solidFill>
              </a:rPr>
              <a:t>=</a:t>
            </a:r>
            <a:r>
              <a:rPr lang="en-US" b="1" dirty="0">
                <a:solidFill>
                  <a:srgbClr val="0070C0"/>
                </a:solidFill>
              </a:rPr>
              <a:t>2328/110=21.6=21 terminals</a:t>
            </a:r>
            <a:r>
              <a:rPr lang="x-none" b="1" dirty="0">
                <a:solidFill>
                  <a:srgbClr val="0070C0"/>
                </a:solidFill>
              </a:rPr>
              <a:t>              </a:t>
            </a:r>
            <a:endParaRPr lang="en-US" b="1" dirty="0">
              <a:solidFill>
                <a:srgbClr val="0070C0"/>
              </a:solidFill>
            </a:endParaRPr>
          </a:p>
          <a:p>
            <a:endParaRPr lang="x-non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1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</a:t>
            </a:r>
            <a:endParaRPr lang="x-non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Networks and Communication Department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19A39A-DE17-4F7B-8932-6C19FDDBCA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378953" cy="4495800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8.13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Ten 9600-bps lines are to be multiplexed using TDM. What is the total capacity required for synchronous TDM?</a:t>
            </a:r>
            <a:endParaRPr lang="x-none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1728</TotalTime>
  <Words>411</Words>
  <Application>Microsoft Macintosh PowerPoint</Application>
  <PresentationFormat>On-screen Show (4:3)</PresentationFormat>
  <Paragraphs>58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Net 222: Communications and networks fundamentals (Practical Part)</vt:lpstr>
      <vt:lpstr>Chapter 8 pages 271 (Data &amp; computer communications)</vt:lpstr>
      <vt:lpstr>Question</vt:lpstr>
      <vt:lpstr>Answer </vt:lpstr>
      <vt:lpstr>Question</vt:lpstr>
      <vt:lpstr>Answer </vt:lpstr>
      <vt:lpstr>Question</vt:lpstr>
      <vt:lpstr>Answer </vt:lpstr>
      <vt:lpstr>Question</vt:lpstr>
      <vt:lpstr>Answer </vt:lpstr>
      <vt:lpstr>The End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Amal</dc:creator>
  <cp:lastModifiedBy>Shiyam</cp:lastModifiedBy>
  <cp:revision>156</cp:revision>
  <dcterms:created xsi:type="dcterms:W3CDTF">2010-02-18T11:21:06Z</dcterms:created>
  <dcterms:modified xsi:type="dcterms:W3CDTF">2014-03-16T18:06:46Z</dcterms:modified>
</cp:coreProperties>
</file>