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8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75" r:id="rId9"/>
    <p:sldId id="264" r:id="rId10"/>
    <p:sldId id="278" r:id="rId11"/>
    <p:sldId id="265" r:id="rId12"/>
    <p:sldId id="266" r:id="rId13"/>
    <p:sldId id="27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281A-C40A-4D58-803E-5EBCFBD40E3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847A-A4CB-470C-B422-958A0B54E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921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3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52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911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564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38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559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52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035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508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06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18-Dec-16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0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63" y="3160454"/>
            <a:ext cx="9051235" cy="1198943"/>
          </a:xfrm>
        </p:spPr>
        <p:txBody>
          <a:bodyPr/>
          <a:lstStyle/>
          <a:p>
            <a:pPr algn="ctr"/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Greener Earth</a:t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Website On Climate Change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" y="4752109"/>
            <a:ext cx="12261669" cy="210351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			Samin </a:t>
            </a:r>
            <a:r>
              <a:rPr lang="en-US" b="1" dirty="0">
                <a:latin typeface="+mj-lt"/>
              </a:rPr>
              <a:t>Shahriar </a:t>
            </a:r>
            <a:r>
              <a:rPr lang="en-US" b="1" dirty="0" smtClean="0">
                <a:latin typeface="+mj-lt"/>
              </a:rPr>
              <a:t>Tokey </a:t>
            </a:r>
            <a:r>
              <a:rPr lang="en-US" b="1" dirty="0">
                <a:latin typeface="+mj-lt"/>
              </a:rPr>
              <a:t>– </a:t>
            </a:r>
            <a:r>
              <a:rPr lang="en-US" b="1" dirty="0" smtClean="0">
                <a:latin typeface="+mj-lt"/>
              </a:rPr>
              <a:t>14.02.04.066			</a:t>
            </a:r>
            <a:endParaRPr lang="en-US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Naimul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Haque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– </a:t>
            </a:r>
            <a:r>
              <a:rPr lang="en-US" b="1" dirty="0" smtClean="0">
                <a:latin typeface="+mj-lt"/>
              </a:rPr>
              <a:t>14.02.04.080</a:t>
            </a:r>
            <a:endParaRPr lang="en-US" b="1" dirty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Biozid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Niloy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– </a:t>
            </a:r>
            <a:r>
              <a:rPr lang="en-US" b="1" dirty="0" smtClean="0">
                <a:latin typeface="+mj-lt"/>
              </a:rPr>
              <a:t>14.02.04.070</a:t>
            </a:r>
            <a:endParaRPr lang="en-US" dirty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Sanaul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Miraj</a:t>
            </a:r>
            <a:r>
              <a:rPr lang="en-US" b="1" dirty="0">
                <a:latin typeface="+mj-lt"/>
              </a:rPr>
              <a:t> - 14.01.04.131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0797" y="6289829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17668" y="6077313"/>
            <a:ext cx="1062155" cy="49059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0960" y="6217181"/>
            <a:ext cx="130276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Cambria" panose="02040503050406030204" pitchFamily="18" charset="0"/>
              </a:rPr>
              <a:t>6</a:t>
            </a:r>
            <a:r>
              <a:rPr lang="en-US" sz="1400" baseline="30000" dirty="0" smtClean="0">
                <a:latin typeface="Cambria" panose="02040503050406030204" pitchFamily="18" charset="0"/>
              </a:rPr>
              <a:t>th</a:t>
            </a:r>
            <a:r>
              <a:rPr lang="en-US" sz="1400" dirty="0" smtClean="0">
                <a:latin typeface="Cambria" panose="02040503050406030204" pitchFamily="18" charset="0"/>
              </a:rPr>
              <a:t> July 2017</a:t>
            </a:r>
            <a:endParaRPr lang="en-US" sz="14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16" y="132824"/>
            <a:ext cx="1485528" cy="19304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82702" y="2152211"/>
            <a:ext cx="749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SYSTEM DESIGN AND SOFTWARE ENGINEERING LAB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49779" y="2528641"/>
            <a:ext cx="3681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cap="all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Data flow and use case diagram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769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Diagram of Greener Earth: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1" y="1969478"/>
            <a:ext cx="7666891" cy="420858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806" y="6207524"/>
            <a:ext cx="1915423" cy="304799"/>
          </a:xfrm>
        </p:spPr>
        <p:txBody>
          <a:bodyPr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6</a:t>
            </a:r>
            <a:r>
              <a:rPr lang="en-US" sz="1600" baseline="30000" dirty="0">
                <a:latin typeface="Cambria" panose="02040503050406030204" pitchFamily="18" charset="0"/>
              </a:rPr>
              <a:t>th</a:t>
            </a:r>
            <a:r>
              <a:rPr lang="en-US" sz="1600" dirty="0">
                <a:latin typeface="Cambria" panose="02040503050406030204" pitchFamily="18" charset="0"/>
              </a:rPr>
              <a:t> July </a:t>
            </a:r>
            <a:r>
              <a:rPr lang="en-US" sz="1600" dirty="0" smtClean="0">
                <a:latin typeface="Cambria" panose="02040503050406030204" pitchFamily="18" charset="0"/>
              </a:rPr>
              <a:t>2017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73" y="6207524"/>
            <a:ext cx="3859795" cy="304801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27993" y="6114623"/>
            <a:ext cx="1062155" cy="490599"/>
          </a:xfrm>
        </p:spPr>
        <p:txBody>
          <a:bodyPr/>
          <a:lstStyle/>
          <a:p>
            <a:pPr algn="ctr"/>
            <a:fld id="{6FF9F0C5-380F-41C2-899A-BAC0F0927E16}" type="slidenum">
              <a:rPr lang="en-US" sz="2400" smtClean="0">
                <a:solidFill>
                  <a:schemeClr val="tx1"/>
                </a:solidFill>
              </a:rPr>
              <a:pPr algn="ctr"/>
              <a:t>10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309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6105"/>
            <a:ext cx="8996753" cy="100716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Level2 Diagram Greener Earth: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414" y="1760910"/>
            <a:ext cx="9328058" cy="42804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>
                <a:latin typeface="Cambria" panose="02040503050406030204" pitchFamily="18" charset="0"/>
              </a:rPr>
              <a:t/>
            </a:r>
            <a:br>
              <a:rPr lang="en-US" sz="2600" dirty="0">
                <a:latin typeface="Cambria" panose="02040503050406030204" pitchFamily="18" charset="0"/>
              </a:rPr>
            </a:br>
            <a:endParaRPr lang="en-US" sz="26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0750" y="6041362"/>
            <a:ext cx="1314230" cy="365125"/>
          </a:xfrm>
        </p:spPr>
        <p:txBody>
          <a:bodyPr/>
          <a:lstStyle/>
          <a:p>
            <a:r>
              <a:rPr lang="en-US" sz="1600" dirty="0" smtClean="0">
                <a:latin typeface="Cambria" panose="02040503050406030204" pitchFamily="18" charset="0"/>
              </a:rPr>
              <a:t>6</a:t>
            </a:r>
            <a:r>
              <a:rPr lang="en-US" sz="1600" baseline="30000" dirty="0" smtClean="0">
                <a:latin typeface="Cambria" panose="02040503050406030204" pitchFamily="18" charset="0"/>
              </a:rPr>
              <a:t>th</a:t>
            </a:r>
            <a:r>
              <a:rPr lang="en-US" sz="1600" dirty="0" smtClean="0">
                <a:latin typeface="Cambria" panose="02040503050406030204" pitchFamily="18" charset="0"/>
              </a:rPr>
              <a:t> July 2017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070" y="6041362"/>
            <a:ext cx="2986894" cy="365125"/>
          </a:xfrm>
        </p:spPr>
        <p:txBody>
          <a:bodyPr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Telapoka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422208" y="56388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11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05" y="1643270"/>
            <a:ext cx="8460377" cy="44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58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169" y="789445"/>
            <a:ext cx="9010005" cy="98066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Actors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417" y="2049486"/>
            <a:ext cx="8868165" cy="417443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Users</a:t>
            </a:r>
          </a:p>
          <a:p>
            <a:r>
              <a:rPr lang="en-US" sz="3600" dirty="0" smtClean="0">
                <a:latin typeface="Cambria" panose="02040503050406030204" pitchFamily="18" charset="0"/>
              </a:rPr>
              <a:t>Admins</a:t>
            </a:r>
          </a:p>
          <a:p>
            <a:r>
              <a:rPr lang="en-US" sz="3600" dirty="0" smtClean="0">
                <a:latin typeface="Cambria" panose="02040503050406030204" pitchFamily="18" charset="0"/>
              </a:rPr>
              <a:t>Scientists</a:t>
            </a:r>
            <a:endParaRPr lang="en-US" sz="36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003" y="6041360"/>
            <a:ext cx="1457738" cy="365125"/>
          </a:xfrm>
        </p:spPr>
        <p:txBody>
          <a:bodyPr/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6</a:t>
            </a:r>
            <a:r>
              <a:rPr lang="en-US" sz="1600" baseline="30000" dirty="0">
                <a:latin typeface="Cambria" panose="02040503050406030204" pitchFamily="18" charset="0"/>
              </a:rPr>
              <a:t>th</a:t>
            </a:r>
            <a:r>
              <a:rPr lang="en-US" sz="1600" dirty="0">
                <a:latin typeface="Cambria" panose="02040503050406030204" pitchFamily="18" charset="0"/>
              </a:rPr>
              <a:t> July </a:t>
            </a:r>
            <a:r>
              <a:rPr lang="en-US" sz="1600" dirty="0" smtClean="0">
                <a:latin typeface="Cambria" panose="02040503050406030204" pitchFamily="18" charset="0"/>
              </a:rPr>
              <a:t>2017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0221" y="6041359"/>
            <a:ext cx="3099536" cy="365125"/>
          </a:xfrm>
        </p:spPr>
        <p:txBody>
          <a:bodyPr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Telapoka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638183" y="563879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876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2011679" y="753289"/>
            <a:ext cx="692331" cy="70539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68521" y="793334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Ideas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50378" y="1458684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</a:p>
        </p:txBody>
      </p:sp>
      <p:sp>
        <p:nvSpPr>
          <p:cNvPr id="8" name="Oval 7"/>
          <p:cNvSpPr/>
          <p:nvPr/>
        </p:nvSpPr>
        <p:spPr>
          <a:xfrm>
            <a:off x="4650378" y="2316478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Survey</a:t>
            </a:r>
          </a:p>
        </p:txBody>
      </p:sp>
      <p:sp>
        <p:nvSpPr>
          <p:cNvPr id="9" name="Oval 8"/>
          <p:cNvSpPr/>
          <p:nvPr/>
        </p:nvSpPr>
        <p:spPr>
          <a:xfrm>
            <a:off x="4650378" y="3174272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Donate</a:t>
            </a:r>
          </a:p>
        </p:txBody>
      </p:sp>
      <p:sp>
        <p:nvSpPr>
          <p:cNvPr id="10" name="Oval 9"/>
          <p:cNvSpPr/>
          <p:nvPr/>
        </p:nvSpPr>
        <p:spPr>
          <a:xfrm>
            <a:off x="4650377" y="4032066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Forums</a:t>
            </a:r>
          </a:p>
        </p:txBody>
      </p:sp>
      <p:sp>
        <p:nvSpPr>
          <p:cNvPr id="11" name="Oval 10"/>
          <p:cNvSpPr/>
          <p:nvPr/>
        </p:nvSpPr>
        <p:spPr>
          <a:xfrm>
            <a:off x="4650377" y="4715690"/>
            <a:ext cx="2220686" cy="103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Blogs Given by Scientists</a:t>
            </a:r>
          </a:p>
        </p:txBody>
      </p:sp>
      <p:sp>
        <p:nvSpPr>
          <p:cNvPr id="12" name="Oval 11"/>
          <p:cNvSpPr/>
          <p:nvPr/>
        </p:nvSpPr>
        <p:spPr>
          <a:xfrm>
            <a:off x="4650377" y="5852155"/>
            <a:ext cx="2220686" cy="75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Content</a:t>
            </a:r>
          </a:p>
        </p:txBody>
      </p:sp>
      <p:sp>
        <p:nvSpPr>
          <p:cNvPr id="13" name="Oval 12"/>
          <p:cNvSpPr/>
          <p:nvPr/>
        </p:nvSpPr>
        <p:spPr>
          <a:xfrm>
            <a:off x="8212183" y="3174272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15" name="Oval 14"/>
          <p:cNvSpPr/>
          <p:nvPr/>
        </p:nvSpPr>
        <p:spPr>
          <a:xfrm>
            <a:off x="1460992" y="3582753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Content</a:t>
            </a:r>
          </a:p>
        </p:txBody>
      </p:sp>
      <p:sp>
        <p:nvSpPr>
          <p:cNvPr id="16" name="Oval 15"/>
          <p:cNvSpPr/>
          <p:nvPr/>
        </p:nvSpPr>
        <p:spPr>
          <a:xfrm>
            <a:off x="8212181" y="1472184"/>
            <a:ext cx="2220686" cy="57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Account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397029" y="1458684"/>
            <a:ext cx="32659" cy="9710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11679" y="1748245"/>
            <a:ext cx="6923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97029" y="2429691"/>
            <a:ext cx="306981" cy="289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011679" y="2429691"/>
            <a:ext cx="346165" cy="289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9064530" y="4273728"/>
            <a:ext cx="692331" cy="70539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449880" y="4979123"/>
            <a:ext cx="32659" cy="9710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064530" y="5268684"/>
            <a:ext cx="6923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49880" y="5950130"/>
            <a:ext cx="306981" cy="289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9064530" y="5950130"/>
            <a:ext cx="346165" cy="289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871063" y="3378200"/>
            <a:ext cx="1341119" cy="177800"/>
          </a:xfrm>
          <a:prstGeom prst="rightArrow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0042064">
            <a:off x="6777332" y="3848838"/>
            <a:ext cx="1615216" cy="195512"/>
          </a:xfrm>
          <a:prstGeom prst="rightArrow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383236">
            <a:off x="6787081" y="2910046"/>
            <a:ext cx="1615216" cy="181446"/>
          </a:xfrm>
          <a:prstGeom prst="rightArrow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871062" y="1663255"/>
            <a:ext cx="1341119" cy="177800"/>
          </a:xfrm>
          <a:prstGeom prst="rightArrow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3467157">
            <a:off x="3339342" y="4434699"/>
            <a:ext cx="1578182" cy="235076"/>
          </a:xfrm>
          <a:prstGeom prst="rightArrow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2650899">
            <a:off x="3411181" y="4607373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&lt;&lt;include&gt;&gt;</a:t>
            </a:r>
            <a:endParaRPr lang="en-US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 rot="19994147">
            <a:off x="7047760" y="4062520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&lt;&lt;include&gt;&gt;</a:t>
            </a:r>
            <a:endParaRPr lang="en-US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 rot="1490909">
            <a:off x="7051835" y="261406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&lt;&lt;include&gt;&gt;</a:t>
            </a:r>
            <a:endParaRPr lang="en-US" sz="16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03728" y="3136393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&lt;&lt;include&gt;&gt;</a:t>
            </a:r>
            <a:endParaRPr lang="en-US" sz="16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1062" y="1790963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&lt;&lt;include&gt;&gt;</a:t>
            </a:r>
            <a:endParaRPr lang="en-US" sz="1600" dirty="0">
              <a:latin typeface="+mj-lt"/>
            </a:endParaRPr>
          </a:p>
        </p:txBody>
      </p:sp>
      <p:cxnSp>
        <p:nvCxnSpPr>
          <p:cNvPr id="57" name="Straight Connector 56"/>
          <p:cNvCxnSpPr>
            <a:endCxn id="5" idx="2"/>
          </p:cNvCxnSpPr>
          <p:nvPr/>
        </p:nvCxnSpPr>
        <p:spPr>
          <a:xfrm flipV="1">
            <a:off x="2397029" y="1082895"/>
            <a:ext cx="2271492" cy="6952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7" idx="2"/>
          </p:cNvCxnSpPr>
          <p:nvPr/>
        </p:nvCxnSpPr>
        <p:spPr>
          <a:xfrm flipV="1">
            <a:off x="2397029" y="1748245"/>
            <a:ext cx="2253349" cy="849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8" idx="2"/>
          </p:cNvCxnSpPr>
          <p:nvPr/>
        </p:nvCxnSpPr>
        <p:spPr>
          <a:xfrm>
            <a:off x="2397029" y="1804852"/>
            <a:ext cx="2253349" cy="8011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9" idx="2"/>
          </p:cNvCxnSpPr>
          <p:nvPr/>
        </p:nvCxnSpPr>
        <p:spPr>
          <a:xfrm>
            <a:off x="2413356" y="1795006"/>
            <a:ext cx="2237022" cy="16688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0" idx="2"/>
          </p:cNvCxnSpPr>
          <p:nvPr/>
        </p:nvCxnSpPr>
        <p:spPr>
          <a:xfrm>
            <a:off x="2374171" y="1758092"/>
            <a:ext cx="2276206" cy="25635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1" idx="6"/>
          </p:cNvCxnSpPr>
          <p:nvPr/>
        </p:nvCxnSpPr>
        <p:spPr>
          <a:xfrm>
            <a:off x="6871063" y="5231672"/>
            <a:ext cx="2539632" cy="37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6"/>
          </p:cNvCxnSpPr>
          <p:nvPr/>
        </p:nvCxnSpPr>
        <p:spPr>
          <a:xfrm flipV="1">
            <a:off x="6871063" y="5334100"/>
            <a:ext cx="2539632" cy="8947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78181" y="283317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User</a:t>
            </a:r>
            <a:endParaRPr lang="en-US" sz="16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64385" y="629683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User</a:t>
            </a:r>
            <a:endParaRPr lang="en-US" sz="1600" dirty="0">
              <a:latin typeface="+mj-lt"/>
            </a:endParaRPr>
          </a:p>
        </p:txBody>
      </p:sp>
      <p:sp>
        <p:nvSpPr>
          <p:cNvPr id="80" name="Smiley Face 79"/>
          <p:cNvSpPr/>
          <p:nvPr/>
        </p:nvSpPr>
        <p:spPr>
          <a:xfrm>
            <a:off x="2105126" y="4358541"/>
            <a:ext cx="692331" cy="70539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2490476" y="5063936"/>
            <a:ext cx="32659" cy="9710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05126" y="5353497"/>
            <a:ext cx="6923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490476" y="6034943"/>
            <a:ext cx="306981" cy="289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05126" y="6034943"/>
            <a:ext cx="346165" cy="289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74148" y="6363588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Scientists</a:t>
            </a:r>
            <a:endParaRPr lang="en-US" sz="1600" dirty="0">
              <a:latin typeface="+mj-lt"/>
            </a:endParaRPr>
          </a:p>
        </p:txBody>
      </p:sp>
      <p:cxnSp>
        <p:nvCxnSpPr>
          <p:cNvPr id="86" name="Straight Connector 85"/>
          <p:cNvCxnSpPr>
            <a:endCxn id="11" idx="2"/>
          </p:cNvCxnSpPr>
          <p:nvPr/>
        </p:nvCxnSpPr>
        <p:spPr>
          <a:xfrm flipV="1">
            <a:off x="2451292" y="5231672"/>
            <a:ext cx="2199085" cy="1970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41321" y="51467"/>
            <a:ext cx="3667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4073" y="6605448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2" y="6107171"/>
            <a:ext cx="1062155" cy="490599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341311" y="6202465"/>
            <a:ext cx="1369923" cy="263649"/>
          </a:xfrm>
        </p:spPr>
        <p:txBody>
          <a:bodyPr/>
          <a:lstStyle/>
          <a:p>
            <a:r>
              <a:rPr lang="en-US" sz="1600" dirty="0">
                <a:latin typeface="Cambria" panose="02040503050406030204" pitchFamily="18" charset="0"/>
              </a:rPr>
              <a:t>6</a:t>
            </a:r>
            <a:r>
              <a:rPr lang="en-US" sz="1600" baseline="30000" dirty="0">
                <a:latin typeface="Cambria" panose="02040503050406030204" pitchFamily="18" charset="0"/>
              </a:rPr>
              <a:t>th</a:t>
            </a:r>
            <a:r>
              <a:rPr lang="en-US" sz="1600" dirty="0">
                <a:latin typeface="Cambria" panose="02040503050406030204" pitchFamily="18" charset="0"/>
              </a:rPr>
              <a:t> July </a:t>
            </a:r>
            <a:r>
              <a:rPr lang="en-US" sz="1600" dirty="0" smtClean="0">
                <a:latin typeface="Cambria" panose="02040503050406030204" pitchFamily="18" charset="0"/>
              </a:rPr>
              <a:t>2017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0993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sz="7200" dirty="0"/>
              <a:t>Thank you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3" y="2191483"/>
            <a:ext cx="4361384" cy="39697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1311" y="6202465"/>
            <a:ext cx="1369923" cy="263649"/>
          </a:xfrm>
        </p:spPr>
        <p:txBody>
          <a:bodyPr/>
          <a:lstStyle/>
          <a:p>
            <a:r>
              <a:rPr lang="en-US" sz="1600" dirty="0">
                <a:latin typeface="Cambria" panose="02040503050406030204" pitchFamily="18" charset="0"/>
              </a:rPr>
              <a:t>6</a:t>
            </a:r>
            <a:r>
              <a:rPr lang="en-US" sz="1600" baseline="30000" dirty="0">
                <a:latin typeface="Cambria" panose="02040503050406030204" pitchFamily="18" charset="0"/>
              </a:rPr>
              <a:t>th</a:t>
            </a:r>
            <a:r>
              <a:rPr lang="en-US" sz="1600" dirty="0">
                <a:latin typeface="Cambria" panose="02040503050406030204" pitchFamily="18" charset="0"/>
              </a:rPr>
              <a:t> July </a:t>
            </a:r>
            <a:r>
              <a:rPr lang="en-US" sz="1600" dirty="0" smtClean="0">
                <a:latin typeface="Cambria" panose="02040503050406030204" pitchFamily="18" charset="0"/>
              </a:rPr>
              <a:t>2017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0977" y="6352471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2" y="6107171"/>
            <a:ext cx="1062155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 algn="ctr"/>
              <a:t>14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6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84" y="843362"/>
            <a:ext cx="9488556" cy="145332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Data Flow Diagram</a:t>
            </a:r>
            <a:r>
              <a:rPr lang="en-US" dirty="0">
                <a:latin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74" y="2028921"/>
            <a:ext cx="9183758" cy="4028661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Graphical </a:t>
            </a:r>
            <a:r>
              <a:rPr lang="en-US" sz="2400" dirty="0"/>
              <a:t>representation of the </a:t>
            </a:r>
            <a:r>
              <a:rPr lang="en-US" sz="2400" dirty="0" smtClean="0"/>
              <a:t>flow of </a:t>
            </a:r>
            <a:r>
              <a:rPr lang="en-US" sz="2400" dirty="0"/>
              <a:t>data through an </a:t>
            </a:r>
            <a:r>
              <a:rPr lang="en-US" sz="2400" dirty="0" smtClean="0"/>
              <a:t>information System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S</a:t>
            </a:r>
            <a:r>
              <a:rPr lang="en-US" sz="2400" dirty="0" smtClean="0"/>
              <a:t>hows </a:t>
            </a:r>
            <a:r>
              <a:rPr lang="en-US" sz="2400" dirty="0"/>
              <a:t>what kind of information will be input to and output from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2400" dirty="0" smtClean="0"/>
              <a:t>Illustrates  where data comes from, where it goes and how it gets stored in an information System </a:t>
            </a:r>
          </a:p>
          <a:p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4617" y="5974689"/>
            <a:ext cx="1152106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6</a:t>
            </a:r>
            <a:r>
              <a:rPr lang="en-US" sz="1400" baseline="30000" dirty="0">
                <a:latin typeface="Cambria" panose="02040503050406030204" pitchFamily="18" charset="0"/>
              </a:rPr>
              <a:t>th</a:t>
            </a:r>
            <a:r>
              <a:rPr lang="en-US" sz="1400" dirty="0">
                <a:latin typeface="Cambria" panose="02040503050406030204" pitchFamily="18" charset="0"/>
              </a:rPr>
              <a:t> July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2337" y="6035013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 bwMode="gray">
          <a:xfrm>
            <a:off x="10893722" y="5527495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61649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55" y="742121"/>
            <a:ext cx="9381066" cy="15372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Types of Data Flow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2361" y="2358313"/>
            <a:ext cx="4306957" cy="36438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Context Diagram</a:t>
            </a:r>
            <a:endParaRPr lang="en-US" sz="2600" dirty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Level1 Diagram</a:t>
            </a:r>
            <a:endParaRPr lang="en-US" sz="2600" dirty="0">
              <a:latin typeface="Cambria" panose="02040503050406030204" pitchFamily="18" charset="0"/>
            </a:endParaRPr>
          </a:p>
          <a:p>
            <a:r>
              <a:rPr lang="en-US" sz="2600" dirty="0" smtClean="0">
                <a:latin typeface="Cambria" panose="02040503050406030204" pitchFamily="18" charset="0"/>
              </a:rPr>
              <a:t>Level2 Diagram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32415" y="6076510"/>
            <a:ext cx="1156989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6</a:t>
            </a:r>
            <a:r>
              <a:rPr lang="en-US" sz="1400" baseline="30000" dirty="0">
                <a:latin typeface="Cambria" panose="02040503050406030204" pitchFamily="18" charset="0"/>
              </a:rPr>
              <a:t>th</a:t>
            </a:r>
            <a:r>
              <a:rPr lang="en-US" sz="1400" dirty="0">
                <a:latin typeface="Cambria" panose="02040503050406030204" pitchFamily="18" charset="0"/>
              </a:rPr>
              <a:t> July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327" y="6106673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 bwMode="gray">
          <a:xfrm>
            <a:off x="10796678" y="579119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8603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03988" cy="117944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Cambria" panose="02040503050406030204" pitchFamily="18" charset="0"/>
              </a:rPr>
              <a:t>Context Diagram</a:t>
            </a:r>
            <a:r>
              <a:rPr lang="en-US" sz="4400" b="1" dirty="0">
                <a:latin typeface="Cambria" panose="02040503050406030204" pitchFamily="18" charset="0"/>
              </a:rPr>
              <a:t/>
            </a:r>
            <a:br>
              <a:rPr lang="en-US" sz="4400" b="1" dirty="0">
                <a:latin typeface="Cambria" panose="02040503050406030204" pitchFamily="18" charset="0"/>
              </a:rPr>
            </a:b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112" y="1451623"/>
            <a:ext cx="9037984" cy="4386469"/>
          </a:xfrm>
        </p:spPr>
        <p:txBody>
          <a:bodyPr>
            <a:normAutofit/>
          </a:bodyPr>
          <a:lstStyle/>
          <a:p>
            <a:pPr lvl="2">
              <a:buFont typeface="Courier New" pitchFamily="49" charset="0"/>
              <a:buChar char="o"/>
            </a:pPr>
            <a:r>
              <a:rPr lang="en-US" sz="2000" dirty="0" smtClean="0">
                <a:latin typeface="+mj-lt"/>
              </a:rPr>
              <a:t>High level view of  System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i="1" dirty="0" smtClean="0"/>
              <a:t>Represents all </a:t>
            </a:r>
            <a:r>
              <a:rPr lang="en-US" sz="2000" i="1" dirty="0"/>
              <a:t>external entities that may interact with a </a:t>
            </a:r>
            <a:r>
              <a:rPr lang="en-US" sz="2000" i="1" dirty="0" smtClean="0"/>
              <a:t>system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/>
              <a:t>S</a:t>
            </a:r>
            <a:r>
              <a:rPr lang="en-US" sz="2000" dirty="0" smtClean="0"/>
              <a:t>hows </a:t>
            </a:r>
            <a:r>
              <a:rPr lang="en-US" sz="2000" dirty="0"/>
              <a:t>the relationship that the system has with other external entities </a:t>
            </a:r>
            <a:endParaRPr lang="en-US" sz="20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5255" y="6115874"/>
            <a:ext cx="1610255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6</a:t>
            </a:r>
            <a:r>
              <a:rPr lang="en-US" sz="1400" baseline="30000" dirty="0">
                <a:latin typeface="Cambria" panose="02040503050406030204" pitchFamily="18" charset="0"/>
              </a:rPr>
              <a:t>th</a:t>
            </a:r>
            <a:r>
              <a:rPr lang="en-US" sz="1400" dirty="0">
                <a:latin typeface="Cambria" panose="02040503050406030204" pitchFamily="18" charset="0"/>
              </a:rPr>
              <a:t> July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35660" y="6115875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945635" y="57320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58941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03" y="295729"/>
            <a:ext cx="9924405" cy="144448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Context Diagram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811" y="1914181"/>
            <a:ext cx="9208788" cy="3611219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14374" y="6052985"/>
            <a:ext cx="1314425" cy="365125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6</a:t>
            </a:r>
            <a:r>
              <a:rPr lang="en-US" sz="1400" baseline="30000" dirty="0">
                <a:latin typeface="Cambria" panose="02040503050406030204" pitchFamily="18" charset="0"/>
              </a:rPr>
              <a:t>th</a:t>
            </a:r>
            <a:r>
              <a:rPr lang="en-US" sz="1400" dirty="0">
                <a:latin typeface="Cambria" panose="02040503050406030204" pitchFamily="18" charset="0"/>
              </a:rPr>
              <a:t> July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5737" y="6052985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998499" y="559009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8" y="2262554"/>
            <a:ext cx="8335107" cy="37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4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02" y="239286"/>
            <a:ext cx="9719271" cy="129871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Level 1 Diagram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067" y="1811933"/>
            <a:ext cx="7911548" cy="3880773"/>
          </a:xfrm>
        </p:spPr>
        <p:txBody>
          <a:bodyPr/>
          <a:lstStyle/>
          <a:p>
            <a:pPr lvl="1"/>
            <a:r>
              <a:rPr lang="en-US" sz="2400" dirty="0"/>
              <a:t> P</a:t>
            </a:r>
            <a:r>
              <a:rPr lang="en-US" sz="2400" dirty="0" smtClean="0"/>
              <a:t>rovides </a:t>
            </a:r>
            <a:r>
              <a:rPr lang="en-US" sz="2400" dirty="0"/>
              <a:t>a more detailed breakout of pieces of the Context Level Diagram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/>
              <a:t> </a:t>
            </a:r>
            <a:r>
              <a:rPr lang="en-US" sz="2400" dirty="0" smtClean="0"/>
              <a:t>Highlights </a:t>
            </a:r>
            <a:r>
              <a:rPr lang="en-US" sz="2400" dirty="0"/>
              <a:t>the main functions carried out by the system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89253" y="6101686"/>
            <a:ext cx="1385530" cy="439847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</a:rPr>
              <a:t>6</a:t>
            </a:r>
            <a:r>
              <a:rPr lang="en-US" sz="1400" baseline="30000" dirty="0">
                <a:latin typeface="Cambria" panose="02040503050406030204" pitchFamily="18" charset="0"/>
              </a:rPr>
              <a:t>th</a:t>
            </a:r>
            <a:r>
              <a:rPr lang="en-US" sz="1400" dirty="0">
                <a:latin typeface="Cambria" panose="02040503050406030204" pitchFamily="18" charset="0"/>
              </a:rPr>
              <a:t> July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8970" y="6101686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735717" y="580271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4530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 Diagram of Greener Earth: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06" y="1128451"/>
            <a:ext cx="8909539" cy="4953141"/>
          </a:xfr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01" y="6052859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400" dirty="0" err="1" smtClean="0"/>
              <a:t>Telapoka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0920" y="6041361"/>
            <a:ext cx="1062155" cy="490599"/>
          </a:xfrm>
        </p:spPr>
        <p:txBody>
          <a:bodyPr/>
          <a:lstStyle/>
          <a:p>
            <a:pPr algn="ctr"/>
            <a:fld id="{6FF9F0C5-380F-41C2-899A-BAC0F0927E16}" type="slidenum">
              <a:rPr lang="en-US" sz="2400" smtClean="0">
                <a:solidFill>
                  <a:schemeClr val="tx1"/>
                </a:solidFill>
              </a:rPr>
              <a:pPr algn="ctr"/>
              <a:t>7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74739" y="6250769"/>
            <a:ext cx="130276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ambria" panose="02040503050406030204" pitchFamily="18" charset="0"/>
              </a:rPr>
              <a:t>6</a:t>
            </a:r>
            <a:r>
              <a:rPr lang="en-US" sz="1400" baseline="30000" dirty="0">
                <a:latin typeface="Cambria" panose="02040503050406030204" pitchFamily="18" charset="0"/>
              </a:rPr>
              <a:t>th</a:t>
            </a:r>
            <a:r>
              <a:rPr lang="en-US" sz="1400" dirty="0">
                <a:latin typeface="Cambria" panose="02040503050406030204" pitchFamily="18" charset="0"/>
              </a:rPr>
              <a:t> July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50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Level2 Diagram: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Details about the system functioning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726" y="6254088"/>
            <a:ext cx="1471285" cy="304799"/>
          </a:xfrm>
        </p:spPr>
        <p:txBody>
          <a:bodyPr/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6</a:t>
            </a:r>
            <a:r>
              <a:rPr lang="en-US" sz="1400" baseline="30000" dirty="0">
                <a:latin typeface="Cambria" panose="02040503050406030204" pitchFamily="18" charset="0"/>
              </a:rPr>
              <a:t>th</a:t>
            </a:r>
            <a:r>
              <a:rPr lang="en-US" sz="1400" dirty="0">
                <a:latin typeface="Cambria" panose="02040503050406030204" pitchFamily="18" charset="0"/>
              </a:rPr>
              <a:t> July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8539" y="6272839"/>
            <a:ext cx="3859795" cy="304801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1600" dirty="0" err="1" smtClean="0"/>
              <a:t>Telapoka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0623" y="6161187"/>
            <a:ext cx="1062155" cy="490599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12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034" y="214354"/>
            <a:ext cx="948855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</a:rPr>
              <a:t>Level 2 Diagram of Greener Earth: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508" y="1901993"/>
            <a:ext cx="9169031" cy="4563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808" y="6047444"/>
            <a:ext cx="1353700" cy="365125"/>
          </a:xfrm>
        </p:spPr>
        <p:txBody>
          <a:bodyPr/>
          <a:lstStyle/>
          <a:p>
            <a:r>
              <a:rPr lang="en-US" sz="1600" dirty="0">
                <a:latin typeface="Cambria" panose="02040503050406030204" pitchFamily="18" charset="0"/>
              </a:rPr>
              <a:t>6</a:t>
            </a:r>
            <a:r>
              <a:rPr lang="en-US" sz="1600" baseline="30000" dirty="0">
                <a:latin typeface="Cambria" panose="02040503050406030204" pitchFamily="18" charset="0"/>
              </a:rPr>
              <a:t>th</a:t>
            </a:r>
            <a:r>
              <a:rPr lang="en-US" sz="1600" dirty="0">
                <a:latin typeface="Cambria" panose="02040503050406030204" pitchFamily="18" charset="0"/>
              </a:rPr>
              <a:t> July </a:t>
            </a:r>
            <a:r>
              <a:rPr lang="en-US" sz="1600" dirty="0" smtClean="0">
                <a:latin typeface="Cambria" panose="02040503050406030204" pitchFamily="18" charset="0"/>
              </a:rPr>
              <a:t>2017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8090" y="6081316"/>
            <a:ext cx="2172446" cy="365125"/>
          </a:xfrm>
        </p:spPr>
        <p:txBody>
          <a:bodyPr/>
          <a:lstStyle/>
          <a:p>
            <a:pPr algn="ctr"/>
            <a:r>
              <a:rPr lang="en-US" sz="1600" dirty="0" err="1" smtClean="0">
                <a:latin typeface="Cambria" panose="02040503050406030204" pitchFamily="18" charset="0"/>
              </a:rPr>
              <a:t>Telapoka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10613839" y="5697472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10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44" y="1535154"/>
            <a:ext cx="7537939" cy="43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66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2075</TotalTime>
  <Words>227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</vt:lpstr>
      <vt:lpstr>Courier New</vt:lpstr>
      <vt:lpstr>Gill Sans MT</vt:lpstr>
      <vt:lpstr>Impact</vt:lpstr>
      <vt:lpstr>Times New Roman</vt:lpstr>
      <vt:lpstr>Vrinda</vt:lpstr>
      <vt:lpstr>Wingdings</vt:lpstr>
      <vt:lpstr>Badge</vt:lpstr>
      <vt:lpstr>Greener Earth A Website On Climate Change</vt:lpstr>
      <vt:lpstr>Data Flow Diagram </vt:lpstr>
      <vt:lpstr>Types of Data Flow Diagram </vt:lpstr>
      <vt:lpstr>Context Diagram </vt:lpstr>
      <vt:lpstr>Context Diagram</vt:lpstr>
      <vt:lpstr>Level 1 Diagram</vt:lpstr>
      <vt:lpstr>Level 1 Diagram of Greener Earth:</vt:lpstr>
      <vt:lpstr>Level2 Diagram:</vt:lpstr>
      <vt:lpstr>Level 2 Diagram of Greener Earth:</vt:lpstr>
      <vt:lpstr>Level 2 Diagram of Greener Earth:</vt:lpstr>
      <vt:lpstr>Level2 Diagram Greener Earth:</vt:lpstr>
      <vt:lpstr>Actors</vt:lpstr>
      <vt:lpstr>PowerPoint Presentation</vt:lpstr>
      <vt:lpstr>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TEAM FROSTBITE</dc:title>
  <dc:creator>Swarnali Hridima Roy</dc:creator>
  <cp:lastModifiedBy>Samin Shahriar Tokey</cp:lastModifiedBy>
  <cp:revision>72</cp:revision>
  <dcterms:created xsi:type="dcterms:W3CDTF">2016-12-15T18:40:57Z</dcterms:created>
  <dcterms:modified xsi:type="dcterms:W3CDTF">2017-07-05T18:17:45Z</dcterms:modified>
</cp:coreProperties>
</file>