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85" r:id="rId1"/>
  </p:sldMasterIdLst>
  <p:notesMasterIdLst>
    <p:notesMasterId r:id="rId12"/>
  </p:notesMasterIdLst>
  <p:sldIdLst>
    <p:sldId id="256" r:id="rId2"/>
    <p:sldId id="282" r:id="rId3"/>
    <p:sldId id="257" r:id="rId4"/>
    <p:sldId id="258" r:id="rId5"/>
    <p:sldId id="259" r:id="rId6"/>
    <p:sldId id="260" r:id="rId7"/>
    <p:sldId id="270" r:id="rId8"/>
    <p:sldId id="283" r:id="rId9"/>
    <p:sldId id="275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9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CFDE4-1342-4BBC-924C-0BB402E8B3FD}" type="datetimeFigureOut">
              <a:rPr lang="en-US" smtClean="0"/>
              <a:pPr/>
              <a:t>16-Jul-17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7F801-478C-4235-BF21-968B01510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7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0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578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068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8825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576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977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220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3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2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6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0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3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8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82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2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89732" y="2213404"/>
            <a:ext cx="9271894" cy="1750424"/>
          </a:xfrm>
        </p:spPr>
        <p:txBody>
          <a:bodyPr/>
          <a:lstStyle/>
          <a:p>
            <a:pPr algn="ctr"/>
            <a:r>
              <a:rPr lang="en-US" dirty="0" smtClean="0"/>
              <a:t>GREENER EARTH</a:t>
            </a:r>
            <a:br>
              <a:rPr lang="en-US" dirty="0" smtClean="0"/>
            </a:br>
            <a:r>
              <a:rPr lang="en-US" sz="1400" dirty="0" smtClean="0"/>
              <a:t>A website on Climate 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053" y="4729322"/>
            <a:ext cx="9157251" cy="2650434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Cambria" panose="02040503050406030204" pitchFamily="18" charset="0"/>
              </a:rPr>
              <a:t>Samin Shahriar </a:t>
            </a:r>
            <a:r>
              <a:rPr lang="en-US" sz="2000" dirty="0" err="1" smtClean="0">
                <a:latin typeface="Cambria" panose="02040503050406030204" pitchFamily="18" charset="0"/>
              </a:rPr>
              <a:t>tokey</a:t>
            </a:r>
            <a:r>
              <a:rPr lang="en-US" sz="2000" dirty="0" smtClean="0">
                <a:latin typeface="Cambria" panose="02040503050406030204" pitchFamily="18" charset="0"/>
              </a:rPr>
              <a:t> (14-02-04-066)</a:t>
            </a:r>
          </a:p>
          <a:p>
            <a:pPr algn="ctr"/>
            <a:r>
              <a:rPr lang="en-US" dirty="0" err="1" smtClean="0">
                <a:latin typeface="Cambria" panose="02040503050406030204" pitchFamily="18" charset="0"/>
              </a:rPr>
              <a:t>Biozid</a:t>
            </a:r>
            <a:r>
              <a:rPr lang="en-US" dirty="0" smtClean="0">
                <a:latin typeface="Cambria" panose="02040503050406030204" pitchFamily="18" charset="0"/>
              </a:rPr>
              <a:t> Rahman </a:t>
            </a:r>
            <a:r>
              <a:rPr lang="en-US" dirty="0" err="1" smtClean="0">
                <a:latin typeface="Cambria" panose="02040503050406030204" pitchFamily="18" charset="0"/>
              </a:rPr>
              <a:t>niloy</a:t>
            </a:r>
            <a:r>
              <a:rPr lang="en-US" dirty="0" smtClean="0">
                <a:latin typeface="Cambria" panose="02040503050406030204" pitchFamily="18" charset="0"/>
              </a:rPr>
              <a:t> (14-02-04-070)</a:t>
            </a:r>
          </a:p>
          <a:p>
            <a:pPr algn="ctr"/>
            <a:r>
              <a:rPr lang="en-US" sz="2000" dirty="0" err="1" smtClean="0">
                <a:latin typeface="Cambria" panose="02040503050406030204" pitchFamily="18" charset="0"/>
              </a:rPr>
              <a:t>Naimul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haque</a:t>
            </a:r>
            <a:r>
              <a:rPr lang="en-US" sz="2000" dirty="0" smtClean="0">
                <a:latin typeface="Cambria" panose="02040503050406030204" pitchFamily="18" charset="0"/>
              </a:rPr>
              <a:t> (14-02-04-080)</a:t>
            </a:r>
          </a:p>
          <a:p>
            <a:pPr algn="ctr"/>
            <a:r>
              <a:rPr lang="en-US" dirty="0" err="1" smtClean="0">
                <a:latin typeface="Cambria" panose="02040503050406030204" pitchFamily="18" charset="0"/>
              </a:rPr>
              <a:t>Sanaul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miraj</a:t>
            </a:r>
            <a:r>
              <a:rPr lang="en-US" dirty="0" smtClean="0">
                <a:latin typeface="Cambria" panose="02040503050406030204" pitchFamily="18" charset="0"/>
              </a:rPr>
              <a:t> (14-01-02-131)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8629" y="3286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cap="all" dirty="0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INFORMATION SYSTEM DESIGN AND SOFTWARE ENGINEERING LAB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algn="ctr"/>
            <a:r>
              <a:rPr lang="en-US" cap="all" dirty="0">
                <a:solidFill>
                  <a:srgbClr val="DDD9C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ENTITY RELATIONSHIP DIAGRAM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4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5130"/>
            <a:ext cx="12191999" cy="53141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latin typeface="Cambria" panose="02040503050406030204" pitchFamily="18" charset="0"/>
              </a:rPr>
              <a:t>THANK YOU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329" y="5989913"/>
            <a:ext cx="922835" cy="377825"/>
          </a:xfrm>
        </p:spPr>
        <p:txBody>
          <a:bodyPr/>
          <a:lstStyle/>
          <a:p>
            <a:r>
              <a:rPr lang="en-US" dirty="0"/>
              <a:t>6-july-2017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2325" y="6013870"/>
            <a:ext cx="2602989" cy="37782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telapoka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94869" y="5870575"/>
            <a:ext cx="629523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2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5759"/>
            <a:ext cx="12191999" cy="737387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</a:rPr>
              <a:t>ENTITY-RELATIONSHIP DIAGRAM (ERD)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40971"/>
            <a:ext cx="10789919" cy="47156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An entity-relationship diagram (ERD) is a data modeling technique that graphically illustrates an information system’s entities and the relationships between those entities. An ERD is a conceptual and representational model of data used to represent the entity framework infrastructure.</a:t>
            </a:r>
          </a:p>
          <a:p>
            <a:pPr marL="0" indent="0">
              <a:buNone/>
            </a:pPr>
            <a:r>
              <a:rPr lang="en-US" u="sng" dirty="0"/>
              <a:t>The elements of an ERD are:</a:t>
            </a:r>
          </a:p>
          <a:p>
            <a:r>
              <a:rPr lang="en-US" dirty="0"/>
              <a:t>Entities</a:t>
            </a:r>
          </a:p>
          <a:p>
            <a:r>
              <a:rPr lang="en-US" dirty="0"/>
              <a:t>Relationships</a:t>
            </a:r>
          </a:p>
          <a:p>
            <a:r>
              <a:rPr lang="en-US" dirty="0" smtClean="0"/>
              <a:t>Attributes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u="sng" dirty="0" smtClean="0"/>
              <a:t>Uses: </a:t>
            </a:r>
          </a:p>
          <a:p>
            <a:pPr lvl="0"/>
            <a:r>
              <a:rPr lang="en-US" dirty="0"/>
              <a:t>Can be used as the foundation for a relational database. Entities are the "things" for which we want to store information. An entity is a person, place, thing or event.</a:t>
            </a:r>
          </a:p>
          <a:p>
            <a:pPr lvl="0"/>
            <a:r>
              <a:rPr lang="en-US" dirty="0"/>
              <a:t>Attributes are the data we want to collect for an entity.</a:t>
            </a:r>
          </a:p>
          <a:p>
            <a:pPr lvl="0"/>
            <a:r>
              <a:rPr lang="en-US" dirty="0"/>
              <a:t>Relationships describe the relations between the entities.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45487"/>
            <a:ext cx="1600200" cy="377825"/>
          </a:xfrm>
        </p:spPr>
        <p:txBody>
          <a:bodyPr/>
          <a:lstStyle/>
          <a:p>
            <a:r>
              <a:rPr lang="en-US" dirty="0" smtClean="0"/>
              <a:t>6-july-2017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58679" y="5956575"/>
            <a:ext cx="2570922" cy="37782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 smtClean="0"/>
              <a:t>telapoka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80460" y="6059487"/>
            <a:ext cx="551167" cy="334271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0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629" y="662714"/>
            <a:ext cx="12191999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ambria" panose="02040503050406030204" pitchFamily="18" charset="0"/>
              </a:rPr>
              <a:t>ENTITY </a:t>
            </a:r>
            <a:r>
              <a:rPr lang="en-US" sz="5400" dirty="0" smtClean="0">
                <a:latin typeface="Cambria" panose="02040503050406030204" pitchFamily="18" charset="0"/>
              </a:rPr>
              <a:t>SETS</a:t>
            </a:r>
            <a:endParaRPr lang="en-US" sz="54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821" y="2483945"/>
            <a:ext cx="8216347" cy="3649133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>
                <a:latin typeface="Cambria" panose="02040503050406030204" pitchFamily="18" charset="0"/>
              </a:rPr>
              <a:t>Threads</a:t>
            </a:r>
            <a:endParaRPr lang="en-US" sz="2800" dirty="0">
              <a:latin typeface="Cambria" panose="02040503050406030204" pitchFamily="18" charset="0"/>
            </a:endParaRPr>
          </a:p>
          <a:p>
            <a:pPr lvl="0"/>
            <a:r>
              <a:rPr lang="en-US" sz="2800" dirty="0" smtClean="0">
                <a:latin typeface="Cambria" panose="02040503050406030204" pitchFamily="18" charset="0"/>
              </a:rPr>
              <a:t>Profile</a:t>
            </a:r>
          </a:p>
          <a:p>
            <a:pPr lvl="0"/>
            <a:r>
              <a:rPr lang="en-US" sz="2800" dirty="0" smtClean="0">
                <a:latin typeface="Cambria" panose="02040503050406030204" pitchFamily="18" charset="0"/>
              </a:rPr>
              <a:t>Discussion</a:t>
            </a:r>
          </a:p>
          <a:p>
            <a:pPr lvl="0"/>
            <a:r>
              <a:rPr lang="en-US" sz="2800" dirty="0" smtClean="0">
                <a:latin typeface="Cambria" panose="02040503050406030204" pitchFamily="18" charset="0"/>
              </a:rPr>
              <a:t>Ideas</a:t>
            </a:r>
          </a:p>
          <a:p>
            <a:pPr lvl="0"/>
            <a:r>
              <a:rPr lang="en-US" sz="2800" dirty="0" smtClean="0">
                <a:latin typeface="Cambria" panose="02040503050406030204" pitchFamily="18" charset="0"/>
              </a:rPr>
              <a:t>Survey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082540"/>
            <a:ext cx="1205948" cy="377825"/>
          </a:xfrm>
        </p:spPr>
        <p:txBody>
          <a:bodyPr/>
          <a:lstStyle/>
          <a:p>
            <a:r>
              <a:rPr lang="en-US" dirty="0"/>
              <a:t>6-july-2017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64696" y="6072601"/>
            <a:ext cx="2807478" cy="37782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telapoka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2693" y="6072601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0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00974"/>
            <a:ext cx="12191999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ambria" panose="02040503050406030204" pitchFamily="18" charset="0"/>
              </a:rPr>
              <a:t>Attributes with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669" y="1745252"/>
            <a:ext cx="4995334" cy="31455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u="sng" dirty="0">
                <a:latin typeface="Cambria" panose="02040503050406030204" pitchFamily="18" charset="0"/>
              </a:rPr>
              <a:t>Attributes of </a:t>
            </a:r>
            <a:r>
              <a:rPr lang="en-US" sz="2400" b="1" u="sng" dirty="0" smtClean="0">
                <a:latin typeface="Cambria" panose="02040503050406030204" pitchFamily="18" charset="0"/>
              </a:rPr>
              <a:t>Threads:</a:t>
            </a:r>
            <a:endParaRPr lang="en-US" sz="2400" b="1" u="sng" dirty="0">
              <a:latin typeface="Cambria" panose="02040503050406030204" pitchFamily="18" charset="0"/>
            </a:endParaRPr>
          </a:p>
          <a:p>
            <a:pPr lvl="0"/>
            <a:r>
              <a:rPr lang="en-US" sz="2400" dirty="0">
                <a:latin typeface="Cambria" panose="02040503050406030204" pitchFamily="18" charset="0"/>
              </a:rPr>
              <a:t>h</a:t>
            </a:r>
            <a:r>
              <a:rPr lang="en-US" sz="2400" dirty="0" smtClean="0">
                <a:latin typeface="Cambria" panose="02040503050406030204" pitchFamily="18" charset="0"/>
              </a:rPr>
              <a:t>eading</a:t>
            </a:r>
            <a:r>
              <a:rPr lang="en-US" sz="2400" dirty="0">
                <a:latin typeface="Cambria" panose="02040503050406030204" pitchFamily="18" charset="0"/>
              </a:rPr>
              <a:t>	 </a:t>
            </a:r>
            <a:r>
              <a:rPr lang="en-US" sz="2400" dirty="0" smtClean="0">
                <a:latin typeface="Cambria" panose="02040503050406030204" pitchFamily="18" charset="0"/>
              </a:rPr>
              <a:t>               varchar(5000)</a:t>
            </a:r>
            <a:endParaRPr lang="en-US" sz="2400" dirty="0">
              <a:latin typeface="Cambria" panose="02040503050406030204" pitchFamily="18" charset="0"/>
            </a:endParaRPr>
          </a:p>
          <a:p>
            <a:pPr lvl="0"/>
            <a:r>
              <a:rPr lang="en-US" sz="2400" u="sng" dirty="0" err="1" smtClean="0">
                <a:latin typeface="Cambria" panose="02040503050406030204" pitchFamily="18" charset="0"/>
              </a:rPr>
              <a:t>headId</a:t>
            </a:r>
            <a:r>
              <a:rPr lang="en-US" sz="2400" dirty="0">
                <a:latin typeface="Cambria" panose="02040503050406030204" pitchFamily="18" charset="0"/>
              </a:rPr>
              <a:t>				</a:t>
            </a:r>
            <a:r>
              <a:rPr lang="en-US" sz="2400" dirty="0" smtClean="0">
                <a:latin typeface="Cambria" panose="02040503050406030204" pitchFamily="18" charset="0"/>
              </a:rPr>
              <a:t>  </a:t>
            </a:r>
            <a:r>
              <a:rPr lang="en-US" sz="2400" dirty="0" err="1" smtClean="0"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</a:rPr>
              <a:t>(11)</a:t>
            </a:r>
            <a:endParaRPr lang="en-US" sz="2400" dirty="0">
              <a:latin typeface="Cambria" panose="02040503050406030204" pitchFamily="18" charset="0"/>
            </a:endParaRPr>
          </a:p>
          <a:p>
            <a:pPr lvl="0"/>
            <a:r>
              <a:rPr lang="en-US" sz="2400" dirty="0" err="1">
                <a:latin typeface="Cambria" panose="02040503050406030204" pitchFamily="18" charset="0"/>
              </a:rPr>
              <a:t>u</a:t>
            </a:r>
            <a:r>
              <a:rPr lang="en-US" sz="2400" dirty="0" err="1" smtClean="0">
                <a:latin typeface="Cambria" panose="02040503050406030204" pitchFamily="18" charset="0"/>
              </a:rPr>
              <a:t>ser_Id</a:t>
            </a:r>
            <a:r>
              <a:rPr lang="en-US" sz="2400" dirty="0">
                <a:latin typeface="Cambria" panose="02040503050406030204" pitchFamily="18" charset="0"/>
              </a:rPr>
              <a:t>			</a:t>
            </a:r>
            <a:r>
              <a:rPr lang="en-US" sz="2400" dirty="0" smtClean="0">
                <a:latin typeface="Cambria" panose="02040503050406030204" pitchFamily="18" charset="0"/>
              </a:rPr>
              <a:t>         </a:t>
            </a:r>
            <a:r>
              <a:rPr lang="en-US" sz="2400" dirty="0" err="1" smtClean="0"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</a:rPr>
              <a:t>(11)</a:t>
            </a:r>
          </a:p>
          <a:p>
            <a:pPr lvl="0"/>
            <a:r>
              <a:rPr lang="en-US" sz="2400" dirty="0">
                <a:latin typeface="Cambria" panose="02040503050406030204" pitchFamily="18" charset="0"/>
              </a:rPr>
              <a:t>d</a:t>
            </a:r>
            <a:r>
              <a:rPr lang="en-US" sz="2400" dirty="0" smtClean="0">
                <a:latin typeface="Cambria" panose="02040503050406030204" pitchFamily="18" charset="0"/>
              </a:rPr>
              <a:t>ate                              </a:t>
            </a:r>
            <a:r>
              <a:rPr lang="en-US" sz="2400" dirty="0" err="1" smtClean="0">
                <a:latin typeface="Cambria" panose="02040503050406030204" pitchFamily="18" charset="0"/>
              </a:rPr>
              <a:t>datetime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000" y="2142068"/>
            <a:ext cx="4995332" cy="364913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4500" b="1" u="sng" dirty="0">
                <a:latin typeface="Cambria" panose="02040503050406030204" pitchFamily="18" charset="0"/>
              </a:rPr>
              <a:t>Attributes of </a:t>
            </a:r>
            <a:r>
              <a:rPr lang="en-US" sz="4500" b="1" u="sng" dirty="0" smtClean="0">
                <a:latin typeface="Cambria" panose="02040503050406030204" pitchFamily="18" charset="0"/>
              </a:rPr>
              <a:t>profile:</a:t>
            </a:r>
            <a:endParaRPr lang="en-US" sz="4500" b="1" u="sng" dirty="0">
              <a:latin typeface="Cambria" panose="02040503050406030204" pitchFamily="18" charset="0"/>
            </a:endParaRPr>
          </a:p>
          <a:p>
            <a:pPr lvl="0"/>
            <a:r>
              <a:rPr lang="en-US" sz="2800" dirty="0"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ame</a:t>
            </a:r>
            <a:r>
              <a:rPr lang="en-US" sz="2800" dirty="0">
                <a:latin typeface="Cambria" panose="02040503050406030204" pitchFamily="18" charset="0"/>
              </a:rPr>
              <a:t>		</a:t>
            </a:r>
            <a:r>
              <a:rPr lang="en-US" sz="2800" dirty="0" smtClean="0">
                <a:latin typeface="Cambria" panose="02040503050406030204" pitchFamily="18" charset="0"/>
              </a:rPr>
              <a:t>                   varchar(500)</a:t>
            </a:r>
            <a:endParaRPr lang="en-US" sz="2800" dirty="0">
              <a:latin typeface="Cambria" panose="02040503050406030204" pitchFamily="18" charset="0"/>
            </a:endParaRPr>
          </a:p>
          <a:p>
            <a:pPr lvl="0"/>
            <a:r>
              <a:rPr lang="en-US" sz="2800" dirty="0" smtClean="0">
                <a:latin typeface="Cambria" panose="02040503050406030204" pitchFamily="18" charset="0"/>
              </a:rPr>
              <a:t>Email                             varchar(500</a:t>
            </a:r>
            <a:r>
              <a:rPr lang="en-US" sz="2800" dirty="0">
                <a:latin typeface="Cambria" panose="02040503050406030204" pitchFamily="18" charset="0"/>
              </a:rPr>
              <a:t>)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lvl="0"/>
            <a:r>
              <a:rPr lang="en-US" sz="2800" dirty="0" smtClean="0">
                <a:latin typeface="Cambria" panose="02040503050406030204" pitchFamily="18" charset="0"/>
              </a:rPr>
              <a:t>Password</a:t>
            </a:r>
            <a:r>
              <a:rPr lang="en-US" sz="2800" dirty="0">
                <a:latin typeface="Cambria" panose="02040503050406030204" pitchFamily="18" charset="0"/>
              </a:rPr>
              <a:t>	 </a:t>
            </a:r>
            <a:r>
              <a:rPr lang="en-US" sz="2800" dirty="0" smtClean="0">
                <a:latin typeface="Cambria" panose="02040503050406030204" pitchFamily="18" charset="0"/>
              </a:rPr>
              <a:t>                   varchar(500</a:t>
            </a:r>
            <a:r>
              <a:rPr lang="en-US" sz="2800" dirty="0">
                <a:latin typeface="Cambria" panose="02040503050406030204" pitchFamily="18" charset="0"/>
              </a:rPr>
              <a:t>) 		</a:t>
            </a:r>
            <a:r>
              <a:rPr lang="en-US" sz="2800" dirty="0" smtClean="0">
                <a:latin typeface="Cambria" panose="02040503050406030204" pitchFamily="18" charset="0"/>
              </a:rPr>
              <a:t>  </a:t>
            </a:r>
          </a:p>
          <a:p>
            <a:pPr lvl="0"/>
            <a:r>
              <a:rPr lang="en-US" sz="2800" dirty="0" err="1" smtClean="0">
                <a:latin typeface="Cambria" panose="02040503050406030204" pitchFamily="18" charset="0"/>
              </a:rPr>
              <a:t>ConfirmPassword</a:t>
            </a:r>
            <a:r>
              <a:rPr lang="en-US" sz="2800" dirty="0" smtClean="0">
                <a:latin typeface="Cambria" panose="02040503050406030204" pitchFamily="18" charset="0"/>
              </a:rPr>
              <a:t>      varchar(500)</a:t>
            </a:r>
          </a:p>
          <a:p>
            <a:pPr lvl="0"/>
            <a:r>
              <a:rPr lang="en-US" sz="2800" dirty="0" smtClean="0">
                <a:latin typeface="Cambria" panose="02040503050406030204" pitchFamily="18" charset="0"/>
              </a:rPr>
              <a:t>Image			  varchar(500</a:t>
            </a:r>
            <a:r>
              <a:rPr lang="en-US" sz="2800" dirty="0">
                <a:latin typeface="Cambria" panose="02040503050406030204" pitchFamily="18" charset="0"/>
              </a:rPr>
              <a:t>)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lvl="0"/>
            <a:r>
              <a:rPr lang="en-US" sz="2800" dirty="0" smtClean="0">
                <a:latin typeface="Cambria" panose="02040503050406030204" pitchFamily="18" charset="0"/>
              </a:rPr>
              <a:t>State				 </a:t>
            </a:r>
            <a:r>
              <a:rPr lang="en-US" sz="2800" dirty="0">
                <a:latin typeface="Cambria" panose="02040503050406030204" pitchFamily="18" charset="0"/>
              </a:rPr>
              <a:t>varchar(500)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lvl="0"/>
            <a:r>
              <a:rPr lang="en-US" sz="2800" u="sng" dirty="0">
                <a:latin typeface="Cambria" panose="02040503050406030204" pitchFamily="18" charset="0"/>
              </a:rPr>
              <a:t>ID </a:t>
            </a:r>
            <a:r>
              <a:rPr lang="en-US" sz="2800" dirty="0">
                <a:latin typeface="Cambria" panose="02040503050406030204" pitchFamily="18" charset="0"/>
              </a:rPr>
              <a:t>             			 </a:t>
            </a:r>
            <a:r>
              <a:rPr lang="en-US" sz="2800" dirty="0" err="1" smtClean="0">
                <a:latin typeface="Cambria" panose="02040503050406030204" pitchFamily="18" charset="0"/>
              </a:rPr>
              <a:t>int</a:t>
            </a:r>
            <a:r>
              <a:rPr lang="en-US" sz="2800" dirty="0" smtClean="0">
                <a:latin typeface="Cambria" panose="02040503050406030204" pitchFamily="18" charset="0"/>
              </a:rPr>
              <a:t>(11)</a:t>
            </a:r>
            <a:endParaRPr lang="en-US" sz="2800" dirty="0" smtClean="0"/>
          </a:p>
          <a:p>
            <a:pPr lvl="0"/>
            <a:r>
              <a:rPr lang="en-US" sz="2800" dirty="0" smtClean="0"/>
              <a:t>Vision			 </a:t>
            </a:r>
            <a:r>
              <a:rPr lang="en-US" sz="2800" dirty="0">
                <a:latin typeface="Cambria" panose="02040503050406030204" pitchFamily="18" charset="0"/>
              </a:rPr>
              <a:t>varchar(500)</a:t>
            </a:r>
            <a:endParaRPr lang="en-US" sz="2800" dirty="0" smtClean="0"/>
          </a:p>
          <a:p>
            <a:pPr lvl="0"/>
            <a:r>
              <a:rPr lang="en-US" sz="2800" dirty="0" err="1" smtClean="0"/>
              <a:t>totalDonation</a:t>
            </a:r>
            <a:r>
              <a:rPr lang="en-US" sz="2800" dirty="0" smtClean="0"/>
              <a:t>   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(11)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5527" y="6059487"/>
            <a:ext cx="1142700" cy="377825"/>
          </a:xfrm>
        </p:spPr>
        <p:txBody>
          <a:bodyPr/>
          <a:lstStyle/>
          <a:p>
            <a:r>
              <a:rPr lang="en-US" dirty="0"/>
              <a:t>6-july-2017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4388" y="5870575"/>
            <a:ext cx="2819071" cy="37782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telapoka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774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ambria" panose="02040503050406030204" pitchFamily="18" charset="0"/>
              </a:rPr>
              <a:t>Attributes with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219" y="1650363"/>
            <a:ext cx="5158407" cy="43117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ambria" panose="02040503050406030204" pitchFamily="18" charset="0"/>
              </a:rPr>
              <a:t>Attributes of </a:t>
            </a:r>
            <a:r>
              <a:rPr lang="en-US" sz="2400" b="1" dirty="0" smtClean="0">
                <a:latin typeface="Cambria" panose="02040503050406030204" pitchFamily="18" charset="0"/>
              </a:rPr>
              <a:t>discussion:</a:t>
            </a:r>
            <a:endParaRPr lang="en-US" sz="2400" b="1" dirty="0">
              <a:latin typeface="Cambria" panose="02040503050406030204" pitchFamily="18" charset="0"/>
            </a:endParaRPr>
          </a:p>
          <a:p>
            <a:pPr lvl="0"/>
            <a:r>
              <a:rPr lang="en-US" sz="2400" dirty="0" smtClean="0">
                <a:latin typeface="Cambria" panose="02040503050406030204" pitchFamily="18" charset="0"/>
              </a:rPr>
              <a:t>heading</a:t>
            </a:r>
            <a:r>
              <a:rPr lang="en-US" sz="2400" dirty="0">
                <a:latin typeface="Cambria" panose="02040503050406030204" pitchFamily="18" charset="0"/>
              </a:rPr>
              <a:t>			</a:t>
            </a:r>
            <a:r>
              <a:rPr lang="en-US" sz="2400" dirty="0" smtClean="0">
                <a:latin typeface="Cambria" panose="02040503050406030204" pitchFamily="18" charset="0"/>
              </a:rPr>
              <a:t>varchar(5000)</a:t>
            </a:r>
          </a:p>
          <a:p>
            <a:pPr lvl="0"/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u="sng" dirty="0" err="1" smtClean="0">
                <a:latin typeface="Cambria" panose="02040503050406030204" pitchFamily="18" charset="0"/>
              </a:rPr>
              <a:t>commId</a:t>
            </a:r>
            <a:r>
              <a:rPr lang="en-US" sz="2400" dirty="0" smtClean="0">
                <a:latin typeface="Cambria" panose="02040503050406030204" pitchFamily="18" charset="0"/>
              </a:rPr>
              <a:t>                   </a:t>
            </a:r>
            <a:r>
              <a:rPr lang="en-US" sz="2400" dirty="0" err="1" smtClean="0"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</a:rPr>
              <a:t>(11)</a:t>
            </a:r>
          </a:p>
          <a:p>
            <a:pPr lvl="0"/>
            <a:r>
              <a:rPr lang="en-US" sz="2400" dirty="0" smtClean="0">
                <a:latin typeface="Cambria" panose="02040503050406030204" pitchFamily="18" charset="0"/>
              </a:rPr>
              <a:t>comment   			varchar(5000)</a:t>
            </a:r>
          </a:p>
          <a:p>
            <a:pPr lvl="0"/>
            <a:r>
              <a:rPr lang="en-US" sz="2400" dirty="0" err="1">
                <a:latin typeface="Cambria" panose="02040503050406030204" pitchFamily="18" charset="0"/>
              </a:rPr>
              <a:t>u</a:t>
            </a:r>
            <a:r>
              <a:rPr lang="en-US" sz="2400" dirty="0" err="1" smtClean="0">
                <a:latin typeface="Cambria" panose="02040503050406030204" pitchFamily="18" charset="0"/>
              </a:rPr>
              <a:t>ser_id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				</a:t>
            </a:r>
            <a:r>
              <a:rPr lang="en-US" sz="2400" dirty="0" err="1" smtClean="0"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</a:rPr>
              <a:t>(11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pPr lvl="0"/>
            <a:r>
              <a:rPr lang="en-US" sz="2400" dirty="0" smtClean="0">
                <a:latin typeface="Cambria" panose="02040503050406030204" pitchFamily="18" charset="0"/>
              </a:rPr>
              <a:t>date  </a:t>
            </a:r>
            <a:r>
              <a:rPr lang="en-US" sz="2400" dirty="0">
                <a:latin typeface="Cambria" panose="02040503050406030204" pitchFamily="18" charset="0"/>
              </a:rPr>
              <a:t>			 </a:t>
            </a:r>
            <a:r>
              <a:rPr lang="en-US" sz="2400" dirty="0" smtClean="0">
                <a:latin typeface="Cambria" panose="02040503050406030204" pitchFamily="18" charset="0"/>
              </a:rPr>
              <a:t>     </a:t>
            </a:r>
            <a:r>
              <a:rPr lang="en-US" sz="2400" dirty="0" err="1" smtClean="0">
                <a:latin typeface="Cambria" panose="02040503050406030204" pitchFamily="18" charset="0"/>
              </a:rPr>
              <a:t>datetime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2103" y="1484243"/>
            <a:ext cx="4707975" cy="4187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ambria" panose="02040503050406030204" pitchFamily="18" charset="0"/>
              </a:rPr>
              <a:t>Attributes of </a:t>
            </a:r>
            <a:r>
              <a:rPr lang="en-US" sz="2400" b="1" dirty="0" smtClean="0">
                <a:latin typeface="Cambria" panose="02040503050406030204" pitchFamily="18" charset="0"/>
              </a:rPr>
              <a:t>ideas:</a:t>
            </a:r>
            <a:endParaRPr lang="en-US" sz="2400" b="1" dirty="0">
              <a:latin typeface="Cambria" panose="02040503050406030204" pitchFamily="18" charset="0"/>
            </a:endParaRPr>
          </a:p>
          <a:p>
            <a:pPr lvl="0"/>
            <a:r>
              <a:rPr lang="en-US" sz="2400" dirty="0" smtClean="0">
                <a:latin typeface="Cambria" panose="02040503050406030204" pitchFamily="18" charset="0"/>
              </a:rPr>
              <a:t>Name</a:t>
            </a:r>
            <a:r>
              <a:rPr lang="en-US" sz="2400" dirty="0">
                <a:latin typeface="Cambria" panose="02040503050406030204" pitchFamily="18" charset="0"/>
              </a:rPr>
              <a:t>	 </a:t>
            </a:r>
            <a:r>
              <a:rPr lang="en-US" sz="2400" dirty="0" smtClean="0">
                <a:latin typeface="Cambria" panose="02040503050406030204" pitchFamily="18" charset="0"/>
              </a:rPr>
              <a:t>            </a:t>
            </a:r>
            <a:r>
              <a:rPr lang="en-US" sz="2400" dirty="0" err="1" smtClean="0"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</a:rPr>
              <a:t>(11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pPr lvl="0"/>
            <a:r>
              <a:rPr lang="en-US" sz="2400" dirty="0" smtClean="0">
                <a:latin typeface="Cambria" panose="02040503050406030204" pitchFamily="18" charset="0"/>
              </a:rPr>
              <a:t>Email                  varchar(50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pPr lvl="0"/>
            <a:r>
              <a:rPr lang="en-US" sz="2400" dirty="0" smtClean="0">
                <a:latin typeface="Cambria" panose="02040503050406030204" pitchFamily="18" charset="0"/>
              </a:rPr>
              <a:t>Message  </a:t>
            </a:r>
            <a:r>
              <a:rPr lang="en-US" sz="2400" dirty="0">
                <a:latin typeface="Cambria" panose="02040503050406030204" pitchFamily="18" charset="0"/>
              </a:rPr>
              <a:t>		</a:t>
            </a:r>
            <a:r>
              <a:rPr lang="en-US" sz="2400" dirty="0" smtClean="0">
                <a:latin typeface="Cambria" panose="02040503050406030204" pitchFamily="18" charset="0"/>
              </a:rPr>
              <a:t>varchar(5000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pPr marL="0" indent="0" algn="ctr">
              <a:buNone/>
            </a:pP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5530" y="6075986"/>
            <a:ext cx="1019356" cy="377825"/>
          </a:xfrm>
        </p:spPr>
        <p:txBody>
          <a:bodyPr/>
          <a:lstStyle/>
          <a:p>
            <a:r>
              <a:rPr lang="en-US" dirty="0"/>
              <a:t>6-july-2017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64697" y="6059487"/>
            <a:ext cx="2748763" cy="37782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telapoka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64494" y="6059486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1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ambria" panose="02040503050406030204" pitchFamily="18" charset="0"/>
              </a:rPr>
              <a:t>Attributes with data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145623" y="2094729"/>
            <a:ext cx="8674777" cy="39358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ambria" panose="02040503050406030204" pitchFamily="18" charset="0"/>
              </a:rPr>
              <a:t>Attributes of </a:t>
            </a:r>
            <a:r>
              <a:rPr lang="en-US" sz="2400" b="1" dirty="0" smtClean="0">
                <a:latin typeface="Cambria" panose="02040503050406030204" pitchFamily="18" charset="0"/>
              </a:rPr>
              <a:t>survey:</a:t>
            </a:r>
            <a:endParaRPr lang="en-US" sz="2400" b="1" dirty="0">
              <a:latin typeface="Cambria" panose="02040503050406030204" pitchFamily="18" charset="0"/>
            </a:endParaRPr>
          </a:p>
          <a:p>
            <a:pPr lvl="0"/>
            <a:r>
              <a:rPr lang="en-US" sz="2400" u="sng" dirty="0" smtClean="0">
                <a:latin typeface="Cambria" panose="02040503050406030204" pitchFamily="18" charset="0"/>
              </a:rPr>
              <a:t>Name</a:t>
            </a:r>
            <a:r>
              <a:rPr lang="en-US" sz="2400" dirty="0">
                <a:latin typeface="Cambria" panose="02040503050406030204" pitchFamily="18" charset="0"/>
              </a:rPr>
              <a:t>			</a:t>
            </a:r>
            <a:r>
              <a:rPr lang="en-US" sz="2400" dirty="0" smtClean="0">
                <a:latin typeface="Cambria" panose="02040503050406030204" pitchFamily="18" charset="0"/>
              </a:rPr>
              <a:t>                                                        </a:t>
            </a:r>
            <a:r>
              <a:rPr lang="en-US" sz="2400" dirty="0">
                <a:latin typeface="Cambria" panose="02040503050406030204" pitchFamily="18" charset="0"/>
              </a:rPr>
              <a:t>varchar(5000)</a:t>
            </a:r>
          </a:p>
          <a:p>
            <a:pPr lvl="0"/>
            <a:r>
              <a:rPr lang="en-US" sz="2400" dirty="0" smtClean="0">
                <a:latin typeface="Cambria" panose="02040503050406030204" pitchFamily="18" charset="0"/>
              </a:rPr>
              <a:t>level                           							 varchar(5000)</a:t>
            </a:r>
            <a:endParaRPr lang="en-US" sz="2400" dirty="0">
              <a:latin typeface="Cambria" panose="02040503050406030204" pitchFamily="18" charset="0"/>
            </a:endParaRPr>
          </a:p>
          <a:p>
            <a:pPr lvl="0"/>
            <a:r>
              <a:rPr lang="en-US" sz="2400" dirty="0" smtClean="0">
                <a:latin typeface="Cambria" panose="02040503050406030204" pitchFamily="18" charset="0"/>
              </a:rPr>
              <a:t>global     </a:t>
            </a:r>
            <a:r>
              <a:rPr lang="en-US" sz="2400" dirty="0">
                <a:latin typeface="Cambria" panose="02040503050406030204" pitchFamily="18" charset="0"/>
              </a:rPr>
              <a:t>				</a:t>
            </a:r>
            <a:r>
              <a:rPr lang="en-US" sz="2400" dirty="0" smtClean="0">
                <a:latin typeface="Cambria" panose="02040503050406030204" pitchFamily="18" charset="0"/>
              </a:rPr>
              <a:t>  						 </a:t>
            </a:r>
            <a:r>
              <a:rPr lang="en-US" sz="2400" dirty="0">
                <a:latin typeface="Cambria" panose="02040503050406030204" pitchFamily="18" charset="0"/>
              </a:rPr>
              <a:t>varchar(5000)</a:t>
            </a:r>
          </a:p>
          <a:p>
            <a:pPr lvl="0"/>
            <a:r>
              <a:rPr lang="en-US" sz="2400" dirty="0" smtClean="0">
                <a:latin typeface="Cambria" panose="02040503050406030204" pitchFamily="18" charset="0"/>
              </a:rPr>
              <a:t>evidence	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                      						 </a:t>
            </a:r>
            <a:r>
              <a:rPr lang="en-US" sz="2400" dirty="0">
                <a:latin typeface="Cambria" panose="02040503050406030204" pitchFamily="18" charset="0"/>
              </a:rPr>
              <a:t>varchar(5000)</a:t>
            </a:r>
          </a:p>
          <a:p>
            <a:pPr lvl="0"/>
            <a:r>
              <a:rPr lang="en-US" sz="2400" dirty="0" smtClean="0">
                <a:latin typeface="Cambria" panose="02040503050406030204" pitchFamily="18" charset="0"/>
              </a:rPr>
              <a:t>activity</a:t>
            </a:r>
            <a:r>
              <a:rPr lang="en-US" sz="2400" dirty="0">
                <a:latin typeface="Cambria" panose="02040503050406030204" pitchFamily="18" charset="0"/>
              </a:rPr>
              <a:t>				</a:t>
            </a:r>
            <a:r>
              <a:rPr lang="en-US" sz="2400" dirty="0" smtClean="0">
                <a:latin typeface="Cambria" panose="02040503050406030204" pitchFamily="18" charset="0"/>
              </a:rPr>
              <a:t>   							varchar(5000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r>
              <a:rPr lang="en-US" sz="2400" dirty="0">
                <a:latin typeface="Cambria" panose="02040503050406030204" pitchFamily="18" charset="0"/>
              </a:rPr>
              <a:t>e</a:t>
            </a:r>
            <a:r>
              <a:rPr lang="en-US" sz="2400" dirty="0" smtClean="0">
                <a:latin typeface="Cambria" panose="02040503050406030204" pitchFamily="18" charset="0"/>
              </a:rPr>
              <a:t>nvironment            							 </a:t>
            </a:r>
            <a:r>
              <a:rPr lang="en-US" sz="2400" dirty="0">
                <a:latin typeface="Cambria" panose="02040503050406030204" pitchFamily="18" charset="0"/>
              </a:rPr>
              <a:t>varchar(5000</a:t>
            </a:r>
            <a:r>
              <a:rPr lang="en-US" sz="2400" dirty="0" smtClean="0">
                <a:latin typeface="Cambria" panose="02040503050406030204" pitchFamily="18" charset="0"/>
              </a:rPr>
              <a:t>)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steps                          							 </a:t>
            </a:r>
            <a:r>
              <a:rPr lang="en-US" sz="2400" dirty="0">
                <a:latin typeface="Cambria" panose="02040503050406030204" pitchFamily="18" charset="0"/>
              </a:rPr>
              <a:t>varchar(5000)</a:t>
            </a:r>
          </a:p>
          <a:p>
            <a:pPr lvl="0"/>
            <a:endParaRPr lang="en-US" sz="2400" dirty="0">
              <a:latin typeface="Cambria" panose="02040503050406030204" pitchFamily="18" charset="0"/>
            </a:endParaRPr>
          </a:p>
          <a:p>
            <a:pPr marL="0" indent="0" algn="ctr">
              <a:buNone/>
            </a:pPr>
            <a:endParaRPr lang="en-US" sz="2400" b="1" dirty="0">
              <a:latin typeface="Cambria" panose="02040503050406030204" pitchFamily="18" charset="0"/>
            </a:endParaRPr>
          </a:p>
          <a:p>
            <a:pPr marL="0" indent="0" algn="ctr">
              <a:buNone/>
            </a:pP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7244" y="6059487"/>
            <a:ext cx="1000611" cy="377825"/>
          </a:xfrm>
        </p:spPr>
        <p:txBody>
          <a:bodyPr/>
          <a:lstStyle/>
          <a:p>
            <a:r>
              <a:rPr lang="en-US" dirty="0"/>
              <a:t>6-july-2017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732" y="5923446"/>
            <a:ext cx="2775268" cy="37782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telapoka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51243" y="592344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Cambria" panose="02040503050406030204" pitchFamily="18" charset="0"/>
              </a:rPr>
              <a:t>Attributes</a:t>
            </a:r>
            <a:r>
              <a:rPr lang="en-US" sz="6000" b="1" dirty="0">
                <a:latin typeface="Cambria" panose="02040503050406030204" pitchFamily="18" charset="0"/>
              </a:rPr>
              <a:t> </a:t>
            </a:r>
            <a:r>
              <a:rPr lang="en-US" sz="6000" dirty="0">
                <a:latin typeface="Cambria" panose="02040503050406030204" pitchFamily="18" charset="0"/>
              </a:rPr>
              <a:t>with Symbols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937" y="2084088"/>
            <a:ext cx="6910818" cy="36491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Simple Attribute: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Composite Attribute: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Derived Attribute: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Multivalued Attribute: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591" y="6059349"/>
            <a:ext cx="995118" cy="377825"/>
          </a:xfrm>
        </p:spPr>
        <p:txBody>
          <a:bodyPr/>
          <a:lstStyle/>
          <a:p>
            <a:r>
              <a:rPr lang="en-US" dirty="0"/>
              <a:t>6-july-2017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9581" y="6013819"/>
            <a:ext cx="2801772" cy="37782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telapoka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180460" y="6013819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95998" y="2364686"/>
            <a:ext cx="2252870" cy="62285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74032" y="4861589"/>
            <a:ext cx="2279374" cy="7023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166434" y="4960980"/>
            <a:ext cx="2111997" cy="503582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52066" y="4072502"/>
            <a:ext cx="2296802" cy="59634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074032" y="3271083"/>
            <a:ext cx="2274836" cy="608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          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399664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94761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90000"/>
                  </a:schemeClr>
                </a:solidFill>
                <a:latin typeface="Cambria" panose="02040503050406030204" pitchFamily="18" charset="0"/>
              </a:rPr>
              <a:t>ENTITY RELATIONSHIP DIAGRAM (ERD)</a:t>
            </a:r>
            <a:endParaRPr lang="en-US" sz="48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1060" y="6480175"/>
            <a:ext cx="820573" cy="377825"/>
          </a:xfrm>
        </p:spPr>
        <p:txBody>
          <a:bodyPr/>
          <a:lstStyle/>
          <a:p>
            <a:r>
              <a:rPr lang="en-US" dirty="0"/>
              <a:t>18-Jan-17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299997" y="6484995"/>
            <a:ext cx="3027059" cy="37782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 smtClean="0"/>
              <a:t>Telapoka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365990" y="6457871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91633" y="4558146"/>
            <a:ext cx="1454585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60818" y="3557601"/>
            <a:ext cx="1579418" cy="581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353253" y="2201366"/>
            <a:ext cx="1567831" cy="581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304700" y="4615350"/>
            <a:ext cx="1537855" cy="623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308122" y="960908"/>
            <a:ext cx="1623798" cy="5725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975231" y="2848620"/>
            <a:ext cx="1413164" cy="49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768523" y="4780625"/>
            <a:ext cx="1500015" cy="4849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951701" y="4152403"/>
            <a:ext cx="1749066" cy="7716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Confirmpassword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447446" y="5651900"/>
            <a:ext cx="1697323" cy="4467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commid</a:t>
            </a:r>
            <a:endParaRPr lang="en-US" u="sng" dirty="0"/>
          </a:p>
        </p:txBody>
      </p:sp>
      <p:sp>
        <p:nvSpPr>
          <p:cNvPr id="29" name="Oval 28"/>
          <p:cNvSpPr/>
          <p:nvPr/>
        </p:nvSpPr>
        <p:spPr>
          <a:xfrm>
            <a:off x="14313" y="5317323"/>
            <a:ext cx="1886000" cy="5843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527698" y="2513951"/>
            <a:ext cx="1177637" cy="41940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0280073" y="1391556"/>
            <a:ext cx="1222955" cy="3808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7198712" y="3557601"/>
            <a:ext cx="1724892" cy="4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752920" y="5800775"/>
            <a:ext cx="1260764" cy="4214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0543309" y="5482428"/>
            <a:ext cx="1477881" cy="9374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479801" y="4495672"/>
            <a:ext cx="1233054" cy="4087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30182" y="2909674"/>
            <a:ext cx="1177637" cy="4017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9" name="Diamond 38"/>
          <p:cNvSpPr/>
          <p:nvPr/>
        </p:nvSpPr>
        <p:spPr>
          <a:xfrm>
            <a:off x="201567" y="3399499"/>
            <a:ext cx="2246765" cy="82122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 err="1" smtClean="0"/>
              <a:t>headid</a:t>
            </a:r>
            <a:endParaRPr lang="en-US" sz="1200" b="1" u="sng" dirty="0"/>
          </a:p>
        </p:txBody>
      </p:sp>
      <p:sp>
        <p:nvSpPr>
          <p:cNvPr id="40" name="Diamond 39"/>
          <p:cNvSpPr/>
          <p:nvPr/>
        </p:nvSpPr>
        <p:spPr>
          <a:xfrm>
            <a:off x="5984341" y="5258951"/>
            <a:ext cx="1750359" cy="78775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/>
              <a:t>UserID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1002398" y="2181711"/>
            <a:ext cx="1674344" cy="586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threads</a:t>
            </a:r>
            <a:endParaRPr lang="en-US" dirty="0"/>
          </a:p>
        </p:txBody>
      </p:sp>
      <p:cxnSp>
        <p:nvCxnSpPr>
          <p:cNvPr id="6" name="Straight Connector 5"/>
          <p:cNvCxnSpPr>
            <a:endCxn id="38" idx="7"/>
          </p:cNvCxnSpPr>
          <p:nvPr/>
        </p:nvCxnSpPr>
        <p:spPr>
          <a:xfrm flipH="1">
            <a:off x="1135358" y="2768231"/>
            <a:ext cx="337089" cy="200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9" idx="0"/>
            <a:endCxn id="43" idx="2"/>
          </p:cNvCxnSpPr>
          <p:nvPr/>
        </p:nvCxnSpPr>
        <p:spPr>
          <a:xfrm flipV="1">
            <a:off x="1324950" y="2768231"/>
            <a:ext cx="514620" cy="631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9" idx="4"/>
            <a:endCxn id="43" idx="0"/>
          </p:cNvCxnSpPr>
          <p:nvPr/>
        </p:nvCxnSpPr>
        <p:spPr>
          <a:xfrm flipH="1">
            <a:off x="1839570" y="1533414"/>
            <a:ext cx="1280451" cy="64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72" idx="1"/>
          </p:cNvCxnSpPr>
          <p:nvPr/>
        </p:nvCxnSpPr>
        <p:spPr>
          <a:xfrm>
            <a:off x="2676742" y="2474971"/>
            <a:ext cx="26314" cy="677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2"/>
          </p:cNvCxnSpPr>
          <p:nvPr/>
        </p:nvCxnSpPr>
        <p:spPr>
          <a:xfrm>
            <a:off x="1324950" y="4220720"/>
            <a:ext cx="160380" cy="341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29" idx="7"/>
          </p:cNvCxnSpPr>
          <p:nvPr/>
        </p:nvCxnSpPr>
        <p:spPr>
          <a:xfrm flipH="1">
            <a:off x="1629504" y="5167746"/>
            <a:ext cx="123416" cy="210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3"/>
            <a:endCxn id="72" idx="2"/>
          </p:cNvCxnSpPr>
          <p:nvPr/>
        </p:nvCxnSpPr>
        <p:spPr>
          <a:xfrm flipV="1">
            <a:off x="2646218" y="3563332"/>
            <a:ext cx="1180221" cy="129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35" idx="0"/>
          </p:cNvCxnSpPr>
          <p:nvPr/>
        </p:nvCxnSpPr>
        <p:spPr>
          <a:xfrm>
            <a:off x="2279670" y="5167746"/>
            <a:ext cx="103632" cy="633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8" idx="2"/>
            <a:endCxn id="13" idx="3"/>
          </p:cNvCxnSpPr>
          <p:nvPr/>
        </p:nvCxnSpPr>
        <p:spPr>
          <a:xfrm flipH="1" flipV="1">
            <a:off x="2646218" y="4862946"/>
            <a:ext cx="801228" cy="1012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1" idx="4"/>
          </p:cNvCxnSpPr>
          <p:nvPr/>
        </p:nvCxnSpPr>
        <p:spPr>
          <a:xfrm flipH="1" flipV="1">
            <a:off x="6116517" y="2933353"/>
            <a:ext cx="176067" cy="638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4" idx="1"/>
            <a:endCxn id="72" idx="3"/>
          </p:cNvCxnSpPr>
          <p:nvPr/>
        </p:nvCxnSpPr>
        <p:spPr>
          <a:xfrm flipH="1" flipV="1">
            <a:off x="4949821" y="3152722"/>
            <a:ext cx="210997" cy="695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5" idx="0"/>
          </p:cNvCxnSpPr>
          <p:nvPr/>
        </p:nvCxnSpPr>
        <p:spPr>
          <a:xfrm flipH="1" flipV="1">
            <a:off x="5396018" y="4138892"/>
            <a:ext cx="122513" cy="641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33" idx="2"/>
          </p:cNvCxnSpPr>
          <p:nvPr/>
        </p:nvCxnSpPr>
        <p:spPr>
          <a:xfrm flipV="1">
            <a:off x="6773766" y="3787776"/>
            <a:ext cx="424946" cy="17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4" idx="2"/>
          </p:cNvCxnSpPr>
          <p:nvPr/>
        </p:nvCxnSpPr>
        <p:spPr>
          <a:xfrm flipH="1">
            <a:off x="6711402" y="3098002"/>
            <a:ext cx="263829" cy="469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4" idx="1"/>
            <a:endCxn id="37" idx="7"/>
          </p:cNvCxnSpPr>
          <p:nvPr/>
        </p:nvCxnSpPr>
        <p:spPr>
          <a:xfrm flipH="1">
            <a:off x="4532278" y="3848547"/>
            <a:ext cx="628540" cy="706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8123397" y="1304979"/>
            <a:ext cx="1331386" cy="6078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10155383" y="2991697"/>
            <a:ext cx="1704936" cy="5033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cxnSp>
        <p:nvCxnSpPr>
          <p:cNvPr id="79" name="Straight Connector 78"/>
          <p:cNvCxnSpPr>
            <a:stCxn id="76" idx="4"/>
          </p:cNvCxnSpPr>
          <p:nvPr/>
        </p:nvCxnSpPr>
        <p:spPr>
          <a:xfrm>
            <a:off x="8789090" y="1912823"/>
            <a:ext cx="1213892" cy="28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2" idx="4"/>
          </p:cNvCxnSpPr>
          <p:nvPr/>
        </p:nvCxnSpPr>
        <p:spPr>
          <a:xfrm flipH="1">
            <a:off x="10444817" y="1772392"/>
            <a:ext cx="446734" cy="466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77" idx="1"/>
          </p:cNvCxnSpPr>
          <p:nvPr/>
        </p:nvCxnSpPr>
        <p:spPr>
          <a:xfrm>
            <a:off x="10155383" y="2783257"/>
            <a:ext cx="249682" cy="282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9011931" y="5910082"/>
            <a:ext cx="1443050" cy="4756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8573686" y="2835555"/>
            <a:ext cx="1269579" cy="47590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10444817" y="3910198"/>
            <a:ext cx="1413228" cy="4873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0981065" y="4861472"/>
            <a:ext cx="1132331" cy="5153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7080069" y="5997598"/>
            <a:ext cx="1843535" cy="6043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evidence</a:t>
            </a:r>
            <a:endParaRPr lang="en-US" dirty="0"/>
          </a:p>
        </p:txBody>
      </p:sp>
      <p:cxnSp>
        <p:nvCxnSpPr>
          <p:cNvPr id="91" name="Straight Connector 90"/>
          <p:cNvCxnSpPr>
            <a:stCxn id="40" idx="3"/>
            <a:endCxn id="16" idx="1"/>
          </p:cNvCxnSpPr>
          <p:nvPr/>
        </p:nvCxnSpPr>
        <p:spPr>
          <a:xfrm flipV="1">
            <a:off x="7734700" y="4927077"/>
            <a:ext cx="1570000" cy="725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6" idx="0"/>
            <a:endCxn id="86" idx="4"/>
          </p:cNvCxnSpPr>
          <p:nvPr/>
        </p:nvCxnSpPr>
        <p:spPr>
          <a:xfrm flipV="1">
            <a:off x="10073628" y="4397589"/>
            <a:ext cx="1077803" cy="217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6" idx="3"/>
            <a:endCxn id="88" idx="0"/>
          </p:cNvCxnSpPr>
          <p:nvPr/>
        </p:nvCxnSpPr>
        <p:spPr>
          <a:xfrm flipV="1">
            <a:off x="10842555" y="4861472"/>
            <a:ext cx="704676" cy="65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6" idx="2"/>
            <a:endCxn id="84" idx="0"/>
          </p:cNvCxnSpPr>
          <p:nvPr/>
        </p:nvCxnSpPr>
        <p:spPr>
          <a:xfrm flipH="1">
            <a:off x="9733456" y="5238804"/>
            <a:ext cx="340172" cy="671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8275026" y="5244074"/>
            <a:ext cx="1246788" cy="75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36" idx="1"/>
          </p:cNvCxnSpPr>
          <p:nvPr/>
        </p:nvCxnSpPr>
        <p:spPr>
          <a:xfrm>
            <a:off x="10543309" y="5253693"/>
            <a:ext cx="485713" cy="262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5" idx="3"/>
            <a:endCxn id="16" idx="1"/>
          </p:cNvCxnSpPr>
          <p:nvPr/>
        </p:nvCxnSpPr>
        <p:spPr>
          <a:xfrm>
            <a:off x="8759612" y="3241762"/>
            <a:ext cx="545088" cy="16853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0" idx="0"/>
            <a:endCxn id="14" idx="2"/>
          </p:cNvCxnSpPr>
          <p:nvPr/>
        </p:nvCxnSpPr>
        <p:spPr>
          <a:xfrm flipH="1" flipV="1">
            <a:off x="5950527" y="4139492"/>
            <a:ext cx="908994" cy="11194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839570" y="5844269"/>
            <a:ext cx="1094353" cy="32175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11698" y="232928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669582" y="2940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436305" y="489620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513550" y="46044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175430" y="2948844"/>
            <a:ext cx="1094353" cy="32175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4" idx="3"/>
            <a:endCxn id="26" idx="2"/>
          </p:cNvCxnSpPr>
          <p:nvPr/>
        </p:nvCxnSpPr>
        <p:spPr>
          <a:xfrm>
            <a:off x="6740236" y="3848547"/>
            <a:ext cx="211465" cy="689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/>
          <p:cNvSpPr/>
          <p:nvPr/>
        </p:nvSpPr>
        <p:spPr>
          <a:xfrm>
            <a:off x="2703056" y="2742111"/>
            <a:ext cx="2246765" cy="82122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 err="1" smtClean="0"/>
              <a:t>UserID</a:t>
            </a:r>
            <a:endParaRPr lang="en-US" sz="1200" b="1" u="sng" dirty="0"/>
          </a:p>
        </p:txBody>
      </p:sp>
      <p:sp>
        <p:nvSpPr>
          <p:cNvPr id="78" name="TextBox 77"/>
          <p:cNvSpPr txBox="1"/>
          <p:nvPr/>
        </p:nvSpPr>
        <p:spPr>
          <a:xfrm>
            <a:off x="5355959" y="30301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528347" y="42129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74" name="Oval 73"/>
          <p:cNvSpPr/>
          <p:nvPr/>
        </p:nvSpPr>
        <p:spPr>
          <a:xfrm>
            <a:off x="6513550" y="2091659"/>
            <a:ext cx="1312355" cy="41940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5" name="Straight Connector 4"/>
          <p:cNvCxnSpPr>
            <a:endCxn id="74" idx="4"/>
          </p:cNvCxnSpPr>
          <p:nvPr/>
        </p:nvCxnSpPr>
        <p:spPr>
          <a:xfrm flipV="1">
            <a:off x="6292584" y="2511061"/>
            <a:ext cx="877144" cy="1046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204090" y="1893227"/>
            <a:ext cx="1912427" cy="41940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donations</a:t>
            </a:r>
            <a:endParaRPr lang="en-US" dirty="0"/>
          </a:p>
        </p:txBody>
      </p:sp>
      <p:cxnSp>
        <p:nvCxnSpPr>
          <p:cNvPr id="27" name="Straight Connector 26"/>
          <p:cNvCxnSpPr>
            <a:stCxn id="14" idx="0"/>
            <a:endCxn id="87" idx="4"/>
          </p:cNvCxnSpPr>
          <p:nvPr/>
        </p:nvCxnSpPr>
        <p:spPr>
          <a:xfrm flipH="1" flipV="1">
            <a:off x="5160304" y="2312629"/>
            <a:ext cx="790223" cy="1244972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16710" y="33450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822773" y="409787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6" name="Oval 95"/>
          <p:cNvSpPr/>
          <p:nvPr/>
        </p:nvSpPr>
        <p:spPr>
          <a:xfrm>
            <a:off x="9043477" y="3540191"/>
            <a:ext cx="1621985" cy="47590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surveyid</a:t>
            </a:r>
            <a:endParaRPr lang="en-US" dirty="0"/>
          </a:p>
        </p:txBody>
      </p:sp>
      <p:cxnSp>
        <p:nvCxnSpPr>
          <p:cNvPr id="68" name="Straight Connector 67"/>
          <p:cNvCxnSpPr>
            <a:stCxn id="16" idx="0"/>
            <a:endCxn id="96" idx="4"/>
          </p:cNvCxnSpPr>
          <p:nvPr/>
        </p:nvCxnSpPr>
        <p:spPr>
          <a:xfrm flipH="1" flipV="1">
            <a:off x="9854470" y="4016092"/>
            <a:ext cx="219158" cy="599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1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09600"/>
            <a:ext cx="12192000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574" y="2181823"/>
            <a:ext cx="8388626" cy="3649133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Cambria" panose="02040503050406030204" pitchFamily="18" charset="0"/>
              </a:rPr>
              <a:t>We will try our best to implement the project as the ERD and Class Diagram we have prepared.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783" y="5940079"/>
            <a:ext cx="1072364" cy="377825"/>
          </a:xfrm>
        </p:spPr>
        <p:txBody>
          <a:bodyPr/>
          <a:lstStyle/>
          <a:p>
            <a:r>
              <a:rPr lang="en-US" dirty="0"/>
              <a:t>6-july-2017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89983" y="5870575"/>
            <a:ext cx="2523476" cy="37782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telapoka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6964" y="5844070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3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798</TotalTime>
  <Words>266</Words>
  <Application>Microsoft Office PowerPoint</Application>
  <PresentationFormat>Widescreen</PresentationFormat>
  <Paragraphs>139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</vt:lpstr>
      <vt:lpstr>Century Gothic</vt:lpstr>
      <vt:lpstr>Times New Roman</vt:lpstr>
      <vt:lpstr>Vrinda</vt:lpstr>
      <vt:lpstr>Wingdings</vt:lpstr>
      <vt:lpstr>Wingdings 3</vt:lpstr>
      <vt:lpstr>Ion</vt:lpstr>
      <vt:lpstr>GREENER EARTH A website on Climate Change</vt:lpstr>
      <vt:lpstr>ENTITY-RELATIONSHIP DIAGRAM (ERD)</vt:lpstr>
      <vt:lpstr>ENTITY SETS</vt:lpstr>
      <vt:lpstr>Attributes with data types</vt:lpstr>
      <vt:lpstr>Attributes with data types</vt:lpstr>
      <vt:lpstr>Attributes with data types</vt:lpstr>
      <vt:lpstr>Attributes with Symbols </vt:lpstr>
      <vt:lpstr>ENTITY RELATIONSHIP DIAGRAM (ERD)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Review  Team frostbite</dc:title>
  <dc:creator>Swarnali Hridima Roy</dc:creator>
  <cp:lastModifiedBy>Samin Shahriar Tokey</cp:lastModifiedBy>
  <cp:revision>77</cp:revision>
  <dcterms:created xsi:type="dcterms:W3CDTF">2017-01-12T14:25:04Z</dcterms:created>
  <dcterms:modified xsi:type="dcterms:W3CDTF">2017-07-16T17:29:59Z</dcterms:modified>
</cp:coreProperties>
</file>