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23"/>
  </p:notesMasterIdLst>
  <p:sldIdLst>
    <p:sldId id="256" r:id="rId2"/>
    <p:sldId id="257" r:id="rId3"/>
    <p:sldId id="258" r:id="rId4"/>
    <p:sldId id="259" r:id="rId5"/>
    <p:sldId id="260" r:id="rId6"/>
    <p:sldId id="261" r:id="rId7"/>
    <p:sldId id="268" r:id="rId8"/>
    <p:sldId id="262" r:id="rId9"/>
    <p:sldId id="263" r:id="rId10"/>
    <p:sldId id="265" r:id="rId11"/>
    <p:sldId id="266" r:id="rId12"/>
    <p:sldId id="269" r:id="rId13"/>
    <p:sldId id="267" r:id="rId14"/>
    <p:sldId id="270" r:id="rId15"/>
    <p:sldId id="273" r:id="rId16"/>
    <p:sldId id="271"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fat Sharmin" initials="SS" lastIdx="2" clrIdx="0">
    <p:extLst>
      <p:ext uri="{19B8F6BF-5375-455C-9EA6-DF929625EA0E}">
        <p15:presenceInfo xmlns:p15="http://schemas.microsoft.com/office/powerpoint/2012/main" userId="Shifat Shar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08T11:02:42.137" idx="1">
    <p:pos x="10" y="10"/>
    <p:text/>
    <p:extLst>
      <p:ext uri="{C676402C-5697-4E1C-873F-D02D1690AC5C}">
        <p15:threadingInfo xmlns:p15="http://schemas.microsoft.com/office/powerpoint/2012/main" timeZoneBias="-360"/>
      </p:ext>
    </p:extLst>
  </p:cm>
  <p:cm authorId="1" dt="2017-07-08T11:03:02.199" idx="2">
    <p:pos x="106" y="106"/>
    <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0728C-36E6-4D98-A07C-E74AEC25D01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1631733-3E8E-4C16-8273-8A69F26C242B}">
      <dgm:prSet phldrT="[Text]"/>
      <dgm:spPr/>
      <dgm:t>
        <a:bodyPr/>
        <a:lstStyle/>
        <a:p>
          <a:r>
            <a:rPr lang="en-US" dirty="0"/>
            <a:t>Quick Plan</a:t>
          </a:r>
        </a:p>
      </dgm:t>
    </dgm:pt>
    <dgm:pt modelId="{5601864D-5151-439C-B758-EA595D22F7A2}" type="parTrans" cxnId="{FA7DE08B-1F8A-4C19-A782-CDB71AF1B088}">
      <dgm:prSet/>
      <dgm:spPr/>
      <dgm:t>
        <a:bodyPr/>
        <a:lstStyle/>
        <a:p>
          <a:endParaRPr lang="en-US"/>
        </a:p>
      </dgm:t>
    </dgm:pt>
    <dgm:pt modelId="{26B1D175-5427-4289-A8AE-8DE9805F5D1F}" type="sibTrans" cxnId="{FA7DE08B-1F8A-4C19-A782-CDB71AF1B088}">
      <dgm:prSet/>
      <dgm:spPr/>
      <dgm:t>
        <a:bodyPr/>
        <a:lstStyle/>
        <a:p>
          <a:endParaRPr lang="en-US"/>
        </a:p>
      </dgm:t>
    </dgm:pt>
    <dgm:pt modelId="{F7EE6BE9-FE5F-4199-8EC5-71A7A99A7A8B}">
      <dgm:prSet phldrT="[Text]"/>
      <dgm:spPr/>
      <dgm:t>
        <a:bodyPr/>
        <a:lstStyle/>
        <a:p>
          <a:r>
            <a:rPr lang="en-US" dirty="0"/>
            <a:t>Construction of Prototype</a:t>
          </a:r>
        </a:p>
      </dgm:t>
    </dgm:pt>
    <dgm:pt modelId="{006B3AC5-5CFF-40CA-970E-580CAD019554}" type="parTrans" cxnId="{3248D489-26DE-4D79-A671-516AB42269CF}">
      <dgm:prSet/>
      <dgm:spPr/>
      <dgm:t>
        <a:bodyPr/>
        <a:lstStyle/>
        <a:p>
          <a:endParaRPr lang="en-US"/>
        </a:p>
      </dgm:t>
    </dgm:pt>
    <dgm:pt modelId="{B559A130-ADE5-4F9A-BBC8-20EB58D64A4C}" type="sibTrans" cxnId="{3248D489-26DE-4D79-A671-516AB42269CF}">
      <dgm:prSet/>
      <dgm:spPr/>
      <dgm:t>
        <a:bodyPr/>
        <a:lstStyle/>
        <a:p>
          <a:endParaRPr lang="en-US"/>
        </a:p>
      </dgm:t>
    </dgm:pt>
    <dgm:pt modelId="{70118519-1D09-4B96-A6FD-D61454EB172D}">
      <dgm:prSet phldrT="[Text]"/>
      <dgm:spPr/>
      <dgm:t>
        <a:bodyPr/>
        <a:lstStyle/>
        <a:p>
          <a:r>
            <a:rPr lang="en-US" dirty="0"/>
            <a:t>Deployment, Delivery &amp; Feedback</a:t>
          </a:r>
        </a:p>
      </dgm:t>
    </dgm:pt>
    <dgm:pt modelId="{01EBF51A-B7C0-4E62-917B-41FE5D904CFA}" type="parTrans" cxnId="{6343D1D5-F5EB-4504-946C-8C705247E609}">
      <dgm:prSet/>
      <dgm:spPr/>
      <dgm:t>
        <a:bodyPr/>
        <a:lstStyle/>
        <a:p>
          <a:endParaRPr lang="en-US"/>
        </a:p>
      </dgm:t>
    </dgm:pt>
    <dgm:pt modelId="{00116C6A-5E2F-4A91-9C09-FA98453AF361}" type="sibTrans" cxnId="{6343D1D5-F5EB-4504-946C-8C705247E609}">
      <dgm:prSet/>
      <dgm:spPr/>
      <dgm:t>
        <a:bodyPr/>
        <a:lstStyle/>
        <a:p>
          <a:endParaRPr lang="en-US"/>
        </a:p>
      </dgm:t>
    </dgm:pt>
    <dgm:pt modelId="{420828AC-17D6-4D0C-A9F8-25196BE8119E}">
      <dgm:prSet phldrT="[Text]"/>
      <dgm:spPr/>
      <dgm:t>
        <a:bodyPr/>
        <a:lstStyle/>
        <a:p>
          <a:r>
            <a:rPr lang="en-US" dirty="0"/>
            <a:t>Modeling Quick Design</a:t>
          </a:r>
        </a:p>
      </dgm:t>
    </dgm:pt>
    <dgm:pt modelId="{E3138333-BC08-4F19-947F-DECDB18FFA5F}" type="parTrans" cxnId="{C00FAF09-B393-4DAB-9525-B999A934BE29}">
      <dgm:prSet/>
      <dgm:spPr/>
      <dgm:t>
        <a:bodyPr/>
        <a:lstStyle/>
        <a:p>
          <a:endParaRPr lang="en-US"/>
        </a:p>
      </dgm:t>
    </dgm:pt>
    <dgm:pt modelId="{49BD8A7A-ECEA-4A60-B4F2-53B7224ABC5D}" type="sibTrans" cxnId="{C00FAF09-B393-4DAB-9525-B999A934BE29}">
      <dgm:prSet/>
      <dgm:spPr/>
      <dgm:t>
        <a:bodyPr/>
        <a:lstStyle/>
        <a:p>
          <a:endParaRPr lang="en-US"/>
        </a:p>
      </dgm:t>
    </dgm:pt>
    <dgm:pt modelId="{1512357B-1D57-4751-A419-06DCE93B4822}">
      <dgm:prSet phldrT="[Text]"/>
      <dgm:spPr/>
      <dgm:t>
        <a:bodyPr/>
        <a:lstStyle/>
        <a:p>
          <a:r>
            <a:rPr lang="en-US" dirty="0"/>
            <a:t>Communication</a:t>
          </a:r>
        </a:p>
      </dgm:t>
    </dgm:pt>
    <dgm:pt modelId="{243E8906-D6E2-47EF-9ECA-12B7D040BD16}" type="parTrans" cxnId="{99C83E59-CF58-4F1C-9B32-C31E82FB993C}">
      <dgm:prSet/>
      <dgm:spPr/>
      <dgm:t>
        <a:bodyPr/>
        <a:lstStyle/>
        <a:p>
          <a:endParaRPr lang="en-US"/>
        </a:p>
      </dgm:t>
    </dgm:pt>
    <dgm:pt modelId="{6D34C7D4-1805-45A5-8643-A1BE107FC7F0}" type="sibTrans" cxnId="{99C83E59-CF58-4F1C-9B32-C31E82FB993C}">
      <dgm:prSet/>
      <dgm:spPr/>
      <dgm:t>
        <a:bodyPr/>
        <a:lstStyle/>
        <a:p>
          <a:endParaRPr lang="en-US"/>
        </a:p>
      </dgm:t>
    </dgm:pt>
    <dgm:pt modelId="{F5520291-BEEA-4142-BF48-48F1DDF739A3}" type="pres">
      <dgm:prSet presAssocID="{F680728C-36E6-4D98-A07C-E74AEC25D01E}" presName="cycle" presStyleCnt="0">
        <dgm:presLayoutVars>
          <dgm:dir/>
          <dgm:resizeHandles val="exact"/>
        </dgm:presLayoutVars>
      </dgm:prSet>
      <dgm:spPr/>
    </dgm:pt>
    <dgm:pt modelId="{4DDAA1A0-C786-4B3C-AB2F-CC98C8584114}" type="pres">
      <dgm:prSet presAssocID="{B1631733-3E8E-4C16-8273-8A69F26C242B}" presName="dummy" presStyleCnt="0"/>
      <dgm:spPr/>
    </dgm:pt>
    <dgm:pt modelId="{E914EFB1-F6E6-4901-8689-1F933A07ABF0}" type="pres">
      <dgm:prSet presAssocID="{B1631733-3E8E-4C16-8273-8A69F26C242B}" presName="node" presStyleLbl="revTx" presStyleIdx="0" presStyleCnt="5">
        <dgm:presLayoutVars>
          <dgm:bulletEnabled val="1"/>
        </dgm:presLayoutVars>
      </dgm:prSet>
      <dgm:spPr/>
    </dgm:pt>
    <dgm:pt modelId="{BD6A4016-D21A-4E59-93AF-5FE92129E067}" type="pres">
      <dgm:prSet presAssocID="{26B1D175-5427-4289-A8AE-8DE9805F5D1F}" presName="sibTrans" presStyleLbl="node1" presStyleIdx="0" presStyleCnt="5"/>
      <dgm:spPr/>
    </dgm:pt>
    <dgm:pt modelId="{DA0EDEFA-998D-4CEC-BE90-73722F0D68AE}" type="pres">
      <dgm:prSet presAssocID="{420828AC-17D6-4D0C-A9F8-25196BE8119E}" presName="dummy" presStyleCnt="0"/>
      <dgm:spPr/>
    </dgm:pt>
    <dgm:pt modelId="{28DA3CBA-C5BE-4145-8765-3755E1CC8304}" type="pres">
      <dgm:prSet presAssocID="{420828AC-17D6-4D0C-A9F8-25196BE8119E}" presName="node" presStyleLbl="revTx" presStyleIdx="1" presStyleCnt="5">
        <dgm:presLayoutVars>
          <dgm:bulletEnabled val="1"/>
        </dgm:presLayoutVars>
      </dgm:prSet>
      <dgm:spPr/>
    </dgm:pt>
    <dgm:pt modelId="{4BFCA945-D255-4FEF-8297-91187E8DFB34}" type="pres">
      <dgm:prSet presAssocID="{49BD8A7A-ECEA-4A60-B4F2-53B7224ABC5D}" presName="sibTrans" presStyleLbl="node1" presStyleIdx="1" presStyleCnt="5"/>
      <dgm:spPr/>
    </dgm:pt>
    <dgm:pt modelId="{71A57559-AC1B-460B-84A5-5F031DEBE36C}" type="pres">
      <dgm:prSet presAssocID="{F7EE6BE9-FE5F-4199-8EC5-71A7A99A7A8B}" presName="dummy" presStyleCnt="0"/>
      <dgm:spPr/>
    </dgm:pt>
    <dgm:pt modelId="{B3911DFC-90F3-4A38-884D-441054503851}" type="pres">
      <dgm:prSet presAssocID="{F7EE6BE9-FE5F-4199-8EC5-71A7A99A7A8B}" presName="node" presStyleLbl="revTx" presStyleIdx="2" presStyleCnt="5">
        <dgm:presLayoutVars>
          <dgm:bulletEnabled val="1"/>
        </dgm:presLayoutVars>
      </dgm:prSet>
      <dgm:spPr/>
    </dgm:pt>
    <dgm:pt modelId="{BBD2A390-7491-403B-B2D8-4E1CA786D477}" type="pres">
      <dgm:prSet presAssocID="{B559A130-ADE5-4F9A-BBC8-20EB58D64A4C}" presName="sibTrans" presStyleLbl="node1" presStyleIdx="2" presStyleCnt="5"/>
      <dgm:spPr/>
    </dgm:pt>
    <dgm:pt modelId="{B5245E7C-DA76-47C1-ADAC-8602B5218006}" type="pres">
      <dgm:prSet presAssocID="{70118519-1D09-4B96-A6FD-D61454EB172D}" presName="dummy" presStyleCnt="0"/>
      <dgm:spPr/>
    </dgm:pt>
    <dgm:pt modelId="{54241F7C-040F-45C5-9263-7A0F1A73A595}" type="pres">
      <dgm:prSet presAssocID="{70118519-1D09-4B96-A6FD-D61454EB172D}" presName="node" presStyleLbl="revTx" presStyleIdx="3" presStyleCnt="5">
        <dgm:presLayoutVars>
          <dgm:bulletEnabled val="1"/>
        </dgm:presLayoutVars>
      </dgm:prSet>
      <dgm:spPr/>
    </dgm:pt>
    <dgm:pt modelId="{E628E74D-D428-467F-ACFB-6726D2AD57DF}" type="pres">
      <dgm:prSet presAssocID="{00116C6A-5E2F-4A91-9C09-FA98453AF361}" presName="sibTrans" presStyleLbl="node1" presStyleIdx="3" presStyleCnt="5"/>
      <dgm:spPr/>
    </dgm:pt>
    <dgm:pt modelId="{618D2C32-6B70-4A85-B353-1976E3B7EF3B}" type="pres">
      <dgm:prSet presAssocID="{1512357B-1D57-4751-A419-06DCE93B4822}" presName="dummy" presStyleCnt="0"/>
      <dgm:spPr/>
    </dgm:pt>
    <dgm:pt modelId="{B14319EA-2858-4539-8483-FC955F6B190F}" type="pres">
      <dgm:prSet presAssocID="{1512357B-1D57-4751-A419-06DCE93B4822}" presName="node" presStyleLbl="revTx" presStyleIdx="4" presStyleCnt="5">
        <dgm:presLayoutVars>
          <dgm:bulletEnabled val="1"/>
        </dgm:presLayoutVars>
      </dgm:prSet>
      <dgm:spPr/>
    </dgm:pt>
    <dgm:pt modelId="{DC1C4904-F0BE-440C-8E9C-7EB898E55200}" type="pres">
      <dgm:prSet presAssocID="{6D34C7D4-1805-45A5-8643-A1BE107FC7F0}" presName="sibTrans" presStyleLbl="node1" presStyleIdx="4" presStyleCnt="5"/>
      <dgm:spPr/>
    </dgm:pt>
  </dgm:ptLst>
  <dgm:cxnLst>
    <dgm:cxn modelId="{C00FAF09-B393-4DAB-9525-B999A934BE29}" srcId="{F680728C-36E6-4D98-A07C-E74AEC25D01E}" destId="{420828AC-17D6-4D0C-A9F8-25196BE8119E}" srcOrd="1" destOrd="0" parTransId="{E3138333-BC08-4F19-947F-DECDB18FFA5F}" sibTransId="{49BD8A7A-ECEA-4A60-B4F2-53B7224ABC5D}"/>
    <dgm:cxn modelId="{797B0E15-C791-4EA2-8849-4F330EC8622B}" type="presOf" srcId="{1512357B-1D57-4751-A419-06DCE93B4822}" destId="{B14319EA-2858-4539-8483-FC955F6B190F}" srcOrd="0" destOrd="0" presId="urn:microsoft.com/office/officeart/2005/8/layout/cycle1"/>
    <dgm:cxn modelId="{7EDC1A23-4B85-4DC5-BD27-1D47DCFCC01D}" type="presOf" srcId="{49BD8A7A-ECEA-4A60-B4F2-53B7224ABC5D}" destId="{4BFCA945-D255-4FEF-8297-91187E8DFB34}" srcOrd="0" destOrd="0" presId="urn:microsoft.com/office/officeart/2005/8/layout/cycle1"/>
    <dgm:cxn modelId="{ABEF2F30-FE3F-4DDB-A182-B4DC3DF0B7B2}" type="presOf" srcId="{70118519-1D09-4B96-A6FD-D61454EB172D}" destId="{54241F7C-040F-45C5-9263-7A0F1A73A595}" srcOrd="0" destOrd="0" presId="urn:microsoft.com/office/officeart/2005/8/layout/cycle1"/>
    <dgm:cxn modelId="{36134246-99DF-4BC5-AA26-9CEA43609E90}" type="presOf" srcId="{F680728C-36E6-4D98-A07C-E74AEC25D01E}" destId="{F5520291-BEEA-4142-BF48-48F1DDF739A3}" srcOrd="0" destOrd="0" presId="urn:microsoft.com/office/officeart/2005/8/layout/cycle1"/>
    <dgm:cxn modelId="{56E0464C-03C5-418C-B5A9-704F22DA42B2}" type="presOf" srcId="{B1631733-3E8E-4C16-8273-8A69F26C242B}" destId="{E914EFB1-F6E6-4901-8689-1F933A07ABF0}" srcOrd="0" destOrd="0" presId="urn:microsoft.com/office/officeart/2005/8/layout/cycle1"/>
    <dgm:cxn modelId="{5BF4396E-FD8F-46B6-BF2E-0853700EB979}" type="presOf" srcId="{B559A130-ADE5-4F9A-BBC8-20EB58D64A4C}" destId="{BBD2A390-7491-403B-B2D8-4E1CA786D477}" srcOrd="0" destOrd="0" presId="urn:microsoft.com/office/officeart/2005/8/layout/cycle1"/>
    <dgm:cxn modelId="{320AC978-101D-4275-B849-FF5A9A56972D}" type="presOf" srcId="{00116C6A-5E2F-4A91-9C09-FA98453AF361}" destId="{E628E74D-D428-467F-ACFB-6726D2AD57DF}" srcOrd="0" destOrd="0" presId="urn:microsoft.com/office/officeart/2005/8/layout/cycle1"/>
    <dgm:cxn modelId="{99C83E59-CF58-4F1C-9B32-C31E82FB993C}" srcId="{F680728C-36E6-4D98-A07C-E74AEC25D01E}" destId="{1512357B-1D57-4751-A419-06DCE93B4822}" srcOrd="4" destOrd="0" parTransId="{243E8906-D6E2-47EF-9ECA-12B7D040BD16}" sibTransId="{6D34C7D4-1805-45A5-8643-A1BE107FC7F0}"/>
    <dgm:cxn modelId="{3248D489-26DE-4D79-A671-516AB42269CF}" srcId="{F680728C-36E6-4D98-A07C-E74AEC25D01E}" destId="{F7EE6BE9-FE5F-4199-8EC5-71A7A99A7A8B}" srcOrd="2" destOrd="0" parTransId="{006B3AC5-5CFF-40CA-970E-580CAD019554}" sibTransId="{B559A130-ADE5-4F9A-BBC8-20EB58D64A4C}"/>
    <dgm:cxn modelId="{FA7DE08B-1F8A-4C19-A782-CDB71AF1B088}" srcId="{F680728C-36E6-4D98-A07C-E74AEC25D01E}" destId="{B1631733-3E8E-4C16-8273-8A69F26C242B}" srcOrd="0" destOrd="0" parTransId="{5601864D-5151-439C-B758-EA595D22F7A2}" sibTransId="{26B1D175-5427-4289-A8AE-8DE9805F5D1F}"/>
    <dgm:cxn modelId="{4780928E-C0E2-4353-8FAC-189A99CBFEB9}" type="presOf" srcId="{F7EE6BE9-FE5F-4199-8EC5-71A7A99A7A8B}" destId="{B3911DFC-90F3-4A38-884D-441054503851}" srcOrd="0" destOrd="0" presId="urn:microsoft.com/office/officeart/2005/8/layout/cycle1"/>
    <dgm:cxn modelId="{4F993F9C-E869-45D6-8D2B-97EA135F4D45}" type="presOf" srcId="{420828AC-17D6-4D0C-A9F8-25196BE8119E}" destId="{28DA3CBA-C5BE-4145-8765-3755E1CC8304}" srcOrd="0" destOrd="0" presId="urn:microsoft.com/office/officeart/2005/8/layout/cycle1"/>
    <dgm:cxn modelId="{378413C3-8001-4119-98B9-E475DC8076FD}" type="presOf" srcId="{26B1D175-5427-4289-A8AE-8DE9805F5D1F}" destId="{BD6A4016-D21A-4E59-93AF-5FE92129E067}" srcOrd="0" destOrd="0" presId="urn:microsoft.com/office/officeart/2005/8/layout/cycle1"/>
    <dgm:cxn modelId="{F78547CB-8E35-4314-8220-1EC5BBD96CAB}" type="presOf" srcId="{6D34C7D4-1805-45A5-8643-A1BE107FC7F0}" destId="{DC1C4904-F0BE-440C-8E9C-7EB898E55200}" srcOrd="0" destOrd="0" presId="urn:microsoft.com/office/officeart/2005/8/layout/cycle1"/>
    <dgm:cxn modelId="{6343D1D5-F5EB-4504-946C-8C705247E609}" srcId="{F680728C-36E6-4D98-A07C-E74AEC25D01E}" destId="{70118519-1D09-4B96-A6FD-D61454EB172D}" srcOrd="3" destOrd="0" parTransId="{01EBF51A-B7C0-4E62-917B-41FE5D904CFA}" sibTransId="{00116C6A-5E2F-4A91-9C09-FA98453AF361}"/>
    <dgm:cxn modelId="{ECD383AB-053F-4FA5-A716-8918F379EDF2}" type="presParOf" srcId="{F5520291-BEEA-4142-BF48-48F1DDF739A3}" destId="{4DDAA1A0-C786-4B3C-AB2F-CC98C8584114}" srcOrd="0" destOrd="0" presId="urn:microsoft.com/office/officeart/2005/8/layout/cycle1"/>
    <dgm:cxn modelId="{151B5721-796E-418A-9788-E08401EA8F42}" type="presParOf" srcId="{F5520291-BEEA-4142-BF48-48F1DDF739A3}" destId="{E914EFB1-F6E6-4901-8689-1F933A07ABF0}" srcOrd="1" destOrd="0" presId="urn:microsoft.com/office/officeart/2005/8/layout/cycle1"/>
    <dgm:cxn modelId="{BDFD324D-5A31-4B0E-B033-351D62A23D40}" type="presParOf" srcId="{F5520291-BEEA-4142-BF48-48F1DDF739A3}" destId="{BD6A4016-D21A-4E59-93AF-5FE92129E067}" srcOrd="2" destOrd="0" presId="urn:microsoft.com/office/officeart/2005/8/layout/cycle1"/>
    <dgm:cxn modelId="{927C5B82-0A7E-4F97-A81E-4B58CA4AF9D3}" type="presParOf" srcId="{F5520291-BEEA-4142-BF48-48F1DDF739A3}" destId="{DA0EDEFA-998D-4CEC-BE90-73722F0D68AE}" srcOrd="3" destOrd="0" presId="urn:microsoft.com/office/officeart/2005/8/layout/cycle1"/>
    <dgm:cxn modelId="{960D5D22-E2D0-40A0-A199-BE41691829BF}" type="presParOf" srcId="{F5520291-BEEA-4142-BF48-48F1DDF739A3}" destId="{28DA3CBA-C5BE-4145-8765-3755E1CC8304}" srcOrd="4" destOrd="0" presId="urn:microsoft.com/office/officeart/2005/8/layout/cycle1"/>
    <dgm:cxn modelId="{162BDA33-6844-4AFE-B133-9D4E334B8646}" type="presParOf" srcId="{F5520291-BEEA-4142-BF48-48F1DDF739A3}" destId="{4BFCA945-D255-4FEF-8297-91187E8DFB34}" srcOrd="5" destOrd="0" presId="urn:microsoft.com/office/officeart/2005/8/layout/cycle1"/>
    <dgm:cxn modelId="{A53C7D09-B3A3-40F5-8B77-C7E4E86E9B7F}" type="presParOf" srcId="{F5520291-BEEA-4142-BF48-48F1DDF739A3}" destId="{71A57559-AC1B-460B-84A5-5F031DEBE36C}" srcOrd="6" destOrd="0" presId="urn:microsoft.com/office/officeart/2005/8/layout/cycle1"/>
    <dgm:cxn modelId="{FEBF97B6-591F-47FA-9710-8B76B22A0AB4}" type="presParOf" srcId="{F5520291-BEEA-4142-BF48-48F1DDF739A3}" destId="{B3911DFC-90F3-4A38-884D-441054503851}" srcOrd="7" destOrd="0" presId="urn:microsoft.com/office/officeart/2005/8/layout/cycle1"/>
    <dgm:cxn modelId="{823035A8-7519-49E1-BBDE-FDF607A478F4}" type="presParOf" srcId="{F5520291-BEEA-4142-BF48-48F1DDF739A3}" destId="{BBD2A390-7491-403B-B2D8-4E1CA786D477}" srcOrd="8" destOrd="0" presId="urn:microsoft.com/office/officeart/2005/8/layout/cycle1"/>
    <dgm:cxn modelId="{B28B8770-D39F-45C2-B128-E154E2FC2256}" type="presParOf" srcId="{F5520291-BEEA-4142-BF48-48F1DDF739A3}" destId="{B5245E7C-DA76-47C1-ADAC-8602B5218006}" srcOrd="9" destOrd="0" presId="urn:microsoft.com/office/officeart/2005/8/layout/cycle1"/>
    <dgm:cxn modelId="{288434F1-BCD7-46F6-93F0-F8E22006541E}" type="presParOf" srcId="{F5520291-BEEA-4142-BF48-48F1DDF739A3}" destId="{54241F7C-040F-45C5-9263-7A0F1A73A595}" srcOrd="10" destOrd="0" presId="urn:microsoft.com/office/officeart/2005/8/layout/cycle1"/>
    <dgm:cxn modelId="{5D55696C-3DBA-43E7-AF66-E862DEF9CB32}" type="presParOf" srcId="{F5520291-BEEA-4142-BF48-48F1DDF739A3}" destId="{E628E74D-D428-467F-ACFB-6726D2AD57DF}" srcOrd="11" destOrd="0" presId="urn:microsoft.com/office/officeart/2005/8/layout/cycle1"/>
    <dgm:cxn modelId="{34A43E17-5B1B-458A-B553-B197EAAAAD79}" type="presParOf" srcId="{F5520291-BEEA-4142-BF48-48F1DDF739A3}" destId="{618D2C32-6B70-4A85-B353-1976E3B7EF3B}" srcOrd="12" destOrd="0" presId="urn:microsoft.com/office/officeart/2005/8/layout/cycle1"/>
    <dgm:cxn modelId="{9E0A5B49-46B0-4ABC-A55F-3F56F1CA6591}" type="presParOf" srcId="{F5520291-BEEA-4142-BF48-48F1DDF739A3}" destId="{B14319EA-2858-4539-8483-FC955F6B190F}" srcOrd="13" destOrd="0" presId="urn:microsoft.com/office/officeart/2005/8/layout/cycle1"/>
    <dgm:cxn modelId="{5050E9DA-3B72-4D30-BA20-3719138AFC52}" type="presParOf" srcId="{F5520291-BEEA-4142-BF48-48F1DDF739A3}" destId="{DC1C4904-F0BE-440C-8E9C-7EB898E55200}"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4EFB1-F6E6-4901-8689-1F933A07ABF0}">
      <dsp:nvSpPr>
        <dsp:cNvPr id="0" name=""/>
        <dsp:cNvSpPr/>
      </dsp:nvSpPr>
      <dsp:spPr>
        <a:xfrm>
          <a:off x="5200248" y="41569"/>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Quick Plan</a:t>
          </a:r>
        </a:p>
      </dsp:txBody>
      <dsp:txXfrm>
        <a:off x="5200248" y="41569"/>
        <a:ext cx="1452044" cy="1452044"/>
      </dsp:txXfrm>
    </dsp:sp>
    <dsp:sp modelId="{BD6A4016-D21A-4E59-93AF-5FE92129E067}">
      <dsp:nvSpPr>
        <dsp:cNvPr id="0" name=""/>
        <dsp:cNvSpPr/>
      </dsp:nvSpPr>
      <dsp:spPr>
        <a:xfrm>
          <a:off x="1782242" y="-711"/>
          <a:ext cx="5446993" cy="5446993"/>
        </a:xfrm>
        <a:prstGeom prst="circularArrow">
          <a:avLst>
            <a:gd name="adj1" fmla="val 5198"/>
            <a:gd name="adj2" fmla="val 335775"/>
            <a:gd name="adj3" fmla="val 21293806"/>
            <a:gd name="adj4" fmla="val 19765744"/>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A3CBA-C5BE-4145-8765-3755E1CC8304}">
      <dsp:nvSpPr>
        <dsp:cNvPr id="0" name=""/>
        <dsp:cNvSpPr/>
      </dsp:nvSpPr>
      <dsp:spPr>
        <a:xfrm>
          <a:off x="6078184" y="2743580"/>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 Quick Design</a:t>
          </a:r>
        </a:p>
      </dsp:txBody>
      <dsp:txXfrm>
        <a:off x="6078184" y="2743580"/>
        <a:ext cx="1452044" cy="1452044"/>
      </dsp:txXfrm>
    </dsp:sp>
    <dsp:sp modelId="{4BFCA945-D255-4FEF-8297-91187E8DFB34}">
      <dsp:nvSpPr>
        <dsp:cNvPr id="0" name=""/>
        <dsp:cNvSpPr/>
      </dsp:nvSpPr>
      <dsp:spPr>
        <a:xfrm>
          <a:off x="1782242" y="-711"/>
          <a:ext cx="5446993" cy="5446993"/>
        </a:xfrm>
        <a:prstGeom prst="circularArrow">
          <a:avLst>
            <a:gd name="adj1" fmla="val 5198"/>
            <a:gd name="adj2" fmla="val 335775"/>
            <a:gd name="adj3" fmla="val 4015283"/>
            <a:gd name="adj4" fmla="val 2252895"/>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11DFC-90F3-4A38-884D-441054503851}">
      <dsp:nvSpPr>
        <dsp:cNvPr id="0" name=""/>
        <dsp:cNvSpPr/>
      </dsp:nvSpPr>
      <dsp:spPr>
        <a:xfrm>
          <a:off x="3779716" y="4413515"/>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Construction of Prototype</a:t>
          </a:r>
        </a:p>
      </dsp:txBody>
      <dsp:txXfrm>
        <a:off x="3779716" y="4413515"/>
        <a:ext cx="1452044" cy="1452044"/>
      </dsp:txXfrm>
    </dsp:sp>
    <dsp:sp modelId="{BBD2A390-7491-403B-B2D8-4E1CA786D477}">
      <dsp:nvSpPr>
        <dsp:cNvPr id="0" name=""/>
        <dsp:cNvSpPr/>
      </dsp:nvSpPr>
      <dsp:spPr>
        <a:xfrm>
          <a:off x="1782242" y="-711"/>
          <a:ext cx="5446993" cy="5446993"/>
        </a:xfrm>
        <a:prstGeom prst="circularArrow">
          <a:avLst>
            <a:gd name="adj1" fmla="val 5198"/>
            <a:gd name="adj2" fmla="val 335775"/>
            <a:gd name="adj3" fmla="val 8211330"/>
            <a:gd name="adj4" fmla="val 6448942"/>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41F7C-040F-45C5-9263-7A0F1A73A595}">
      <dsp:nvSpPr>
        <dsp:cNvPr id="0" name=""/>
        <dsp:cNvSpPr/>
      </dsp:nvSpPr>
      <dsp:spPr>
        <a:xfrm>
          <a:off x="1481248" y="2743580"/>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Deployment, Delivery &amp; Feedback</a:t>
          </a:r>
        </a:p>
      </dsp:txBody>
      <dsp:txXfrm>
        <a:off x="1481248" y="2743580"/>
        <a:ext cx="1452044" cy="1452044"/>
      </dsp:txXfrm>
    </dsp:sp>
    <dsp:sp modelId="{E628E74D-D428-467F-ACFB-6726D2AD57DF}">
      <dsp:nvSpPr>
        <dsp:cNvPr id="0" name=""/>
        <dsp:cNvSpPr/>
      </dsp:nvSpPr>
      <dsp:spPr>
        <a:xfrm>
          <a:off x="1782242" y="-711"/>
          <a:ext cx="5446993" cy="5446993"/>
        </a:xfrm>
        <a:prstGeom prst="circularArrow">
          <a:avLst>
            <a:gd name="adj1" fmla="val 5198"/>
            <a:gd name="adj2" fmla="val 335775"/>
            <a:gd name="adj3" fmla="val 12298481"/>
            <a:gd name="adj4" fmla="val 10770419"/>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319EA-2858-4539-8483-FC955F6B190F}">
      <dsp:nvSpPr>
        <dsp:cNvPr id="0" name=""/>
        <dsp:cNvSpPr/>
      </dsp:nvSpPr>
      <dsp:spPr>
        <a:xfrm>
          <a:off x="2359185" y="41569"/>
          <a:ext cx="1452044" cy="1452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Communication</a:t>
          </a:r>
        </a:p>
      </dsp:txBody>
      <dsp:txXfrm>
        <a:off x="2359185" y="41569"/>
        <a:ext cx="1452044" cy="1452044"/>
      </dsp:txXfrm>
    </dsp:sp>
    <dsp:sp modelId="{DC1C4904-F0BE-440C-8E9C-7EB898E55200}">
      <dsp:nvSpPr>
        <dsp:cNvPr id="0" name=""/>
        <dsp:cNvSpPr/>
      </dsp:nvSpPr>
      <dsp:spPr>
        <a:xfrm>
          <a:off x="1782242" y="-711"/>
          <a:ext cx="5446993" cy="5446993"/>
        </a:xfrm>
        <a:prstGeom prst="circularArrow">
          <a:avLst>
            <a:gd name="adj1" fmla="val 5198"/>
            <a:gd name="adj2" fmla="val 335775"/>
            <a:gd name="adj3" fmla="val 16866270"/>
            <a:gd name="adj4" fmla="val 15197956"/>
            <a:gd name="adj5" fmla="val 606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D7C7D-96EF-4F2C-8745-015DFDAFA9FC}" type="datetimeFigureOut">
              <a:rPr lang="en-US" smtClean="0"/>
              <a:t>7/8/2017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57F3E-97B2-4C4E-97DC-7D95966474AB}" type="slidenum">
              <a:rPr lang="en-US" smtClean="0"/>
              <a:t>‹#›</a:t>
            </a:fld>
            <a:endParaRPr lang="en-US"/>
          </a:p>
        </p:txBody>
      </p:sp>
    </p:spTree>
    <p:extLst>
      <p:ext uri="{BB962C8B-B14F-4D97-AF65-F5344CB8AC3E}">
        <p14:creationId xmlns:p14="http://schemas.microsoft.com/office/powerpoint/2010/main" val="3691512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Communication</a:t>
            </a:r>
            <a:br>
              <a:rPr lang="en-US" dirty="0"/>
            </a:br>
            <a:r>
              <a:rPr lang="en-US" dirty="0"/>
              <a:t>	</a:t>
            </a:r>
            <a:r>
              <a:rPr lang="en-US" sz="1200" b="0" i="0" kern="1200" dirty="0">
                <a:solidFill>
                  <a:schemeClr val="tx1"/>
                </a:solidFill>
                <a:effectLst/>
                <a:latin typeface="+mn-lt"/>
                <a:ea typeface="+mn-ea"/>
                <a:cs typeface="+mn-cs"/>
              </a:rPr>
              <a:t>In this phase, developer and customer meet and discuss the overall objectives of the software. </a:t>
            </a:r>
          </a:p>
          <a:p>
            <a:pPr marL="0" indent="0">
              <a:buNone/>
            </a:pPr>
            <a:r>
              <a:rPr lang="en-US" sz="1200" b="1" i="0" kern="1200" dirty="0">
                <a:solidFill>
                  <a:schemeClr val="tx1"/>
                </a:solidFill>
                <a:effectLst/>
                <a:latin typeface="+mn-lt"/>
                <a:ea typeface="+mn-ea"/>
                <a:cs typeface="+mn-cs"/>
              </a:rPr>
              <a:t>2. Quick design</a:t>
            </a:r>
          </a:p>
          <a:p>
            <a:pPr marL="0" indent="0">
              <a:buNone/>
            </a:pPr>
            <a:r>
              <a:rPr lang="en-US" sz="1200" b="0" i="0" u="none" strike="noStrike" kern="1200" dirty="0">
                <a:solidFill>
                  <a:schemeClr val="tx1"/>
                </a:solidFill>
                <a:effectLst/>
                <a:latin typeface="+mn-lt"/>
                <a:ea typeface="+mn-ea"/>
                <a:cs typeface="+mn-cs"/>
              </a:rPr>
              <a:t>	Quick design is implemented when requirements are known.</a:t>
            </a:r>
          </a:p>
          <a:p>
            <a:r>
              <a:rPr lang="en-US" sz="1200" b="0" i="0" u="none" strike="noStrike" kern="1200" dirty="0">
                <a:solidFill>
                  <a:schemeClr val="tx1"/>
                </a:solidFill>
                <a:effectLst/>
                <a:latin typeface="+mn-lt"/>
                <a:ea typeface="+mn-ea"/>
                <a:cs typeface="+mn-cs"/>
              </a:rPr>
              <a:t>	It includes only the important aspects like input and output format of the software.</a:t>
            </a:r>
          </a:p>
          <a:p>
            <a:r>
              <a:rPr lang="en-US" sz="1200" b="0" i="0" u="none" strike="noStrike" kern="1200" dirty="0">
                <a:solidFill>
                  <a:schemeClr val="tx1"/>
                </a:solidFill>
                <a:effectLst/>
                <a:latin typeface="+mn-lt"/>
                <a:ea typeface="+mn-ea"/>
                <a:cs typeface="+mn-cs"/>
              </a:rPr>
              <a:t>	It focuses on those aspects which are visible to the user rather than the detailed plan.</a:t>
            </a:r>
          </a:p>
          <a:p>
            <a:r>
              <a:rPr lang="en-US" sz="1200" b="0" i="0" u="none" strike="noStrike" kern="1200" dirty="0">
                <a:solidFill>
                  <a:schemeClr val="tx1"/>
                </a:solidFill>
                <a:effectLst/>
                <a:latin typeface="+mn-lt"/>
                <a:ea typeface="+mn-ea"/>
                <a:cs typeface="+mn-cs"/>
              </a:rPr>
              <a:t>	It helps to construct a prototype.</a:t>
            </a:r>
          </a:p>
          <a:p>
            <a:r>
              <a:rPr lang="en-US" sz="1200" b="1" i="0" kern="1200" dirty="0">
                <a:solidFill>
                  <a:schemeClr val="tx1"/>
                </a:solidFill>
                <a:effectLst/>
                <a:latin typeface="+mn-lt"/>
                <a:ea typeface="+mn-ea"/>
                <a:cs typeface="+mn-cs"/>
              </a:rPr>
              <a:t>3. Modeling quick design</a:t>
            </a:r>
          </a:p>
          <a:p>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This phase gives the clear idea about the development of software because the software is now built.</a:t>
            </a:r>
          </a:p>
          <a:p>
            <a:r>
              <a:rPr lang="en-US" sz="1200" b="0" i="0" u="none" strike="noStrike" kern="1200" dirty="0">
                <a:solidFill>
                  <a:schemeClr val="tx1"/>
                </a:solidFill>
                <a:effectLst/>
                <a:latin typeface="+mn-lt"/>
                <a:ea typeface="+mn-ea"/>
                <a:cs typeface="+mn-cs"/>
              </a:rPr>
              <a:t>	It allows the developer to better understand the exact requirements.</a:t>
            </a:r>
          </a:p>
          <a:p>
            <a:r>
              <a:rPr lang="en-US" sz="1200" b="1" i="0" kern="1200" dirty="0">
                <a:solidFill>
                  <a:schemeClr val="tx1"/>
                </a:solidFill>
                <a:effectLst/>
                <a:latin typeface="+mn-lt"/>
                <a:ea typeface="+mn-ea"/>
                <a:cs typeface="+mn-cs"/>
              </a:rPr>
              <a:t>4. Construction of prototype</a:t>
            </a:r>
            <a:br>
              <a:rPr lang="en-US" dirty="0"/>
            </a:br>
            <a:r>
              <a:rPr lang="en-US" dirty="0"/>
              <a:t>	</a:t>
            </a:r>
            <a:r>
              <a:rPr lang="en-US" sz="1200" b="0" i="0" kern="1200" dirty="0">
                <a:solidFill>
                  <a:schemeClr val="tx1"/>
                </a:solidFill>
                <a:effectLst/>
                <a:latin typeface="+mn-lt"/>
                <a:ea typeface="+mn-ea"/>
                <a:cs typeface="+mn-cs"/>
              </a:rPr>
              <a:t>The prototype is evaluated by the customer itself.</a:t>
            </a:r>
            <a:br>
              <a:rPr lang="en-US" dirty="0"/>
            </a:br>
            <a:r>
              <a:rPr lang="en-US" sz="1200" b="1" i="0" kern="1200" dirty="0">
                <a:solidFill>
                  <a:schemeClr val="tx1"/>
                </a:solidFill>
                <a:effectLst/>
                <a:latin typeface="+mn-lt"/>
                <a:ea typeface="+mn-ea"/>
                <a:cs typeface="+mn-cs"/>
              </a:rPr>
              <a:t>5. Deployment, delivery, feedback</a:t>
            </a:r>
          </a:p>
          <a:p>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If the user is not satisfied with current prototype then it refines according to the requirements of the user.</a:t>
            </a:r>
          </a:p>
          <a:p>
            <a:r>
              <a:rPr lang="en-US" sz="1200" b="0" i="0" u="none" strike="noStrike" kern="1200" dirty="0">
                <a:solidFill>
                  <a:schemeClr val="tx1"/>
                </a:solidFill>
                <a:effectLst/>
                <a:latin typeface="+mn-lt"/>
                <a:ea typeface="+mn-ea"/>
                <a:cs typeface="+mn-cs"/>
              </a:rPr>
              <a:t>	The process of refining the prototype is repeated until all the  requirements of users are met.</a:t>
            </a:r>
          </a:p>
          <a:p>
            <a:r>
              <a:rPr lang="en-US" sz="1200" b="0" i="0" u="none" strike="noStrike" kern="1200" dirty="0">
                <a:solidFill>
                  <a:schemeClr val="tx1"/>
                </a:solidFill>
                <a:effectLst/>
                <a:latin typeface="+mn-lt"/>
                <a:ea typeface="+mn-ea"/>
                <a:cs typeface="+mn-cs"/>
              </a:rPr>
              <a:t>	When the users are satisfied with the developed prototype then the system is developed on the basis of final prototype.</a:t>
            </a:r>
          </a:p>
          <a:p>
            <a:endParaRPr lang="en-US" dirty="0"/>
          </a:p>
        </p:txBody>
      </p:sp>
      <p:sp>
        <p:nvSpPr>
          <p:cNvPr id="4" name="Slide Number Placeholder 3"/>
          <p:cNvSpPr>
            <a:spLocks noGrp="1"/>
          </p:cNvSpPr>
          <p:nvPr>
            <p:ph type="sldNum" sz="quarter" idx="10"/>
          </p:nvPr>
        </p:nvSpPr>
        <p:spPr/>
        <p:txBody>
          <a:bodyPr/>
          <a:lstStyle/>
          <a:p>
            <a:fld id="{FA257F3E-97B2-4C4E-97DC-7D95966474AB}" type="slidenum">
              <a:rPr lang="en-US" smtClean="0"/>
              <a:t>19</a:t>
            </a:fld>
            <a:endParaRPr lang="en-US"/>
          </a:p>
        </p:txBody>
      </p:sp>
    </p:spTree>
    <p:extLst>
      <p:ext uri="{BB962C8B-B14F-4D97-AF65-F5344CB8AC3E}">
        <p14:creationId xmlns:p14="http://schemas.microsoft.com/office/powerpoint/2010/main" val="52926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339CA1-33EF-4AF3-A59E-993FC89E06CD}" type="datetime1">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0237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47426-F93B-4BF6-AD82-6E1F6223ABD9}" type="datetime1">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264275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F2EA-7B43-4EDC-9533-F4D09C5EC9FB}" type="datetime1">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8349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81425-9B24-4DEF-8C85-B2E96C0CE968}" type="datetime1">
              <a:rPr lang="en-US" smtClean="0"/>
              <a:t>7/8/2017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dirty="0"/>
          </a:p>
        </p:txBody>
      </p:sp>
    </p:spTree>
    <p:extLst>
      <p:ext uri="{BB962C8B-B14F-4D97-AF65-F5344CB8AC3E}">
        <p14:creationId xmlns:p14="http://schemas.microsoft.com/office/powerpoint/2010/main" val="221355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F1B9FD-E2B5-4D67-87BA-6F646471FE26}" type="datetime1">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2896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EF676-16CE-47EE-8B32-D855B1DC2941}" type="datetime1">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600"/>
            </a:lvl1pPr>
          </a:lstStyle>
          <a:p>
            <a:fld id="{66E1A3E2-25C4-4A94-B16A-426D0580F6DA}" type="slidenum">
              <a:rPr lang="en-US" smtClean="0"/>
              <a:pPr/>
              <a:t>‹#›</a:t>
            </a:fld>
            <a:endParaRPr lang="en-US"/>
          </a:p>
        </p:txBody>
      </p:sp>
    </p:spTree>
    <p:extLst>
      <p:ext uri="{BB962C8B-B14F-4D97-AF65-F5344CB8AC3E}">
        <p14:creationId xmlns:p14="http://schemas.microsoft.com/office/powerpoint/2010/main" val="21938707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957F8-6EE4-4949-9C1D-023629E31499}" type="datetime1">
              <a:rPr lang="en-US" smtClean="0"/>
              <a:t>7/8/2017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650298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5495D-453E-434D-819C-1961EC1C896A}" type="datetime1">
              <a:rPr lang="en-US" smtClean="0"/>
              <a:t>7/8/2017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1063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6B933-4AD5-4D33-ADCC-4AAAEDA80063}" type="datetime1">
              <a:rPr lang="en-US" smtClean="0"/>
              <a:t>7/8/2017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3050960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73D995-23B2-4672-9D8A-B05D5B0EF5E0}" type="datetime1">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1A3E2-25C4-4A94-B16A-426D0580F6DA}" type="slidenum">
              <a:rPr lang="en-US" smtClean="0"/>
              <a:t>‹#›</a:t>
            </a:fld>
            <a:endParaRPr lang="en-US"/>
          </a:p>
        </p:txBody>
      </p:sp>
    </p:spTree>
    <p:extLst>
      <p:ext uri="{BB962C8B-B14F-4D97-AF65-F5344CB8AC3E}">
        <p14:creationId xmlns:p14="http://schemas.microsoft.com/office/powerpoint/2010/main" val="13667081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22932B-F8FE-4FD3-8FAF-4A7AD4069103}" type="datetime1">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1A3E2-25C4-4A94-B16A-426D0580F6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8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9143D6-2E9A-40AF-9337-A0D7308A7C04}" type="datetime1">
              <a:rPr lang="en-US" smtClean="0"/>
              <a:t>7/8/2017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E1A3E2-25C4-4A94-B16A-426D0580F6D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029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Chapter 2</a:t>
            </a:r>
          </a:p>
        </p:txBody>
      </p:sp>
      <p:sp>
        <p:nvSpPr>
          <p:cNvPr id="3" name="Subtitle 2"/>
          <p:cNvSpPr>
            <a:spLocks noGrp="1"/>
          </p:cNvSpPr>
          <p:nvPr>
            <p:ph type="subTitle" idx="1"/>
          </p:nvPr>
        </p:nvSpPr>
        <p:spPr/>
        <p:txBody>
          <a:bodyPr>
            <a:normAutofit/>
          </a:bodyPr>
          <a:lstStyle/>
          <a:p>
            <a:r>
              <a:rPr lang="en-US" sz="3200" dirty="0">
                <a:latin typeface="Algerian" panose="04020705040A02060702" pitchFamily="82" charset="0"/>
              </a:rPr>
              <a:t>Process Models</a:t>
            </a:r>
          </a:p>
        </p:txBody>
      </p:sp>
    </p:spTree>
    <p:extLst>
      <p:ext uri="{BB962C8B-B14F-4D97-AF65-F5344CB8AC3E}">
        <p14:creationId xmlns:p14="http://schemas.microsoft.com/office/powerpoint/2010/main" val="3460716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6" y="834189"/>
            <a:ext cx="5293896"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Generates working software quickly and early during the software life cycle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This model is more flexible – less costly to change scope and requirements. It is easier to test and debug during a smaller iteration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 this model customer can respond to each built. Lowers initial delivery cost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70019" y="5115905"/>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Easier to manage risk because risky pieces are identified and handled during it’d iteration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Needs good planning and design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Needs a clear and complete definition of the whole system before it can be broken down and built incrementally</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Total cost is higher than waterfall</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lstStyle/>
          <a:p>
            <a:fld id="{66E1A3E2-25C4-4A94-B16A-426D0580F6DA}" type="slidenum">
              <a:rPr lang="en-US" smtClean="0"/>
              <a:t>10</a:t>
            </a:fld>
            <a:endParaRPr lang="en-US"/>
          </a:p>
        </p:txBody>
      </p:sp>
    </p:spTree>
    <p:extLst>
      <p:ext uri="{BB962C8B-B14F-4D97-AF65-F5344CB8AC3E}">
        <p14:creationId xmlns:p14="http://schemas.microsoft.com/office/powerpoint/2010/main" val="291208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7" y="2084832"/>
            <a:ext cx="10442159" cy="4023360"/>
          </a:xfrm>
        </p:spPr>
        <p:txBody>
          <a:bodyPr>
            <a:normAutofit/>
          </a:bodyPr>
          <a:lstStyle/>
          <a:p>
            <a:pPr>
              <a:buFont typeface="Wingdings" panose="05000000000000000000" pitchFamily="2" charset="2"/>
              <a:buChar char="q"/>
            </a:pPr>
            <a:r>
              <a:rPr lang="en-US" sz="3200" dirty="0"/>
              <a:t>This model can be used when the requirements of the complete system are clearly defined and understood</a:t>
            </a:r>
          </a:p>
          <a:p>
            <a:pPr>
              <a:buFont typeface="Wingdings" panose="05000000000000000000" pitchFamily="2" charset="2"/>
              <a:buChar char="q"/>
            </a:pPr>
            <a:r>
              <a:rPr lang="en-US" sz="3200" dirty="0"/>
              <a:t>Major requirements must be defined; however, some details can evolve with time</a:t>
            </a:r>
          </a:p>
          <a:p>
            <a:pPr>
              <a:buFont typeface="Wingdings" panose="05000000000000000000" pitchFamily="2" charset="2"/>
              <a:buChar char="q"/>
            </a:pPr>
            <a:r>
              <a:rPr lang="en-US" sz="3200" dirty="0"/>
              <a:t>There is a need to get a product to the market early</a:t>
            </a:r>
          </a:p>
          <a:p>
            <a:pPr>
              <a:buFont typeface="Wingdings" panose="05000000000000000000" pitchFamily="2" charset="2"/>
              <a:buChar char="q"/>
            </a:pPr>
            <a:r>
              <a:rPr lang="en-US" sz="3200" dirty="0"/>
              <a:t>A new technology is being used</a:t>
            </a:r>
            <a:endParaRPr lang="en-US" sz="3200" b="1" dirty="0"/>
          </a:p>
          <a:p>
            <a:pPr>
              <a:buFont typeface="Wingdings" panose="05000000000000000000" pitchFamily="2" charset="2"/>
              <a:buChar char="q"/>
            </a:pPr>
            <a:r>
              <a:rPr lang="en-US" sz="3200" dirty="0"/>
              <a:t>Resources with needed skill set are not available</a:t>
            </a:r>
            <a:endParaRPr lang="en-US" sz="3200" b="1" dirty="0"/>
          </a:p>
        </p:txBody>
      </p:sp>
      <p:sp>
        <p:nvSpPr>
          <p:cNvPr id="4" name="Slide Number Placeholder 3"/>
          <p:cNvSpPr>
            <a:spLocks noGrp="1"/>
          </p:cNvSpPr>
          <p:nvPr>
            <p:ph type="sldNum" sz="quarter" idx="12"/>
          </p:nvPr>
        </p:nvSpPr>
        <p:spPr/>
        <p:txBody>
          <a:bodyPr/>
          <a:lstStyle/>
          <a:p>
            <a:fld id="{66E1A3E2-25C4-4A94-B16A-426D0580F6DA}" type="slidenum">
              <a:rPr lang="en-US" smtClean="0"/>
              <a:t>11</a:t>
            </a:fld>
            <a:endParaRPr lang="en-US"/>
          </a:p>
        </p:txBody>
      </p:sp>
    </p:spTree>
    <p:extLst>
      <p:ext uri="{BB962C8B-B14F-4D97-AF65-F5344CB8AC3E}">
        <p14:creationId xmlns:p14="http://schemas.microsoft.com/office/powerpoint/2010/main" val="2864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5166702"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RAD model</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12</a:t>
            </a:fld>
            <a:endParaRPr lang="en-US"/>
          </a:p>
        </p:txBody>
      </p:sp>
    </p:spTree>
    <p:extLst>
      <p:ext uri="{BB962C8B-B14F-4D97-AF65-F5344CB8AC3E}">
        <p14:creationId xmlns:p14="http://schemas.microsoft.com/office/powerpoint/2010/main" val="296433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a:t>
            </a:r>
            <a:r>
              <a:rPr lang="en-US" dirty="0"/>
              <a:t> </a:t>
            </a:r>
            <a:r>
              <a:rPr lang="en-US" dirty="0">
                <a:solidFill>
                  <a:srgbClr val="FF0000"/>
                </a:solidFill>
              </a:rPr>
              <a:t>RAD</a:t>
            </a:r>
            <a:r>
              <a:rPr lang="en-US" dirty="0"/>
              <a:t> </a:t>
            </a:r>
            <a:r>
              <a:rPr lang="en-US" dirty="0">
                <a:solidFill>
                  <a:srgbClr val="FF0000"/>
                </a:solidFill>
              </a:rPr>
              <a:t>model</a:t>
            </a:r>
          </a:p>
        </p:txBody>
      </p:sp>
      <p:sp>
        <p:nvSpPr>
          <p:cNvPr id="3" name="Content Placeholder 2"/>
          <p:cNvSpPr>
            <a:spLocks noGrp="1"/>
          </p:cNvSpPr>
          <p:nvPr>
            <p:ph idx="1"/>
          </p:nvPr>
        </p:nvSpPr>
        <p:spPr>
          <a:xfrm>
            <a:off x="1024127" y="1823575"/>
            <a:ext cx="10630844" cy="4023360"/>
          </a:xfrm>
        </p:spPr>
        <p:txBody>
          <a:bodyPr>
            <a:noAutofit/>
          </a:bodyPr>
          <a:lstStyle/>
          <a:p>
            <a:pPr>
              <a:buFont typeface="Wingdings" panose="05000000000000000000" pitchFamily="2" charset="2"/>
              <a:buChar char="q"/>
            </a:pPr>
            <a:r>
              <a:rPr lang="en-US" sz="3200" dirty="0"/>
              <a:t>RAD model is Rapid Application Development model. </a:t>
            </a:r>
          </a:p>
          <a:p>
            <a:pPr>
              <a:buFont typeface="Wingdings" panose="05000000000000000000" pitchFamily="2" charset="2"/>
              <a:buChar char="q"/>
            </a:pPr>
            <a:r>
              <a:rPr lang="en-US" sz="3200" dirty="0"/>
              <a:t>It is a type of incremental model. In RAD model the components or functions are developed in parallel as if they were mini projects.</a:t>
            </a:r>
          </a:p>
          <a:p>
            <a:pPr>
              <a:buFont typeface="Wingdings" panose="05000000000000000000" pitchFamily="2" charset="2"/>
              <a:buChar char="q"/>
            </a:pPr>
            <a:r>
              <a:rPr lang="en-US" sz="3200" dirty="0"/>
              <a:t>Uses a component-based construction approach</a:t>
            </a:r>
          </a:p>
          <a:p>
            <a:pPr>
              <a:buFont typeface="Wingdings" panose="05000000000000000000" pitchFamily="2" charset="2"/>
              <a:buChar char="q"/>
            </a:pPr>
            <a:r>
              <a:rPr lang="en-US" sz="3200" dirty="0"/>
              <a:t>This can quickly give the customer something to see and use and to provide feedback regarding the delivery and their requirements if requirements are well understood and project scope is constrained</a:t>
            </a:r>
          </a:p>
        </p:txBody>
      </p:sp>
      <p:sp>
        <p:nvSpPr>
          <p:cNvPr id="4" name="Slide Number Placeholder 3"/>
          <p:cNvSpPr>
            <a:spLocks noGrp="1"/>
          </p:cNvSpPr>
          <p:nvPr>
            <p:ph type="sldNum" sz="quarter" idx="12"/>
          </p:nvPr>
        </p:nvSpPr>
        <p:spPr/>
        <p:txBody>
          <a:bodyPr/>
          <a:lstStyle/>
          <a:p>
            <a:fld id="{66E1A3E2-25C4-4A94-B16A-426D0580F6DA}" type="slidenum">
              <a:rPr lang="en-US" smtClean="0"/>
              <a:t>13</a:t>
            </a:fld>
            <a:endParaRPr lang="en-US"/>
          </a:p>
        </p:txBody>
      </p:sp>
    </p:spTree>
    <p:extLst>
      <p:ext uri="{BB962C8B-B14F-4D97-AF65-F5344CB8AC3E}">
        <p14:creationId xmlns:p14="http://schemas.microsoft.com/office/powerpoint/2010/main" val="158223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6E1A3E2-25C4-4A94-B16A-426D0580F6DA}" type="slidenum">
              <a:rPr lang="en-US" smtClean="0"/>
              <a:t>14</a:t>
            </a:fld>
            <a:endParaRPr lang="en-US" dirty="0"/>
          </a:p>
        </p:txBody>
      </p:sp>
      <p:pic>
        <p:nvPicPr>
          <p:cNvPr id="6" name="Picture 5"/>
          <p:cNvPicPr>
            <a:picLocks noChangeAspect="1"/>
          </p:cNvPicPr>
          <p:nvPr/>
        </p:nvPicPr>
        <p:blipFill>
          <a:blip r:embed="rId2"/>
          <a:stretch>
            <a:fillRect/>
          </a:stretch>
        </p:blipFill>
        <p:spPr>
          <a:xfrm>
            <a:off x="1364344" y="487404"/>
            <a:ext cx="8737599" cy="6257620"/>
          </a:xfrm>
          <a:prstGeom prst="rect">
            <a:avLst/>
          </a:prstGeom>
        </p:spPr>
      </p:pic>
    </p:spTree>
    <p:extLst>
      <p:ext uri="{BB962C8B-B14F-4D97-AF65-F5344CB8AC3E}">
        <p14:creationId xmlns:p14="http://schemas.microsoft.com/office/powerpoint/2010/main" val="256974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Reduced development time</a:t>
            </a: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Increases reusability of components</a:t>
            </a: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Quick initial reviews occur &amp; Encourages customer feedback</a:t>
            </a:r>
          </a:p>
        </p:txBody>
      </p:sp>
      <p:sp>
        <p:nvSpPr>
          <p:cNvPr id="9" name="Rectangle 8"/>
          <p:cNvSpPr/>
          <p:nvPr/>
        </p:nvSpPr>
        <p:spPr>
          <a:xfrm>
            <a:off x="770019" y="511094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w="0"/>
                <a:solidFill>
                  <a:schemeClr val="tx1"/>
                </a:solidFill>
                <a:effectLst>
                  <a:outerShdw blurRad="38100" dist="19050" dir="2700000" algn="tl" rotWithShape="0">
                    <a:schemeClr val="dk1">
                      <a:alpha val="40000"/>
                    </a:schemeClr>
                  </a:outerShdw>
                </a:effectLst>
              </a:rPr>
              <a:t>Integration from very beginning solves a lot of integration issues</a:t>
            </a: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Depends on strong team and individual performances for identifying business requirements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Only system that can be modularized can be built using RAD</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Requires skilled developers/designers &amp; High dependency on modeling skills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208296" y="511094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Inapplicable to cheaper projects as cost of modeling and automated code generation is very high</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4" name="Slide Number Placeholder 13"/>
          <p:cNvSpPr>
            <a:spLocks noGrp="1"/>
          </p:cNvSpPr>
          <p:nvPr>
            <p:ph type="sldNum" sz="quarter" idx="12"/>
          </p:nvPr>
        </p:nvSpPr>
        <p:spPr/>
        <p:txBody>
          <a:bodyPr/>
          <a:lstStyle/>
          <a:p>
            <a:fld id="{66E1A3E2-25C4-4A94-B16A-426D0580F6DA}" type="slidenum">
              <a:rPr lang="en-US" smtClean="0"/>
              <a:t>15</a:t>
            </a:fld>
            <a:endParaRPr lang="en-US"/>
          </a:p>
        </p:txBody>
      </p:sp>
    </p:spTree>
    <p:extLst>
      <p:ext uri="{BB962C8B-B14F-4D97-AF65-F5344CB8AC3E}">
        <p14:creationId xmlns:p14="http://schemas.microsoft.com/office/powerpoint/2010/main" val="281603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8" y="1937657"/>
            <a:ext cx="10558272" cy="4023360"/>
          </a:xfrm>
        </p:spPr>
        <p:txBody>
          <a:bodyPr>
            <a:noAutofit/>
          </a:bodyPr>
          <a:lstStyle/>
          <a:p>
            <a:pPr>
              <a:buFont typeface="Wingdings" panose="05000000000000000000" pitchFamily="2" charset="2"/>
              <a:buChar char="q"/>
            </a:pPr>
            <a:r>
              <a:rPr lang="en-US" sz="3200" dirty="0"/>
              <a:t>RAD should be used when there is a need to create a system that can be modularized in 2-3 months of time</a:t>
            </a:r>
          </a:p>
          <a:p>
            <a:pPr>
              <a:buFont typeface="Wingdings" panose="05000000000000000000" pitchFamily="2" charset="2"/>
              <a:buChar char="q"/>
            </a:pPr>
            <a:r>
              <a:rPr lang="en-US" sz="3200" dirty="0"/>
              <a:t>It should be used if there’s high availability of designers for modeling and the budget is high enough to afford their cost along with the cost of automated code generating tools</a:t>
            </a:r>
          </a:p>
          <a:p>
            <a:pPr>
              <a:buFont typeface="Wingdings" panose="05000000000000000000" pitchFamily="2" charset="2"/>
              <a:buChar char="q"/>
            </a:pPr>
            <a:r>
              <a:rPr lang="en-US" sz="3200" dirty="0"/>
              <a:t>RAD SDLC model should be chosen only if resources with high business knowledge are available and there is a need to produce the system in a short span of time (2-3 months)</a:t>
            </a:r>
          </a:p>
        </p:txBody>
      </p:sp>
      <p:sp>
        <p:nvSpPr>
          <p:cNvPr id="4" name="Slide Number Placeholder 3"/>
          <p:cNvSpPr>
            <a:spLocks noGrp="1"/>
          </p:cNvSpPr>
          <p:nvPr>
            <p:ph type="sldNum" sz="quarter" idx="12"/>
          </p:nvPr>
        </p:nvSpPr>
        <p:spPr/>
        <p:txBody>
          <a:bodyPr/>
          <a:lstStyle/>
          <a:p>
            <a:fld id="{66E1A3E2-25C4-4A94-B16A-426D0580F6DA}" type="slidenum">
              <a:rPr lang="en-US" smtClean="0"/>
              <a:t>16</a:t>
            </a:fld>
            <a:endParaRPr lang="en-US" dirty="0"/>
          </a:p>
        </p:txBody>
      </p:sp>
    </p:spTree>
    <p:extLst>
      <p:ext uri="{BB962C8B-B14F-4D97-AF65-F5344CB8AC3E}">
        <p14:creationId xmlns:p14="http://schemas.microsoft.com/office/powerpoint/2010/main" val="15242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Evolutionary process models</a:t>
            </a:r>
          </a:p>
        </p:txBody>
      </p:sp>
      <p:sp>
        <p:nvSpPr>
          <p:cNvPr id="3" name="Content Placeholder 2"/>
          <p:cNvSpPr>
            <a:spLocks noGrp="1"/>
          </p:cNvSpPr>
          <p:nvPr>
            <p:ph idx="1"/>
          </p:nvPr>
        </p:nvSpPr>
        <p:spPr>
          <a:xfrm>
            <a:off x="1024128" y="1937656"/>
            <a:ext cx="10558272" cy="4533047"/>
          </a:xfrm>
        </p:spPr>
        <p:txBody>
          <a:bodyPr>
            <a:noAutofit/>
          </a:bodyPr>
          <a:lstStyle/>
          <a:p>
            <a:pPr>
              <a:buFont typeface="Wingdings" panose="05000000000000000000" pitchFamily="2" charset="2"/>
              <a:buChar char="q"/>
            </a:pPr>
            <a:r>
              <a:rPr lang="en-US" sz="3200" dirty="0"/>
              <a:t>Evolutionary models are iterative type models</a:t>
            </a:r>
          </a:p>
          <a:p>
            <a:pPr>
              <a:buFont typeface="Wingdings" panose="05000000000000000000" pitchFamily="2" charset="2"/>
              <a:buChar char="q"/>
            </a:pPr>
            <a:r>
              <a:rPr lang="en-US" sz="3200" dirty="0"/>
              <a:t>Software, like all complex systems, evolves over a period of time</a:t>
            </a:r>
          </a:p>
          <a:p>
            <a:pPr>
              <a:buFont typeface="Wingdings" panose="05000000000000000000" pitchFamily="2" charset="2"/>
              <a:buChar char="q"/>
            </a:pPr>
            <a:r>
              <a:rPr lang="en-US" sz="3200" dirty="0"/>
              <a:t>Allow to develop more complete versions of the software</a:t>
            </a:r>
          </a:p>
          <a:p>
            <a:pPr marL="0" indent="0">
              <a:buNone/>
            </a:pPr>
            <a:endParaRPr lang="en-US" sz="3200" dirty="0"/>
          </a:p>
          <a:p>
            <a:pPr marL="0" indent="0">
              <a:buNone/>
            </a:pPr>
            <a:r>
              <a:rPr lang="en-US" sz="3200" dirty="0">
                <a:solidFill>
                  <a:srgbClr val="FF0000"/>
                </a:solidFill>
              </a:rPr>
              <a:t>Different Evolutionary Process Models</a:t>
            </a:r>
            <a:endParaRPr lang="en-US" sz="2400" dirty="0"/>
          </a:p>
          <a:p>
            <a:pPr lvl="2">
              <a:buFont typeface="Wingdings" panose="05000000000000000000" pitchFamily="2" charset="2"/>
              <a:buChar char="q"/>
            </a:pPr>
            <a:r>
              <a:rPr lang="en-US" sz="2400" dirty="0"/>
              <a:t>The Prototyping Model</a:t>
            </a:r>
          </a:p>
          <a:p>
            <a:pPr lvl="2">
              <a:buFont typeface="Wingdings" panose="05000000000000000000" pitchFamily="2" charset="2"/>
              <a:buChar char="q"/>
            </a:pPr>
            <a:r>
              <a:rPr lang="en-US" sz="2400" dirty="0"/>
              <a:t>The Spiral Model</a:t>
            </a:r>
          </a:p>
          <a:p>
            <a:pPr lvl="2">
              <a:buFont typeface="Wingdings" panose="05000000000000000000" pitchFamily="2" charset="2"/>
              <a:buChar char="q"/>
            </a:pPr>
            <a:r>
              <a:rPr lang="en-US" sz="2400" dirty="0"/>
              <a:t>Concurrent Development Model</a:t>
            </a:r>
          </a:p>
        </p:txBody>
      </p:sp>
      <p:sp>
        <p:nvSpPr>
          <p:cNvPr id="4" name="Slide Number Placeholder 3"/>
          <p:cNvSpPr>
            <a:spLocks noGrp="1"/>
          </p:cNvSpPr>
          <p:nvPr>
            <p:ph type="sldNum" sz="quarter" idx="12"/>
          </p:nvPr>
        </p:nvSpPr>
        <p:spPr/>
        <p:txBody>
          <a:bodyPr/>
          <a:lstStyle/>
          <a:p>
            <a:fld id="{66E1A3E2-25C4-4A94-B16A-426D0580F6DA}" type="slidenum">
              <a:rPr lang="en-US" smtClean="0"/>
              <a:t>17</a:t>
            </a:fld>
            <a:endParaRPr lang="en-US" dirty="0"/>
          </a:p>
        </p:txBody>
      </p:sp>
    </p:spTree>
    <p:extLst>
      <p:ext uri="{BB962C8B-B14F-4D97-AF65-F5344CB8AC3E}">
        <p14:creationId xmlns:p14="http://schemas.microsoft.com/office/powerpoint/2010/main" val="216767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2D49-906B-4058-8DD1-116D34824208}"/>
              </a:ext>
            </a:extLst>
          </p:cNvPr>
          <p:cNvSpPr>
            <a:spLocks noGrp="1"/>
          </p:cNvSpPr>
          <p:nvPr>
            <p:ph type="title"/>
          </p:nvPr>
        </p:nvSpPr>
        <p:spPr/>
        <p:txBody>
          <a:bodyPr/>
          <a:lstStyle/>
          <a:p>
            <a:r>
              <a:rPr lang="en-US" dirty="0">
                <a:solidFill>
                  <a:srgbClr val="FF0000"/>
                </a:solidFill>
              </a:rPr>
              <a:t>The Prototyping model</a:t>
            </a:r>
          </a:p>
        </p:txBody>
      </p:sp>
      <p:sp>
        <p:nvSpPr>
          <p:cNvPr id="3" name="Content Placeholder 2">
            <a:extLst>
              <a:ext uri="{FF2B5EF4-FFF2-40B4-BE49-F238E27FC236}">
                <a16:creationId xmlns:a16="http://schemas.microsoft.com/office/drawing/2014/main" id="{DDE44F86-7FD0-450A-AB1E-B4FD6AF05D41}"/>
              </a:ext>
            </a:extLst>
          </p:cNvPr>
          <p:cNvSpPr>
            <a:spLocks noGrp="1"/>
          </p:cNvSpPr>
          <p:nvPr>
            <p:ph idx="1"/>
          </p:nvPr>
        </p:nvSpPr>
        <p:spPr>
          <a:xfrm>
            <a:off x="1024128" y="1954695"/>
            <a:ext cx="10160707" cy="4023360"/>
          </a:xfrm>
        </p:spPr>
        <p:txBody>
          <a:bodyPr>
            <a:normAutofit/>
          </a:bodyPr>
          <a:lstStyle/>
          <a:p>
            <a:pPr>
              <a:buFont typeface="Wingdings" panose="05000000000000000000" pitchFamily="2" charset="2"/>
              <a:buChar char="q"/>
            </a:pPr>
            <a:r>
              <a:rPr lang="en-US" sz="3200" dirty="0"/>
              <a:t>Prototype is defined as first or preliminary form using which other forms are copied or derived</a:t>
            </a:r>
          </a:p>
          <a:p>
            <a:pPr>
              <a:buFont typeface="Wingdings" panose="05000000000000000000" pitchFamily="2" charset="2"/>
              <a:buChar char="q"/>
            </a:pPr>
            <a:r>
              <a:rPr lang="en-US" sz="3200" dirty="0"/>
              <a:t>Prototype model is a set of general objectives for software</a:t>
            </a:r>
          </a:p>
          <a:p>
            <a:pPr>
              <a:buFont typeface="Wingdings" panose="05000000000000000000" pitchFamily="2" charset="2"/>
              <a:buChar char="q"/>
            </a:pPr>
            <a:r>
              <a:rPr lang="en-US" sz="3200" dirty="0"/>
              <a:t>It does not identify the requirements like detailed input, output</a:t>
            </a:r>
          </a:p>
          <a:p>
            <a:pPr>
              <a:buFont typeface="Wingdings" panose="05000000000000000000" pitchFamily="2" charset="2"/>
              <a:buChar char="q"/>
            </a:pPr>
            <a:r>
              <a:rPr lang="en-US" sz="3200" dirty="0"/>
              <a:t>It is software working model of limited functionality &amp; working programs are quickly produced</a:t>
            </a:r>
          </a:p>
          <a:p>
            <a:pPr>
              <a:buFont typeface="Wingdings" panose="05000000000000000000" pitchFamily="2" charset="2"/>
              <a:buChar char="q"/>
            </a:pPr>
            <a:endParaRPr lang="en-US" sz="3200" dirty="0"/>
          </a:p>
        </p:txBody>
      </p:sp>
      <p:sp>
        <p:nvSpPr>
          <p:cNvPr id="4" name="Slide Number Placeholder 3">
            <a:extLst>
              <a:ext uri="{FF2B5EF4-FFF2-40B4-BE49-F238E27FC236}">
                <a16:creationId xmlns:a16="http://schemas.microsoft.com/office/drawing/2014/main" id="{392BE8C2-C604-418E-944E-5E8A819DE7CC}"/>
              </a:ext>
            </a:extLst>
          </p:cNvPr>
          <p:cNvSpPr>
            <a:spLocks noGrp="1"/>
          </p:cNvSpPr>
          <p:nvPr>
            <p:ph type="sldNum" sz="quarter" idx="12"/>
          </p:nvPr>
        </p:nvSpPr>
        <p:spPr/>
        <p:txBody>
          <a:bodyPr/>
          <a:lstStyle/>
          <a:p>
            <a:fld id="{66E1A3E2-25C4-4A94-B16A-426D0580F6DA}" type="slidenum">
              <a:rPr lang="en-US" smtClean="0"/>
              <a:t>18</a:t>
            </a:fld>
            <a:endParaRPr lang="en-US" dirty="0"/>
          </a:p>
        </p:txBody>
      </p:sp>
    </p:spTree>
    <p:extLst>
      <p:ext uri="{BB962C8B-B14F-4D97-AF65-F5344CB8AC3E}">
        <p14:creationId xmlns:p14="http://schemas.microsoft.com/office/powerpoint/2010/main" val="24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2BE8C2-C604-418E-944E-5E8A819DE7CC}"/>
              </a:ext>
            </a:extLst>
          </p:cNvPr>
          <p:cNvSpPr>
            <a:spLocks noGrp="1"/>
          </p:cNvSpPr>
          <p:nvPr>
            <p:ph type="sldNum" sz="quarter" idx="12"/>
          </p:nvPr>
        </p:nvSpPr>
        <p:spPr/>
        <p:txBody>
          <a:bodyPr/>
          <a:lstStyle/>
          <a:p>
            <a:fld id="{66E1A3E2-25C4-4A94-B16A-426D0580F6DA}" type="slidenum">
              <a:rPr lang="en-US" smtClean="0"/>
              <a:t>19</a:t>
            </a:fld>
            <a:endParaRPr lang="en-US" dirty="0"/>
          </a:p>
        </p:txBody>
      </p:sp>
      <p:graphicFrame>
        <p:nvGraphicFramePr>
          <p:cNvPr id="6" name="Diagram 5">
            <a:extLst>
              <a:ext uri="{FF2B5EF4-FFF2-40B4-BE49-F238E27FC236}">
                <a16:creationId xmlns:a16="http://schemas.microsoft.com/office/drawing/2014/main" id="{748CE60D-3933-41EE-A4A4-D721F7D2AAC6}"/>
              </a:ext>
            </a:extLst>
          </p:cNvPr>
          <p:cNvGraphicFramePr/>
          <p:nvPr>
            <p:extLst>
              <p:ext uri="{D42A27DB-BD31-4B8C-83A1-F6EECF244321}">
                <p14:modId xmlns:p14="http://schemas.microsoft.com/office/powerpoint/2010/main" val="1556314162"/>
              </p:ext>
            </p:extLst>
          </p:nvPr>
        </p:nvGraphicFramePr>
        <p:xfrm>
          <a:off x="1656522" y="719666"/>
          <a:ext cx="9011478" cy="5866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56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4324874"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Waterfall models</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2</a:t>
            </a:fld>
            <a:endParaRPr lang="en-US"/>
          </a:p>
        </p:txBody>
      </p:sp>
    </p:spTree>
    <p:extLst>
      <p:ext uri="{BB962C8B-B14F-4D97-AF65-F5344CB8AC3E}">
        <p14:creationId xmlns:p14="http://schemas.microsoft.com/office/powerpoint/2010/main" val="1438749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Prototype model need not know the detailed input, output, processes, adaptability of operating system and full machine interaction</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the development process of this model users are actively involved</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70020" y="40679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Errors are detected much earlier.</a:t>
            </a:r>
          </a:p>
          <a:p>
            <a:r>
              <a:rPr lang="en-US" dirty="0"/>
              <a:t>Gives quick user feedback for better solutions.</a:t>
            </a:r>
          </a:p>
        </p:txBody>
      </p:sp>
      <p:sp>
        <p:nvSpPr>
          <p:cNvPr id="9" name="Rectangle 8"/>
          <p:cNvSpPr/>
          <p:nvPr/>
        </p:nvSpPr>
        <p:spPr>
          <a:xfrm>
            <a:off x="770019" y="508443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identifies the missing functionality easily. It also identifies the confusing or difficult functions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208297" y="203860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client involvement is more and it is not always considered by the developer</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208297" y="305881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is a slow process because it takes more time for development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208297" y="407901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Practically, this methodology may increase the complexity of the system as scope of the system may expand beyond original plans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208296" y="509768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Incomplete application may cause application not to be used as the</a:t>
            </a:r>
            <a:br>
              <a:rPr lang="en-US" dirty="0"/>
            </a:br>
            <a:r>
              <a:rPr lang="en-US" dirty="0"/>
              <a:t>full system was designed</a:t>
            </a:r>
            <a:br>
              <a:rPr lang="en-US" dirty="0"/>
            </a:br>
            <a:r>
              <a:rPr lang="en-US" dirty="0"/>
              <a:t>Incomplete or inadequate problem analysis.</a:t>
            </a:r>
          </a:p>
        </p:txBody>
      </p:sp>
      <p:sp>
        <p:nvSpPr>
          <p:cNvPr id="14" name="Slide Number Placeholder 13"/>
          <p:cNvSpPr>
            <a:spLocks noGrp="1"/>
          </p:cNvSpPr>
          <p:nvPr>
            <p:ph type="sldNum" sz="quarter" idx="12"/>
          </p:nvPr>
        </p:nvSpPr>
        <p:spPr/>
        <p:txBody>
          <a:bodyPr/>
          <a:lstStyle/>
          <a:p>
            <a:fld id="{66E1A3E2-25C4-4A94-B16A-426D0580F6DA}" type="slidenum">
              <a:rPr lang="en-US" smtClean="0"/>
              <a:t>20</a:t>
            </a:fld>
            <a:endParaRPr lang="en-US"/>
          </a:p>
        </p:txBody>
      </p:sp>
    </p:spTree>
    <p:extLst>
      <p:ext uri="{BB962C8B-B14F-4D97-AF65-F5344CB8AC3E}">
        <p14:creationId xmlns:p14="http://schemas.microsoft.com/office/powerpoint/2010/main" val="225007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When to use</a:t>
            </a:r>
          </a:p>
        </p:txBody>
      </p:sp>
      <p:sp>
        <p:nvSpPr>
          <p:cNvPr id="3" name="Content Placeholder 2"/>
          <p:cNvSpPr>
            <a:spLocks noGrp="1"/>
          </p:cNvSpPr>
          <p:nvPr>
            <p:ph idx="1"/>
          </p:nvPr>
        </p:nvSpPr>
        <p:spPr>
          <a:xfrm>
            <a:off x="1024128" y="1833041"/>
            <a:ext cx="10442159" cy="4023360"/>
          </a:xfrm>
        </p:spPr>
        <p:txBody>
          <a:bodyPr>
            <a:normAutofit fontScale="85000" lnSpcReduction="10000"/>
          </a:bodyPr>
          <a:lstStyle/>
          <a:p>
            <a:pPr>
              <a:buFont typeface="Wingdings" panose="05000000000000000000" pitchFamily="2" charset="2"/>
              <a:buChar char="q"/>
            </a:pPr>
            <a:r>
              <a:rPr lang="en-US" sz="2800" dirty="0"/>
              <a:t>Prototype model should be used when the desired system needs to have a lot of interaction with the end users</a:t>
            </a:r>
          </a:p>
          <a:p>
            <a:pPr marL="0" indent="0">
              <a:buNone/>
            </a:pPr>
            <a:endParaRPr lang="en-US" sz="2800" dirty="0"/>
          </a:p>
          <a:p>
            <a:pPr>
              <a:buFont typeface="Wingdings" panose="05000000000000000000" pitchFamily="2" charset="2"/>
              <a:buChar char="q"/>
            </a:pPr>
            <a:r>
              <a:rPr lang="en-US" sz="2800" dirty="0"/>
              <a:t>Typically, online systems, web interfaces have a very high amount of interaction with end users, are best suited for Prototype model. It might take a while for a system to be built that allows ease of use and needs minimal training for the end user</a:t>
            </a:r>
          </a:p>
          <a:p>
            <a:pPr marL="0" indent="0">
              <a:buNone/>
            </a:pPr>
            <a:endParaRPr lang="en-US" sz="2800" dirty="0"/>
          </a:p>
          <a:p>
            <a:pPr>
              <a:buFont typeface="Wingdings" panose="05000000000000000000" pitchFamily="2" charset="2"/>
              <a:buChar char="q"/>
            </a:pPr>
            <a:r>
              <a:rPr lang="en-US" sz="2800" dirty="0"/>
              <a:t>Prototyping ensures that the end users constantly work with the system and provide a feedback which is incorporated in the prototype to result in a useable system. They are excellent for designing good human computer interface systems</a:t>
            </a:r>
          </a:p>
        </p:txBody>
      </p:sp>
      <p:sp>
        <p:nvSpPr>
          <p:cNvPr id="4" name="Slide Number Placeholder 3"/>
          <p:cNvSpPr>
            <a:spLocks noGrp="1"/>
          </p:cNvSpPr>
          <p:nvPr>
            <p:ph type="sldNum" sz="quarter" idx="12"/>
          </p:nvPr>
        </p:nvSpPr>
        <p:spPr/>
        <p:txBody>
          <a:bodyPr/>
          <a:lstStyle/>
          <a:p>
            <a:fld id="{66E1A3E2-25C4-4A94-B16A-426D0580F6DA}" type="slidenum">
              <a:rPr lang="en-US" smtClean="0"/>
              <a:t>21</a:t>
            </a:fld>
            <a:endParaRPr lang="en-US"/>
          </a:p>
        </p:txBody>
      </p:sp>
    </p:spTree>
    <p:extLst>
      <p:ext uri="{BB962C8B-B14F-4D97-AF65-F5344CB8AC3E}">
        <p14:creationId xmlns:p14="http://schemas.microsoft.com/office/powerpoint/2010/main" val="91384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Waterfall model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sz="4000" dirty="0"/>
              <a:t>First SDLC Model</a:t>
            </a:r>
          </a:p>
          <a:p>
            <a:pPr marL="0" indent="0">
              <a:buNone/>
            </a:pPr>
            <a:endParaRPr lang="en-US" sz="4000" dirty="0"/>
          </a:p>
          <a:p>
            <a:pPr>
              <a:buFont typeface="Wingdings" panose="05000000000000000000" pitchFamily="2" charset="2"/>
              <a:buChar char="q"/>
            </a:pPr>
            <a:r>
              <a:rPr lang="en-US" sz="4000" dirty="0"/>
              <a:t>Linear Sequential Model</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a:t>Simple to understand and easy to implement</a:t>
            </a:r>
          </a:p>
        </p:txBody>
      </p:sp>
      <p:sp>
        <p:nvSpPr>
          <p:cNvPr id="4" name="Slide Number Placeholder 3"/>
          <p:cNvSpPr>
            <a:spLocks noGrp="1"/>
          </p:cNvSpPr>
          <p:nvPr>
            <p:ph type="sldNum" sz="quarter" idx="12"/>
          </p:nvPr>
        </p:nvSpPr>
        <p:spPr/>
        <p:txBody>
          <a:bodyPr/>
          <a:lstStyle/>
          <a:p>
            <a:fld id="{66E1A3E2-25C4-4A94-B16A-426D0580F6DA}" type="slidenum">
              <a:rPr lang="en-US" smtClean="0"/>
              <a:t>3</a:t>
            </a:fld>
            <a:endParaRPr lang="en-US"/>
          </a:p>
        </p:txBody>
      </p:sp>
    </p:spTree>
    <p:extLst>
      <p:ext uri="{BB962C8B-B14F-4D97-AF65-F5344CB8AC3E}">
        <p14:creationId xmlns:p14="http://schemas.microsoft.com/office/powerpoint/2010/main" val="151382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43" y="898358"/>
            <a:ext cx="10552929" cy="5550567"/>
          </a:xfrm>
        </p:spPr>
      </p:pic>
      <p:sp>
        <p:nvSpPr>
          <p:cNvPr id="8" name="Slide Number Placeholder 7"/>
          <p:cNvSpPr>
            <a:spLocks noGrp="1"/>
          </p:cNvSpPr>
          <p:nvPr>
            <p:ph type="sldNum" sz="quarter" idx="12"/>
          </p:nvPr>
        </p:nvSpPr>
        <p:spPr/>
        <p:txBody>
          <a:bodyPr/>
          <a:lstStyle/>
          <a:p>
            <a:fld id="{66E1A3E2-25C4-4A94-B16A-426D0580F6DA}" type="slidenum">
              <a:rPr lang="en-US" smtClean="0"/>
              <a:t>4</a:t>
            </a:fld>
            <a:endParaRPr lang="en-US"/>
          </a:p>
        </p:txBody>
      </p:sp>
    </p:spTree>
    <p:extLst>
      <p:ext uri="{BB962C8B-B14F-4D97-AF65-F5344CB8AC3E}">
        <p14:creationId xmlns:p14="http://schemas.microsoft.com/office/powerpoint/2010/main" val="266246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8295"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DISADVANTAGES</a:t>
            </a:r>
          </a:p>
        </p:txBody>
      </p:sp>
      <p:sp>
        <p:nvSpPr>
          <p:cNvPr id="4" name="Rectangle 3"/>
          <p:cNvSpPr/>
          <p:nvPr/>
        </p:nvSpPr>
        <p:spPr>
          <a:xfrm>
            <a:off x="770021" y="834189"/>
            <a:ext cx="5293895" cy="99461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ADVANTAGES</a:t>
            </a:r>
          </a:p>
        </p:txBody>
      </p:sp>
      <p:sp>
        <p:nvSpPr>
          <p:cNvPr id="6" name="Rectangle 5"/>
          <p:cNvSpPr/>
          <p:nvPr/>
        </p:nvSpPr>
        <p:spPr>
          <a:xfrm>
            <a:off x="770020" y="2029324"/>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Simple &amp; Easy to Understand</a:t>
            </a:r>
          </a:p>
        </p:txBody>
      </p:sp>
      <p:sp>
        <p:nvSpPr>
          <p:cNvPr id="7" name="Rectangle 6"/>
          <p:cNvSpPr/>
          <p:nvPr/>
        </p:nvSpPr>
        <p:spPr>
          <a:xfrm>
            <a:off x="770020" y="3047999"/>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Easy to Manage</a:t>
            </a:r>
          </a:p>
        </p:txBody>
      </p:sp>
      <p:sp>
        <p:nvSpPr>
          <p:cNvPr id="8" name="Rectangle 7"/>
          <p:cNvSpPr/>
          <p:nvPr/>
        </p:nvSpPr>
        <p:spPr>
          <a:xfrm>
            <a:off x="770020" y="4081188"/>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Phase don’t Overlap</a:t>
            </a:r>
          </a:p>
        </p:txBody>
      </p:sp>
      <p:sp>
        <p:nvSpPr>
          <p:cNvPr id="9" name="Rectangle 8"/>
          <p:cNvSpPr/>
          <p:nvPr/>
        </p:nvSpPr>
        <p:spPr>
          <a:xfrm>
            <a:off x="770019" y="5115905"/>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Best for Small Projects</a:t>
            </a:r>
          </a:p>
        </p:txBody>
      </p:sp>
      <p:sp>
        <p:nvSpPr>
          <p:cNvPr id="10" name="Rectangle 9"/>
          <p:cNvSpPr/>
          <p:nvPr/>
        </p:nvSpPr>
        <p:spPr>
          <a:xfrm>
            <a:off x="6208297" y="2051860"/>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Difficult to go Back and Change something</a:t>
            </a:r>
          </a:p>
        </p:txBody>
      </p:sp>
      <p:sp>
        <p:nvSpPr>
          <p:cNvPr id="11" name="Rectangle 10"/>
          <p:cNvSpPr/>
          <p:nvPr/>
        </p:nvSpPr>
        <p:spPr>
          <a:xfrm>
            <a:off x="6208297" y="3072063"/>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No Working Software until Late Stages of SDLC</a:t>
            </a:r>
          </a:p>
        </p:txBody>
      </p:sp>
      <p:sp>
        <p:nvSpPr>
          <p:cNvPr id="12" name="Rectangle 11"/>
          <p:cNvSpPr/>
          <p:nvPr/>
        </p:nvSpPr>
        <p:spPr>
          <a:xfrm>
            <a:off x="6208297" y="4092266"/>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Risk and Uncertainty</a:t>
            </a:r>
          </a:p>
        </p:txBody>
      </p:sp>
      <p:sp>
        <p:nvSpPr>
          <p:cNvPr id="13" name="Rectangle 12"/>
          <p:cNvSpPr/>
          <p:nvPr/>
        </p:nvSpPr>
        <p:spPr>
          <a:xfrm>
            <a:off x="6208296" y="5110941"/>
            <a:ext cx="5293895" cy="9946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Not Suitable for Complex and Object Oriented Projects</a:t>
            </a:r>
          </a:p>
        </p:txBody>
      </p:sp>
      <p:sp>
        <p:nvSpPr>
          <p:cNvPr id="14" name="Slide Number Placeholder 13"/>
          <p:cNvSpPr>
            <a:spLocks noGrp="1"/>
          </p:cNvSpPr>
          <p:nvPr>
            <p:ph type="sldNum" sz="quarter" idx="12"/>
          </p:nvPr>
        </p:nvSpPr>
        <p:spPr/>
        <p:txBody>
          <a:bodyPr/>
          <a:lstStyle/>
          <a:p>
            <a:fld id="{66E1A3E2-25C4-4A94-B16A-426D0580F6DA}" type="slidenum">
              <a:rPr lang="en-US" smtClean="0"/>
              <a:t>5</a:t>
            </a:fld>
            <a:endParaRPr lang="en-US"/>
          </a:p>
        </p:txBody>
      </p:sp>
    </p:spTree>
    <p:extLst>
      <p:ext uri="{BB962C8B-B14F-4D97-AF65-F5344CB8AC3E}">
        <p14:creationId xmlns:p14="http://schemas.microsoft.com/office/powerpoint/2010/main" val="16481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Impact on testing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600" dirty="0"/>
              <a:t>Testing Starts late in the SDLC</a:t>
            </a:r>
          </a:p>
          <a:p>
            <a:pPr>
              <a:buFont typeface="Wingdings" panose="05000000000000000000" pitchFamily="2" charset="2"/>
              <a:buChar char="q"/>
            </a:pPr>
            <a:endParaRPr lang="en-US" sz="3600" dirty="0"/>
          </a:p>
          <a:p>
            <a:pPr>
              <a:buFont typeface="Wingdings" panose="05000000000000000000" pitchFamily="2" charset="2"/>
              <a:buChar char="q"/>
            </a:pPr>
            <a:r>
              <a:rPr lang="en-US" sz="3600" dirty="0"/>
              <a:t>Single Testing Phase</a:t>
            </a:r>
          </a:p>
          <a:p>
            <a:pPr>
              <a:buFont typeface="Wingdings" panose="05000000000000000000" pitchFamily="2" charset="2"/>
              <a:buChar char="q"/>
            </a:pPr>
            <a:endParaRPr lang="en-US" sz="3600" dirty="0"/>
          </a:p>
          <a:p>
            <a:pPr>
              <a:buFont typeface="Wingdings" panose="05000000000000000000" pitchFamily="2" charset="2"/>
              <a:buChar char="q"/>
            </a:pPr>
            <a:r>
              <a:rPr lang="en-US" sz="3600" dirty="0"/>
              <a:t>Leads to “blocking Stages”</a:t>
            </a:r>
          </a:p>
        </p:txBody>
      </p:sp>
      <p:sp>
        <p:nvSpPr>
          <p:cNvPr id="4" name="Slide Number Placeholder 3"/>
          <p:cNvSpPr>
            <a:spLocks noGrp="1"/>
          </p:cNvSpPr>
          <p:nvPr>
            <p:ph type="sldNum" sz="quarter" idx="12"/>
          </p:nvPr>
        </p:nvSpPr>
        <p:spPr/>
        <p:txBody>
          <a:bodyPr/>
          <a:lstStyle/>
          <a:p>
            <a:fld id="{66E1A3E2-25C4-4A94-B16A-426D0580F6DA}" type="slidenum">
              <a:rPr lang="en-US" smtClean="0"/>
              <a:t>6</a:t>
            </a:fld>
            <a:endParaRPr lang="en-US"/>
          </a:p>
        </p:txBody>
      </p:sp>
    </p:spTree>
    <p:extLst>
      <p:ext uri="{BB962C8B-B14F-4D97-AF65-F5344CB8AC3E}">
        <p14:creationId xmlns:p14="http://schemas.microsoft.com/office/powerpoint/2010/main" val="223407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91" y="1894470"/>
            <a:ext cx="9720072" cy="953233"/>
          </a:xfrm>
        </p:spPr>
        <p:txBody>
          <a:bodyPr>
            <a:normAutofit/>
          </a:bodyPr>
          <a:lstStyle/>
          <a:p>
            <a:pPr algn="ctr"/>
            <a:r>
              <a:rPr lang="en-US" sz="3600" dirty="0"/>
              <a:t>Development Models	</a:t>
            </a:r>
          </a:p>
        </p:txBody>
      </p:sp>
      <p:sp>
        <p:nvSpPr>
          <p:cNvPr id="4" name="Title 1"/>
          <p:cNvSpPr txBox="1">
            <a:spLocks/>
          </p:cNvSpPr>
          <p:nvPr/>
        </p:nvSpPr>
        <p:spPr>
          <a:xfrm>
            <a:off x="3265331" y="240977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Incremental</a:t>
            </a:r>
            <a:r>
              <a:rPr lang="en-US" dirty="0">
                <a:solidFill>
                  <a:srgbClr val="FF0000"/>
                </a:solidFill>
              </a:rPr>
              <a:t> </a:t>
            </a:r>
            <a:r>
              <a:rPr lang="en-US" dirty="0">
                <a:solidFill>
                  <a:schemeClr val="tx1"/>
                </a:solidFill>
              </a:rPr>
              <a:t>process modes</a:t>
            </a:r>
          </a:p>
        </p:txBody>
      </p:sp>
      <p:cxnSp>
        <p:nvCxnSpPr>
          <p:cNvPr id="6" name="Straight Connector 5"/>
          <p:cNvCxnSpPr/>
          <p:nvPr/>
        </p:nvCxnSpPr>
        <p:spPr>
          <a:xfrm>
            <a:off x="2090057" y="2704011"/>
            <a:ext cx="8360229" cy="39189"/>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66E1A3E2-25C4-4A94-B16A-426D0580F6DA}" type="slidenum">
              <a:rPr lang="en-US" smtClean="0"/>
              <a:t>7</a:t>
            </a:fld>
            <a:endParaRPr lang="en-US"/>
          </a:p>
        </p:txBody>
      </p:sp>
    </p:spTree>
    <p:extLst>
      <p:ext uri="{BB962C8B-B14F-4D97-AF65-F5344CB8AC3E}">
        <p14:creationId xmlns:p14="http://schemas.microsoft.com/office/powerpoint/2010/main" val="341630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686816"/>
            <a:ext cx="9720072" cy="1499616"/>
          </a:xfrm>
        </p:spPr>
        <p:txBody>
          <a:bodyPr/>
          <a:lstStyle/>
          <a:p>
            <a:r>
              <a:rPr lang="en-US" dirty="0">
                <a:solidFill>
                  <a:srgbClr val="FF0000"/>
                </a:solidFill>
              </a:rPr>
              <a:t>Incremental process modes</a:t>
            </a:r>
          </a:p>
        </p:txBody>
      </p:sp>
      <p:sp>
        <p:nvSpPr>
          <p:cNvPr id="3" name="Content Placeholder 2"/>
          <p:cNvSpPr>
            <a:spLocks noGrp="1"/>
          </p:cNvSpPr>
          <p:nvPr>
            <p:ph idx="1"/>
          </p:nvPr>
        </p:nvSpPr>
        <p:spPr>
          <a:xfrm>
            <a:off x="1024128" y="1881632"/>
            <a:ext cx="10746959" cy="4773168"/>
          </a:xfrm>
        </p:spPr>
        <p:txBody>
          <a:bodyPr>
            <a:noAutofit/>
          </a:bodyPr>
          <a:lstStyle/>
          <a:p>
            <a:pPr>
              <a:buFont typeface="Wingdings" panose="05000000000000000000" pitchFamily="2" charset="2"/>
              <a:buChar char="q"/>
            </a:pPr>
            <a:r>
              <a:rPr lang="en-US" sz="3200" dirty="0"/>
              <a:t>Combines elements of the waterfall model applied in an iterative fashion</a:t>
            </a:r>
          </a:p>
          <a:p>
            <a:pPr>
              <a:buFont typeface="Wingdings" panose="05000000000000000000" pitchFamily="2" charset="2"/>
              <a:buChar char="q"/>
            </a:pPr>
            <a:r>
              <a:rPr lang="en-US" sz="3200" dirty="0"/>
              <a:t>Each linear sequence produces deliverable “increments” of the software </a:t>
            </a:r>
          </a:p>
          <a:p>
            <a:pPr>
              <a:buFont typeface="Wingdings" panose="05000000000000000000" pitchFamily="2" charset="2"/>
              <a:buChar char="q"/>
            </a:pPr>
            <a:r>
              <a:rPr lang="en-US" sz="3200" dirty="0"/>
              <a:t>The first increment is often a </a:t>
            </a:r>
            <a:r>
              <a:rPr lang="en-US" sz="3200" i="1" dirty="0"/>
              <a:t>core product</a:t>
            </a:r>
            <a:r>
              <a:rPr lang="en-US" sz="3200" dirty="0"/>
              <a:t> </a:t>
            </a:r>
          </a:p>
          <a:p>
            <a:pPr>
              <a:buFont typeface="Wingdings" panose="05000000000000000000" pitchFamily="2" charset="2"/>
              <a:buChar char="q"/>
            </a:pPr>
            <a:r>
              <a:rPr lang="en-US" sz="3200" dirty="0"/>
              <a:t>The core product is used by the customer (or undergoes detailed evaluation)</a:t>
            </a:r>
          </a:p>
          <a:p>
            <a:pPr>
              <a:buFont typeface="Wingdings" panose="05000000000000000000" pitchFamily="2" charset="2"/>
              <a:buChar char="q"/>
            </a:pPr>
            <a:r>
              <a:rPr lang="en-US" sz="3200" dirty="0"/>
              <a:t>Based on evaluation results, a plan is developed for the next increment </a:t>
            </a:r>
            <a:br>
              <a:rPr lang="en-US" sz="3200" dirty="0"/>
            </a:br>
            <a:br>
              <a:rPr lang="en-US" sz="3200" dirty="0"/>
            </a:br>
            <a:br>
              <a:rPr lang="en-US" sz="3200" dirty="0"/>
            </a:br>
            <a:endParaRPr lang="en-US" sz="3200" dirty="0"/>
          </a:p>
        </p:txBody>
      </p:sp>
      <p:sp>
        <p:nvSpPr>
          <p:cNvPr id="4" name="Slide Number Placeholder 3"/>
          <p:cNvSpPr>
            <a:spLocks noGrp="1"/>
          </p:cNvSpPr>
          <p:nvPr>
            <p:ph type="sldNum" sz="quarter" idx="12"/>
          </p:nvPr>
        </p:nvSpPr>
        <p:spPr/>
        <p:txBody>
          <a:bodyPr/>
          <a:lstStyle/>
          <a:p>
            <a:fld id="{66E1A3E2-25C4-4A94-B16A-426D0580F6DA}" type="slidenum">
              <a:rPr lang="en-US" smtClean="0"/>
              <a:t>8</a:t>
            </a:fld>
            <a:endParaRPr lang="en-US"/>
          </a:p>
        </p:txBody>
      </p:sp>
    </p:spTree>
    <p:extLst>
      <p:ext uri="{BB962C8B-B14F-4D97-AF65-F5344CB8AC3E}">
        <p14:creationId xmlns:p14="http://schemas.microsoft.com/office/powerpoint/2010/main" val="267243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3086" y="644009"/>
            <a:ext cx="10450839" cy="5829362"/>
          </a:xfrm>
          <a:prstGeom prst="rect">
            <a:avLst/>
          </a:prstGeom>
        </p:spPr>
      </p:pic>
      <p:sp>
        <p:nvSpPr>
          <p:cNvPr id="5" name="Slide Number Placeholder 4"/>
          <p:cNvSpPr>
            <a:spLocks noGrp="1"/>
          </p:cNvSpPr>
          <p:nvPr>
            <p:ph type="sldNum" sz="quarter" idx="12"/>
          </p:nvPr>
        </p:nvSpPr>
        <p:spPr/>
        <p:txBody>
          <a:bodyPr/>
          <a:lstStyle/>
          <a:p>
            <a:fld id="{66E1A3E2-25C4-4A94-B16A-426D0580F6DA}" type="slidenum">
              <a:rPr lang="en-US" smtClean="0"/>
              <a:t>9</a:t>
            </a:fld>
            <a:endParaRPr lang="en-US"/>
          </a:p>
        </p:txBody>
      </p:sp>
    </p:spTree>
    <p:extLst>
      <p:ext uri="{BB962C8B-B14F-4D97-AF65-F5344CB8AC3E}">
        <p14:creationId xmlns:p14="http://schemas.microsoft.com/office/powerpoint/2010/main" val="1333625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183</TotalTime>
  <Words>913</Words>
  <Application>Microsoft Office PowerPoint</Application>
  <PresentationFormat>Widescreen</PresentationFormat>
  <Paragraphs>140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Calibri</vt:lpstr>
      <vt:lpstr>Tw Cen MT</vt:lpstr>
      <vt:lpstr>Tw Cen MT Condensed</vt:lpstr>
      <vt:lpstr>Wingdings</vt:lpstr>
      <vt:lpstr>Wingdings 3</vt:lpstr>
      <vt:lpstr>Integral</vt:lpstr>
      <vt:lpstr>Chapter 2</vt:lpstr>
      <vt:lpstr>Development Models </vt:lpstr>
      <vt:lpstr>Waterfall model</vt:lpstr>
      <vt:lpstr>PowerPoint Presentation</vt:lpstr>
      <vt:lpstr>PowerPoint Presentation</vt:lpstr>
      <vt:lpstr>Impact on testing</vt:lpstr>
      <vt:lpstr>Development Models </vt:lpstr>
      <vt:lpstr>Incremental process modes</vt:lpstr>
      <vt:lpstr>PowerPoint Presentation</vt:lpstr>
      <vt:lpstr>PowerPoint Presentation</vt:lpstr>
      <vt:lpstr>When to use</vt:lpstr>
      <vt:lpstr>Development Models </vt:lpstr>
      <vt:lpstr>THE RAD model</vt:lpstr>
      <vt:lpstr>PowerPoint Presentation</vt:lpstr>
      <vt:lpstr>PowerPoint Presentation</vt:lpstr>
      <vt:lpstr>When to use</vt:lpstr>
      <vt:lpstr>Evolutionary process models</vt:lpstr>
      <vt:lpstr>The Prototyping model</vt:lpstr>
      <vt:lpstr>PowerPoint Presentation</vt:lpstr>
      <vt:lpstr>PowerPoint Presentation</vt:lpstr>
      <vt:lpstr>When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Tanveer Ahmed Belal</dc:creator>
  <cp:lastModifiedBy>Shifat Sharmin</cp:lastModifiedBy>
  <cp:revision>23</cp:revision>
  <dcterms:created xsi:type="dcterms:W3CDTF">2017-07-07T15:18:02Z</dcterms:created>
  <dcterms:modified xsi:type="dcterms:W3CDTF">2017-07-08T05:14:43Z</dcterms:modified>
</cp:coreProperties>
</file>