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3" r:id="rId6"/>
    <p:sldId id="260" r:id="rId7"/>
    <p:sldId id="261"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sorterViewPr>
    <p:cViewPr>
      <p:scale>
        <a:sx n="100" d="100"/>
        <a:sy n="100" d="100"/>
      </p:scale>
      <p:origin x="0" y="-150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7/15/2017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7/15/2017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7/15/2017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35689D-381E-44BA-8CBB-F5B57785C515}"/>
              </a:ext>
            </a:extLst>
          </p:cNvPr>
          <p:cNvSpPr>
            <a:spLocks noGrp="1"/>
          </p:cNvSpPr>
          <p:nvPr>
            <p:ph type="ctrTitle"/>
          </p:nvPr>
        </p:nvSpPr>
        <p:spPr/>
        <p:txBody>
          <a:bodyPr/>
          <a:lstStyle/>
          <a:p>
            <a:r>
              <a:rPr lang="en-US" dirty="0"/>
              <a:t>the agile-Scrum framework</a:t>
            </a:r>
          </a:p>
        </p:txBody>
      </p:sp>
    </p:spTree>
    <p:extLst>
      <p:ext uri="{BB962C8B-B14F-4D97-AF65-F5344CB8AC3E}">
        <p14:creationId xmlns:p14="http://schemas.microsoft.com/office/powerpoint/2010/main" val="331682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662940" y="2937510"/>
            <a:ext cx="1965960" cy="288036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777740"/>
            <a:ext cx="6880860" cy="208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product Backlog is the single master list of features, functionality </a:t>
            </a:r>
            <a:r>
              <a:rPr lang="en-US" dirty="0" err="1"/>
              <a:t>etc</a:t>
            </a:r>
            <a:r>
              <a:rPr lang="en-US" dirty="0"/>
              <a:t> ordered based on business value and risk</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Product Backlog is constantly being revised by the Product Owner, to maximize the business success of the team’s efforts</a:t>
            </a:r>
          </a:p>
        </p:txBody>
      </p:sp>
    </p:spTree>
    <p:extLst>
      <p:ext uri="{BB962C8B-B14F-4D97-AF65-F5344CB8AC3E}">
        <p14:creationId xmlns:p14="http://schemas.microsoft.com/office/powerpoint/2010/main" val="4816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2971800" y="1737360"/>
            <a:ext cx="1920240" cy="132588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50342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t>Ideally consists of 7 +/-2 people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team has to be cross functional – containing members from the different verticals required for developing the product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team is self organizing and self managing – makes a commitment and manages its responsibilities </a:t>
            </a:r>
          </a:p>
        </p:txBody>
      </p:sp>
    </p:spTree>
    <p:extLst>
      <p:ext uri="{BB962C8B-B14F-4D97-AF65-F5344CB8AC3E}">
        <p14:creationId xmlns:p14="http://schemas.microsoft.com/office/powerpoint/2010/main" val="285531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6217920" y="891540"/>
            <a:ext cx="4000500" cy="336042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50342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Sprint is referred to the fixed period of time the team commits to work in course of developing the product</a:t>
            </a:r>
          </a:p>
          <a:p>
            <a:pPr marL="285750" indent="-285750" algn="just">
              <a:buFont typeface="Arial" panose="020B0604020202020204" pitchFamily="34" charset="0"/>
              <a:buChar char="•"/>
            </a:pPr>
            <a:endParaRPr lang="en-US" dirty="0"/>
          </a:p>
          <a:p>
            <a:pPr marL="285750" indent="-285750">
              <a:buFont typeface="Arial" panose="020B0604020202020204" pitchFamily="34" charset="0"/>
              <a:buChar char="•"/>
            </a:pPr>
            <a:r>
              <a:rPr lang="en-US" dirty="0"/>
              <a:t>The length of the sprint is decided by the Team and the Product Owner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Working at a sustainable pace is important to avoid burn out</a:t>
            </a:r>
          </a:p>
        </p:txBody>
      </p:sp>
    </p:spTree>
    <p:extLst>
      <p:ext uri="{BB962C8B-B14F-4D97-AF65-F5344CB8AC3E}">
        <p14:creationId xmlns:p14="http://schemas.microsoft.com/office/powerpoint/2010/main" val="89289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571500" y="2754630"/>
            <a:ext cx="5806440" cy="124587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50342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Before each Sprint the team selects what it will commit to deliver by the end of the Sprint</a:t>
            </a:r>
          </a:p>
          <a:p>
            <a:pPr marL="285750" indent="-285750">
              <a:buFont typeface="Arial" panose="020B0604020202020204" pitchFamily="34" charset="0"/>
              <a:buChar char="•"/>
            </a:pPr>
            <a:r>
              <a:rPr lang="en-US" dirty="0"/>
              <a:t>The team creates a task-level plan for how they will deliver</a:t>
            </a:r>
          </a:p>
          <a:p>
            <a:pPr marL="285750" indent="-285750" algn="just">
              <a:buFont typeface="Arial" panose="020B0604020202020204" pitchFamily="34" charset="0"/>
              <a:buChar char="•"/>
            </a:pPr>
            <a:r>
              <a:rPr lang="en-US" dirty="0"/>
              <a:t>The team works together to create an initial assignment of task and compares total estimated task hours with total estimated</a:t>
            </a:r>
          </a:p>
          <a:p>
            <a:pPr marL="285750" indent="-285750">
              <a:buFont typeface="Arial" panose="020B0604020202020204" pitchFamily="34" charset="0"/>
              <a:buChar char="•"/>
            </a:pPr>
            <a:r>
              <a:rPr lang="en-US" dirty="0"/>
              <a:t>Everyone on the team takes part regardless of experience-level</a:t>
            </a:r>
          </a:p>
        </p:txBody>
      </p:sp>
    </p:spTree>
    <p:extLst>
      <p:ext uri="{BB962C8B-B14F-4D97-AF65-F5344CB8AC3E}">
        <p14:creationId xmlns:p14="http://schemas.microsoft.com/office/powerpoint/2010/main" val="172820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6652260" y="3749040"/>
            <a:ext cx="3063240" cy="59436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160020" y="3909060"/>
            <a:ext cx="6880860" cy="2948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t>During the Sprint what the team committed to deliver does not changer and the end-date of the Sprint does not change</a:t>
            </a:r>
          </a:p>
          <a:p>
            <a:pPr marL="285750" indent="-285750" algn="just">
              <a:buFont typeface="Arial" panose="020B0604020202020204" pitchFamily="34" charset="0"/>
              <a:buChar char="•"/>
            </a:pPr>
            <a:r>
              <a:rPr lang="en-US" dirty="0"/>
              <a:t>This enables team to make and keep commitments, it gives the team focus and stability during the Sprint and it trains Product Owner to clearly think through what is on the Product Backlog</a:t>
            </a:r>
          </a:p>
          <a:p>
            <a:pPr marL="285750" indent="-285750" algn="just">
              <a:buFont typeface="Arial" panose="020B0604020202020204" pitchFamily="34" charset="0"/>
              <a:buChar char="•"/>
            </a:pPr>
            <a:r>
              <a:rPr lang="en-US" dirty="0"/>
              <a:t>If something major </a:t>
            </a:r>
            <a:r>
              <a:rPr lang="en-US" dirty="0" err="1"/>
              <a:t>cames</a:t>
            </a:r>
            <a:r>
              <a:rPr lang="en-US" dirty="0"/>
              <a:t> up, Product Owner can direct the team to terminate the Sprint permanently and start a new one.</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97522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3429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10035540" y="34290"/>
            <a:ext cx="1943100" cy="195453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50342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t>Each day, the team has a short meeting to update each other on progress and the blocks. They stand up to keep it fast</a:t>
            </a:r>
          </a:p>
          <a:p>
            <a:pPr marL="285750" indent="-285750" algn="just">
              <a:buFont typeface="Arial" panose="020B0604020202020204" pitchFamily="34" charset="0"/>
              <a:buChar char="•"/>
            </a:pPr>
            <a:r>
              <a:rPr lang="en-US" dirty="0"/>
              <a:t>To keep the meeting &lt;15 minutes, everyone reports just 3 things done since yesterday, done by tomorrow and blocks</a:t>
            </a:r>
          </a:p>
          <a:p>
            <a:pPr marL="285750" indent="-285750" algn="just">
              <a:buFont typeface="Arial" panose="020B0604020202020204" pitchFamily="34" charset="0"/>
              <a:buChar char="•"/>
            </a:pPr>
            <a:r>
              <a:rPr lang="en-US" dirty="0"/>
              <a:t>Scrum Master notes blocks and </a:t>
            </a:r>
            <a:r>
              <a:rPr lang="en-US" dirty="0" err="1"/>
              <a:t>afterworks</a:t>
            </a:r>
            <a:r>
              <a:rPr lang="en-US" dirty="0"/>
              <a:t> helps resolve them</a:t>
            </a:r>
          </a:p>
        </p:txBody>
      </p:sp>
    </p:spTree>
    <p:extLst>
      <p:ext uri="{BB962C8B-B14F-4D97-AF65-F5344CB8AC3E}">
        <p14:creationId xmlns:p14="http://schemas.microsoft.com/office/powerpoint/2010/main" val="278078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7025268" y="2118732"/>
            <a:ext cx="1761893" cy="93670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50342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t>Each day, the team updates simple charts that make visible how they are progressing toward their goal for the Sprint</a:t>
            </a:r>
          </a:p>
          <a:p>
            <a:pPr marL="285750" indent="-285750" algn="just">
              <a:buFont typeface="Arial" panose="020B0604020202020204" pitchFamily="34" charset="0"/>
              <a:buChar char="•"/>
            </a:pPr>
            <a:r>
              <a:rPr lang="en-US" dirty="0"/>
              <a:t>The Sprint Backlog lists all the tasks and the hours remaining for each, The Burndown Chart graphs the total hours left for all tasks. The Task Board shows where tasks are in progress</a:t>
            </a:r>
          </a:p>
          <a:p>
            <a:pPr marL="285750" indent="-285750" algn="just">
              <a:buFont typeface="Arial" panose="020B0604020202020204" pitchFamily="34" charset="0"/>
              <a:buChar char="•"/>
            </a:pPr>
            <a:r>
              <a:rPr lang="en-US" dirty="0"/>
              <a:t>These charts enables the team to successfully self-manage and deliver what they committed by the end of the Sprint</a:t>
            </a:r>
          </a:p>
        </p:txBody>
      </p:sp>
    </p:spTree>
    <p:extLst>
      <p:ext uri="{BB962C8B-B14F-4D97-AF65-F5344CB8AC3E}">
        <p14:creationId xmlns:p14="http://schemas.microsoft.com/office/powerpoint/2010/main" val="279671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5374888" y="0"/>
            <a:ext cx="1962613" cy="93670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50342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t>The Scrum Master is a new role. It can be played by an existing person</a:t>
            </a:r>
          </a:p>
          <a:p>
            <a:pPr marL="285750" indent="-285750" algn="just">
              <a:buFont typeface="Arial" panose="020B0604020202020204" pitchFamily="34" charset="0"/>
              <a:buChar char="•"/>
            </a:pPr>
            <a:r>
              <a:rPr lang="en-US" dirty="0"/>
              <a:t>The Scrum Master serves the team(helping them remove any and all impediments and surface), protects the team(from any outside disruption or interference), and teaches and guide the team’s use of Scrum</a:t>
            </a:r>
          </a:p>
          <a:p>
            <a:pPr marL="285750" indent="-285750" algn="just">
              <a:buFont typeface="Arial" panose="020B0604020202020204" pitchFamily="34" charset="0"/>
              <a:buChar char="•"/>
            </a:pPr>
            <a:r>
              <a:rPr lang="en-US" dirty="0"/>
              <a:t>Without a Scrum Master, the team has a high risk of failure</a:t>
            </a:r>
          </a:p>
        </p:txBody>
      </p:sp>
    </p:spTree>
    <p:extLst>
      <p:ext uri="{BB962C8B-B14F-4D97-AF65-F5344CB8AC3E}">
        <p14:creationId xmlns:p14="http://schemas.microsoft.com/office/powerpoint/2010/main" val="208039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10058401" y="2096429"/>
            <a:ext cx="1962613" cy="109281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50342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t>At the end of the Sprint, the Product Owner, Team, Scrum Master and Stakeholders come together and see a demo of what the team has produce</a:t>
            </a:r>
          </a:p>
          <a:p>
            <a:pPr marL="285750" indent="-285750" algn="just">
              <a:buFont typeface="Arial" panose="020B0604020202020204" pitchFamily="34" charset="0"/>
              <a:buChar char="•"/>
            </a:pPr>
            <a:r>
              <a:rPr lang="en-US" dirty="0"/>
              <a:t>The Product Owner gathers feedback from everyone on ways to improve what’s been built</a:t>
            </a:r>
          </a:p>
          <a:p>
            <a:pPr marL="285750" indent="-285750" algn="just">
              <a:buFont typeface="Arial" panose="020B0604020202020204" pitchFamily="34" charset="0"/>
              <a:buChar char="•"/>
            </a:pPr>
            <a:r>
              <a:rPr lang="en-US" dirty="0"/>
              <a:t>The feedback is incorporated into the Product Backlog</a:t>
            </a:r>
          </a:p>
        </p:txBody>
      </p:sp>
    </p:spTree>
    <p:extLst>
      <p:ext uri="{BB962C8B-B14F-4D97-AF65-F5344CB8AC3E}">
        <p14:creationId xmlns:p14="http://schemas.microsoft.com/office/powerpoint/2010/main" val="106061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9969191" y="3233853"/>
            <a:ext cx="1962613" cy="109281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50342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t>The aim for the team is to complete 100% of what they committed to, ideally an increment of Potentially Shippable Product at the end of each Sprint</a:t>
            </a:r>
          </a:p>
          <a:p>
            <a:pPr marL="285750" indent="-285750" algn="just">
              <a:buFont typeface="Arial" panose="020B0604020202020204" pitchFamily="34" charset="0"/>
              <a:buChar char="•"/>
            </a:pPr>
            <a:r>
              <a:rPr lang="en-US" dirty="0"/>
              <a:t>For software, this means functionality that has been designed, fully implemented and fully tested with no major defects</a:t>
            </a:r>
          </a:p>
        </p:txBody>
      </p:sp>
    </p:spTree>
    <p:extLst>
      <p:ext uri="{BB962C8B-B14F-4D97-AF65-F5344CB8AC3E}">
        <p14:creationId xmlns:p14="http://schemas.microsoft.com/office/powerpoint/2010/main" val="330656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067645-C770-4193-A46D-880F88FC2A76}"/>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 xmlns:a16="http://schemas.microsoft.com/office/drawing/2014/main" id="{A50758DD-77D0-4899-A5C4-645CBB92A6E5}"/>
              </a:ext>
            </a:extLst>
          </p:cNvPr>
          <p:cNvSpPr>
            <a:spLocks noGrp="1"/>
          </p:cNvSpPr>
          <p:nvPr>
            <p:ph idx="1"/>
          </p:nvPr>
        </p:nvSpPr>
        <p:spPr/>
        <p:txBody>
          <a:bodyPr>
            <a:normAutofit/>
          </a:bodyPr>
          <a:lstStyle/>
          <a:p>
            <a:r>
              <a:rPr lang="en-US" sz="3600" dirty="0"/>
              <a:t>What is Scrum?</a:t>
            </a:r>
          </a:p>
          <a:p>
            <a:endParaRPr lang="en-US" sz="3600" dirty="0"/>
          </a:p>
          <a:p>
            <a:r>
              <a:rPr lang="en-US" sz="3600" dirty="0"/>
              <a:t>Scrum Roles</a:t>
            </a:r>
          </a:p>
          <a:p>
            <a:endParaRPr lang="en-US" sz="3600" dirty="0"/>
          </a:p>
          <a:p>
            <a:r>
              <a:rPr lang="en-US" sz="3600" dirty="0"/>
              <a:t>Scrum Process, in detail</a:t>
            </a:r>
          </a:p>
        </p:txBody>
      </p:sp>
    </p:spTree>
    <p:extLst>
      <p:ext uri="{BB962C8B-B14F-4D97-AF65-F5344CB8AC3E}">
        <p14:creationId xmlns:p14="http://schemas.microsoft.com/office/powerpoint/2010/main" val="4015257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9626292" y="4258093"/>
            <a:ext cx="2394723" cy="109281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655570" y="446913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t>The Team, Product Owner and Scrum Master meet at the end of each Sprint to review their way of working and look for ways to improve their effectiveness</a:t>
            </a:r>
          </a:p>
          <a:p>
            <a:pPr marL="285750" indent="-285750" algn="just">
              <a:buFont typeface="Arial" panose="020B0604020202020204" pitchFamily="34" charset="0"/>
              <a:buChar char="•"/>
            </a:pPr>
            <a:r>
              <a:rPr lang="en-US" dirty="0"/>
              <a:t>This is the mechanism for continuous improvement and also where critical problems are identified and addressed or surfaced to management for assistance</a:t>
            </a:r>
          </a:p>
        </p:txBody>
      </p:sp>
    </p:spTree>
    <p:extLst>
      <p:ext uri="{BB962C8B-B14F-4D97-AF65-F5344CB8AC3E}">
        <p14:creationId xmlns:p14="http://schemas.microsoft.com/office/powerpoint/2010/main" val="3913924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F0A21-722A-4B4F-8B4C-2EF890B8C30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 xmlns:a16="http://schemas.microsoft.com/office/drawing/2014/main" id="{D83F7CBB-EBD2-4360-86EA-73499A9AD734}"/>
              </a:ext>
            </a:extLst>
          </p:cNvPr>
          <p:cNvSpPr>
            <a:spLocks noGrp="1"/>
          </p:cNvSpPr>
          <p:nvPr>
            <p:ph idx="1"/>
          </p:nvPr>
        </p:nvSpPr>
        <p:spPr/>
        <p:txBody>
          <a:bodyPr>
            <a:normAutofit lnSpcReduction="10000"/>
          </a:bodyPr>
          <a:lstStyle/>
          <a:p>
            <a:r>
              <a:rPr lang="en-US" dirty="0"/>
              <a:t>It is an iterative, incremental framework</a:t>
            </a:r>
          </a:p>
          <a:p>
            <a:r>
              <a:rPr lang="en-US" dirty="0"/>
              <a:t>Sprints – cycles of work developed, duration: 2-4 weeks occur after another without pause</a:t>
            </a:r>
          </a:p>
          <a:p>
            <a:r>
              <a:rPr lang="en-US" dirty="0"/>
              <a:t>Time boxed – they end whether or not the work ends</a:t>
            </a:r>
          </a:p>
          <a:p>
            <a:r>
              <a:rPr lang="en-US" dirty="0"/>
              <a:t>At the beginning, cross-functional team forms the priority list based on  customer requirements</a:t>
            </a:r>
          </a:p>
          <a:p>
            <a:r>
              <a:rPr lang="en-US" dirty="0"/>
              <a:t>During the sprint the chosen items do not change</a:t>
            </a:r>
          </a:p>
          <a:p>
            <a:r>
              <a:rPr lang="en-US" dirty="0"/>
              <a:t>Everyday inspection and adjustment</a:t>
            </a:r>
          </a:p>
          <a:p>
            <a:r>
              <a:rPr lang="en-US" dirty="0"/>
              <a:t>End of the sprint, review with stakeholders</a:t>
            </a:r>
          </a:p>
          <a:p>
            <a:r>
              <a:rPr lang="en-US" dirty="0"/>
              <a:t>Feedbacks are taken and incorporated into the sprint</a:t>
            </a:r>
          </a:p>
          <a:p>
            <a:r>
              <a:rPr lang="en-US" dirty="0"/>
              <a:t>End of sprint, fully tasted product is formed as per customer requirements</a:t>
            </a:r>
          </a:p>
          <a:p>
            <a:pPr marL="0" indent="0">
              <a:buNone/>
            </a:pPr>
            <a:endParaRPr lang="en-US" dirty="0"/>
          </a:p>
        </p:txBody>
      </p:sp>
    </p:spTree>
    <p:extLst>
      <p:ext uri="{BB962C8B-B14F-4D97-AF65-F5344CB8AC3E}">
        <p14:creationId xmlns:p14="http://schemas.microsoft.com/office/powerpoint/2010/main" val="426430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7B53B8-6BBF-4DD7-89EE-253F940B563F}"/>
              </a:ext>
            </a:extLst>
          </p:cNvPr>
          <p:cNvSpPr>
            <a:spLocks noGrp="1"/>
          </p:cNvSpPr>
          <p:nvPr>
            <p:ph type="title"/>
          </p:nvPr>
        </p:nvSpPr>
        <p:spPr/>
        <p:txBody>
          <a:bodyPr/>
          <a:lstStyle/>
          <a:p>
            <a:r>
              <a:rPr lang="en-US" dirty="0"/>
              <a:t>What is scrum	</a:t>
            </a:r>
          </a:p>
        </p:txBody>
      </p:sp>
      <p:sp>
        <p:nvSpPr>
          <p:cNvPr id="3" name="Content Placeholder 2">
            <a:extLst>
              <a:ext uri="{FF2B5EF4-FFF2-40B4-BE49-F238E27FC236}">
                <a16:creationId xmlns="" xmlns:a16="http://schemas.microsoft.com/office/drawing/2014/main" id="{E7401430-F687-49AD-93D8-D6047F8AA73D}"/>
              </a:ext>
            </a:extLst>
          </p:cNvPr>
          <p:cNvSpPr>
            <a:spLocks noGrp="1"/>
          </p:cNvSpPr>
          <p:nvPr>
            <p:ph idx="1"/>
          </p:nvPr>
        </p:nvSpPr>
        <p:spPr>
          <a:xfrm>
            <a:off x="1069847" y="2121408"/>
            <a:ext cx="10247509" cy="4050792"/>
          </a:xfrm>
        </p:spPr>
        <p:txBody>
          <a:bodyPr>
            <a:normAutofit/>
          </a:bodyPr>
          <a:lstStyle/>
          <a:p>
            <a:pPr marL="0" indent="0" algn="just">
              <a:buNone/>
            </a:pPr>
            <a:r>
              <a:rPr lang="en-US" sz="3600" dirty="0"/>
              <a:t>“Scrum is a framework for developing complex products and systems. It is grounded in empirical process and control theory. Scrum employ an iterative and incremental approach to optimize predictability and control risk.”</a:t>
            </a:r>
          </a:p>
          <a:p>
            <a:pPr algn="just"/>
            <a:endParaRPr lang="en-US" sz="3600" dirty="0"/>
          </a:p>
          <a:p>
            <a:pPr marL="2271400" lvl="8" indent="0" algn="just">
              <a:buNone/>
            </a:pPr>
            <a:r>
              <a:rPr lang="en-US" sz="2800" dirty="0"/>
              <a:t>						-- Ken </a:t>
            </a:r>
            <a:r>
              <a:rPr lang="en-US" sz="2800" dirty="0" err="1"/>
              <a:t>Schwaber</a:t>
            </a:r>
            <a:endParaRPr lang="en-US" sz="2800" dirty="0"/>
          </a:p>
        </p:txBody>
      </p:sp>
    </p:spTree>
    <p:extLst>
      <p:ext uri="{BB962C8B-B14F-4D97-AF65-F5344CB8AC3E}">
        <p14:creationId xmlns:p14="http://schemas.microsoft.com/office/powerpoint/2010/main" val="50185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5EF2C8-BAB6-4199-A2F3-B6626633275C}"/>
              </a:ext>
            </a:extLst>
          </p:cNvPr>
          <p:cNvSpPr>
            <a:spLocks noGrp="1"/>
          </p:cNvSpPr>
          <p:nvPr>
            <p:ph type="title"/>
          </p:nvPr>
        </p:nvSpPr>
        <p:spPr/>
        <p:txBody>
          <a:bodyPr/>
          <a:lstStyle/>
          <a:p>
            <a:r>
              <a:rPr lang="en-US" dirty="0"/>
              <a:t>Iterative and incremental . . .</a:t>
            </a:r>
          </a:p>
        </p:txBody>
      </p:sp>
      <p:pic>
        <p:nvPicPr>
          <p:cNvPr id="4" name="Content Placeholder 3">
            <a:extLst>
              <a:ext uri="{FF2B5EF4-FFF2-40B4-BE49-F238E27FC236}">
                <a16:creationId xmlns="" xmlns:a16="http://schemas.microsoft.com/office/drawing/2014/main" id="{D4DC1110-12C8-4A1E-B985-21E23F794C29}"/>
              </a:ext>
            </a:extLst>
          </p:cNvPr>
          <p:cNvPicPr>
            <a:picLocks noGrp="1" noChangeAspect="1"/>
          </p:cNvPicPr>
          <p:nvPr>
            <p:ph idx="1"/>
          </p:nvPr>
        </p:nvPicPr>
        <p:blipFill>
          <a:blip r:embed="rId2"/>
          <a:stretch>
            <a:fillRect/>
          </a:stretch>
        </p:blipFill>
        <p:spPr>
          <a:xfrm>
            <a:off x="1987826" y="1671130"/>
            <a:ext cx="8203096" cy="4939037"/>
          </a:xfrm>
          <a:prstGeom prst="rect">
            <a:avLst/>
          </a:prstGeom>
        </p:spPr>
      </p:pic>
    </p:spTree>
    <p:extLst>
      <p:ext uri="{BB962C8B-B14F-4D97-AF65-F5344CB8AC3E}">
        <p14:creationId xmlns:p14="http://schemas.microsoft.com/office/powerpoint/2010/main" val="209085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35689D-381E-44BA-8CBB-F5B57785C515}"/>
              </a:ext>
            </a:extLst>
          </p:cNvPr>
          <p:cNvSpPr>
            <a:spLocks noGrp="1"/>
          </p:cNvSpPr>
          <p:nvPr>
            <p:ph type="ctrTitle"/>
          </p:nvPr>
        </p:nvSpPr>
        <p:spPr/>
        <p:txBody>
          <a:bodyPr/>
          <a:lstStyle/>
          <a:p>
            <a:pPr algn="ctr"/>
            <a:r>
              <a:rPr lang="en-US" dirty="0"/>
              <a:t>Scrum overview</a:t>
            </a:r>
          </a:p>
        </p:txBody>
      </p:sp>
    </p:spTree>
    <p:extLst>
      <p:ext uri="{BB962C8B-B14F-4D97-AF65-F5344CB8AC3E}">
        <p14:creationId xmlns:p14="http://schemas.microsoft.com/office/powerpoint/2010/main" val="59684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6D2FA3D4-20A3-40E0-AF20-BCCB792BED17}"/>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00808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35689D-381E-44BA-8CBB-F5B57785C515}"/>
              </a:ext>
            </a:extLst>
          </p:cNvPr>
          <p:cNvSpPr>
            <a:spLocks noGrp="1"/>
          </p:cNvSpPr>
          <p:nvPr>
            <p:ph type="ctrTitle"/>
          </p:nvPr>
        </p:nvSpPr>
        <p:spPr/>
        <p:txBody>
          <a:bodyPr/>
          <a:lstStyle/>
          <a:p>
            <a:r>
              <a:rPr lang="en-US" dirty="0"/>
              <a:t>Scrum roles &amp; processes</a:t>
            </a:r>
          </a:p>
        </p:txBody>
      </p:sp>
    </p:spTree>
    <p:extLst>
      <p:ext uri="{BB962C8B-B14F-4D97-AF65-F5344CB8AC3E}">
        <p14:creationId xmlns:p14="http://schemas.microsoft.com/office/powerpoint/2010/main" val="76811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6276975"/>
          </a:xfrm>
          <a:prstGeom prst="rect">
            <a:avLst/>
          </a:prstGeom>
        </p:spPr>
      </p:pic>
    </p:spTree>
    <p:extLst>
      <p:ext uri="{BB962C8B-B14F-4D97-AF65-F5344CB8AC3E}">
        <p14:creationId xmlns:p14="http://schemas.microsoft.com/office/powerpoint/2010/main" val="27398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3D13447-24F1-4F75-A5BF-69887AC4A286}"/>
              </a:ext>
            </a:extLst>
          </p:cNvPr>
          <p:cNvPicPr>
            <a:picLocks noChangeAspect="1"/>
          </p:cNvPicPr>
          <p:nvPr/>
        </p:nvPicPr>
        <p:blipFill>
          <a:blip r:embed="rId2"/>
          <a:stretch>
            <a:fillRect/>
          </a:stretch>
        </p:blipFill>
        <p:spPr>
          <a:xfrm>
            <a:off x="0" y="0"/>
            <a:ext cx="12192000" cy="5646420"/>
          </a:xfrm>
          <a:prstGeom prst="rect">
            <a:avLst/>
          </a:prstGeom>
        </p:spPr>
      </p:pic>
      <p:sp>
        <p:nvSpPr>
          <p:cNvPr id="7" name="Rectangle: Rounded Corners 6">
            <a:extLst>
              <a:ext uri="{FF2B5EF4-FFF2-40B4-BE49-F238E27FC236}">
                <a16:creationId xmlns="" xmlns:a16="http://schemas.microsoft.com/office/drawing/2014/main" id="{1DBB1A6E-C5FB-45EA-B4F4-D8E095FE5D6F}"/>
              </a:ext>
            </a:extLst>
          </p:cNvPr>
          <p:cNvSpPr/>
          <p:nvPr/>
        </p:nvSpPr>
        <p:spPr>
          <a:xfrm>
            <a:off x="548640" y="1965960"/>
            <a:ext cx="2286000" cy="10287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BA7B3BAA-E90C-467C-86E3-535CD31AF3CB}"/>
              </a:ext>
            </a:extLst>
          </p:cNvPr>
          <p:cNvSpPr/>
          <p:nvPr/>
        </p:nvSpPr>
        <p:spPr>
          <a:xfrm>
            <a:off x="2834640" y="4503420"/>
            <a:ext cx="6880860" cy="2354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Product Owner decides what should be produced so as to achieve success</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Gets Inputs from end users, team managers, stakeholders, executives, industry experts </a:t>
            </a:r>
            <a:r>
              <a:rPr lang="en-US" dirty="0" err="1"/>
              <a:t>etc</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Produces the product backlog which contains the features of the product to be produced in order of priority</a:t>
            </a:r>
          </a:p>
        </p:txBody>
      </p:sp>
    </p:spTree>
    <p:extLst>
      <p:ext uri="{BB962C8B-B14F-4D97-AF65-F5344CB8AC3E}">
        <p14:creationId xmlns:p14="http://schemas.microsoft.com/office/powerpoint/2010/main" val="161081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80</TotalTime>
  <Words>812</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Rockwell</vt:lpstr>
      <vt:lpstr>Rockwell Condensed</vt:lpstr>
      <vt:lpstr>Wingdings</vt:lpstr>
      <vt:lpstr>Wood Type</vt:lpstr>
      <vt:lpstr>the agile-Scrum framework</vt:lpstr>
      <vt:lpstr>Agenda </vt:lpstr>
      <vt:lpstr>What is scrum </vt:lpstr>
      <vt:lpstr>Iterative and incremental . . .</vt:lpstr>
      <vt:lpstr>Scrum overview</vt:lpstr>
      <vt:lpstr>PowerPoint Presentation</vt:lpstr>
      <vt:lpstr>Scrum roles &amp;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agile-Scrum framework</dc:title>
  <dc:creator>Shifat Sharmin</dc:creator>
  <cp:lastModifiedBy>Arif</cp:lastModifiedBy>
  <cp:revision>12</cp:revision>
  <dcterms:created xsi:type="dcterms:W3CDTF">2017-07-14T20:00:45Z</dcterms:created>
  <dcterms:modified xsi:type="dcterms:W3CDTF">2017-07-15T02:50:10Z</dcterms:modified>
</cp:coreProperties>
</file>