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 id="2147483776" r:id="rId2"/>
  </p:sldMasterIdLst>
  <p:notesMasterIdLst>
    <p:notesMasterId r:id="rId36"/>
  </p:notesMasterIdLst>
  <p:sldIdLst>
    <p:sldId id="256" r:id="rId3"/>
    <p:sldId id="260" r:id="rId4"/>
    <p:sldId id="290" r:id="rId5"/>
    <p:sldId id="261" r:id="rId6"/>
    <p:sldId id="263" r:id="rId7"/>
    <p:sldId id="264" r:id="rId8"/>
    <p:sldId id="265" r:id="rId9"/>
    <p:sldId id="266" r:id="rId10"/>
    <p:sldId id="267" r:id="rId11"/>
    <p:sldId id="291" r:id="rId12"/>
    <p:sldId id="292" r:id="rId13"/>
    <p:sldId id="293" r:id="rId14"/>
    <p:sldId id="294" r:id="rId15"/>
    <p:sldId id="269" r:id="rId16"/>
    <p:sldId id="270" r:id="rId17"/>
    <p:sldId id="271" r:id="rId18"/>
    <p:sldId id="272" r:id="rId19"/>
    <p:sldId id="296" r:id="rId20"/>
    <p:sldId id="273" r:id="rId21"/>
    <p:sldId id="274" r:id="rId22"/>
    <p:sldId id="275" r:id="rId23"/>
    <p:sldId id="276" r:id="rId24"/>
    <p:sldId id="277" r:id="rId25"/>
    <p:sldId id="278" r:id="rId26"/>
    <p:sldId id="279" r:id="rId27"/>
    <p:sldId id="297" r:id="rId28"/>
    <p:sldId id="268" r:id="rId29"/>
    <p:sldId id="298" r:id="rId30"/>
    <p:sldId id="305" r:id="rId31"/>
    <p:sldId id="281" r:id="rId32"/>
    <p:sldId id="282" r:id="rId33"/>
    <p:sldId id="287" r:id="rId34"/>
    <p:sldId id="28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73" autoAdjust="0"/>
  </p:normalViewPr>
  <p:slideViewPr>
    <p:cSldViewPr>
      <p:cViewPr varScale="1">
        <p:scale>
          <a:sx n="74" d="100"/>
          <a:sy n="74" d="100"/>
        </p:scale>
        <p:origin x="126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336557D-BFE7-40E8-96AC-5F7A592F5BAC}" type="slidenum">
              <a:rPr lang="en-US"/>
              <a:pPr/>
              <a:t>‹#›</a:t>
            </a:fld>
            <a:endParaRPr lang="en-US"/>
          </a:p>
        </p:txBody>
      </p:sp>
    </p:spTree>
    <p:extLst>
      <p:ext uri="{BB962C8B-B14F-4D97-AF65-F5344CB8AC3E}">
        <p14:creationId xmlns:p14="http://schemas.microsoft.com/office/powerpoint/2010/main" val="40392938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6557D-BFE7-40E8-96AC-5F7A592F5BAC}" type="slidenum">
              <a:rPr lang="en-US" smtClean="0"/>
              <a:pPr/>
              <a:t>1</a:t>
            </a:fld>
            <a:endParaRPr lang="en-US"/>
          </a:p>
        </p:txBody>
      </p:sp>
    </p:spTree>
    <p:extLst>
      <p:ext uri="{BB962C8B-B14F-4D97-AF65-F5344CB8AC3E}">
        <p14:creationId xmlns:p14="http://schemas.microsoft.com/office/powerpoint/2010/main" val="3659312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7FEB4-C708-4F19-ADB6-1C5647E6D114}" type="slidenum">
              <a:rPr lang="en-US"/>
              <a:pPr/>
              <a:t>11</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t>Instituting ERP requires enormous commitment and organizational change.</a:t>
            </a:r>
          </a:p>
          <a:p>
            <a:r>
              <a:rPr lang="en-US"/>
              <a:t>Generally systems analysts server as consultants to ERP endeavors that use proprietary software.</a:t>
            </a:r>
          </a:p>
          <a:p>
            <a:r>
              <a:rPr lang="en-US"/>
              <a:t>To properly design, install, maintain, update, and use a ERP package, analysts as well as some users require vendor training, support, and maintenance.</a:t>
            </a:r>
          </a:p>
        </p:txBody>
      </p:sp>
    </p:spTree>
    <p:extLst>
      <p:ext uri="{BB962C8B-B14F-4D97-AF65-F5344CB8AC3E}">
        <p14:creationId xmlns:p14="http://schemas.microsoft.com/office/powerpoint/2010/main" val="180951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76460-D757-4E09-8CA0-D3A0F5D5867C}" type="slidenum">
              <a:rPr lang="en-US"/>
              <a:pPr/>
              <a:t>12</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a:t>Analysts are being called to design a plethora of new systems and applications.</a:t>
            </a:r>
          </a:p>
          <a:p>
            <a:r>
              <a:rPr lang="en-US"/>
              <a:t>May be asked to develop under the standard called Bluetooth.</a:t>
            </a:r>
          </a:p>
          <a:p>
            <a:r>
              <a:rPr lang="en-US"/>
              <a:t>Intelligent agents are software that can assist users with tasks in which the software learns preferences from of users over time and then acts on those preferences.</a:t>
            </a:r>
          </a:p>
          <a:p>
            <a:r>
              <a:rPr lang="en-US"/>
              <a:t>Microsoft is developing software based on Bayesian statistics and decision making theory in combination with monitoring a user’s behavior concerning the handling of incoming information. Referred to as notification manager software that also places a dollar value on each piece of incoming information.</a:t>
            </a:r>
          </a:p>
        </p:txBody>
      </p:sp>
    </p:spTree>
    <p:extLst>
      <p:ext uri="{BB962C8B-B14F-4D97-AF65-F5344CB8AC3E}">
        <p14:creationId xmlns:p14="http://schemas.microsoft.com/office/powerpoint/2010/main" val="131080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B9DBD-8B45-4279-B14B-12A0C341BD2E}" type="slidenum">
              <a:rPr lang="en-US"/>
              <a:pPr/>
              <a:t>13</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A movement to create, distribute, share and modify software which is not proprietary.</a:t>
            </a:r>
          </a:p>
          <a:p>
            <a:r>
              <a:rPr lang="en-US"/>
              <a:t>It’s not a monolithic movement instead it has been categorized into four community types:</a:t>
            </a:r>
          </a:p>
          <a:p>
            <a:r>
              <a:rPr lang="en-US"/>
              <a:t>Ad hoc</a:t>
            </a:r>
          </a:p>
          <a:p>
            <a:r>
              <a:rPr lang="en-US"/>
              <a:t>Standardized</a:t>
            </a:r>
          </a:p>
          <a:p>
            <a:r>
              <a:rPr lang="en-US"/>
              <a:t>Organized</a:t>
            </a:r>
          </a:p>
          <a:p>
            <a:r>
              <a:rPr lang="en-US"/>
              <a:t>Commercial</a:t>
            </a:r>
          </a:p>
          <a:p>
            <a:r>
              <a:rPr lang="en-US"/>
              <a:t>The four communities in turn differ from each other on six key dimensions:</a:t>
            </a:r>
          </a:p>
          <a:p>
            <a:r>
              <a:rPr lang="en-US"/>
              <a:t>General structure</a:t>
            </a:r>
          </a:p>
          <a:p>
            <a:r>
              <a:rPr lang="en-US"/>
              <a:t>Environment</a:t>
            </a:r>
          </a:p>
          <a:p>
            <a:r>
              <a:rPr lang="en-US"/>
              <a:t>Goals</a:t>
            </a:r>
          </a:p>
          <a:p>
            <a:r>
              <a:rPr lang="en-US"/>
              <a:t>Methods</a:t>
            </a:r>
          </a:p>
          <a:p>
            <a:r>
              <a:rPr lang="en-US"/>
              <a:t>User community</a:t>
            </a:r>
          </a:p>
          <a:p>
            <a:r>
              <a:rPr lang="en-US"/>
              <a:t>Licensing</a:t>
            </a:r>
          </a:p>
          <a:p>
            <a:endParaRPr lang="en-US"/>
          </a:p>
        </p:txBody>
      </p:sp>
    </p:spTree>
    <p:extLst>
      <p:ext uri="{BB962C8B-B14F-4D97-AF65-F5344CB8AC3E}">
        <p14:creationId xmlns:p14="http://schemas.microsoft.com/office/powerpoint/2010/main" val="32341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370B1-43BB-4C75-BFDC-14B83F94FFAE}" type="slidenum">
              <a:rPr lang="en-US"/>
              <a:pPr/>
              <a:t>14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t>The systems analyst systematically assesses how users interact with technology and business function by examining the inputting of information with the intend of improving organizational processes.</a:t>
            </a:r>
          </a:p>
          <a:p>
            <a:r>
              <a:rPr lang="en-US"/>
              <a:t>The analyst needs to play many roles, balancing several at the same time.</a:t>
            </a:r>
          </a:p>
          <a:p>
            <a:r>
              <a:rPr lang="en-US"/>
              <a:t>Consultant: 	Advantage – can bring with them a fresh perspective that other people in an organization do not possess.</a:t>
            </a:r>
          </a:p>
          <a:p>
            <a:r>
              <a:rPr lang="en-US"/>
              <a:t>		Disadvantage – true organizational structure can never be known to an outsider.</a:t>
            </a:r>
          </a:p>
          <a:p>
            <a:r>
              <a:rPr lang="en-US"/>
              <a:t>Supporting expert:</a:t>
            </a:r>
          </a:p>
          <a:p>
            <a:r>
              <a:rPr lang="en-US"/>
              <a:t>		Draws on professional expertise concerning computer hardware and software and their uses in the business.</a:t>
            </a:r>
          </a:p>
          <a:p>
            <a:r>
              <a:rPr lang="en-US"/>
              <a:t>		Serves as a resource for those who are working on and managing other projects</a:t>
            </a:r>
          </a:p>
          <a:p>
            <a:r>
              <a:rPr lang="en-US"/>
              <a:t>Agent of change:</a:t>
            </a:r>
          </a:p>
          <a:p>
            <a:r>
              <a:rPr lang="en-US"/>
              <a:t>		A person who serves as a catalyst for change, develops a plan for change, and works with others in facilitating that change.</a:t>
            </a:r>
          </a:p>
        </p:txBody>
      </p:sp>
    </p:spTree>
    <p:extLst>
      <p:ext uri="{BB962C8B-B14F-4D97-AF65-F5344CB8AC3E}">
        <p14:creationId xmlns:p14="http://schemas.microsoft.com/office/powerpoint/2010/main" val="243584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59852-C4E9-4884-9734-5116F6A710CF}" type="slidenum">
              <a:rPr lang="en-US"/>
              <a:pPr/>
              <a:t>15</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The successful systems analyst must possess a wide range of qualities.</a:t>
            </a:r>
          </a:p>
          <a:p>
            <a:r>
              <a:rPr lang="en-US"/>
              <a:t>Problem solver – views the analysis of problems as a challenge and enjoys devising workable solutions.</a:t>
            </a:r>
          </a:p>
          <a:p>
            <a:r>
              <a:rPr lang="en-US"/>
              <a:t>Communicator – capable of relating meaningfully to other people over extended periods over time. Need enough computer experience to program, to understand the capabilities of computers, glean information requirements from users, and communicate what is needed to programmers.</a:t>
            </a:r>
          </a:p>
          <a:p>
            <a:r>
              <a:rPr lang="en-US"/>
              <a:t>Strong personal and professional ethics – they need to shape their client relationships</a:t>
            </a:r>
          </a:p>
          <a:p>
            <a:r>
              <a:rPr lang="en-US"/>
              <a:t>Self-disciplined and self-motivated – must be able to coordinate other people as well as innumerable project resources.</a:t>
            </a:r>
          </a:p>
        </p:txBody>
      </p:sp>
    </p:spTree>
    <p:extLst>
      <p:ext uri="{BB962C8B-B14F-4D97-AF65-F5344CB8AC3E}">
        <p14:creationId xmlns:p14="http://schemas.microsoft.com/office/powerpoint/2010/main" val="126056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870EA-7EC2-4037-8BAA-918387A313B4}" type="slidenum">
              <a:rPr lang="en-US"/>
              <a:pPr/>
              <a:t>16</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Analysts disagree on exactly how many phases there are in the SDLC. </a:t>
            </a:r>
          </a:p>
          <a:p>
            <a:r>
              <a:rPr lang="en-US"/>
              <a:t>Each phase consists of activities which overlap into other phases and then taper off, rather then done in separate steps.</a:t>
            </a:r>
          </a:p>
        </p:txBody>
      </p:sp>
    </p:spTree>
    <p:extLst>
      <p:ext uri="{BB962C8B-B14F-4D97-AF65-F5344CB8AC3E}">
        <p14:creationId xmlns:p14="http://schemas.microsoft.com/office/powerpoint/2010/main" val="4119128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418EB0-A293-4FBB-9C5B-9AE5A628790E}" type="slidenum">
              <a:rPr lang="en-US"/>
              <a:pPr/>
              <a:t>18</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t>HCI is that aspect of a computer that enables communications and interactions between human and computer. Implementing HCI into SDLC implies emphasizing people rather than the work to be done or the IT that is involved.</a:t>
            </a:r>
          </a:p>
          <a:p>
            <a:r>
              <a:rPr lang="en-US"/>
              <a:t>Adopting HCI principles examines a variety of user needs:</a:t>
            </a:r>
          </a:p>
          <a:p>
            <a:r>
              <a:rPr lang="en-US"/>
              <a:t>	physical or ergonomic factors</a:t>
            </a:r>
          </a:p>
          <a:p>
            <a:r>
              <a:rPr lang="en-US"/>
              <a:t>	usability factors</a:t>
            </a:r>
          </a:p>
          <a:p>
            <a:r>
              <a:rPr lang="en-US"/>
              <a:t>	pleasing, aesthetic and enjoyable aspects</a:t>
            </a:r>
          </a:p>
          <a:p>
            <a:r>
              <a:rPr lang="en-US"/>
              <a:t>	behavioral aspects</a:t>
            </a:r>
          </a:p>
          <a:p>
            <a:r>
              <a:rPr lang="en-US"/>
              <a:t>HCI can be thought of as a human-centered approach that puts people ahead of organizational structure </a:t>
            </a:r>
          </a:p>
        </p:txBody>
      </p:sp>
    </p:spTree>
    <p:extLst>
      <p:ext uri="{BB962C8B-B14F-4D97-AF65-F5344CB8AC3E}">
        <p14:creationId xmlns:p14="http://schemas.microsoft.com/office/powerpoint/2010/main" val="304885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94722-8439-4E02-844E-3DB79CBF55BD}" type="slidenum">
              <a:rPr lang="en-US"/>
              <a:pPr/>
              <a:t>19</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t>Critical to the success of the rest of the project, because no one wants to waste time addressing the wrong problem.</a:t>
            </a:r>
          </a:p>
          <a:p>
            <a:r>
              <a:rPr lang="en-US"/>
              <a:t>Problems – generally the reason the analyst was called in in the first place.</a:t>
            </a:r>
          </a:p>
          <a:p>
            <a:r>
              <a:rPr lang="en-US"/>
              <a:t>Opportunities – situations that the analyst believes can be improved through the use of computerized information systems.</a:t>
            </a:r>
          </a:p>
          <a:p>
            <a:r>
              <a:rPr lang="en-US"/>
              <a:t>Objectives – how can the business reach its objectives by addressing specific problems or opportunities.</a:t>
            </a:r>
          </a:p>
        </p:txBody>
      </p:sp>
    </p:spTree>
    <p:extLst>
      <p:ext uri="{BB962C8B-B14F-4D97-AF65-F5344CB8AC3E}">
        <p14:creationId xmlns:p14="http://schemas.microsoft.com/office/powerpoint/2010/main" val="78483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2AEB1-498B-425C-A4DA-9AF8B048C974}" type="slidenum">
              <a:rPr lang="en-US"/>
              <a:pPr/>
              <a:t>20</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Determining human needs of the users involved.</a:t>
            </a:r>
          </a:p>
          <a:p>
            <a:r>
              <a:rPr lang="en-US"/>
              <a:t>Uses activities to pose and answer questions concerning human-computer interaction:</a:t>
            </a:r>
          </a:p>
          <a:p>
            <a:r>
              <a:rPr lang="en-US"/>
              <a:t>	What are the users strengths and limitations?</a:t>
            </a:r>
          </a:p>
          <a:p>
            <a:r>
              <a:rPr lang="en-US"/>
              <a:t>	</a:t>
            </a:r>
          </a:p>
          <a:p>
            <a:r>
              <a:rPr lang="en-US"/>
              <a:t>Trying to understand what information users need to perform their jobs.</a:t>
            </a:r>
          </a:p>
          <a:p>
            <a:endParaRPr lang="en-US"/>
          </a:p>
          <a:p>
            <a:r>
              <a:rPr lang="en-US"/>
              <a:t>Who – the people who are involved</a:t>
            </a:r>
          </a:p>
          <a:p>
            <a:r>
              <a:rPr lang="en-US"/>
              <a:t>What – the business activity</a:t>
            </a:r>
          </a:p>
          <a:p>
            <a:r>
              <a:rPr lang="en-US"/>
              <a:t>Where – the environment in which the work takes place</a:t>
            </a:r>
          </a:p>
          <a:p>
            <a:r>
              <a:rPr lang="en-US"/>
              <a:t>When – the timing</a:t>
            </a:r>
          </a:p>
          <a:p>
            <a:r>
              <a:rPr lang="en-US"/>
              <a:t>How – how the current procedures are performed</a:t>
            </a:r>
          </a:p>
          <a:p>
            <a:r>
              <a:rPr lang="en-US"/>
              <a:t>Why – why the system uses the current system</a:t>
            </a:r>
          </a:p>
          <a:p>
            <a:endParaRPr lang="en-US"/>
          </a:p>
        </p:txBody>
      </p:sp>
    </p:spTree>
    <p:extLst>
      <p:ext uri="{BB962C8B-B14F-4D97-AF65-F5344CB8AC3E}">
        <p14:creationId xmlns:p14="http://schemas.microsoft.com/office/powerpoint/2010/main" val="1264846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9692E-594B-4A30-B4C2-C8CF1E9FE4E9}" type="slidenum">
              <a:rPr lang="en-US"/>
              <a:pPr/>
              <a:t>21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Data Flow Diagrams – chart the input, processes, and output of the business’s functions in a structured graphical form.</a:t>
            </a:r>
          </a:p>
          <a:p>
            <a:r>
              <a:rPr lang="en-US"/>
              <a:t>Data dictionary – lists all the data items used in the system, as well as their specifications.</a:t>
            </a:r>
          </a:p>
          <a:p>
            <a:r>
              <a:rPr lang="en-US"/>
              <a:t>Structured decisions made – those for which the conditions, condition alternatives, actions, and action rules can be determined.</a:t>
            </a:r>
          </a:p>
          <a:p>
            <a:r>
              <a:rPr lang="en-US"/>
              <a:t>Structure decision methods:</a:t>
            </a:r>
          </a:p>
          <a:p>
            <a:r>
              <a:rPr lang="en-US"/>
              <a:t>	structures English</a:t>
            </a:r>
          </a:p>
          <a:p>
            <a:r>
              <a:rPr lang="en-US"/>
              <a:t>	decision tables</a:t>
            </a:r>
          </a:p>
          <a:p>
            <a:r>
              <a:rPr lang="en-US"/>
              <a:t>	decision trees</a:t>
            </a:r>
          </a:p>
          <a:p>
            <a:r>
              <a:rPr lang="en-US"/>
              <a:t>System proposal – summarizes what has been found</a:t>
            </a:r>
          </a:p>
          <a:p>
            <a:r>
              <a:rPr lang="en-US"/>
              <a:t>	about users</a:t>
            </a:r>
          </a:p>
          <a:p>
            <a:r>
              <a:rPr lang="en-US"/>
              <a:t>	usability and usefulness of current system</a:t>
            </a:r>
          </a:p>
          <a:p>
            <a:r>
              <a:rPr lang="en-US"/>
              <a:t>	provides cost/benefit analysis of alternatives</a:t>
            </a:r>
          </a:p>
          <a:p>
            <a:r>
              <a:rPr lang="en-US"/>
              <a:t>	makes recommendations on what (if anything) should be done</a:t>
            </a:r>
          </a:p>
          <a:p>
            <a:r>
              <a:rPr lang="en-US"/>
              <a:t>The recommendation or solution is based on the analysts individual qualities and professional training and their interaction with users.</a:t>
            </a:r>
          </a:p>
          <a:p>
            <a:endParaRPr lang="en-US"/>
          </a:p>
        </p:txBody>
      </p:sp>
    </p:spTree>
    <p:extLst>
      <p:ext uri="{BB962C8B-B14F-4D97-AF65-F5344CB8AC3E}">
        <p14:creationId xmlns:p14="http://schemas.microsoft.com/office/powerpoint/2010/main" val="129691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8303A-BCDD-412A-A871-DCF885767585}" type="slidenum">
              <a:rPr lang="en-US"/>
              <a:pPr/>
              <a:t>2</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t>Information systems are developed for different purposes, depending on the needs of the business.</a:t>
            </a:r>
          </a:p>
          <a:p>
            <a:endParaRPr lang="en-US"/>
          </a:p>
          <a:p>
            <a:r>
              <a:rPr lang="en-US"/>
              <a:t>Operational</a:t>
            </a:r>
          </a:p>
          <a:p>
            <a:r>
              <a:rPr lang="en-US"/>
              <a:t>      	TPS</a:t>
            </a:r>
          </a:p>
          <a:p>
            <a:r>
              <a:rPr lang="en-US"/>
              <a:t>Knowledge Level</a:t>
            </a:r>
          </a:p>
          <a:p>
            <a:r>
              <a:rPr lang="en-US"/>
              <a:t>	OAS</a:t>
            </a:r>
          </a:p>
          <a:p>
            <a:r>
              <a:rPr lang="en-US"/>
              <a:t>	KWS</a:t>
            </a:r>
          </a:p>
          <a:p>
            <a:r>
              <a:rPr lang="en-US"/>
              <a:t>Higher Level</a:t>
            </a:r>
          </a:p>
          <a:p>
            <a:r>
              <a:rPr lang="en-US"/>
              <a:t>	MIS</a:t>
            </a:r>
          </a:p>
          <a:p>
            <a:r>
              <a:rPr lang="en-US"/>
              <a:t>	DSS</a:t>
            </a:r>
          </a:p>
          <a:p>
            <a:r>
              <a:rPr lang="en-US"/>
              <a:t>	ES</a:t>
            </a:r>
          </a:p>
          <a:p>
            <a:r>
              <a:rPr lang="en-US"/>
              <a:t>Strategic Level</a:t>
            </a:r>
          </a:p>
          <a:p>
            <a:r>
              <a:rPr lang="en-US"/>
              <a:t>	ESS</a:t>
            </a:r>
          </a:p>
          <a:p>
            <a:r>
              <a:rPr lang="en-US"/>
              <a:t>	GDSS</a:t>
            </a:r>
          </a:p>
          <a:p>
            <a:r>
              <a:rPr lang="en-US"/>
              <a:t>	CSCWS</a:t>
            </a:r>
          </a:p>
        </p:txBody>
      </p:sp>
    </p:spTree>
    <p:extLst>
      <p:ext uri="{BB962C8B-B14F-4D97-AF65-F5344CB8AC3E}">
        <p14:creationId xmlns:p14="http://schemas.microsoft.com/office/powerpoint/2010/main" val="1604256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10AF7-45E2-4254-99C9-4A1095D9E1D1}" type="slidenum">
              <a:rPr lang="en-US"/>
              <a:pPr/>
              <a:t>22</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t>Uses the information collected earlier to accomplish the logical design of the information system:</a:t>
            </a:r>
          </a:p>
          <a:p>
            <a:r>
              <a:rPr lang="en-US"/>
              <a:t>	designs procedures for users to help them accurately enter data</a:t>
            </a:r>
          </a:p>
          <a:p>
            <a:r>
              <a:rPr lang="en-US"/>
              <a:t>	provides for users to complete effective input to the information system</a:t>
            </a:r>
          </a:p>
          <a:p>
            <a:r>
              <a:rPr lang="en-US"/>
              <a:t>	devises the human-computer interface</a:t>
            </a:r>
          </a:p>
          <a:p>
            <a:r>
              <a:rPr lang="en-US"/>
              <a:t>	designs files or databases that will store the data needed by decision makers</a:t>
            </a:r>
          </a:p>
          <a:p>
            <a:r>
              <a:rPr lang="en-US"/>
              <a:t>	designs output (onscreen or printed)</a:t>
            </a:r>
          </a:p>
          <a:p>
            <a:r>
              <a:rPr lang="en-US"/>
              <a:t>	designs controls and backup procedures</a:t>
            </a:r>
          </a:p>
        </p:txBody>
      </p:sp>
    </p:spTree>
    <p:extLst>
      <p:ext uri="{BB962C8B-B14F-4D97-AF65-F5344CB8AC3E}">
        <p14:creationId xmlns:p14="http://schemas.microsoft.com/office/powerpoint/2010/main" val="344143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DB1DD-9A13-4107-94F3-554E7EEBAA57}" type="slidenum">
              <a:rPr lang="en-US"/>
              <a:pPr/>
              <a:t>23</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The analyst uses structure charts and pseudocode to communicate to the programmer what needs to be programmed.</a:t>
            </a:r>
          </a:p>
          <a:p>
            <a:r>
              <a:rPr lang="en-US"/>
              <a:t>Documentation includes:</a:t>
            </a:r>
          </a:p>
          <a:p>
            <a:r>
              <a:rPr lang="en-US"/>
              <a:t>	procedure manuals</a:t>
            </a:r>
          </a:p>
          <a:p>
            <a:r>
              <a:rPr lang="en-US"/>
              <a:t>	online help</a:t>
            </a:r>
          </a:p>
          <a:p>
            <a:r>
              <a:rPr lang="en-US"/>
              <a:t>	Web sites</a:t>
            </a:r>
          </a:p>
          <a:p>
            <a:r>
              <a:rPr lang="en-US"/>
              <a:t>	“Read Me” files</a:t>
            </a:r>
          </a:p>
          <a:p>
            <a:r>
              <a:rPr lang="en-US"/>
              <a:t>Because users are involved from the beginning, the documentation should address the questions they have raised and solved jointly with the analyst.</a:t>
            </a:r>
          </a:p>
          <a:p>
            <a:endParaRPr lang="en-US"/>
          </a:p>
        </p:txBody>
      </p:sp>
    </p:spTree>
    <p:extLst>
      <p:ext uri="{BB962C8B-B14F-4D97-AF65-F5344CB8AC3E}">
        <p14:creationId xmlns:p14="http://schemas.microsoft.com/office/powerpoint/2010/main" val="804741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C2B2C7-6261-44BD-8B45-08CCD0B4949D}" type="slidenum">
              <a:rPr lang="en-US"/>
              <a:pPr/>
              <a:t>24</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t>Testing should take place first with sample data and then with actual data.</a:t>
            </a:r>
          </a:p>
          <a:p>
            <a:r>
              <a:rPr lang="en-US"/>
              <a:t>Testing is done by both the programmers and the analyst</a:t>
            </a:r>
          </a:p>
          <a:p>
            <a:endParaRPr lang="en-US"/>
          </a:p>
          <a:p>
            <a:r>
              <a:rPr lang="en-US"/>
              <a:t>The maintenance started here is carried out routinely through the life of the system.</a:t>
            </a:r>
          </a:p>
          <a:p>
            <a:r>
              <a:rPr lang="en-US"/>
              <a:t> 	updates may be performed via a vendor site on the Web.</a:t>
            </a:r>
          </a:p>
          <a:p>
            <a:endParaRPr lang="en-US"/>
          </a:p>
        </p:txBody>
      </p:sp>
    </p:spTree>
    <p:extLst>
      <p:ext uri="{BB962C8B-B14F-4D97-AF65-F5344CB8AC3E}">
        <p14:creationId xmlns:p14="http://schemas.microsoft.com/office/powerpoint/2010/main" val="3206591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B626D-2603-4370-81A9-23215BC6788C}" type="slidenum">
              <a:rPr lang="en-US"/>
              <a:pPr/>
              <a:t>25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t>Training users to handle the system.</a:t>
            </a:r>
          </a:p>
          <a:p>
            <a:r>
              <a:rPr lang="en-US"/>
              <a:t>System conversion – converting files from old formats to new ones, or building a database, installing equipment, and bringing the new system into production.</a:t>
            </a:r>
          </a:p>
          <a:p>
            <a:endParaRPr lang="en-US"/>
          </a:p>
          <a:p>
            <a:r>
              <a:rPr lang="en-US"/>
              <a:t>Actually evaluation takes place during every phase.</a:t>
            </a:r>
          </a:p>
          <a:p>
            <a:endParaRPr lang="en-US"/>
          </a:p>
          <a:p>
            <a:endParaRPr lang="en-US"/>
          </a:p>
        </p:txBody>
      </p:sp>
    </p:spTree>
    <p:extLst>
      <p:ext uri="{BB962C8B-B14F-4D97-AF65-F5344CB8AC3E}">
        <p14:creationId xmlns:p14="http://schemas.microsoft.com/office/powerpoint/2010/main" val="674148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AA9B7-9474-4DC4-88B7-F5B808655C46}" type="slidenum">
              <a:rPr lang="en-US"/>
              <a:pPr/>
              <a:t>27</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Computer programs must be modified and kept up to date.</a:t>
            </a:r>
          </a:p>
          <a:p>
            <a:r>
              <a:rPr lang="en-US"/>
              <a:t>Reasons for enhancing existing software –</a:t>
            </a:r>
          </a:p>
          <a:p>
            <a:r>
              <a:rPr lang="en-US"/>
              <a:t>	users request additional features</a:t>
            </a:r>
          </a:p>
          <a:p>
            <a:r>
              <a:rPr lang="en-US"/>
              <a:t>	business changes over time</a:t>
            </a:r>
          </a:p>
          <a:p>
            <a:r>
              <a:rPr lang="en-US"/>
              <a:t>	hardware and software change</a:t>
            </a:r>
          </a:p>
          <a:p>
            <a:endParaRPr lang="en-US"/>
          </a:p>
          <a:p>
            <a:endParaRPr lang="en-US"/>
          </a:p>
        </p:txBody>
      </p:sp>
    </p:spTree>
    <p:extLst>
      <p:ext uri="{BB962C8B-B14F-4D97-AF65-F5344CB8AC3E}">
        <p14:creationId xmlns:p14="http://schemas.microsoft.com/office/powerpoint/2010/main" val="2681010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CC2C9-D828-4972-8472-1F6581481720}" type="slidenum">
              <a:rPr lang="en-US"/>
              <a:pPr/>
              <a:t>28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t>Area under the curve represents the total dollar amount.</a:t>
            </a:r>
          </a:p>
          <a:p>
            <a:r>
              <a:rPr lang="en-US"/>
              <a:t>Eventually maintenance exceeds the cost of a creating a new system. At that point a new systems study should be untaken.</a:t>
            </a:r>
          </a:p>
          <a:p>
            <a:endParaRPr lang="en-US"/>
          </a:p>
        </p:txBody>
      </p:sp>
    </p:spTree>
    <p:extLst>
      <p:ext uri="{BB962C8B-B14F-4D97-AF65-F5344CB8AC3E}">
        <p14:creationId xmlns:p14="http://schemas.microsoft.com/office/powerpoint/2010/main" val="417930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712C66-D67B-4640-960C-10BB38D5926B}" type="slidenum">
              <a:rPr lang="en-US"/>
              <a:pPr/>
              <a:t>30</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t>Increasing analyst productivity – </a:t>
            </a:r>
          </a:p>
          <a:p>
            <a:r>
              <a:rPr lang="en-US"/>
              <a:t>	automates the drawing and modifying of diagrams</a:t>
            </a:r>
          </a:p>
          <a:p>
            <a:r>
              <a:rPr lang="en-US"/>
              <a:t>	automates the sharing of work thus reducing the time to collaborate with group members</a:t>
            </a:r>
          </a:p>
          <a:p>
            <a:r>
              <a:rPr lang="en-US"/>
              <a:t>	facilitates interaction among team members by making diagramming a dynamic, interactive process.</a:t>
            </a:r>
          </a:p>
          <a:p>
            <a:r>
              <a:rPr lang="en-US"/>
              <a:t>Improving Analyst-User Communication – CASE tools foster greater, more meaningful communication among users and analysts.</a:t>
            </a:r>
          </a:p>
          <a:p>
            <a:r>
              <a:rPr lang="en-US"/>
              <a:t>Integrating Life Cycle Activities – integration of activities through the underlying use of technologies makes it easier for users to understand how all the life cycle phases are interrelated and interdependent.</a:t>
            </a:r>
          </a:p>
          <a:p>
            <a:r>
              <a:rPr lang="en-US"/>
              <a:t>Accurately Assessing Maintenance Changes – enable users to analyze and assess the impact of maintenance changes.</a:t>
            </a:r>
          </a:p>
        </p:txBody>
      </p:sp>
    </p:spTree>
    <p:extLst>
      <p:ext uri="{BB962C8B-B14F-4D97-AF65-F5344CB8AC3E}">
        <p14:creationId xmlns:p14="http://schemas.microsoft.com/office/powerpoint/2010/main" val="143968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6942D-4282-40A7-A783-DF5CBD80CEC6}" type="slidenum">
              <a:rPr lang="en-US"/>
              <a:pPr/>
              <a:t>31</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t>Upper CASE support analyst and designers</a:t>
            </a:r>
          </a:p>
          <a:p>
            <a:endParaRPr lang="en-US"/>
          </a:p>
          <a:p>
            <a:r>
              <a:rPr lang="en-US"/>
              <a:t>Lower CASE support programmers and workers who must implement the systems design via Upper CASE.</a:t>
            </a:r>
          </a:p>
        </p:txBody>
      </p:sp>
    </p:spTree>
    <p:extLst>
      <p:ext uri="{BB962C8B-B14F-4D97-AF65-F5344CB8AC3E}">
        <p14:creationId xmlns:p14="http://schemas.microsoft.com/office/powerpoint/2010/main" val="2353233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3BDEC-85FA-4451-910D-DF208B45D9B4}" type="slidenum">
              <a:rPr lang="en-US"/>
              <a:pPr/>
              <a:t>32</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t>All the information about the project is stored in the CASE repository. From the CASE repository analysis reports can be produced to show where the design is incomplete or contains errors.</a:t>
            </a:r>
          </a:p>
          <a:p>
            <a:r>
              <a:rPr lang="en-US"/>
              <a:t>The repository is a collection of records, elements, diagrams, screens, reports, and other information.</a:t>
            </a:r>
          </a:p>
          <a:p>
            <a:r>
              <a:rPr lang="en-US"/>
              <a:t>By modeling organizational requirements and defining system boundaries the analyst can visualize how the project meshes with other parts of the organization.</a:t>
            </a:r>
          </a:p>
          <a:p>
            <a:endParaRPr lang="en-US"/>
          </a:p>
          <a:p>
            <a:endParaRPr lang="en-US"/>
          </a:p>
        </p:txBody>
      </p:sp>
    </p:spTree>
    <p:extLst>
      <p:ext uri="{BB962C8B-B14F-4D97-AF65-F5344CB8AC3E}">
        <p14:creationId xmlns:p14="http://schemas.microsoft.com/office/powerpoint/2010/main" val="195209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CB552-4D92-472F-B6BD-47DFE443241B}" type="slidenum">
              <a:rPr lang="en-US"/>
              <a:pPr/>
              <a:t>33</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t>CASE code generation has several advantages:</a:t>
            </a:r>
          </a:p>
          <a:p>
            <a:r>
              <a:rPr lang="en-US"/>
              <a:t>	1. Quicker than writing computer programs.</a:t>
            </a:r>
          </a:p>
          <a:p>
            <a:r>
              <a:rPr lang="en-US"/>
              <a:t>	2. Time spent on maintenance decreases.</a:t>
            </a:r>
          </a:p>
          <a:p>
            <a:r>
              <a:rPr lang="en-US"/>
              <a:t>	3. Code can be generated in more than one computer language.</a:t>
            </a:r>
          </a:p>
          <a:p>
            <a:r>
              <a:rPr lang="en-US"/>
              <a:t>	4. Cost-effective for tailoring systems purchased from third-party vendors.</a:t>
            </a:r>
          </a:p>
          <a:p>
            <a:r>
              <a:rPr lang="en-US"/>
              <a:t>	5. Generated code is free from computer program errors.</a:t>
            </a:r>
          </a:p>
        </p:txBody>
      </p:sp>
    </p:spTree>
    <p:extLst>
      <p:ext uri="{BB962C8B-B14F-4D97-AF65-F5344CB8AC3E}">
        <p14:creationId xmlns:p14="http://schemas.microsoft.com/office/powerpoint/2010/main" val="132637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A3AB6D-691A-4A7E-A227-BF12DBBED64E}" type="slidenum">
              <a:rPr lang="en-US"/>
              <a:pPr/>
              <a:t>3</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a:t>As we move from the bottom to the top, each level represents a higher level of decision support. The bottom level or organizational level supported by TPS provides very structured decision support while the top level or strategic level supported by ESS, GDSS and CSCWS provides semi-structured and unstructured decision support. </a:t>
            </a:r>
          </a:p>
        </p:txBody>
      </p:sp>
    </p:spTree>
    <p:extLst>
      <p:ext uri="{BB962C8B-B14F-4D97-AF65-F5344CB8AC3E}">
        <p14:creationId xmlns:p14="http://schemas.microsoft.com/office/powerpoint/2010/main" val="2619772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576B9-ADF3-414C-BFA5-9C5DF2CF1F9D}" type="slidenum">
              <a:rPr lang="en-US"/>
              <a:pPr/>
              <a:t>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t>Eliminates the tedium of necessary operational transactions and reduces the time once required to perform them manually.</a:t>
            </a:r>
          </a:p>
          <a:p>
            <a:endParaRPr lang="en-US"/>
          </a:p>
          <a:p>
            <a:r>
              <a:rPr lang="en-US"/>
              <a:t>TPS are boundary-spanning systems that permit the organization to interact with external environments.</a:t>
            </a:r>
          </a:p>
          <a:p>
            <a:endParaRPr lang="en-US"/>
          </a:p>
          <a:p>
            <a:r>
              <a:rPr lang="en-US"/>
              <a:t>It is essential to the day-to-day operations of business that Transaction processing systems function smoothly and without interruption.</a:t>
            </a:r>
          </a:p>
        </p:txBody>
      </p:sp>
    </p:spTree>
    <p:extLst>
      <p:ext uri="{BB962C8B-B14F-4D97-AF65-F5344CB8AC3E}">
        <p14:creationId xmlns:p14="http://schemas.microsoft.com/office/powerpoint/2010/main" val="90168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04AF8-8026-4C23-80A6-BEDE50F23241}" type="slidenum">
              <a:rPr lang="en-US"/>
              <a:pPr/>
              <a:t>5</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t>OAS – support data workers, who do not usually create new knowledge but rather analyze information so as to transform data or manipulate it in some way before sharing it with, or formally disseminating it throughout, the organization and, sometimes beyond.</a:t>
            </a:r>
          </a:p>
          <a:p>
            <a:endParaRPr lang="en-US"/>
          </a:p>
          <a:p>
            <a:r>
              <a:rPr lang="en-US"/>
              <a:t>KWS – support professional workers such as scientists, engineers, and doctors by aiding them in their efforts to create new knowledge and by allowing them to contribute it to the organization or to society at large.</a:t>
            </a:r>
          </a:p>
          <a:p>
            <a:endParaRPr lang="en-US"/>
          </a:p>
          <a:p>
            <a:r>
              <a:rPr lang="en-US"/>
              <a:t>(CAD) Computer Aided Design - Automates creation, revision of products, and services</a:t>
            </a:r>
          </a:p>
          <a:p>
            <a:r>
              <a:rPr lang="en-US"/>
              <a:t>Virtual Reality - Interactive software creates simulations of real world activities</a:t>
            </a:r>
          </a:p>
          <a:p>
            <a:r>
              <a:rPr lang="en-US"/>
              <a:t>Investment workstations - Special work station to access and manipulate massive amounts of financial data</a:t>
            </a:r>
          </a:p>
          <a:p>
            <a:pPr algn="ctr"/>
            <a:endParaRPr lang="en-US" sz="1000"/>
          </a:p>
          <a:p>
            <a:endParaRPr lang="en-US"/>
          </a:p>
        </p:txBody>
      </p:sp>
    </p:spTree>
    <p:extLst>
      <p:ext uri="{BB962C8B-B14F-4D97-AF65-F5344CB8AC3E}">
        <p14:creationId xmlns:p14="http://schemas.microsoft.com/office/powerpoint/2010/main" val="213127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18F9E-0D93-4CC6-90C4-3E7B33348D37}" type="slidenum">
              <a:rPr lang="en-US"/>
              <a:pPr/>
              <a:t>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sz="1000"/>
              <a:t>MIS – Support management functions of organization. Transaction processing systems are a subset of management information systems. MIS includes a wider spectrum which includes decision analysis and decision making.</a:t>
            </a:r>
          </a:p>
          <a:p>
            <a:r>
              <a:rPr lang="en-US" sz="1000"/>
              <a:t>Management information systems use a database which contains both data and models that help the user interpret and apply the data. The product produced by Management information systems is that used in decision making.</a:t>
            </a:r>
          </a:p>
          <a:p>
            <a:endParaRPr lang="en-US" sz="1000"/>
          </a:p>
          <a:p>
            <a:r>
              <a:rPr lang="en-US" sz="1000"/>
              <a:t>DSS – Much like an MIS except that it emphasizes the support of decision making in all its phases, although the actual decision is still left up to the decision maker. </a:t>
            </a:r>
            <a:r>
              <a:rPr lang="en-US" sz="1100"/>
              <a:t>Closely tailored to the person or group using them.</a:t>
            </a:r>
            <a:endParaRPr lang="en-US" sz="1000"/>
          </a:p>
          <a:p>
            <a:endParaRPr lang="en-US" sz="1000"/>
          </a:p>
          <a:p>
            <a:r>
              <a:rPr lang="en-US" sz="1000"/>
              <a:t>ES – Uses the approaches of AI reasoning to solve the problems put to them by business and other users. These systems select the best solution to a problem or a specific class of problems.</a:t>
            </a:r>
          </a:p>
          <a:p>
            <a:r>
              <a:rPr lang="en-US" sz="1000"/>
              <a:t>Expert systems consist of:</a:t>
            </a:r>
          </a:p>
          <a:p>
            <a:r>
              <a:rPr lang="en-US" sz="1000"/>
              <a:t> knowledge base</a:t>
            </a:r>
          </a:p>
          <a:p>
            <a:r>
              <a:rPr lang="en-US" sz="1000"/>
              <a:t> inference engine – connects the user with the system by processing requests</a:t>
            </a:r>
          </a:p>
          <a:p>
            <a:r>
              <a:rPr lang="en-US" sz="1000"/>
              <a:t> user interface</a:t>
            </a:r>
          </a:p>
          <a:p>
            <a:endParaRPr lang="en-US" sz="1000"/>
          </a:p>
          <a:p>
            <a:r>
              <a:rPr lang="en-US" sz="1000"/>
              <a:t> </a:t>
            </a:r>
          </a:p>
        </p:txBody>
      </p:sp>
    </p:spTree>
    <p:extLst>
      <p:ext uri="{BB962C8B-B14F-4D97-AF65-F5344CB8AC3E}">
        <p14:creationId xmlns:p14="http://schemas.microsoft.com/office/powerpoint/2010/main" val="159769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3BB0D-229F-4CFF-B973-7C9698917609}" type="slidenum">
              <a:rPr lang="en-US"/>
              <a:pPr/>
              <a:t>7</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t>ESS – Help executives to make decisions at the strategic level by providing graphics and communication support technologies in accessible places. They help executives address unstructured decision problems by creating an environment which helps them think about strategic problems in an informed way.</a:t>
            </a:r>
          </a:p>
          <a:p>
            <a:endParaRPr lang="en-US"/>
          </a:p>
          <a:p>
            <a:r>
              <a:rPr lang="en-US"/>
              <a:t>GDSS – aids in group collaboration permitting group members to interact with electronic support such as polling, questionnaires, brainstorming, and scenario creation. Can be used to minimize negative group behaviors – lack of participation, domination by vocal group members, and “group think” decision making.</a:t>
            </a:r>
          </a:p>
          <a:p>
            <a:endParaRPr lang="en-US"/>
          </a:p>
          <a:p>
            <a:r>
              <a:rPr lang="en-US"/>
              <a:t>CSCWS – This is the more general term for group decision support systems.</a:t>
            </a:r>
          </a:p>
        </p:txBody>
      </p:sp>
    </p:spTree>
    <p:extLst>
      <p:ext uri="{BB962C8B-B14F-4D97-AF65-F5344CB8AC3E}">
        <p14:creationId xmlns:p14="http://schemas.microsoft.com/office/powerpoint/2010/main" val="261830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3AC25-A627-45D0-AB62-8B006F1D26F9}" type="slidenum">
              <a:rPr lang="en-US"/>
              <a:pPr/>
              <a:t>8</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As new technologies are adopted they will need to be integrated with traditional systems. Systems analyst will be using these new technologies in helping  people work to integrate ecommerce applications into traditional businesses or as they begin entirely new ebusinesses.</a:t>
            </a:r>
          </a:p>
        </p:txBody>
      </p:sp>
    </p:spTree>
    <p:extLst>
      <p:ext uri="{BB962C8B-B14F-4D97-AF65-F5344CB8AC3E}">
        <p14:creationId xmlns:p14="http://schemas.microsoft.com/office/powerpoint/2010/main" val="331480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BBFC6-702B-4D38-9E13-A55DD4A45C9D}" type="slidenum">
              <a:rPr lang="en-US"/>
              <a:pPr/>
              <a:t>10</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The systems covered can have much greater functionality if they are migrated to the World Wide Web or if they are originally conceived and implemented as Web-based technologies.</a:t>
            </a:r>
          </a:p>
        </p:txBody>
      </p:sp>
    </p:spTree>
    <p:extLst>
      <p:ext uri="{BB962C8B-B14F-4D97-AF65-F5344CB8AC3E}">
        <p14:creationId xmlns:p14="http://schemas.microsoft.com/office/powerpoint/2010/main" val="1645178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4866" name="Rectangle 2"/>
          <p:cNvSpPr>
            <a:spLocks noGrp="1" noChangeAspect="1" noChangeArrowheads="1"/>
          </p:cNvSpPr>
          <p:nvPr>
            <p:ph type="ctrTitle"/>
          </p:nvPr>
        </p:nvSpPr>
        <p:spPr>
          <a:xfrm>
            <a:off x="0" y="228600"/>
            <a:ext cx="6553200" cy="1470025"/>
          </a:xfrm>
        </p:spPr>
        <p:txBody>
          <a:bodyPr anchor="ctr"/>
          <a:lstStyle>
            <a:lvl1pPr>
              <a:defRPr b="1">
                <a:solidFill>
                  <a:schemeClr val="bg1"/>
                </a:solidFill>
              </a:defRPr>
            </a:lvl1pPr>
          </a:lstStyle>
          <a:p>
            <a:pPr lvl="0"/>
            <a:r>
              <a:rPr lang="en-US" noProof="0" smtClean="0"/>
              <a:t>CLICK TO EDIT MASTER TITLE STYLE</a:t>
            </a:r>
          </a:p>
        </p:txBody>
      </p:sp>
      <p:sp>
        <p:nvSpPr>
          <p:cNvPr id="164867" name="Rectangle 3"/>
          <p:cNvSpPr>
            <a:spLocks noGrp="1" noChangeArrowheads="1"/>
          </p:cNvSpPr>
          <p:nvPr>
            <p:ph type="subTitle" idx="1"/>
          </p:nvPr>
        </p:nvSpPr>
        <p:spPr>
          <a:xfrm>
            <a:off x="0" y="4495800"/>
            <a:ext cx="6629400" cy="1752600"/>
          </a:xfrm>
        </p:spPr>
        <p:txBody>
          <a:bodyPr/>
          <a:lstStyle>
            <a:lvl1pPr marL="0" indent="0" algn="ctr">
              <a:buFontTx/>
              <a:buNone/>
              <a:defRPr/>
            </a:lvl1pPr>
          </a:lstStyle>
          <a:p>
            <a:pPr lvl="0"/>
            <a:r>
              <a:rPr lang="en-US" noProof="0" smtClean="0"/>
              <a:t>Click to edit Master subtitle style</a:t>
            </a:r>
          </a:p>
        </p:txBody>
      </p:sp>
      <p:sp>
        <p:nvSpPr>
          <p:cNvPr id="164868" name="Text Box 4"/>
          <p:cNvSpPr txBox="1">
            <a:spLocks noChangeArrowheads="1"/>
          </p:cNvSpPr>
          <p:nvPr userDrawn="1"/>
        </p:nvSpPr>
        <p:spPr bwMode="auto">
          <a:xfrm>
            <a:off x="4419600" y="2514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b="1" i="1" u="sng">
              <a:effectLst>
                <a:outerShdw blurRad="38100" dist="38100" dir="2700000" algn="tl">
                  <a:srgbClr val="C0C0C0"/>
                </a:outerShdw>
              </a:effectLst>
            </a:endParaRPr>
          </a:p>
        </p:txBody>
      </p:sp>
      <p:sp>
        <p:nvSpPr>
          <p:cNvPr id="164869" name="Text Box 5"/>
          <p:cNvSpPr txBox="1">
            <a:spLocks noChangeArrowheads="1"/>
          </p:cNvSpPr>
          <p:nvPr userDrawn="1"/>
        </p:nvSpPr>
        <p:spPr bwMode="auto">
          <a:xfrm>
            <a:off x="2879725" y="6459538"/>
            <a:ext cx="1814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cs typeface="Arial" panose="020B0604020202020204" pitchFamily="34" charset="0"/>
              </a:rPr>
              <a:t>©2008 Pearson Prentice Hall</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a:t>
            </a:r>
            <a:fld id="{D57507E6-79E9-4F52-92F1-79E75D5B83DC}" type="slidenum">
              <a:rPr lang="en-US"/>
              <a:pPr/>
              <a:t>‹#›</a:t>
            </a:fld>
            <a:endParaRPr lang="en-US"/>
          </a:p>
        </p:txBody>
      </p:sp>
    </p:spTree>
    <p:extLst>
      <p:ext uri="{BB962C8B-B14F-4D97-AF65-F5344CB8AC3E}">
        <p14:creationId xmlns:p14="http://schemas.microsoft.com/office/powerpoint/2010/main" val="50182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a:t>
            </a:r>
            <a:fld id="{2A396C57-B248-4604-A893-0183ECE82387}" type="slidenum">
              <a:rPr lang="en-US"/>
              <a:pPr/>
              <a:t>‹#›</a:t>
            </a:fld>
            <a:endParaRPr lang="en-US"/>
          </a:p>
        </p:txBody>
      </p:sp>
    </p:spTree>
    <p:extLst>
      <p:ext uri="{BB962C8B-B14F-4D97-AF65-F5344CB8AC3E}">
        <p14:creationId xmlns:p14="http://schemas.microsoft.com/office/powerpoint/2010/main" val="427725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4/25/2017</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
        <p:nvSpPr>
          <p:cNvPr id="17" name="Text Box 4"/>
          <p:cNvSpPr txBox="1">
            <a:spLocks noChangeArrowheads="1"/>
          </p:cNvSpPr>
          <p:nvPr userDrawn="1"/>
        </p:nvSpPr>
        <p:spPr bwMode="auto">
          <a:xfrm>
            <a:off x="4419600" y="2514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b="1" i="1" u="sng">
              <a:effectLst>
                <a:outerShdw blurRad="38100" dist="38100" dir="2700000" algn="tl">
                  <a:srgbClr val="C0C0C0"/>
                </a:outerShdw>
              </a:effectLst>
            </a:endParaRPr>
          </a:p>
        </p:txBody>
      </p:sp>
    </p:spTree>
    <p:extLst>
      <p:ext uri="{BB962C8B-B14F-4D97-AF65-F5344CB8AC3E}">
        <p14:creationId xmlns:p14="http://schemas.microsoft.com/office/powerpoint/2010/main" val="890082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dirty="0"/>
              <a:t>4/25/2017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r>
              <a:rPr lang="en-US" smtClean="0"/>
              <a:t>1-</a:t>
            </a:r>
            <a:fld id="{D75BA7D1-276B-4538-8AB4-560FAA238F51}" type="slidenum">
              <a:rPr lang="en-US" smtClean="0"/>
              <a:pPr/>
              <a:t>‹#›</a:t>
            </a:fld>
            <a:endParaRPr lang="en-US"/>
          </a:p>
        </p:txBody>
      </p:sp>
    </p:spTree>
    <p:extLst>
      <p:ext uri="{BB962C8B-B14F-4D97-AF65-F5344CB8AC3E}">
        <p14:creationId xmlns:p14="http://schemas.microsoft.com/office/powerpoint/2010/main" val="161867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4/25/2017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r>
              <a:rPr lang="en-US" smtClean="0"/>
              <a:t>1-</a:t>
            </a:r>
            <a:fld id="{B2813A98-1D0B-4264-92C8-1CD768190CFF}" type="slidenum">
              <a:rPr lang="en-US" smtClean="0"/>
              <a:pPr/>
              <a:t>‹#›</a:t>
            </a:fld>
            <a:endParaRPr lang="en-US"/>
          </a:p>
        </p:txBody>
      </p:sp>
    </p:spTree>
    <p:extLst>
      <p:ext uri="{BB962C8B-B14F-4D97-AF65-F5344CB8AC3E}">
        <p14:creationId xmlns:p14="http://schemas.microsoft.com/office/powerpoint/2010/main" val="404074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dirty="0"/>
              <a:t>4/25/2017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r>
              <a:rPr lang="en-US" smtClean="0"/>
              <a:t>1-</a:t>
            </a:r>
            <a:fld id="{ADF49AE3-07AD-4C77-978A-2943C72875BA}" type="slidenum">
              <a:rPr lang="en-US" smtClean="0"/>
              <a:pPr/>
              <a:t>‹#›</a:t>
            </a:fld>
            <a:endParaRPr lang="en-US"/>
          </a:p>
        </p:txBody>
      </p:sp>
    </p:spTree>
    <p:extLst>
      <p:ext uri="{BB962C8B-B14F-4D97-AF65-F5344CB8AC3E}">
        <p14:creationId xmlns:p14="http://schemas.microsoft.com/office/powerpoint/2010/main" val="3746498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dirty="0"/>
              <a:t>4/25/2017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r>
              <a:rPr lang="en-US" smtClean="0"/>
              <a:t>1-</a:t>
            </a:r>
            <a:fld id="{1524BB70-382D-4214-A3DE-95FF20A7167E}" type="slidenum">
              <a:rPr lang="en-US" smtClean="0"/>
              <a:pPr/>
              <a:t>‹#›</a:t>
            </a:fld>
            <a:endParaRPr lang="en-US"/>
          </a:p>
        </p:txBody>
      </p:sp>
    </p:spTree>
    <p:extLst>
      <p:ext uri="{BB962C8B-B14F-4D97-AF65-F5344CB8AC3E}">
        <p14:creationId xmlns:p14="http://schemas.microsoft.com/office/powerpoint/2010/main" val="1501592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dirty="0"/>
              <a:t>4/25/2017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r>
              <a:rPr lang="en-US" smtClean="0"/>
              <a:t>1-</a:t>
            </a:r>
            <a:fld id="{F7BB7B76-2F8E-4FE4-89D7-9C00DCB86003}" type="slidenum">
              <a:rPr lang="en-US" smtClean="0"/>
              <a:pPr/>
              <a:t>‹#›</a:t>
            </a:fld>
            <a:endParaRPr lang="en-US"/>
          </a:p>
        </p:txBody>
      </p:sp>
    </p:spTree>
    <p:extLst>
      <p:ext uri="{BB962C8B-B14F-4D97-AF65-F5344CB8AC3E}">
        <p14:creationId xmlns:p14="http://schemas.microsoft.com/office/powerpoint/2010/main" val="117564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4/25/2017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86B63FAA-D59F-4B83-9559-6F354A448659}" type="slidenum">
              <a:rPr lang="en-US" smtClean="0"/>
              <a:pPr/>
              <a:t>‹#›</a:t>
            </a:fld>
            <a:endParaRPr lang="en-US"/>
          </a:p>
        </p:txBody>
      </p:sp>
    </p:spTree>
    <p:extLst>
      <p:ext uri="{BB962C8B-B14F-4D97-AF65-F5344CB8AC3E}">
        <p14:creationId xmlns:p14="http://schemas.microsoft.com/office/powerpoint/2010/main" val="2929168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4/25/2017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64A583B1-A0BF-4ACF-B380-6C73A808A2B2}" type="slidenum">
              <a:rPr lang="en-US" smtClean="0"/>
              <a:pPr/>
              <a:t>‹#›</a:t>
            </a:fld>
            <a:endParaRPr lang="en-US"/>
          </a:p>
        </p:txBody>
      </p:sp>
    </p:spTree>
    <p:extLst>
      <p:ext uri="{BB962C8B-B14F-4D97-AF65-F5344CB8AC3E}">
        <p14:creationId xmlns:p14="http://schemas.microsoft.com/office/powerpoint/2010/main" val="131440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a:t>
            </a:r>
            <a:fld id="{D75BA7D1-276B-4538-8AB4-560FAA238F51}" type="slidenum">
              <a:rPr lang="en-US"/>
              <a:pPr/>
              <a:t>‹#›</a:t>
            </a:fld>
            <a:endParaRPr lang="en-US"/>
          </a:p>
        </p:txBody>
      </p:sp>
    </p:spTree>
    <p:extLst>
      <p:ext uri="{BB962C8B-B14F-4D97-AF65-F5344CB8AC3E}">
        <p14:creationId xmlns:p14="http://schemas.microsoft.com/office/powerpoint/2010/main" val="931061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4/25/2017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0E12D3FF-79AF-4319-8284-6487F3F5E796}" type="slidenum">
              <a:rPr lang="en-US" smtClean="0"/>
              <a:pPr/>
              <a:t>‹#›</a:t>
            </a:fld>
            <a:endParaRPr lang="en-US"/>
          </a:p>
        </p:txBody>
      </p:sp>
    </p:spTree>
    <p:extLst>
      <p:ext uri="{BB962C8B-B14F-4D97-AF65-F5344CB8AC3E}">
        <p14:creationId xmlns:p14="http://schemas.microsoft.com/office/powerpoint/2010/main" val="1100167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ADA5A40C-828B-4AD8-9C43-A0EDDCED6E43}" type="slidenum">
              <a:rPr lang="en-US" smtClean="0"/>
              <a:pPr/>
              <a:t>‹#›</a:t>
            </a:fld>
            <a:endParaRPr lang="en-US"/>
          </a:p>
        </p:txBody>
      </p:sp>
    </p:spTree>
    <p:extLst>
      <p:ext uri="{BB962C8B-B14F-4D97-AF65-F5344CB8AC3E}">
        <p14:creationId xmlns:p14="http://schemas.microsoft.com/office/powerpoint/2010/main" val="416016427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4/25/2017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ADA5A40C-828B-4AD8-9C43-A0EDDCED6E43}" type="slidenum">
              <a:rPr lang="en-US" smtClean="0"/>
              <a:pPr/>
              <a:t>‹#›</a:t>
            </a:fld>
            <a:endParaRPr lang="en-US"/>
          </a:p>
        </p:txBody>
      </p:sp>
    </p:spTree>
    <p:extLst>
      <p:ext uri="{BB962C8B-B14F-4D97-AF65-F5344CB8AC3E}">
        <p14:creationId xmlns:p14="http://schemas.microsoft.com/office/powerpoint/2010/main" val="3582359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4/25/2017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ADA5A40C-828B-4AD8-9C43-A0EDDCED6E43}" type="slidenum">
              <a:rPr lang="en-US" smtClean="0"/>
              <a:pPr/>
              <a:t>‹#›</a:t>
            </a:fld>
            <a:endParaRPr lang="en-US"/>
          </a:p>
        </p:txBody>
      </p:sp>
    </p:spTree>
    <p:extLst>
      <p:ext uri="{BB962C8B-B14F-4D97-AF65-F5344CB8AC3E}">
        <p14:creationId xmlns:p14="http://schemas.microsoft.com/office/powerpoint/2010/main" val="3637223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4/25/2017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ADA5A40C-828B-4AD8-9C43-A0EDDCED6E43}" type="slidenum">
              <a:rPr lang="en-US" smtClean="0"/>
              <a:pPr/>
              <a:t>‹#›</a:t>
            </a:fld>
            <a:endParaRPr lang="en-US"/>
          </a:p>
        </p:txBody>
      </p:sp>
    </p:spTree>
    <p:extLst>
      <p:ext uri="{BB962C8B-B14F-4D97-AF65-F5344CB8AC3E}">
        <p14:creationId xmlns:p14="http://schemas.microsoft.com/office/powerpoint/2010/main" val="1166181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ADA5A40C-828B-4AD8-9C43-A0EDDCED6E43}" type="slidenum">
              <a:rPr lang="en-US" smtClean="0"/>
              <a:pPr/>
              <a:t>‹#›</a:t>
            </a:fld>
            <a:endParaRPr lang="en-US"/>
          </a:p>
        </p:txBody>
      </p:sp>
    </p:spTree>
    <p:extLst>
      <p:ext uri="{BB962C8B-B14F-4D97-AF65-F5344CB8AC3E}">
        <p14:creationId xmlns:p14="http://schemas.microsoft.com/office/powerpoint/2010/main" val="4155002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ADA5A40C-828B-4AD8-9C43-A0EDDCED6E43}" type="slidenum">
              <a:rPr lang="en-US" smtClean="0"/>
              <a:pPr/>
              <a:t>‹#›</a:t>
            </a:fld>
            <a:endParaRPr lang="en-US"/>
          </a:p>
        </p:txBody>
      </p:sp>
    </p:spTree>
    <p:extLst>
      <p:ext uri="{BB962C8B-B14F-4D97-AF65-F5344CB8AC3E}">
        <p14:creationId xmlns:p14="http://schemas.microsoft.com/office/powerpoint/2010/main" val="70602575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4/25/2017</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D57507E6-79E9-4F52-92F1-79E75D5B83DC}" type="slidenum">
              <a:rPr lang="en-US" smtClean="0"/>
              <a:pPr/>
              <a:t>‹#›</a:t>
            </a:fld>
            <a:endParaRPr lang="en-US"/>
          </a:p>
        </p:txBody>
      </p:sp>
    </p:spTree>
    <p:extLst>
      <p:ext uri="{BB962C8B-B14F-4D97-AF65-F5344CB8AC3E}">
        <p14:creationId xmlns:p14="http://schemas.microsoft.com/office/powerpoint/2010/main" val="2648654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dirty="0"/>
              <a:t>4/25/2017</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r>
              <a:rPr lang="en-US" smtClean="0"/>
              <a:t>1-</a:t>
            </a:r>
            <a:fld id="{2A396C57-B248-4604-A893-0183ECE82387}" type="slidenum">
              <a:rPr lang="en-US" smtClean="0"/>
              <a:pPr/>
              <a:t>‹#›</a:t>
            </a:fld>
            <a:endParaRPr lang="en-US"/>
          </a:p>
        </p:txBody>
      </p:sp>
    </p:spTree>
    <p:extLst>
      <p:ext uri="{BB962C8B-B14F-4D97-AF65-F5344CB8AC3E}">
        <p14:creationId xmlns:p14="http://schemas.microsoft.com/office/powerpoint/2010/main" val="418294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a:t>
            </a:r>
            <a:fld id="{B2813A98-1D0B-4264-92C8-1CD768190CFF}" type="slidenum">
              <a:rPr lang="en-US"/>
              <a:pPr/>
              <a:t>‹#›</a:t>
            </a:fld>
            <a:endParaRPr lang="en-US"/>
          </a:p>
        </p:txBody>
      </p:sp>
    </p:spTree>
    <p:extLst>
      <p:ext uri="{BB962C8B-B14F-4D97-AF65-F5344CB8AC3E}">
        <p14:creationId xmlns:p14="http://schemas.microsoft.com/office/powerpoint/2010/main" val="363940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1-</a:t>
            </a:r>
            <a:fld id="{ADF49AE3-07AD-4C77-978A-2943C72875BA}" type="slidenum">
              <a:rPr lang="en-US"/>
              <a:pPr/>
              <a:t>‹#›</a:t>
            </a:fld>
            <a:endParaRPr lang="en-US"/>
          </a:p>
        </p:txBody>
      </p:sp>
    </p:spTree>
    <p:extLst>
      <p:ext uri="{BB962C8B-B14F-4D97-AF65-F5344CB8AC3E}">
        <p14:creationId xmlns:p14="http://schemas.microsoft.com/office/powerpoint/2010/main" val="119284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r>
              <a:rPr lang="en-US"/>
              <a:t>1-</a:t>
            </a:r>
            <a:fld id="{1524BB70-382D-4214-A3DE-95FF20A7167E}" type="slidenum">
              <a:rPr lang="en-US"/>
              <a:pPr/>
              <a:t>‹#›</a:t>
            </a:fld>
            <a:endParaRPr lang="en-US"/>
          </a:p>
        </p:txBody>
      </p:sp>
    </p:spTree>
    <p:extLst>
      <p:ext uri="{BB962C8B-B14F-4D97-AF65-F5344CB8AC3E}">
        <p14:creationId xmlns:p14="http://schemas.microsoft.com/office/powerpoint/2010/main" val="339815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r>
              <a:rPr lang="en-US"/>
              <a:t>1-</a:t>
            </a:r>
            <a:fld id="{F7BB7B76-2F8E-4FE4-89D7-9C00DCB86003}" type="slidenum">
              <a:rPr lang="en-US"/>
              <a:pPr/>
              <a:t>‹#›</a:t>
            </a:fld>
            <a:endParaRPr lang="en-US"/>
          </a:p>
        </p:txBody>
      </p:sp>
    </p:spTree>
    <p:extLst>
      <p:ext uri="{BB962C8B-B14F-4D97-AF65-F5344CB8AC3E}">
        <p14:creationId xmlns:p14="http://schemas.microsoft.com/office/powerpoint/2010/main" val="417448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r>
              <a:rPr lang="en-US"/>
              <a:t>1-</a:t>
            </a:r>
            <a:fld id="{86B63FAA-D59F-4B83-9559-6F354A448659}" type="slidenum">
              <a:rPr lang="en-US"/>
              <a:pPr/>
              <a:t>‹#›</a:t>
            </a:fld>
            <a:endParaRPr lang="en-US"/>
          </a:p>
        </p:txBody>
      </p:sp>
    </p:spTree>
    <p:extLst>
      <p:ext uri="{BB962C8B-B14F-4D97-AF65-F5344CB8AC3E}">
        <p14:creationId xmlns:p14="http://schemas.microsoft.com/office/powerpoint/2010/main" val="89010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1-</a:t>
            </a:r>
            <a:fld id="{64A583B1-A0BF-4ACF-B380-6C73A808A2B2}" type="slidenum">
              <a:rPr lang="en-US"/>
              <a:pPr/>
              <a:t>‹#›</a:t>
            </a:fld>
            <a:endParaRPr lang="en-US"/>
          </a:p>
        </p:txBody>
      </p:sp>
    </p:spTree>
    <p:extLst>
      <p:ext uri="{BB962C8B-B14F-4D97-AF65-F5344CB8AC3E}">
        <p14:creationId xmlns:p14="http://schemas.microsoft.com/office/powerpoint/2010/main" val="273905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1-</a:t>
            </a:r>
            <a:fld id="{0E12D3FF-79AF-4319-8284-6487F3F5E796}" type="slidenum">
              <a:rPr lang="en-US"/>
              <a:pPr/>
              <a:t>‹#›</a:t>
            </a:fld>
            <a:endParaRPr lang="en-US"/>
          </a:p>
        </p:txBody>
      </p:sp>
    </p:spTree>
    <p:extLst>
      <p:ext uri="{BB962C8B-B14F-4D97-AF65-F5344CB8AC3E}">
        <p14:creationId xmlns:p14="http://schemas.microsoft.com/office/powerpoint/2010/main" val="17836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anose="020B0604030504040204" pitchFamily="34" charset="0"/>
            </a:endParaRPr>
          </a:p>
        </p:txBody>
      </p:sp>
      <p:sp>
        <p:nvSpPr>
          <p:cNvPr id="163843" name="Rectangle 3"/>
          <p:cNvSpPr>
            <a:spLocks noGrp="1" noChangeArrowheads="1"/>
          </p:cNvSpPr>
          <p:nvPr>
            <p:ph type="title"/>
          </p:nvPr>
        </p:nvSpPr>
        <p:spPr bwMode="auto">
          <a:xfrm>
            <a:off x="990600" y="381000"/>
            <a:ext cx="7877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63844" name="Rectangle 4"/>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atin typeface="+mn-lt"/>
              </a:defRPr>
            </a:lvl1pPr>
          </a:lstStyle>
          <a:p>
            <a:endParaRPr lang="en-US"/>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800">
                <a:latin typeface="+mn-lt"/>
              </a:defRPr>
            </a:lvl1pPr>
          </a:lstStyle>
          <a:p>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atin typeface="+mn-lt"/>
              </a:defRPr>
            </a:lvl1pPr>
          </a:lstStyle>
          <a:p>
            <a:r>
              <a:rPr lang="en-US"/>
              <a:t>1-</a:t>
            </a:r>
            <a:fld id="{ADA5A40C-828B-4AD8-9C43-A0EDDCED6E43}" type="slidenum">
              <a:rPr lang="en-US"/>
              <a:pPr/>
              <a:t>‹#›</a:t>
            </a:fld>
            <a:endParaRPr lang="en-US"/>
          </a:p>
        </p:txBody>
      </p:sp>
      <p:pic>
        <p:nvPicPr>
          <p:cNvPr id="163848" name="Picture 8" descr="bar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81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ftr="0" dt="0"/>
  <p:txStyles>
    <p:titleStyle>
      <a:lvl1pPr algn="l" rtl="0" fontAlgn="base">
        <a:spcBef>
          <a:spcPct val="0"/>
        </a:spcBef>
        <a:spcAft>
          <a:spcPct val="0"/>
        </a:spcAft>
        <a:defRPr sz="4400" kern="1200">
          <a:solidFill>
            <a:srgbClr val="DF1738"/>
          </a:solidFill>
          <a:latin typeface="+mj-lt"/>
          <a:ea typeface="+mj-ea"/>
          <a:cs typeface="+mj-cs"/>
        </a:defRPr>
      </a:lvl1pPr>
      <a:lvl2pPr algn="l" rtl="0" fontAlgn="base">
        <a:spcBef>
          <a:spcPct val="0"/>
        </a:spcBef>
        <a:spcAft>
          <a:spcPct val="0"/>
        </a:spcAft>
        <a:defRPr sz="4400">
          <a:solidFill>
            <a:srgbClr val="DF1738"/>
          </a:solidFill>
          <a:latin typeface="Tahoma" panose="020B0604030504040204" pitchFamily="34" charset="0"/>
        </a:defRPr>
      </a:lvl2pPr>
      <a:lvl3pPr algn="l" rtl="0" fontAlgn="base">
        <a:spcBef>
          <a:spcPct val="0"/>
        </a:spcBef>
        <a:spcAft>
          <a:spcPct val="0"/>
        </a:spcAft>
        <a:defRPr sz="4400">
          <a:solidFill>
            <a:srgbClr val="DF1738"/>
          </a:solidFill>
          <a:latin typeface="Tahoma" panose="020B0604030504040204" pitchFamily="34" charset="0"/>
        </a:defRPr>
      </a:lvl3pPr>
      <a:lvl4pPr algn="l" rtl="0" fontAlgn="base">
        <a:spcBef>
          <a:spcPct val="0"/>
        </a:spcBef>
        <a:spcAft>
          <a:spcPct val="0"/>
        </a:spcAft>
        <a:defRPr sz="4400">
          <a:solidFill>
            <a:srgbClr val="DF1738"/>
          </a:solidFill>
          <a:latin typeface="Tahoma" panose="020B0604030504040204" pitchFamily="34" charset="0"/>
        </a:defRPr>
      </a:lvl4pPr>
      <a:lvl5pPr algn="l" rtl="0" fontAlgn="base">
        <a:spcBef>
          <a:spcPct val="0"/>
        </a:spcBef>
        <a:spcAft>
          <a:spcPct val="0"/>
        </a:spcAft>
        <a:defRPr sz="4400">
          <a:solidFill>
            <a:srgbClr val="DF1738"/>
          </a:solidFill>
          <a:latin typeface="Tahoma" panose="020B0604030504040204" pitchFamily="34" charset="0"/>
        </a:defRPr>
      </a:lvl5pPr>
      <a:lvl6pPr marL="457200" algn="l" rtl="0" fontAlgn="base">
        <a:spcBef>
          <a:spcPct val="0"/>
        </a:spcBef>
        <a:spcAft>
          <a:spcPct val="0"/>
        </a:spcAft>
        <a:defRPr sz="4400">
          <a:solidFill>
            <a:srgbClr val="DF1738"/>
          </a:solidFill>
          <a:latin typeface="Tahoma" panose="020B0604030504040204" pitchFamily="34" charset="0"/>
        </a:defRPr>
      </a:lvl6pPr>
      <a:lvl7pPr marL="914400" algn="l" rtl="0" fontAlgn="base">
        <a:spcBef>
          <a:spcPct val="0"/>
        </a:spcBef>
        <a:spcAft>
          <a:spcPct val="0"/>
        </a:spcAft>
        <a:defRPr sz="4400">
          <a:solidFill>
            <a:srgbClr val="DF1738"/>
          </a:solidFill>
          <a:latin typeface="Tahoma" panose="020B0604030504040204" pitchFamily="34" charset="0"/>
        </a:defRPr>
      </a:lvl7pPr>
      <a:lvl8pPr marL="1371600" algn="l" rtl="0" fontAlgn="base">
        <a:spcBef>
          <a:spcPct val="0"/>
        </a:spcBef>
        <a:spcAft>
          <a:spcPct val="0"/>
        </a:spcAft>
        <a:defRPr sz="4400">
          <a:solidFill>
            <a:srgbClr val="DF1738"/>
          </a:solidFill>
          <a:latin typeface="Tahoma" panose="020B0604030504040204" pitchFamily="34" charset="0"/>
        </a:defRPr>
      </a:lvl8pPr>
      <a:lvl9pPr marL="1828800" algn="l" rtl="0" fontAlgn="base">
        <a:spcBef>
          <a:spcPct val="0"/>
        </a:spcBef>
        <a:spcAft>
          <a:spcPct val="0"/>
        </a:spcAft>
        <a:defRPr sz="4400">
          <a:solidFill>
            <a:srgbClr val="DF1738"/>
          </a:solidFill>
          <a:latin typeface="Tahoma" panose="020B0604030504040204" pitchFamily="34" charset="0"/>
        </a:defRPr>
      </a:lvl9pPr>
    </p:titleStyle>
    <p:bodyStyle>
      <a:lvl1pPr marL="342900" indent="-342900" algn="l" rtl="0" fontAlgn="base">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E21738"/>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98877D"/>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r>
              <a:rPr lang="en-US" smtClean="0"/>
              <a:t>1-</a:t>
            </a:r>
            <a:fld id="{ADA5A40C-828B-4AD8-9C43-A0EDDCED6E43}" type="slidenum">
              <a:rPr lang="en-US" smtClean="0"/>
              <a:pPr/>
              <a:t>‹#›</a:t>
            </a:fld>
            <a:endParaRPr lang="en-US"/>
          </a:p>
        </p:txBody>
      </p:sp>
      <p:sp>
        <p:nvSpPr>
          <p:cNvPr id="27" name="Rectangle 2"/>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anose="020B0604030504040204" pitchFamily="34" charset="0"/>
            </a:endParaRPr>
          </a:p>
        </p:txBody>
      </p:sp>
      <p:pic>
        <p:nvPicPr>
          <p:cNvPr id="28" name="Picture 8" descr="bar2"/>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381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76346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spect="1" noChangeArrowheads="1"/>
          </p:cNvSpPr>
          <p:nvPr>
            <p:ph type="ctrTitle"/>
          </p:nvPr>
        </p:nvSpPr>
        <p:spPr>
          <a:xfrm>
            <a:off x="1028700" y="1006475"/>
            <a:ext cx="6858000" cy="2069636"/>
          </a:xfrm>
        </p:spPr>
        <p:txBody>
          <a:bodyPr/>
          <a:lstStyle/>
          <a:p>
            <a:r>
              <a:rPr lang="en-US" dirty="0"/>
              <a:t>Assuming the Role of the Systems Analyst</a:t>
            </a:r>
          </a:p>
        </p:txBody>
      </p:sp>
      <p:sp>
        <p:nvSpPr>
          <p:cNvPr id="2051" name="Rectangle 3"/>
          <p:cNvSpPr>
            <a:spLocks noGrp="1" noChangeArrowheads="1"/>
          </p:cNvSpPr>
          <p:nvPr>
            <p:ph type="subTitle" idx="1"/>
          </p:nvPr>
        </p:nvSpPr>
        <p:spPr>
          <a:xfrm>
            <a:off x="1066800" y="3305536"/>
            <a:ext cx="5826719" cy="3247664"/>
          </a:xfrm>
        </p:spPr>
        <p:txBody>
          <a:bodyPr>
            <a:normAutofit/>
          </a:bodyPr>
          <a:lstStyle/>
          <a:p>
            <a:pPr algn="ctr"/>
            <a:r>
              <a:rPr lang="en-US" dirty="0"/>
              <a:t>Systems Analysis and </a:t>
            </a:r>
            <a:r>
              <a:rPr lang="en-US" dirty="0" smtClean="0"/>
              <a:t>Design</a:t>
            </a:r>
            <a:endParaRPr lang="en-US" dirty="0"/>
          </a:p>
          <a:p>
            <a:pPr algn="ctr"/>
            <a:r>
              <a:rPr lang="en-US" dirty="0"/>
              <a:t>Kendall &amp; </a:t>
            </a:r>
            <a:r>
              <a:rPr lang="en-US" dirty="0" smtClean="0"/>
              <a:t>Kendall</a:t>
            </a:r>
          </a:p>
          <a:p>
            <a:pPr algn="ctr"/>
            <a:r>
              <a:rPr lang="en-US" dirty="0" smtClean="0"/>
              <a:t>Lecture 01</a:t>
            </a:r>
          </a:p>
          <a:p>
            <a:pPr algn="ctr"/>
            <a:endParaRPr lang="en-US" dirty="0"/>
          </a:p>
          <a:p>
            <a:pPr algn="ctr"/>
            <a:endParaRPr lang="en-US" dirty="0" smtClean="0"/>
          </a:p>
          <a:p>
            <a:pPr algn="ctr"/>
            <a:endParaRPr lang="en-US" dirty="0"/>
          </a:p>
        </p:txBody>
      </p:sp>
      <p:sp>
        <p:nvSpPr>
          <p:cNvPr id="2052" name="Text Box 4"/>
          <p:cNvSpPr txBox="1">
            <a:spLocks noChangeArrowheads="1"/>
          </p:cNvSpPr>
          <p:nvPr/>
        </p:nvSpPr>
        <p:spPr bwMode="auto">
          <a:xfrm>
            <a:off x="6629400" y="228600"/>
            <a:ext cx="2514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9600" b="1">
                <a:solidFill>
                  <a:schemeClr val="bg2"/>
                </a:solidFill>
              </a:rPr>
              <a:t>1</a:t>
            </a:r>
          </a:p>
        </p:txBody>
      </p:sp>
      <p:sp>
        <p:nvSpPr>
          <p:cNvPr id="2" name="Rectangle 1"/>
          <p:cNvSpPr/>
          <p:nvPr/>
        </p:nvSpPr>
        <p:spPr>
          <a:xfrm>
            <a:off x="2667000" y="6400800"/>
            <a:ext cx="2286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Ecommerce and Web Systems</a:t>
            </a:r>
          </a:p>
        </p:txBody>
      </p:sp>
      <p:sp>
        <p:nvSpPr>
          <p:cNvPr id="48131" name="Rectangle 3"/>
          <p:cNvSpPr>
            <a:spLocks noGrp="1" noChangeArrowheads="1"/>
          </p:cNvSpPr>
          <p:nvPr>
            <p:ph idx="1"/>
          </p:nvPr>
        </p:nvSpPr>
        <p:spPr/>
        <p:txBody>
          <a:bodyPr>
            <a:normAutofit fontScale="85000" lnSpcReduction="20000"/>
          </a:bodyPr>
          <a:lstStyle/>
          <a:p>
            <a:r>
              <a:rPr lang="en-US" sz="2800"/>
              <a:t>Benefits</a:t>
            </a:r>
          </a:p>
          <a:p>
            <a:pPr lvl="1"/>
            <a:r>
              <a:rPr lang="en-US" sz="2400"/>
              <a:t>Increasing user awareness of the availability of a service, product, industry, person, or group</a:t>
            </a:r>
          </a:p>
          <a:p>
            <a:pPr lvl="1"/>
            <a:r>
              <a:rPr lang="en-US" sz="2400"/>
              <a:t>The possibility of 24-hour access for users</a:t>
            </a:r>
          </a:p>
          <a:p>
            <a:pPr lvl="1"/>
            <a:r>
              <a:rPr lang="en-US" sz="2400"/>
              <a:t>Improving the usefulness and usability of interface design</a:t>
            </a:r>
          </a:p>
          <a:p>
            <a:pPr lvl="1"/>
            <a:r>
              <a:rPr lang="en-US" sz="2400"/>
              <a:t>Creating a system that can extend globally rather than remain local, thus reaching people in remote locations without worry of the time zone in which they are located</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a:t>Enterprise Resource Planning Systems (ERP)</a:t>
            </a:r>
          </a:p>
        </p:txBody>
      </p:sp>
      <p:sp>
        <p:nvSpPr>
          <p:cNvPr id="49155" name="Rectangle 3"/>
          <p:cNvSpPr>
            <a:spLocks noGrp="1" noChangeArrowheads="1"/>
          </p:cNvSpPr>
          <p:nvPr>
            <p:ph idx="1"/>
          </p:nvPr>
        </p:nvSpPr>
        <p:spPr/>
        <p:txBody>
          <a:bodyPr/>
          <a:lstStyle/>
          <a:p>
            <a:r>
              <a:rPr lang="en-US"/>
              <a:t>Performs integration of many information systems existing on different management levels and within different functions</a:t>
            </a:r>
          </a:p>
          <a:p>
            <a:r>
              <a:rPr lang="en-US"/>
              <a:t>Example: SAP, Oracle</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a:t>Wireless Systems</a:t>
            </a:r>
          </a:p>
        </p:txBody>
      </p:sp>
      <p:sp>
        <p:nvSpPr>
          <p:cNvPr id="50179" name="Rectangle 3"/>
          <p:cNvSpPr>
            <a:spLocks noGrp="1" noChangeArrowheads="1"/>
          </p:cNvSpPr>
          <p:nvPr>
            <p:ph idx="1"/>
          </p:nvPr>
        </p:nvSpPr>
        <p:spPr/>
        <p:txBody>
          <a:bodyPr>
            <a:normAutofit fontScale="85000" lnSpcReduction="20000"/>
          </a:bodyPr>
          <a:lstStyle/>
          <a:p>
            <a:pPr>
              <a:lnSpc>
                <a:spcPct val="90000"/>
              </a:lnSpc>
            </a:pPr>
            <a:r>
              <a:rPr lang="en-US" sz="2800"/>
              <a:t>System analyst may be asked to design standard or wireless communication networks that integrate voice, video and email into organizational intranets or industry extranets</a:t>
            </a:r>
          </a:p>
          <a:p>
            <a:pPr>
              <a:lnSpc>
                <a:spcPct val="90000"/>
              </a:lnSpc>
            </a:pPr>
            <a:r>
              <a:rPr lang="en-US" sz="2800"/>
              <a:t>System analyst may also be asked to develop intelligent agents</a:t>
            </a:r>
          </a:p>
          <a:p>
            <a:pPr>
              <a:lnSpc>
                <a:spcPct val="90000"/>
              </a:lnSpc>
            </a:pPr>
            <a:r>
              <a:rPr lang="en-US" sz="2800"/>
              <a:t>Example: Microsoft's new software based on Bayesian statistics </a:t>
            </a:r>
          </a:p>
          <a:p>
            <a:pPr>
              <a:lnSpc>
                <a:spcPct val="90000"/>
              </a:lnSpc>
            </a:pPr>
            <a:r>
              <a:rPr lang="en-US" sz="2800"/>
              <a:t>Wireless communication is referred as m-commerce (mobile commerce)</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Open Source Software</a:t>
            </a:r>
          </a:p>
        </p:txBody>
      </p:sp>
      <p:sp>
        <p:nvSpPr>
          <p:cNvPr id="51203" name="Rectangle 3"/>
          <p:cNvSpPr>
            <a:spLocks noGrp="1" noChangeArrowheads="1"/>
          </p:cNvSpPr>
          <p:nvPr>
            <p:ph idx="1"/>
          </p:nvPr>
        </p:nvSpPr>
        <p:spPr/>
        <p:txBody>
          <a:bodyPr>
            <a:normAutofit fontScale="85000" lnSpcReduction="20000"/>
          </a:bodyPr>
          <a:lstStyle/>
          <a:p>
            <a:pPr>
              <a:lnSpc>
                <a:spcPct val="90000"/>
              </a:lnSpc>
            </a:pPr>
            <a:r>
              <a:rPr lang="en-US" sz="2800"/>
              <a:t>An alternative of traditional software development where proprietary code is hidden from the users</a:t>
            </a:r>
          </a:p>
          <a:p>
            <a:pPr>
              <a:lnSpc>
                <a:spcPct val="90000"/>
              </a:lnSpc>
            </a:pPr>
            <a:r>
              <a:rPr lang="en-US" sz="2800"/>
              <a:t>Open source software is free to distribute, share and modify</a:t>
            </a:r>
          </a:p>
          <a:p>
            <a:pPr>
              <a:lnSpc>
                <a:spcPct val="90000"/>
              </a:lnSpc>
            </a:pPr>
            <a:r>
              <a:rPr lang="en-US" sz="2800"/>
              <a:t>Characterized as a philosophy rather than simply the process of creating new software</a:t>
            </a:r>
          </a:p>
          <a:p>
            <a:pPr>
              <a:lnSpc>
                <a:spcPct val="90000"/>
              </a:lnSpc>
            </a:pPr>
            <a:r>
              <a:rPr lang="en-US" sz="2800"/>
              <a:t>Example: Linux Operating System, Apache Web Server, Mozilla Firefox Web browser</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Roles of the Systems Analyst</a:t>
            </a:r>
          </a:p>
        </p:txBody>
      </p:sp>
      <p:sp>
        <p:nvSpPr>
          <p:cNvPr id="19459" name="Rectangle 3"/>
          <p:cNvSpPr>
            <a:spLocks noGrp="1" noChangeArrowheads="1"/>
          </p:cNvSpPr>
          <p:nvPr>
            <p:ph idx="1"/>
          </p:nvPr>
        </p:nvSpPr>
        <p:spPr>
          <a:xfrm>
            <a:off x="609598" y="1828800"/>
            <a:ext cx="7391401" cy="4577688"/>
          </a:xfrm>
        </p:spPr>
        <p:txBody>
          <a:bodyPr/>
          <a:lstStyle/>
          <a:p>
            <a:endParaRPr lang="en-US" smtClean="0"/>
          </a:p>
          <a:p>
            <a:r>
              <a:rPr lang="en-US" smtClean="0"/>
              <a:t>The </a:t>
            </a:r>
            <a:r>
              <a:rPr lang="en-US" dirty="0"/>
              <a:t>analyst must be able to work with people of all descriptions and be experienced in working with computers</a:t>
            </a:r>
          </a:p>
          <a:p>
            <a:r>
              <a:rPr lang="en-US" dirty="0"/>
              <a:t>Three primary roles:</a:t>
            </a:r>
          </a:p>
          <a:p>
            <a:pPr lvl="1"/>
            <a:r>
              <a:rPr lang="en-US" dirty="0"/>
              <a:t>Consultant</a:t>
            </a:r>
          </a:p>
          <a:p>
            <a:pPr lvl="1"/>
            <a:r>
              <a:rPr lang="en-US" dirty="0"/>
              <a:t>Supporting Expert</a:t>
            </a:r>
          </a:p>
          <a:p>
            <a:pPr lvl="1"/>
            <a:r>
              <a:rPr lang="en-US" dirty="0"/>
              <a:t>Agent of change</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t>Qualities of the Systems Analyst</a:t>
            </a:r>
          </a:p>
        </p:txBody>
      </p:sp>
      <p:sp>
        <p:nvSpPr>
          <p:cNvPr id="20483" name="Rectangle 3"/>
          <p:cNvSpPr>
            <a:spLocks noGrp="1" noChangeArrowheads="1"/>
          </p:cNvSpPr>
          <p:nvPr>
            <p:ph idx="1"/>
          </p:nvPr>
        </p:nvSpPr>
        <p:spPr/>
        <p:txBody>
          <a:bodyPr/>
          <a:lstStyle/>
          <a:p>
            <a:r>
              <a:rPr lang="en-US"/>
              <a:t>Problem solver</a:t>
            </a:r>
          </a:p>
          <a:p>
            <a:r>
              <a:rPr lang="en-US"/>
              <a:t>Communicator</a:t>
            </a:r>
          </a:p>
          <a:p>
            <a:r>
              <a:rPr lang="en-US"/>
              <a:t>Strong personal and professional ethics</a:t>
            </a:r>
          </a:p>
          <a:p>
            <a:r>
              <a:rPr lang="en-US"/>
              <a:t>Self-disciplined and self-motivated</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Systems Development Life Cycle (SDLC)</a:t>
            </a:r>
          </a:p>
        </p:txBody>
      </p:sp>
      <p:sp>
        <p:nvSpPr>
          <p:cNvPr id="21507" name="Rectangle 3"/>
          <p:cNvSpPr>
            <a:spLocks noGrp="1" noChangeArrowheads="1"/>
          </p:cNvSpPr>
          <p:nvPr>
            <p:ph idx="1"/>
          </p:nvPr>
        </p:nvSpPr>
        <p:spPr/>
        <p:txBody>
          <a:bodyPr/>
          <a:lstStyle/>
          <a:p>
            <a:r>
              <a:rPr lang="en-US"/>
              <a:t>The systems development life cycle is a phased approach to solving business problems</a:t>
            </a:r>
          </a:p>
          <a:p>
            <a:r>
              <a:rPr lang="en-US"/>
              <a:t>Developed through the use of a specific cycle of analyst and user activities</a:t>
            </a:r>
          </a:p>
          <a:p>
            <a:r>
              <a:rPr lang="en-US"/>
              <a:t>Each phase has unique user activities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9045" y="304800"/>
            <a:ext cx="6347713" cy="1320800"/>
          </a:xfrm>
        </p:spPr>
        <p:txBody>
          <a:bodyPr>
            <a:normAutofit fontScale="90000"/>
          </a:bodyPr>
          <a:lstStyle/>
          <a:p>
            <a:r>
              <a:rPr lang="en-US" sz="3600" b="1" dirty="0"/>
              <a:t>Figure 1.3</a:t>
            </a:r>
            <a:r>
              <a:rPr lang="en-US" sz="3600" dirty="0"/>
              <a:t> The seven phases of the systems development life cycle</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17</a:t>
            </a:fld>
            <a:endParaRPr lang="en-US"/>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799"/>
            <a:ext cx="8077200" cy="421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599" y="609600"/>
            <a:ext cx="7315201" cy="1320800"/>
          </a:xfrm>
        </p:spPr>
        <p:txBody>
          <a:bodyPr>
            <a:normAutofit fontScale="90000"/>
          </a:bodyPr>
          <a:lstStyle/>
          <a:p>
            <a:r>
              <a:rPr lang="en-US" sz="4000" dirty="0"/>
              <a:t>Incorporating Human-Computer Interaction (HCI) Considerations</a:t>
            </a:r>
          </a:p>
        </p:txBody>
      </p:sp>
      <p:sp>
        <p:nvSpPr>
          <p:cNvPr id="54275" name="Rectangle 3"/>
          <p:cNvSpPr>
            <a:spLocks noGrp="1" noChangeArrowheads="1"/>
          </p:cNvSpPr>
          <p:nvPr>
            <p:ph idx="1"/>
          </p:nvPr>
        </p:nvSpPr>
        <p:spPr/>
        <p:txBody>
          <a:bodyPr/>
          <a:lstStyle/>
          <a:p>
            <a:r>
              <a:rPr lang="en-US" dirty="0"/>
              <a:t>The demand for analysts who are capable of incorporating HCI into the systems development process keeps increasing, as companies begin to realize that the quality of systems and the quality of work life can be improved by taking a human-centered approach at the outset of a project</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a:t>Identifying Problems, Opportunities, and Objectives</a:t>
            </a:r>
          </a:p>
        </p:txBody>
      </p:sp>
      <p:sp>
        <p:nvSpPr>
          <p:cNvPr id="23555" name="Rectangle 3"/>
          <p:cNvSpPr>
            <a:spLocks noGrp="1" noChangeArrowheads="1"/>
          </p:cNvSpPr>
          <p:nvPr>
            <p:ph idx="1"/>
          </p:nvPr>
        </p:nvSpPr>
        <p:spPr/>
        <p:txBody>
          <a:bodyPr>
            <a:normAutofit fontScale="92500" lnSpcReduction="20000"/>
          </a:bodyPr>
          <a:lstStyle/>
          <a:p>
            <a:pPr>
              <a:lnSpc>
                <a:spcPct val="90000"/>
              </a:lnSpc>
            </a:pPr>
            <a:r>
              <a:rPr lang="en-US" sz="2400"/>
              <a:t>Activity:</a:t>
            </a:r>
          </a:p>
          <a:p>
            <a:pPr lvl="1">
              <a:lnSpc>
                <a:spcPct val="90000"/>
              </a:lnSpc>
            </a:pPr>
            <a:r>
              <a:rPr lang="en-US" sz="2400"/>
              <a:t>Interviewing user management</a:t>
            </a:r>
          </a:p>
          <a:p>
            <a:pPr lvl="1">
              <a:lnSpc>
                <a:spcPct val="90000"/>
              </a:lnSpc>
            </a:pPr>
            <a:r>
              <a:rPr lang="en-US" sz="2400"/>
              <a:t>Summarizing the knowledge obtained</a:t>
            </a:r>
          </a:p>
          <a:p>
            <a:pPr lvl="1">
              <a:lnSpc>
                <a:spcPct val="90000"/>
              </a:lnSpc>
            </a:pPr>
            <a:r>
              <a:rPr lang="en-US" sz="2400"/>
              <a:t>Estimating the scope of the project</a:t>
            </a:r>
          </a:p>
          <a:p>
            <a:pPr lvl="1">
              <a:lnSpc>
                <a:spcPct val="90000"/>
              </a:lnSpc>
            </a:pPr>
            <a:r>
              <a:rPr lang="en-US" sz="2400"/>
              <a:t>Documenting the results</a:t>
            </a:r>
          </a:p>
          <a:p>
            <a:pPr>
              <a:lnSpc>
                <a:spcPct val="90000"/>
              </a:lnSpc>
            </a:pPr>
            <a:r>
              <a:rPr lang="en-US" sz="2400"/>
              <a:t>Output:   	</a:t>
            </a:r>
          </a:p>
          <a:p>
            <a:pPr lvl="1">
              <a:lnSpc>
                <a:spcPct val="90000"/>
              </a:lnSpc>
            </a:pPr>
            <a:r>
              <a:rPr lang="en-US" sz="2400"/>
              <a:t>Feasibility report containing problem definition and objective summaries from which management can make a decision on whether to proceed with the proposed project</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3000" dirty="0"/>
              <a:t>Systems Analysts Recommend, Design, and Maintain Many Types of Systems for Users</a:t>
            </a:r>
          </a:p>
        </p:txBody>
      </p:sp>
      <p:sp>
        <p:nvSpPr>
          <p:cNvPr id="8195" name="Rectangle 3"/>
          <p:cNvSpPr>
            <a:spLocks noGrp="1" noChangeArrowheads="1"/>
          </p:cNvSpPr>
          <p:nvPr>
            <p:ph idx="1"/>
          </p:nvPr>
        </p:nvSpPr>
        <p:spPr/>
        <p:txBody>
          <a:bodyPr>
            <a:normAutofit fontScale="92500" lnSpcReduction="20000"/>
          </a:bodyPr>
          <a:lstStyle/>
          <a:p>
            <a:pPr lvl="1">
              <a:lnSpc>
                <a:spcPct val="90000"/>
              </a:lnSpc>
            </a:pPr>
            <a:r>
              <a:rPr lang="en-US" sz="2400"/>
              <a:t>Transaction Processing Systems (TPS)</a:t>
            </a:r>
          </a:p>
          <a:p>
            <a:pPr lvl="1">
              <a:lnSpc>
                <a:spcPct val="90000"/>
              </a:lnSpc>
            </a:pPr>
            <a:r>
              <a:rPr lang="en-US" sz="2400"/>
              <a:t>Office Automation Systems (OAS)</a:t>
            </a:r>
          </a:p>
          <a:p>
            <a:pPr lvl="1">
              <a:lnSpc>
                <a:spcPct val="90000"/>
              </a:lnSpc>
            </a:pPr>
            <a:r>
              <a:rPr lang="en-US" sz="2400"/>
              <a:t>Knowledge Work Systems (KWS)</a:t>
            </a:r>
          </a:p>
          <a:p>
            <a:pPr lvl="1">
              <a:lnSpc>
                <a:spcPct val="90000"/>
              </a:lnSpc>
            </a:pPr>
            <a:r>
              <a:rPr lang="en-US" sz="2400"/>
              <a:t>Management Information Systems (MIS)</a:t>
            </a:r>
          </a:p>
          <a:p>
            <a:pPr lvl="1">
              <a:lnSpc>
                <a:spcPct val="90000"/>
              </a:lnSpc>
            </a:pPr>
            <a:r>
              <a:rPr lang="en-US" sz="2400"/>
              <a:t>Decision Support Systems (DSS)</a:t>
            </a:r>
          </a:p>
          <a:p>
            <a:pPr lvl="1">
              <a:lnSpc>
                <a:spcPct val="90000"/>
              </a:lnSpc>
            </a:pPr>
            <a:r>
              <a:rPr lang="en-US" sz="2400"/>
              <a:t>Expert Systems (ES)</a:t>
            </a:r>
          </a:p>
          <a:p>
            <a:pPr lvl="1">
              <a:lnSpc>
                <a:spcPct val="90000"/>
              </a:lnSpc>
            </a:pPr>
            <a:r>
              <a:rPr lang="en-US" sz="2400"/>
              <a:t>Executive Support Systems (ESS)</a:t>
            </a:r>
          </a:p>
          <a:p>
            <a:pPr lvl="1">
              <a:lnSpc>
                <a:spcPct val="90000"/>
              </a:lnSpc>
            </a:pPr>
            <a:r>
              <a:rPr lang="en-US" sz="2400"/>
              <a:t>Group Decision Support Systems (GDSS)</a:t>
            </a:r>
          </a:p>
          <a:p>
            <a:pPr lvl="1">
              <a:lnSpc>
                <a:spcPct val="90000"/>
              </a:lnSpc>
            </a:pPr>
            <a:r>
              <a:rPr lang="en-US" sz="2400"/>
              <a:t>Computer-Supported Collaborative Work Systems (CSCWS)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4000"/>
              <a:t>Determining Human Information Requirements</a:t>
            </a:r>
          </a:p>
        </p:txBody>
      </p:sp>
      <p:sp>
        <p:nvSpPr>
          <p:cNvPr id="24579" name="Rectangle 3"/>
          <p:cNvSpPr>
            <a:spLocks noGrp="1" noChangeArrowheads="1"/>
          </p:cNvSpPr>
          <p:nvPr>
            <p:ph idx="1"/>
          </p:nvPr>
        </p:nvSpPr>
        <p:spPr/>
        <p:txBody>
          <a:bodyPr>
            <a:normAutofit fontScale="77500" lnSpcReduction="20000"/>
          </a:bodyPr>
          <a:lstStyle/>
          <a:p>
            <a:pPr>
              <a:lnSpc>
                <a:spcPct val="80000"/>
              </a:lnSpc>
            </a:pPr>
            <a:r>
              <a:rPr lang="en-US" sz="2000"/>
              <a:t>Activity:</a:t>
            </a:r>
          </a:p>
          <a:p>
            <a:pPr lvl="1">
              <a:lnSpc>
                <a:spcPct val="80000"/>
              </a:lnSpc>
            </a:pPr>
            <a:r>
              <a:rPr lang="en-US" sz="2000"/>
              <a:t>Interviewing</a:t>
            </a:r>
          </a:p>
          <a:p>
            <a:pPr lvl="1">
              <a:lnSpc>
                <a:spcPct val="80000"/>
              </a:lnSpc>
            </a:pPr>
            <a:r>
              <a:rPr lang="en-US" sz="2000"/>
              <a:t>Sampling and investing hard data</a:t>
            </a:r>
          </a:p>
          <a:p>
            <a:pPr lvl="1">
              <a:lnSpc>
                <a:spcPct val="80000"/>
              </a:lnSpc>
            </a:pPr>
            <a:r>
              <a:rPr lang="en-US" sz="2000"/>
              <a:t>Questionnaires</a:t>
            </a:r>
          </a:p>
          <a:p>
            <a:pPr lvl="1">
              <a:lnSpc>
                <a:spcPct val="80000"/>
              </a:lnSpc>
            </a:pPr>
            <a:r>
              <a:rPr lang="en-US" sz="2000"/>
              <a:t>Observe the decision maker’s behavior and environment</a:t>
            </a:r>
          </a:p>
          <a:p>
            <a:pPr lvl="1">
              <a:lnSpc>
                <a:spcPct val="80000"/>
              </a:lnSpc>
            </a:pPr>
            <a:r>
              <a:rPr lang="en-US" sz="2000"/>
              <a:t>Prototyping</a:t>
            </a:r>
          </a:p>
          <a:p>
            <a:pPr lvl="1">
              <a:lnSpc>
                <a:spcPct val="80000"/>
              </a:lnSpc>
            </a:pPr>
            <a:r>
              <a:rPr lang="en-US" sz="2000"/>
              <a:t>Learn the who, what, where, when, how, and why of the current system</a:t>
            </a:r>
          </a:p>
          <a:p>
            <a:pPr>
              <a:lnSpc>
                <a:spcPct val="80000"/>
              </a:lnSpc>
            </a:pPr>
            <a:r>
              <a:rPr lang="en-US" sz="2000"/>
              <a:t>Output:</a:t>
            </a:r>
            <a:r>
              <a:rPr lang="en-US" sz="2000">
                <a:solidFill>
                  <a:srgbClr val="FF6600"/>
                </a:solidFill>
              </a:rPr>
              <a:t> </a:t>
            </a:r>
          </a:p>
          <a:p>
            <a:pPr lvl="1">
              <a:lnSpc>
                <a:spcPct val="80000"/>
              </a:lnSpc>
            </a:pPr>
            <a:r>
              <a:rPr lang="en-US" sz="2000"/>
              <a:t>Analyst understands how users accomplish their work when interacting with a computer; and begin to know how to make the new system more useful and usable. The analyst should also know the business functions and have complete information on the people, goals, data and procedure involved</a:t>
            </a:r>
          </a:p>
          <a:p>
            <a:pPr>
              <a:lnSpc>
                <a:spcPct val="80000"/>
              </a:lnSpc>
            </a:pPr>
            <a:endParaRPr lang="en-US" sz="2000"/>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Analyzing System Needs</a:t>
            </a:r>
          </a:p>
        </p:txBody>
      </p:sp>
      <p:sp>
        <p:nvSpPr>
          <p:cNvPr id="25603" name="Rectangle 3"/>
          <p:cNvSpPr>
            <a:spLocks noGrp="1" noChangeArrowheads="1"/>
          </p:cNvSpPr>
          <p:nvPr>
            <p:ph idx="1"/>
          </p:nvPr>
        </p:nvSpPr>
        <p:spPr/>
        <p:txBody>
          <a:bodyPr/>
          <a:lstStyle/>
          <a:p>
            <a:r>
              <a:rPr lang="en-US" sz="2800"/>
              <a:t>Activity:</a:t>
            </a:r>
          </a:p>
          <a:p>
            <a:pPr lvl="1"/>
            <a:r>
              <a:rPr lang="en-US"/>
              <a:t>Create data flow diagrams </a:t>
            </a:r>
          </a:p>
          <a:p>
            <a:pPr lvl="1"/>
            <a:r>
              <a:rPr lang="en-US"/>
              <a:t>Complete the data dictionary</a:t>
            </a:r>
          </a:p>
          <a:p>
            <a:pPr lvl="1"/>
            <a:r>
              <a:rPr lang="en-US"/>
              <a:t>Analyze the structured decisions made</a:t>
            </a:r>
          </a:p>
          <a:p>
            <a:pPr lvl="1"/>
            <a:r>
              <a:rPr lang="en-US"/>
              <a:t>Prepare and present the system proposal</a:t>
            </a:r>
          </a:p>
          <a:p>
            <a:r>
              <a:rPr lang="en-US" sz="2800"/>
              <a:t>Output: </a:t>
            </a:r>
          </a:p>
          <a:p>
            <a:pPr lvl="1"/>
            <a:r>
              <a:rPr lang="en-US"/>
              <a:t>Recommendation on what, if anything, should be done</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4000"/>
              <a:t>Designing the Recommended System</a:t>
            </a:r>
          </a:p>
        </p:txBody>
      </p:sp>
      <p:sp>
        <p:nvSpPr>
          <p:cNvPr id="26627" name="Rectangle 3"/>
          <p:cNvSpPr>
            <a:spLocks noGrp="1" noChangeArrowheads="1"/>
          </p:cNvSpPr>
          <p:nvPr>
            <p:ph idx="1"/>
          </p:nvPr>
        </p:nvSpPr>
        <p:spPr/>
        <p:txBody>
          <a:bodyPr/>
          <a:lstStyle/>
          <a:p>
            <a:pPr>
              <a:lnSpc>
                <a:spcPct val="90000"/>
              </a:lnSpc>
            </a:pPr>
            <a:r>
              <a:rPr lang="en-US"/>
              <a:t>Activity:</a:t>
            </a:r>
          </a:p>
          <a:p>
            <a:pPr lvl="1">
              <a:lnSpc>
                <a:spcPct val="90000"/>
              </a:lnSpc>
            </a:pPr>
            <a:r>
              <a:rPr lang="en-US"/>
              <a:t>Design procedures for data entry</a:t>
            </a:r>
          </a:p>
          <a:p>
            <a:pPr lvl="1">
              <a:lnSpc>
                <a:spcPct val="90000"/>
              </a:lnSpc>
            </a:pPr>
            <a:r>
              <a:rPr lang="en-US"/>
              <a:t>Design the human-computer interface</a:t>
            </a:r>
          </a:p>
          <a:p>
            <a:pPr lvl="1">
              <a:lnSpc>
                <a:spcPct val="90000"/>
              </a:lnSpc>
            </a:pPr>
            <a:r>
              <a:rPr lang="en-US"/>
              <a:t>Design system controls</a:t>
            </a:r>
          </a:p>
          <a:p>
            <a:pPr lvl="1">
              <a:lnSpc>
                <a:spcPct val="90000"/>
              </a:lnSpc>
            </a:pPr>
            <a:r>
              <a:rPr lang="en-US"/>
              <a:t>Design files and/or database</a:t>
            </a:r>
          </a:p>
          <a:p>
            <a:pPr lvl="1">
              <a:lnSpc>
                <a:spcPct val="90000"/>
              </a:lnSpc>
            </a:pPr>
            <a:r>
              <a:rPr lang="en-US"/>
              <a:t>Design backup procedures</a:t>
            </a:r>
          </a:p>
          <a:p>
            <a:pPr>
              <a:lnSpc>
                <a:spcPct val="90000"/>
              </a:lnSpc>
            </a:pPr>
            <a:r>
              <a:rPr lang="en-US"/>
              <a:t>Output</a:t>
            </a:r>
          </a:p>
          <a:p>
            <a:pPr lvl="1">
              <a:lnSpc>
                <a:spcPct val="90000"/>
              </a:lnSpc>
            </a:pPr>
            <a:r>
              <a:rPr lang="en-US"/>
              <a:t>Model of the actual system </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4000"/>
              <a:t>Developing and Documenting Software</a:t>
            </a:r>
          </a:p>
        </p:txBody>
      </p:sp>
      <p:sp>
        <p:nvSpPr>
          <p:cNvPr id="27651" name="Rectangle 3"/>
          <p:cNvSpPr>
            <a:spLocks noGrp="1" noChangeArrowheads="1"/>
          </p:cNvSpPr>
          <p:nvPr>
            <p:ph idx="1"/>
          </p:nvPr>
        </p:nvSpPr>
        <p:spPr/>
        <p:txBody>
          <a:bodyPr>
            <a:normAutofit fontScale="77500" lnSpcReduction="20000"/>
          </a:bodyPr>
          <a:lstStyle/>
          <a:p>
            <a:pPr>
              <a:lnSpc>
                <a:spcPct val="90000"/>
              </a:lnSpc>
            </a:pPr>
            <a:r>
              <a:rPr lang="en-US" sz="2800"/>
              <a:t>Activity:</a:t>
            </a:r>
          </a:p>
          <a:p>
            <a:pPr lvl="1">
              <a:lnSpc>
                <a:spcPct val="90000"/>
              </a:lnSpc>
            </a:pPr>
            <a:r>
              <a:rPr lang="en-US" sz="2100"/>
              <a:t>System analyst works with programmers to develop any original software</a:t>
            </a:r>
          </a:p>
          <a:p>
            <a:pPr lvl="1">
              <a:lnSpc>
                <a:spcPct val="90000"/>
              </a:lnSpc>
            </a:pPr>
            <a:r>
              <a:rPr lang="en-US" sz="2100"/>
              <a:t>Works with users to develop effective documentation</a:t>
            </a:r>
          </a:p>
          <a:p>
            <a:pPr lvl="1">
              <a:lnSpc>
                <a:spcPct val="90000"/>
              </a:lnSpc>
            </a:pPr>
            <a:r>
              <a:rPr lang="en-US" sz="2100"/>
              <a:t>Programmers design, code, and remove syntactical errors from computer programs</a:t>
            </a:r>
          </a:p>
          <a:p>
            <a:pPr lvl="1">
              <a:lnSpc>
                <a:spcPct val="90000"/>
              </a:lnSpc>
            </a:pPr>
            <a:r>
              <a:rPr lang="en-US" sz="2100"/>
              <a:t>Document software with help files, procedure manuals, and Web sites with Frequently Asked Questions</a:t>
            </a:r>
          </a:p>
          <a:p>
            <a:pPr>
              <a:lnSpc>
                <a:spcPct val="90000"/>
              </a:lnSpc>
            </a:pPr>
            <a:r>
              <a:rPr lang="en-US" sz="2800"/>
              <a:t>Output:</a:t>
            </a:r>
          </a:p>
          <a:p>
            <a:pPr lvl="1">
              <a:lnSpc>
                <a:spcPct val="90000"/>
              </a:lnSpc>
            </a:pPr>
            <a:r>
              <a:rPr lang="en-US" sz="2100"/>
              <a:t>Computer programs</a:t>
            </a:r>
          </a:p>
          <a:p>
            <a:pPr lvl="1">
              <a:lnSpc>
                <a:spcPct val="90000"/>
              </a:lnSpc>
            </a:pPr>
            <a:r>
              <a:rPr lang="en-US" sz="2100"/>
              <a:t>System documentation</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000"/>
              <a:t>Testing and Maintaining the System</a:t>
            </a:r>
          </a:p>
        </p:txBody>
      </p:sp>
      <p:sp>
        <p:nvSpPr>
          <p:cNvPr id="28675" name="Rectangle 3"/>
          <p:cNvSpPr>
            <a:spLocks noGrp="1" noChangeArrowheads="1"/>
          </p:cNvSpPr>
          <p:nvPr>
            <p:ph idx="1"/>
          </p:nvPr>
        </p:nvSpPr>
        <p:spPr/>
        <p:txBody>
          <a:bodyPr/>
          <a:lstStyle/>
          <a:p>
            <a:pPr>
              <a:lnSpc>
                <a:spcPct val="90000"/>
              </a:lnSpc>
            </a:pPr>
            <a:r>
              <a:rPr lang="en-US" sz="3500"/>
              <a:t>Activity:</a:t>
            </a:r>
          </a:p>
          <a:p>
            <a:pPr lvl="1">
              <a:lnSpc>
                <a:spcPct val="90000"/>
              </a:lnSpc>
            </a:pPr>
            <a:r>
              <a:rPr lang="en-US"/>
              <a:t>Test the information system</a:t>
            </a:r>
          </a:p>
          <a:p>
            <a:pPr lvl="1">
              <a:lnSpc>
                <a:spcPct val="90000"/>
              </a:lnSpc>
            </a:pPr>
            <a:r>
              <a:rPr lang="en-US"/>
              <a:t>System maintenance </a:t>
            </a:r>
          </a:p>
          <a:p>
            <a:pPr lvl="1">
              <a:lnSpc>
                <a:spcPct val="90000"/>
              </a:lnSpc>
            </a:pPr>
            <a:r>
              <a:rPr lang="en-US"/>
              <a:t>Maintenance documentation</a:t>
            </a:r>
          </a:p>
          <a:p>
            <a:pPr>
              <a:lnSpc>
                <a:spcPct val="90000"/>
              </a:lnSpc>
            </a:pPr>
            <a:r>
              <a:rPr lang="en-US" sz="3500"/>
              <a:t>Output:</a:t>
            </a:r>
          </a:p>
          <a:p>
            <a:pPr lvl="1">
              <a:lnSpc>
                <a:spcPct val="90000"/>
              </a:lnSpc>
            </a:pPr>
            <a:r>
              <a:rPr lang="en-US"/>
              <a:t>Problems, if any</a:t>
            </a:r>
          </a:p>
          <a:p>
            <a:pPr lvl="1">
              <a:lnSpc>
                <a:spcPct val="90000"/>
              </a:lnSpc>
            </a:pPr>
            <a:r>
              <a:rPr lang="en-US"/>
              <a:t>Updated programs</a:t>
            </a:r>
          </a:p>
          <a:p>
            <a:pPr lvl="1">
              <a:lnSpc>
                <a:spcPct val="90000"/>
              </a:lnSpc>
            </a:pPr>
            <a:r>
              <a:rPr lang="en-US"/>
              <a:t>Documentation</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800"/>
              <a:t>Implementing and Evaluating the System</a:t>
            </a:r>
          </a:p>
        </p:txBody>
      </p:sp>
      <p:sp>
        <p:nvSpPr>
          <p:cNvPr id="29699" name="Rectangle 3"/>
          <p:cNvSpPr>
            <a:spLocks noGrp="1" noChangeArrowheads="1"/>
          </p:cNvSpPr>
          <p:nvPr>
            <p:ph idx="1"/>
          </p:nvPr>
        </p:nvSpPr>
        <p:spPr/>
        <p:txBody>
          <a:bodyPr/>
          <a:lstStyle/>
          <a:p>
            <a:pPr>
              <a:lnSpc>
                <a:spcPct val="90000"/>
              </a:lnSpc>
            </a:pPr>
            <a:r>
              <a:rPr lang="en-US" sz="3500"/>
              <a:t>Activity:</a:t>
            </a:r>
          </a:p>
          <a:p>
            <a:pPr lvl="1">
              <a:lnSpc>
                <a:spcPct val="90000"/>
              </a:lnSpc>
            </a:pPr>
            <a:r>
              <a:rPr lang="en-US"/>
              <a:t>Train users</a:t>
            </a:r>
          </a:p>
          <a:p>
            <a:pPr lvl="1">
              <a:lnSpc>
                <a:spcPct val="90000"/>
              </a:lnSpc>
            </a:pPr>
            <a:r>
              <a:rPr lang="en-US"/>
              <a:t>Analyst plans smooth conversion from old system to new system</a:t>
            </a:r>
          </a:p>
          <a:p>
            <a:pPr lvl="1">
              <a:lnSpc>
                <a:spcPct val="90000"/>
              </a:lnSpc>
            </a:pPr>
            <a:r>
              <a:rPr lang="en-US"/>
              <a:t>Review and evaluate system</a:t>
            </a:r>
          </a:p>
          <a:p>
            <a:pPr>
              <a:lnSpc>
                <a:spcPct val="90000"/>
              </a:lnSpc>
            </a:pPr>
            <a:r>
              <a:rPr lang="en-US" sz="3500"/>
              <a:t>Output:</a:t>
            </a:r>
          </a:p>
          <a:p>
            <a:pPr lvl="1">
              <a:lnSpc>
                <a:spcPct val="90000"/>
              </a:lnSpc>
            </a:pPr>
            <a:r>
              <a:rPr lang="en-US"/>
              <a:t>Trained personnel</a:t>
            </a:r>
          </a:p>
          <a:p>
            <a:pPr lvl="1">
              <a:lnSpc>
                <a:spcPct val="90000"/>
              </a:lnSpc>
            </a:pPr>
            <a:r>
              <a:rPr lang="en-US"/>
              <a:t>Installed system</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6"/>
          <p:cNvSpPr>
            <a:spLocks noGrp="1" noChangeArrowheads="1"/>
          </p:cNvSpPr>
          <p:nvPr>
            <p:ph type="title"/>
          </p:nvPr>
        </p:nvSpPr>
        <p:spPr/>
        <p:txBody>
          <a:bodyPr>
            <a:normAutofit fontScale="90000"/>
          </a:bodyPr>
          <a:lstStyle/>
          <a:p>
            <a:r>
              <a:rPr lang="en-US" sz="2200" b="1"/>
              <a:t>Figure 1.4</a:t>
            </a:r>
            <a:r>
              <a:rPr lang="en-US" sz="2200"/>
              <a:t> Some researchers estimate that the amount of time spent on systems maintenance may be as much as 60 percent of the total time spent on systems projects</a:t>
            </a:r>
          </a:p>
        </p:txBody>
      </p:sp>
      <p:sp>
        <p:nvSpPr>
          <p:cNvPr id="3" name="Slide Number Placeholder 2"/>
          <p:cNvSpPr>
            <a:spLocks noGrp="1"/>
          </p:cNvSpPr>
          <p:nvPr>
            <p:ph type="sldNum" sz="quarter" idx="12"/>
          </p:nvPr>
        </p:nvSpPr>
        <p:spPr/>
        <p:txBody>
          <a:bodyPr/>
          <a:lstStyle/>
          <a:p>
            <a:r>
              <a:rPr lang="en-US" smtClean="0"/>
              <a:t>1-</a:t>
            </a:r>
            <a:fld id="{F7BB7B76-2F8E-4FE4-89D7-9C00DCB86003}" type="slidenum">
              <a:rPr lang="en-US" smtClean="0"/>
              <a:pPr/>
              <a:t>26</a:t>
            </a:fld>
            <a:endParaRPr lang="en-US"/>
          </a:p>
        </p:txBody>
      </p:sp>
      <p:pic>
        <p:nvPicPr>
          <p:cNvPr id="72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410200"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The Impact of Maintenance</a:t>
            </a:r>
          </a:p>
        </p:txBody>
      </p:sp>
      <p:sp>
        <p:nvSpPr>
          <p:cNvPr id="18435" name="Rectangle 3"/>
          <p:cNvSpPr>
            <a:spLocks noGrp="1" noChangeArrowheads="1"/>
          </p:cNvSpPr>
          <p:nvPr>
            <p:ph idx="1"/>
          </p:nvPr>
        </p:nvSpPr>
        <p:spPr/>
        <p:txBody>
          <a:bodyPr>
            <a:normAutofit fontScale="92500" lnSpcReduction="20000"/>
          </a:bodyPr>
          <a:lstStyle/>
          <a:p>
            <a:pPr>
              <a:lnSpc>
                <a:spcPct val="90000"/>
              </a:lnSpc>
            </a:pPr>
            <a:r>
              <a:rPr lang="en-US" sz="3100"/>
              <a:t>Maintenance is performed for two reasons</a:t>
            </a:r>
            <a:r>
              <a:rPr lang="en-US" sz="2000"/>
              <a:t> </a:t>
            </a:r>
          </a:p>
          <a:p>
            <a:pPr lvl="1">
              <a:lnSpc>
                <a:spcPct val="90000"/>
              </a:lnSpc>
            </a:pPr>
            <a:r>
              <a:rPr lang="en-US" sz="2400"/>
              <a:t>Removing software errors, and</a:t>
            </a:r>
          </a:p>
          <a:p>
            <a:pPr lvl="1">
              <a:lnSpc>
                <a:spcPct val="90000"/>
              </a:lnSpc>
            </a:pPr>
            <a:r>
              <a:rPr lang="en-US" sz="2400"/>
              <a:t>Enhancing existing software</a:t>
            </a:r>
          </a:p>
          <a:p>
            <a:pPr>
              <a:lnSpc>
                <a:spcPct val="90000"/>
              </a:lnSpc>
            </a:pPr>
            <a:r>
              <a:rPr lang="en-US" sz="3100"/>
              <a:t>Over time the cost of continued maintenance will be greater than that of creating an entirely new system. At that point it becomes more feasible to perform a new systems study </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90600" y="381000"/>
            <a:ext cx="7543800" cy="1219200"/>
          </a:xfrm>
        </p:spPr>
        <p:txBody>
          <a:bodyPr/>
          <a:lstStyle/>
          <a:p>
            <a:r>
              <a:rPr lang="en-US" sz="3600" b="1"/>
              <a:t>Figure 1.5</a:t>
            </a:r>
            <a:r>
              <a:rPr lang="en-US" sz="3600"/>
              <a:t> Resource consumption over the system life</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28</a:t>
            </a:fld>
            <a:endParaRPr lang="en-US"/>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4676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fontScale="90000"/>
          </a:bodyPr>
          <a:lstStyle/>
          <a:p>
            <a:r>
              <a:rPr lang="en-US" sz="2800"/>
              <a:t>Approaches to Structured Analysis and Design and to the Systems Development Life Cycle</a:t>
            </a:r>
          </a:p>
        </p:txBody>
      </p:sp>
      <p:sp>
        <p:nvSpPr>
          <p:cNvPr id="114691" name="Rectangle 3"/>
          <p:cNvSpPr>
            <a:spLocks noGrp="1" noChangeArrowheads="1"/>
          </p:cNvSpPr>
          <p:nvPr>
            <p:ph idx="1"/>
          </p:nvPr>
        </p:nvSpPr>
        <p:spPr/>
        <p:txBody>
          <a:bodyPr>
            <a:normAutofit lnSpcReduction="10000"/>
          </a:bodyPr>
          <a:lstStyle/>
          <a:p>
            <a:r>
              <a:rPr lang="en-US" sz="3600"/>
              <a:t>Traditional systems development life cycle</a:t>
            </a:r>
          </a:p>
          <a:p>
            <a:r>
              <a:rPr lang="en-US" sz="3600"/>
              <a:t>CASE systems development life cycle </a:t>
            </a:r>
          </a:p>
          <a:p>
            <a:r>
              <a:rPr lang="en-US" sz="3600"/>
              <a:t>Object-Oriented Systems Analysis and Design</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00"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295400"/>
            <a:ext cx="6259513"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8" name="AutoShape 14"/>
          <p:cNvSpPr>
            <a:spLocks/>
          </p:cNvSpPr>
          <p:nvPr/>
        </p:nvSpPr>
        <p:spPr bwMode="auto">
          <a:xfrm>
            <a:off x="2438400" y="990600"/>
            <a:ext cx="1444625" cy="609600"/>
          </a:xfrm>
          <a:prstGeom prst="borderCallout1">
            <a:avLst>
              <a:gd name="adj1" fmla="val 18750"/>
              <a:gd name="adj2" fmla="val 105273"/>
              <a:gd name="adj3" fmla="val 113282"/>
              <a:gd name="adj4" fmla="val 13912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Strategic Level</a:t>
            </a:r>
          </a:p>
        </p:txBody>
      </p:sp>
      <p:sp>
        <p:nvSpPr>
          <p:cNvPr id="41995" name="AutoShape 11"/>
          <p:cNvSpPr>
            <a:spLocks/>
          </p:cNvSpPr>
          <p:nvPr/>
        </p:nvSpPr>
        <p:spPr bwMode="auto">
          <a:xfrm>
            <a:off x="609600" y="4191000"/>
            <a:ext cx="1447800" cy="609600"/>
          </a:xfrm>
          <a:prstGeom prst="borderCallout1">
            <a:avLst>
              <a:gd name="adj1" fmla="val 18750"/>
              <a:gd name="adj2" fmla="val 105264"/>
              <a:gd name="adj3" fmla="val 121875"/>
              <a:gd name="adj4" fmla="val 1429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Operational Level</a:t>
            </a:r>
          </a:p>
        </p:txBody>
      </p:sp>
      <p:sp>
        <p:nvSpPr>
          <p:cNvPr id="41996" name="AutoShape 12"/>
          <p:cNvSpPr>
            <a:spLocks/>
          </p:cNvSpPr>
          <p:nvPr/>
        </p:nvSpPr>
        <p:spPr bwMode="auto">
          <a:xfrm>
            <a:off x="1219200" y="3276600"/>
            <a:ext cx="1444625" cy="609600"/>
          </a:xfrm>
          <a:prstGeom prst="borderCallout1">
            <a:avLst>
              <a:gd name="adj1" fmla="val 18750"/>
              <a:gd name="adj2" fmla="val 105273"/>
              <a:gd name="adj3" fmla="val 114843"/>
              <a:gd name="adj4" fmla="val 14340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Knowledge Level</a:t>
            </a:r>
          </a:p>
        </p:txBody>
      </p:sp>
      <p:sp>
        <p:nvSpPr>
          <p:cNvPr id="41997" name="AutoShape 13"/>
          <p:cNvSpPr>
            <a:spLocks/>
          </p:cNvSpPr>
          <p:nvPr/>
        </p:nvSpPr>
        <p:spPr bwMode="auto">
          <a:xfrm>
            <a:off x="1752600" y="2209800"/>
            <a:ext cx="1444625" cy="609600"/>
          </a:xfrm>
          <a:prstGeom prst="borderCallout1">
            <a:avLst>
              <a:gd name="adj1" fmla="val 18750"/>
              <a:gd name="adj2" fmla="val 105273"/>
              <a:gd name="adj3" fmla="val 139324"/>
              <a:gd name="adj4" fmla="val 1418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Higher Level</a:t>
            </a:r>
          </a:p>
        </p:txBody>
      </p:sp>
      <p:sp>
        <p:nvSpPr>
          <p:cNvPr id="41994" name="Text Box 10"/>
          <p:cNvSpPr txBox="1">
            <a:spLocks noChangeArrowheads="1"/>
          </p:cNvSpPr>
          <p:nvPr/>
        </p:nvSpPr>
        <p:spPr bwMode="auto">
          <a:xfrm>
            <a:off x="5638800" y="304800"/>
            <a:ext cx="3124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solidFill>
                  <a:srgbClr val="DF1738"/>
                </a:solidFill>
                <a:latin typeface="Tahoma" panose="020B0604030504040204" pitchFamily="34" charset="0"/>
              </a:rPr>
              <a:t>A systems analyst may be involved with any or all of these systems at each organization level</a:t>
            </a:r>
          </a:p>
        </p:txBody>
      </p:sp>
      <p:sp>
        <p:nvSpPr>
          <p:cNvPr id="3" name="Slide Number Placeholder 2"/>
          <p:cNvSpPr>
            <a:spLocks noGrp="1"/>
          </p:cNvSpPr>
          <p:nvPr>
            <p:ph type="sldNum" sz="quarter" idx="12"/>
          </p:nvPr>
        </p:nvSpPr>
        <p:spPr/>
        <p:txBody>
          <a:bodyPr/>
          <a:lstStyle/>
          <a:p>
            <a:r>
              <a:rPr lang="en-US" smtClean="0"/>
              <a:t>1-</a:t>
            </a:r>
            <a:fld id="{86B63FAA-D59F-4B83-9559-6F354A448659}"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Case Tools</a:t>
            </a:r>
          </a:p>
        </p:txBody>
      </p:sp>
      <p:sp>
        <p:nvSpPr>
          <p:cNvPr id="31747" name="Rectangle 3"/>
          <p:cNvSpPr>
            <a:spLocks noGrp="1" noChangeArrowheads="1"/>
          </p:cNvSpPr>
          <p:nvPr>
            <p:ph idx="1"/>
          </p:nvPr>
        </p:nvSpPr>
        <p:spPr/>
        <p:txBody>
          <a:bodyPr>
            <a:normAutofit fontScale="85000" lnSpcReduction="20000"/>
          </a:bodyPr>
          <a:lstStyle/>
          <a:p>
            <a:pPr>
              <a:lnSpc>
                <a:spcPct val="90000"/>
              </a:lnSpc>
            </a:pPr>
            <a:r>
              <a:rPr lang="en-US" sz="3100"/>
              <a:t>CASE tools are productivity tools for systems analysts that have been created explicitly to improve their routine work through the use of automated support</a:t>
            </a:r>
          </a:p>
          <a:p>
            <a:pPr>
              <a:lnSpc>
                <a:spcPct val="90000"/>
              </a:lnSpc>
            </a:pPr>
            <a:r>
              <a:rPr lang="en-US" sz="3100"/>
              <a:t>Reasons for using CASE tools</a:t>
            </a:r>
          </a:p>
          <a:p>
            <a:pPr lvl="1">
              <a:lnSpc>
                <a:spcPct val="90000"/>
              </a:lnSpc>
            </a:pPr>
            <a:r>
              <a:rPr lang="en-US" sz="2400"/>
              <a:t>Increasing Analyst Productivity</a:t>
            </a:r>
          </a:p>
          <a:p>
            <a:pPr lvl="1">
              <a:lnSpc>
                <a:spcPct val="90000"/>
              </a:lnSpc>
            </a:pPr>
            <a:r>
              <a:rPr lang="en-US" sz="2400"/>
              <a:t>Improving Analyst-User Communication</a:t>
            </a:r>
          </a:p>
          <a:p>
            <a:pPr lvl="1">
              <a:lnSpc>
                <a:spcPct val="90000"/>
              </a:lnSpc>
            </a:pPr>
            <a:r>
              <a:rPr lang="en-US" sz="2400"/>
              <a:t>Integrating Life Cycle Activities</a:t>
            </a:r>
          </a:p>
          <a:p>
            <a:pPr lvl="1">
              <a:lnSpc>
                <a:spcPct val="90000"/>
              </a:lnSpc>
            </a:pPr>
            <a:r>
              <a:rPr lang="en-US" sz="2400"/>
              <a:t>Accurately Assessing Maintenance Changes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Case Tool Classifications</a:t>
            </a:r>
          </a:p>
        </p:txBody>
      </p:sp>
      <p:sp>
        <p:nvSpPr>
          <p:cNvPr id="32771" name="Rectangle 3"/>
          <p:cNvSpPr>
            <a:spLocks noGrp="1" noChangeArrowheads="1"/>
          </p:cNvSpPr>
          <p:nvPr>
            <p:ph idx="1"/>
          </p:nvPr>
        </p:nvSpPr>
        <p:spPr/>
        <p:txBody>
          <a:bodyPr>
            <a:normAutofit fontScale="92500" lnSpcReduction="10000"/>
          </a:bodyPr>
          <a:lstStyle/>
          <a:p>
            <a:r>
              <a:rPr lang="en-US" sz="3500"/>
              <a:t>Upper CASE tools perform analysis and design</a:t>
            </a:r>
          </a:p>
          <a:p>
            <a:r>
              <a:rPr lang="en-US" sz="3500"/>
              <a:t>Lower CASE tools generate programs from CASE design</a:t>
            </a:r>
          </a:p>
          <a:p>
            <a:r>
              <a:rPr lang="en-US" sz="3500"/>
              <a:t>Integrated CASE tools perform both upper and lower CASE functions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Upper CASE Tools</a:t>
            </a:r>
          </a:p>
        </p:txBody>
      </p:sp>
      <p:sp>
        <p:nvSpPr>
          <p:cNvPr id="37891" name="Rectangle 3"/>
          <p:cNvSpPr>
            <a:spLocks noGrp="1" noChangeArrowheads="1"/>
          </p:cNvSpPr>
          <p:nvPr>
            <p:ph idx="1"/>
          </p:nvPr>
        </p:nvSpPr>
        <p:spPr/>
        <p:txBody>
          <a:bodyPr>
            <a:normAutofit fontScale="92500" lnSpcReduction="20000"/>
          </a:bodyPr>
          <a:lstStyle/>
          <a:p>
            <a:r>
              <a:rPr lang="en-US" sz="3500"/>
              <a:t>Create and modify the system design</a:t>
            </a:r>
          </a:p>
          <a:p>
            <a:r>
              <a:rPr lang="en-US" sz="3500"/>
              <a:t>Help in modeling organizational requirements and defining system boundaries</a:t>
            </a:r>
          </a:p>
          <a:p>
            <a:r>
              <a:rPr lang="en-US" sz="3500"/>
              <a:t>Can also support prototyping of screen and report designs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Lower CASE Tools</a:t>
            </a:r>
          </a:p>
        </p:txBody>
      </p:sp>
      <p:sp>
        <p:nvSpPr>
          <p:cNvPr id="38915" name="Rectangle 3"/>
          <p:cNvSpPr>
            <a:spLocks noGrp="1" noChangeArrowheads="1"/>
          </p:cNvSpPr>
          <p:nvPr>
            <p:ph idx="1"/>
          </p:nvPr>
        </p:nvSpPr>
        <p:spPr/>
        <p:txBody>
          <a:bodyPr>
            <a:normAutofit fontScale="92500"/>
          </a:bodyPr>
          <a:lstStyle/>
          <a:p>
            <a:r>
              <a:rPr lang="en-US" sz="3500"/>
              <a:t>Lower CASE tools generate computer source code from the CASE design</a:t>
            </a:r>
          </a:p>
          <a:p>
            <a:r>
              <a:rPr lang="en-US" sz="3500"/>
              <a:t>Source code is usually generated in several languages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Operational Level</a:t>
            </a:r>
          </a:p>
        </p:txBody>
      </p:sp>
      <p:sp>
        <p:nvSpPr>
          <p:cNvPr id="9219" name="Rectangle 3"/>
          <p:cNvSpPr>
            <a:spLocks noGrp="1" noChangeArrowheads="1"/>
          </p:cNvSpPr>
          <p:nvPr>
            <p:ph idx="1"/>
          </p:nvPr>
        </p:nvSpPr>
        <p:spPr/>
        <p:txBody>
          <a:bodyPr>
            <a:normAutofit fontScale="92500" lnSpcReduction="10000"/>
          </a:bodyPr>
          <a:lstStyle/>
          <a:p>
            <a:r>
              <a:rPr lang="en-US" sz="3100"/>
              <a:t>Transaction Processing System (TPS)</a:t>
            </a:r>
          </a:p>
          <a:p>
            <a:pPr lvl="1"/>
            <a:r>
              <a:rPr lang="en-US" sz="2400"/>
              <a:t>Process large amounts of data for routine business transactions</a:t>
            </a:r>
          </a:p>
          <a:p>
            <a:pPr lvl="1"/>
            <a:r>
              <a:rPr lang="en-US" sz="2400"/>
              <a:t>Boundary-spanning</a:t>
            </a:r>
          </a:p>
          <a:p>
            <a:pPr lvl="1"/>
            <a:r>
              <a:rPr lang="en-US" sz="2400"/>
              <a:t>Support the day-to-day operations of the company</a:t>
            </a:r>
          </a:p>
          <a:p>
            <a:pPr lvl="1"/>
            <a:r>
              <a:rPr lang="en-US" sz="2400"/>
              <a:t>Examples: Payroll Processing, Inventory Management</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Knowledge Level</a:t>
            </a:r>
          </a:p>
        </p:txBody>
      </p:sp>
      <p:sp>
        <p:nvSpPr>
          <p:cNvPr id="13315" name="Rectangle 3"/>
          <p:cNvSpPr>
            <a:spLocks noGrp="1" noChangeArrowheads="1"/>
          </p:cNvSpPr>
          <p:nvPr>
            <p:ph idx="1"/>
          </p:nvPr>
        </p:nvSpPr>
        <p:spPr/>
        <p:txBody>
          <a:bodyPr>
            <a:normAutofit fontScale="85000" lnSpcReduction="10000"/>
          </a:bodyPr>
          <a:lstStyle/>
          <a:p>
            <a:r>
              <a:rPr lang="en-US" sz="2700"/>
              <a:t>Office Automation System (OAS)</a:t>
            </a:r>
          </a:p>
          <a:p>
            <a:pPr lvl="1"/>
            <a:r>
              <a:rPr lang="en-US" sz="2000"/>
              <a:t>Supports data workers who share information, but do not usually create new knowledge</a:t>
            </a:r>
          </a:p>
          <a:p>
            <a:pPr lvl="1"/>
            <a:r>
              <a:rPr lang="en-US" sz="2000"/>
              <a:t>Examples: Word processing, Spreadsheets, Desktop publishing, Electronic scheduling, Communication through voice mail, Email, Video conferencing</a:t>
            </a:r>
          </a:p>
          <a:p>
            <a:r>
              <a:rPr lang="en-US" sz="2700"/>
              <a:t>Knowledge Work System (KWS)</a:t>
            </a:r>
          </a:p>
          <a:p>
            <a:pPr lvl="1"/>
            <a:r>
              <a:rPr lang="en-US" sz="2000"/>
              <a:t>Supports professional workers such as scientists, engineers, and doctors</a:t>
            </a:r>
          </a:p>
          <a:p>
            <a:pPr lvl="1"/>
            <a:r>
              <a:rPr lang="en-US" sz="2000"/>
              <a:t>Examples: computer-aided design systems, virtual reality systems, investment workstations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Higher Level</a:t>
            </a:r>
          </a:p>
        </p:txBody>
      </p:sp>
      <p:sp>
        <p:nvSpPr>
          <p:cNvPr id="14339" name="Rectangle 3"/>
          <p:cNvSpPr>
            <a:spLocks noGrp="1" noChangeArrowheads="1"/>
          </p:cNvSpPr>
          <p:nvPr>
            <p:ph idx="1"/>
          </p:nvPr>
        </p:nvSpPr>
        <p:spPr/>
        <p:txBody>
          <a:bodyPr>
            <a:normAutofit fontScale="85000" lnSpcReduction="10000"/>
          </a:bodyPr>
          <a:lstStyle/>
          <a:p>
            <a:pPr>
              <a:lnSpc>
                <a:spcPct val="80000"/>
              </a:lnSpc>
            </a:pPr>
            <a:r>
              <a:rPr lang="en-US" sz="2200" dirty="0"/>
              <a:t>Management Information System (MIS)</a:t>
            </a:r>
          </a:p>
          <a:p>
            <a:pPr lvl="1">
              <a:lnSpc>
                <a:spcPct val="80000"/>
              </a:lnSpc>
            </a:pPr>
            <a:r>
              <a:rPr lang="en-US" sz="2000" dirty="0"/>
              <a:t>Support a broad spectrum of organizational tasks including decision analysis and decision making</a:t>
            </a:r>
          </a:p>
          <a:p>
            <a:pPr lvl="1">
              <a:lnSpc>
                <a:spcPct val="80000"/>
              </a:lnSpc>
            </a:pPr>
            <a:r>
              <a:rPr lang="en-US" sz="2000" dirty="0"/>
              <a:t>Examples: profit margin by sales region, expenses vs. budgets</a:t>
            </a:r>
          </a:p>
          <a:p>
            <a:pPr>
              <a:lnSpc>
                <a:spcPct val="80000"/>
              </a:lnSpc>
            </a:pPr>
            <a:r>
              <a:rPr lang="en-US" sz="2300" dirty="0"/>
              <a:t>Decision Support System (DSS)</a:t>
            </a:r>
          </a:p>
          <a:p>
            <a:pPr lvl="1">
              <a:lnSpc>
                <a:spcPct val="80000"/>
              </a:lnSpc>
            </a:pPr>
            <a:r>
              <a:rPr lang="en-US" sz="2000" dirty="0"/>
              <a:t>Aids decision makers in the making of decisions</a:t>
            </a:r>
          </a:p>
          <a:p>
            <a:pPr lvl="1">
              <a:lnSpc>
                <a:spcPct val="80000"/>
              </a:lnSpc>
            </a:pPr>
            <a:r>
              <a:rPr lang="en-US" sz="2000" dirty="0"/>
              <a:t>Examples: financial planning with what-if analysis, budgeting with modeling</a:t>
            </a:r>
          </a:p>
          <a:p>
            <a:pPr>
              <a:lnSpc>
                <a:spcPct val="80000"/>
              </a:lnSpc>
            </a:pPr>
            <a:r>
              <a:rPr lang="en-US" sz="2300" dirty="0" smtClean="0"/>
              <a:t>Artificial Intelligence and Expert </a:t>
            </a:r>
            <a:r>
              <a:rPr lang="en-US" sz="2300" dirty="0"/>
              <a:t>System (ES)</a:t>
            </a:r>
          </a:p>
          <a:p>
            <a:pPr lvl="1">
              <a:lnSpc>
                <a:spcPct val="80000"/>
              </a:lnSpc>
            </a:pPr>
            <a:r>
              <a:rPr lang="en-US" sz="2000" dirty="0"/>
              <a:t>Captures and uses the knowledge of an expert for solving a particular problem which leads to a conclusion or recommendation</a:t>
            </a:r>
          </a:p>
          <a:p>
            <a:pPr marL="402336" lvl="1" indent="0">
              <a:lnSpc>
                <a:spcPct val="80000"/>
              </a:lnSpc>
              <a:buNone/>
            </a:pPr>
            <a:endParaRPr lang="en-US" sz="2000" dirty="0"/>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Strategic Level</a:t>
            </a:r>
          </a:p>
        </p:txBody>
      </p:sp>
      <p:sp>
        <p:nvSpPr>
          <p:cNvPr id="15363" name="Rectangle 3"/>
          <p:cNvSpPr>
            <a:spLocks noGrp="1" noChangeArrowheads="1"/>
          </p:cNvSpPr>
          <p:nvPr>
            <p:ph idx="1"/>
          </p:nvPr>
        </p:nvSpPr>
        <p:spPr/>
        <p:txBody>
          <a:bodyPr>
            <a:normAutofit fontScale="85000" lnSpcReduction="20000"/>
          </a:bodyPr>
          <a:lstStyle/>
          <a:p>
            <a:pPr>
              <a:lnSpc>
                <a:spcPct val="80000"/>
              </a:lnSpc>
            </a:pPr>
            <a:r>
              <a:rPr lang="en-US" sz="2400"/>
              <a:t>Executive Support System (ESS)</a:t>
            </a:r>
          </a:p>
          <a:p>
            <a:pPr lvl="1">
              <a:lnSpc>
                <a:spcPct val="80000"/>
              </a:lnSpc>
            </a:pPr>
            <a:r>
              <a:rPr lang="en-US" sz="2000"/>
              <a:t>Helps executives to make unstructured strategic decisions in an informed way</a:t>
            </a:r>
          </a:p>
          <a:p>
            <a:pPr lvl="1">
              <a:lnSpc>
                <a:spcPct val="80000"/>
              </a:lnSpc>
            </a:pPr>
            <a:r>
              <a:rPr lang="en-US" sz="2000"/>
              <a:t>Examples: drill-down analysis, status access</a:t>
            </a:r>
          </a:p>
          <a:p>
            <a:pPr>
              <a:lnSpc>
                <a:spcPct val="80000"/>
              </a:lnSpc>
            </a:pPr>
            <a:r>
              <a:rPr lang="en-US" sz="2400"/>
              <a:t>Group Decision Support System (GDSS)</a:t>
            </a:r>
          </a:p>
          <a:p>
            <a:pPr lvl="1">
              <a:lnSpc>
                <a:spcPct val="80000"/>
              </a:lnSpc>
            </a:pPr>
            <a:r>
              <a:rPr lang="en-US" sz="2000"/>
              <a:t>Permit group members to interact with electronic support</a:t>
            </a:r>
          </a:p>
          <a:p>
            <a:pPr lvl="1">
              <a:lnSpc>
                <a:spcPct val="80000"/>
              </a:lnSpc>
            </a:pPr>
            <a:r>
              <a:rPr lang="en-US" sz="2000"/>
              <a:t>Examples: email, Lotus Notes</a:t>
            </a:r>
          </a:p>
          <a:p>
            <a:pPr>
              <a:lnSpc>
                <a:spcPct val="80000"/>
              </a:lnSpc>
            </a:pPr>
            <a:r>
              <a:rPr lang="en-US" sz="2400"/>
              <a:t>Computer-Supported Collaborative Work System (CSCWS)</a:t>
            </a:r>
          </a:p>
          <a:p>
            <a:pPr lvl="1">
              <a:lnSpc>
                <a:spcPct val="80000"/>
              </a:lnSpc>
            </a:pPr>
            <a:r>
              <a:rPr lang="en-US" sz="2000"/>
              <a:t>CDCWS is a more general term of GDSS</a:t>
            </a:r>
          </a:p>
          <a:p>
            <a:pPr lvl="1">
              <a:lnSpc>
                <a:spcPct val="80000"/>
              </a:lnSpc>
            </a:pPr>
            <a:r>
              <a:rPr lang="en-US" sz="2000"/>
              <a:t>May include software support called “</a:t>
            </a:r>
            <a:r>
              <a:rPr lang="en-US" sz="2000" i="1"/>
              <a:t>groupware</a:t>
            </a:r>
            <a:r>
              <a:rPr lang="en-US" sz="2000"/>
              <a:t>” for team collaboration via network computers</a:t>
            </a:r>
          </a:p>
          <a:p>
            <a:pPr lvl="1">
              <a:lnSpc>
                <a:spcPct val="80000"/>
              </a:lnSpc>
            </a:pPr>
            <a:r>
              <a:rPr lang="en-US" sz="2000"/>
              <a:t>Example: video conferencing, Web survey system</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z="4000"/>
              <a:t>Integrating New Technologies into Traditional Systems </a:t>
            </a:r>
          </a:p>
        </p:txBody>
      </p:sp>
      <p:sp>
        <p:nvSpPr>
          <p:cNvPr id="16387" name="Rectangle 3"/>
          <p:cNvSpPr>
            <a:spLocks noGrp="1" noChangeArrowheads="1"/>
          </p:cNvSpPr>
          <p:nvPr>
            <p:ph idx="1"/>
          </p:nvPr>
        </p:nvSpPr>
        <p:spPr/>
        <p:txBody>
          <a:bodyPr/>
          <a:lstStyle/>
          <a:p>
            <a:r>
              <a:rPr lang="en-US"/>
              <a:t>Ecommerce and Web Systems</a:t>
            </a:r>
          </a:p>
          <a:p>
            <a:r>
              <a:rPr lang="en-US"/>
              <a:t>Enterprise Resource Planning Systems</a:t>
            </a:r>
          </a:p>
          <a:p>
            <a:r>
              <a:rPr lang="en-US"/>
              <a:t>Wireless Systems</a:t>
            </a:r>
          </a:p>
          <a:p>
            <a:r>
              <a:rPr lang="en-US"/>
              <a:t>Open Source Software</a:t>
            </a:r>
          </a:p>
          <a:p>
            <a:r>
              <a:rPr lang="en-US"/>
              <a:t>Need for Systems Analysis and Design</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7"/>
          <p:cNvSpPr>
            <a:spLocks noGrp="1" noChangeArrowheads="1"/>
          </p:cNvSpPr>
          <p:nvPr>
            <p:ph type="title"/>
          </p:nvPr>
        </p:nvSpPr>
        <p:spPr/>
        <p:txBody>
          <a:bodyPr>
            <a:normAutofit fontScale="90000"/>
          </a:bodyPr>
          <a:lstStyle/>
          <a:p>
            <a:r>
              <a:rPr lang="en-US" sz="2800" b="1"/>
              <a:t>Figure 1.2</a:t>
            </a:r>
            <a:r>
              <a:rPr lang="en-US" sz="2800"/>
              <a:t> Systems analysts need to be aware that integrating technologies affects all types of systems</a:t>
            </a:r>
          </a:p>
        </p:txBody>
      </p:sp>
      <p:sp>
        <p:nvSpPr>
          <p:cNvPr id="3" name="Slide Number Placeholder 2"/>
          <p:cNvSpPr>
            <a:spLocks noGrp="1"/>
          </p:cNvSpPr>
          <p:nvPr>
            <p:ph type="sldNum" sz="quarter" idx="12"/>
          </p:nvPr>
        </p:nvSpPr>
        <p:spPr/>
        <p:txBody>
          <a:bodyPr/>
          <a:lstStyle/>
          <a:p>
            <a:r>
              <a:rPr lang="en-US" smtClean="0"/>
              <a:t>1-</a:t>
            </a:r>
            <a:fld id="{D75BA7D1-276B-4538-8AB4-560FAA238F51}" type="slidenum">
              <a:rPr lang="en-US" smtClean="0"/>
              <a:pPr/>
              <a:t>9</a:t>
            </a:fld>
            <a:endParaRPr lang="en-US"/>
          </a:p>
        </p:txBody>
      </p:sp>
      <p:pic>
        <p:nvPicPr>
          <p:cNvPr id="1741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905000"/>
            <a:ext cx="4800600"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Kendall Master 2007">
  <a:themeElements>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Kendall Master 2007">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3111</TotalTime>
  <Words>2863</Words>
  <Application>Microsoft Office PowerPoint</Application>
  <PresentationFormat>On-screen Show (4:3)</PresentationFormat>
  <Paragraphs>418</Paragraphs>
  <Slides>33</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Century Gothic</vt:lpstr>
      <vt:lpstr>Tahoma</vt:lpstr>
      <vt:lpstr>Wingdings</vt:lpstr>
      <vt:lpstr>Wingdings 3</vt:lpstr>
      <vt:lpstr>Kendall Master 2007</vt:lpstr>
      <vt:lpstr>Ion Boardroom</vt:lpstr>
      <vt:lpstr>Assuming the Role of the Systems Analyst</vt:lpstr>
      <vt:lpstr>Systems Analysts Recommend, Design, and Maintain Many Types of Systems for Users</vt:lpstr>
      <vt:lpstr>PowerPoint Presentation</vt:lpstr>
      <vt:lpstr>Operational Level</vt:lpstr>
      <vt:lpstr>Knowledge Level</vt:lpstr>
      <vt:lpstr>Higher Level</vt:lpstr>
      <vt:lpstr>Strategic Level</vt:lpstr>
      <vt:lpstr>Integrating New Technologies into Traditional Systems </vt:lpstr>
      <vt:lpstr>Figure 1.2 Systems analysts need to be aware that integrating technologies affects all types of systems</vt:lpstr>
      <vt:lpstr>Ecommerce and Web Systems</vt:lpstr>
      <vt:lpstr>Enterprise Resource Planning Systems (ERP)</vt:lpstr>
      <vt:lpstr>Wireless Systems</vt:lpstr>
      <vt:lpstr>Open Source Software</vt:lpstr>
      <vt:lpstr>Roles of the Systems Analyst</vt:lpstr>
      <vt:lpstr>Qualities of the Systems Analyst</vt:lpstr>
      <vt:lpstr>Systems Development Life Cycle (SDLC)</vt:lpstr>
      <vt:lpstr>Figure 1.3 The seven phases of the systems development life cycle</vt:lpstr>
      <vt:lpstr>Incorporating Human-Computer Interaction (HCI) Considerations</vt:lpstr>
      <vt:lpstr>Identifying Problems, Opportunities, and Objectives</vt:lpstr>
      <vt:lpstr>Determining Human Information Requirements</vt:lpstr>
      <vt:lpstr>Analyzing System Needs</vt:lpstr>
      <vt:lpstr>Designing the Recommended System</vt:lpstr>
      <vt:lpstr>Developing and Documenting Software</vt:lpstr>
      <vt:lpstr>Testing and Maintaining the System</vt:lpstr>
      <vt:lpstr>Implementing and Evaluating the System</vt:lpstr>
      <vt:lpstr>Figure 1.4 Some researchers estimate that the amount of time spent on systems maintenance may be as much as 60 percent of the total time spent on systems projects</vt:lpstr>
      <vt:lpstr>The Impact of Maintenance</vt:lpstr>
      <vt:lpstr>Figure 1.5 Resource consumption over the system life</vt:lpstr>
      <vt:lpstr>Approaches to Structured Analysis and Design and to the Systems Development Life Cycle</vt:lpstr>
      <vt:lpstr>Case Tools</vt:lpstr>
      <vt:lpstr>Case Tool Classifications</vt:lpstr>
      <vt:lpstr>Upper CASE Tools</vt:lpstr>
      <vt:lpstr>Lower CASE Tools</vt:lpstr>
    </vt:vector>
  </TitlesOfParts>
  <Company>Buena Vista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Assuming the Role of the Systems Analyst</dc:title>
  <dc:creator>BVU User</dc:creator>
  <cp:lastModifiedBy>Tanveer Ahmed Belal</cp:lastModifiedBy>
  <cp:revision>103</cp:revision>
  <dcterms:created xsi:type="dcterms:W3CDTF">2006-11-17T02:46:54Z</dcterms:created>
  <dcterms:modified xsi:type="dcterms:W3CDTF">2017-04-25T05:33:48Z</dcterms:modified>
</cp:coreProperties>
</file>