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39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5222-740C-4640-8924-B6660CD66A92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62DB-1634-4773-8CB1-1F1D37A3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242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CSE2214 - Flow Control Instructions</a:t>
            </a:r>
          </a:p>
          <a:p>
            <a:r>
              <a:rPr lang="en-US" dirty="0" smtClean="0"/>
              <a:t>Chapter – 6 (Charles </a:t>
            </a:r>
            <a:r>
              <a:rPr lang="en-US" dirty="0" err="1" smtClean="0"/>
              <a:t>Marut</a:t>
            </a:r>
            <a:r>
              <a:rPr lang="en-US" dirty="0" smtClean="0"/>
              <a:t>, </a:t>
            </a:r>
            <a:r>
              <a:rPr lang="en-US" dirty="0" err="1" smtClean="0"/>
              <a:t>Ytha</a:t>
            </a:r>
            <a:r>
              <a:rPr lang="en-US" dirty="0" smtClean="0"/>
              <a:t> Yu)</a:t>
            </a:r>
          </a:p>
          <a:p>
            <a:endParaRPr lang="en-US" dirty="0" smtClean="0"/>
          </a:p>
          <a:p>
            <a:r>
              <a:rPr lang="en-US" dirty="0" smtClean="0"/>
              <a:t>Prepared By-</a:t>
            </a:r>
          </a:p>
          <a:p>
            <a:r>
              <a:rPr lang="en-US" b="1" dirty="0" err="1" smtClean="0"/>
              <a:t>Asma</a:t>
            </a:r>
            <a:r>
              <a:rPr lang="en-US" b="1" dirty="0" smtClean="0"/>
              <a:t> </a:t>
            </a:r>
            <a:r>
              <a:rPr lang="en-US" b="1" dirty="0" err="1" smtClean="0"/>
              <a:t>Enayet</a:t>
            </a:r>
            <a:r>
              <a:rPr lang="en-US" dirty="0" smtClean="0"/>
              <a:t>, </a:t>
            </a:r>
            <a:r>
              <a:rPr lang="en-US" dirty="0" smtClean="0"/>
              <a:t>Lecturer, CSE</a:t>
            </a:r>
            <a:r>
              <a:rPr lang="en-US" smtClean="0"/>
              <a:t>, </a:t>
            </a:r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What happens here?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9259" y="18772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JLE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NEXT 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561351" y="2833141"/>
            <a:ext cx="532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Bigger value is initiated in CX 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The JMP Instruction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30776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-JMP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destination</a:t>
            </a:r>
          </a:p>
          <a:p>
            <a:endParaRPr lang="en-US" sz="20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algn="just"/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-JMP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can be used to get around the range restriction of a conditional jump. </a:t>
            </a:r>
            <a:r>
              <a:rPr lang="en-US" sz="2000" b="0" dirty="0" smtClean="0">
                <a:highlight>
                  <a:srgbClr val="FFFFFF"/>
                </a:highlight>
              </a:rPr>
              <a:t>For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example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suppose we want to implement the following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loop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TOP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;body of the loop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DEC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smtClean="0">
                <a:solidFill>
                  <a:schemeClr val="accent1"/>
                </a:solidFill>
                <a:highlight>
                  <a:srgbClr val="FFFFFF"/>
                </a:highlight>
              </a:rPr>
              <a:t>CX</a:t>
            </a: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JNZ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TOP</a:t>
            </a:r>
          </a:p>
          <a:p>
            <a:r>
              <a:rPr lang="en-US" sz="2000" b="1" dirty="0" smtClean="0">
                <a:solidFill>
                  <a:schemeClr val="accent5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highlight>
                  <a:srgbClr val="FFFFCC"/>
                </a:highlight>
              </a:rPr>
              <a:t>AX</a:t>
            </a:r>
            <a:r>
              <a:rPr lang="en-US" sz="2000" b="1" dirty="0" smtClean="0">
                <a:solidFill>
                  <a:schemeClr val="accent5"/>
                </a:solidFill>
                <a:highlight>
                  <a:srgbClr val="FFFFFF"/>
                </a:highlight>
              </a:rPr>
              <a:t>,</a:t>
            </a:r>
            <a:r>
              <a:rPr lang="en-US" sz="2000" b="1" dirty="0" smtClean="0">
                <a:solidFill>
                  <a:schemeClr val="accent5"/>
                </a:solidFill>
                <a:highlight>
                  <a:srgbClr val="FFFFCC"/>
                </a:highlight>
              </a:rPr>
              <a:t>BX </a:t>
            </a:r>
            <a:r>
              <a:rPr lang="en-US" sz="2000" b="1" dirty="0" smtClean="0">
                <a:solidFill>
                  <a:srgbClr val="00B050"/>
                </a:solidFill>
                <a:highlight>
                  <a:srgbClr val="FFFFCC"/>
                </a:highlight>
              </a:rPr>
              <a:t>; next instruction</a:t>
            </a:r>
            <a:endParaRPr lang="en-US" sz="20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5829" y="1690688"/>
            <a:ext cx="52315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highlight>
                  <a:srgbClr val="FFFFFF"/>
                </a:highlight>
              </a:rPr>
              <a:t>and</a:t>
            </a:r>
            <a:r>
              <a:rPr lang="en-US" sz="2000" b="0" dirty="0" smtClean="0">
                <a:highlight>
                  <a:srgbClr val="FFFFFF"/>
                </a:highlight>
              </a:rPr>
              <a:t> the </a:t>
            </a:r>
            <a:r>
              <a:rPr lang="en-US" sz="2000" b="1" dirty="0" smtClean="0">
                <a:highlight>
                  <a:srgbClr val="FFFFFF"/>
                </a:highlight>
              </a:rPr>
              <a:t>loop</a:t>
            </a:r>
            <a:r>
              <a:rPr lang="en-US" sz="2000" b="0" dirty="0" smtClean="0">
                <a:highlight>
                  <a:srgbClr val="FFFFFF"/>
                </a:highlight>
              </a:rPr>
              <a:t> body contains so many instructions that label TOP is </a:t>
            </a:r>
            <a:r>
              <a:rPr lang="en-US" sz="2000" b="1" dirty="0" smtClean="0">
                <a:highlight>
                  <a:srgbClr val="FFFFFF"/>
                </a:highlight>
              </a:rPr>
              <a:t>out</a:t>
            </a:r>
            <a:r>
              <a:rPr lang="en-US" sz="2000" b="0" dirty="0" smtClean="0">
                <a:highlight>
                  <a:srgbClr val="FFFFFF"/>
                </a:highlight>
              </a:rPr>
              <a:t> of range for </a:t>
            </a:r>
            <a:r>
              <a:rPr lang="en-US" sz="2000" b="1" dirty="0" smtClean="0">
                <a:highlight>
                  <a:srgbClr val="FFFFFF"/>
                </a:highlight>
              </a:rPr>
              <a:t>JNZ</a:t>
            </a:r>
            <a:r>
              <a:rPr lang="en-US" sz="2000" b="0" dirty="0" smtClean="0"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highlight>
                  <a:srgbClr val="FFFFFF"/>
                </a:highlight>
              </a:rPr>
              <a:t>(</a:t>
            </a:r>
            <a:r>
              <a:rPr lang="en-US" sz="2000" b="0" dirty="0" smtClean="0">
                <a:highlight>
                  <a:srgbClr val="FFFFFF"/>
                </a:highlight>
              </a:rPr>
              <a:t>more than 126 bytes before </a:t>
            </a:r>
            <a:r>
              <a:rPr lang="en-US" sz="2000" b="1" dirty="0" smtClean="0">
                <a:highlight>
                  <a:srgbClr val="FFFFFF"/>
                </a:highlight>
              </a:rPr>
              <a:t>JMP</a:t>
            </a:r>
            <a:r>
              <a:rPr lang="en-US" sz="2000" b="0" dirty="0" smtClean="0">
                <a:highlight>
                  <a:srgbClr val="FFFFFF"/>
                </a:highlight>
              </a:rPr>
              <a:t> TOP</a:t>
            </a:r>
            <a:r>
              <a:rPr lang="en-US" sz="2000" b="1" dirty="0" smtClean="0">
                <a:highlight>
                  <a:srgbClr val="FFFFFF"/>
                </a:highlight>
              </a:rPr>
              <a:t>)</a:t>
            </a:r>
            <a:r>
              <a:rPr lang="en-US" sz="2000" b="0" dirty="0" smtClean="0">
                <a:highlight>
                  <a:srgbClr val="FFFFFF"/>
                </a:highlight>
              </a:rPr>
              <a:t>. We can do this</a:t>
            </a:r>
            <a:r>
              <a:rPr lang="en-US" sz="2000" b="1" dirty="0" smtClean="0">
                <a:highlight>
                  <a:srgbClr val="FFFFFF"/>
                </a:highlight>
              </a:rPr>
              <a:t>:</a:t>
            </a:r>
            <a:endParaRPr lang="en-US" sz="2000" b="0" dirty="0" smtClean="0">
              <a:highlight>
                <a:srgbClr val="FFFFFF"/>
              </a:highlight>
            </a:endParaRPr>
          </a:p>
          <a:p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TOP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body of the loop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DEC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smtClean="0">
                <a:solidFill>
                  <a:schemeClr val="accent1"/>
                </a:solidFill>
                <a:highlight>
                  <a:srgbClr val="FFFFFF"/>
                </a:highlight>
              </a:rPr>
              <a:t>CX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decrement counter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JNZ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BOTTOM </a:t>
            </a:r>
            <a:r>
              <a:rPr lang="en-US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keep looping if ex &gt; 0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EXIT</a:t>
            </a: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BOTTOM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TOP</a:t>
            </a: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EXIT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 </a:t>
            </a:r>
            <a:r>
              <a:rPr lang="en-US" sz="2000" b="1" dirty="0" smtClean="0">
                <a:solidFill>
                  <a:srgbClr val="00B050"/>
                </a:solidFill>
                <a:highlight>
                  <a:srgbClr val="FFFFCC"/>
                </a:highlight>
              </a:rPr>
              <a:t>; next instruction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90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Branching </a:t>
            </a:r>
            <a:r>
              <a:rPr lang="en-US" b="1" i="1" dirty="0" smtClean="0">
                <a:solidFill>
                  <a:srgbClr val="C00000"/>
                </a:solidFill>
              </a:rPr>
              <a:t>Structures</a:t>
            </a:r>
            <a:br>
              <a:rPr lang="en-US" b="1" i="1" dirty="0" smtClean="0">
                <a:solidFill>
                  <a:srgbClr val="C00000"/>
                </a:solidFill>
              </a:rPr>
            </a:br>
            <a:r>
              <a:rPr lang="en-US" b="1" i="1" dirty="0" smtClean="0">
                <a:solidFill>
                  <a:srgbClr val="C00000"/>
                </a:solidFill>
              </a:rPr>
              <a:t>-IF-THEN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920644"/>
            <a:ext cx="599731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condition is TRUE</a:t>
            </a:r>
          </a:p>
          <a:p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</a:p>
          <a:p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execute true</a:t>
            </a:r>
            <a:r>
              <a:rPr lang="en-US" sz="3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branch statements</a:t>
            </a:r>
          </a:p>
          <a:p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</a:t>
            </a: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357" y="1404291"/>
            <a:ext cx="42784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replace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by 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</a:t>
            </a:r>
          </a:p>
          <a:p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JNL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END_IFF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NEG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END_IFF 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9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C00000"/>
                </a:solidFill>
              </a:rPr>
              <a:t>IF-THEN-ELSE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72054"/>
            <a:ext cx="52777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condition is true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execute true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branch statements</a:t>
            </a:r>
          </a:p>
          <a:p>
            <a:r>
              <a:rPr lang="en-US" sz="28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ELSE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execute false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branch statements</a:t>
            </a: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6766794" y="924411"/>
            <a:ext cx="467693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 the character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ELSE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 the character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</a:t>
            </a: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JNBE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ELSE_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DISPLAY</a:t>
            </a: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ELSE_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09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970"/>
          </a:xfrm>
        </p:spPr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</a:rPr>
              <a:t>SWITCH-CASE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67" y="1811897"/>
            <a:ext cx="39524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CASE expression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Values_1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statements_1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values_2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statemeents_2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values_n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statements_n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END_CASE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6154" y="1443584"/>
            <a:ext cx="295306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CASE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put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put o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put l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END_CASE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JL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NEGATIVE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ZERO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JG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POSITIVE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6076" y="1360282"/>
            <a:ext cx="22172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NEGATIVE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-</a:t>
            </a:r>
            <a:r>
              <a:rPr lang="en-US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END_CASE</a:t>
            </a:r>
          </a:p>
          <a:p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END_CASE</a:t>
            </a:r>
          </a:p>
          <a:p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POSITIVE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END_CASE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4Ch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1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Branches with Compound </a:t>
            </a:r>
            <a:r>
              <a:rPr lang="en-US" b="1" i="1" dirty="0" smtClean="0">
                <a:solidFill>
                  <a:srgbClr val="C00000"/>
                </a:solidFill>
              </a:rPr>
              <a:t>Conditions</a:t>
            </a:r>
            <a:br>
              <a:rPr lang="en-US" b="1" i="1" dirty="0" smtClean="0">
                <a:solidFill>
                  <a:srgbClr val="C00000"/>
                </a:solidFill>
              </a:rPr>
            </a:br>
            <a:r>
              <a:rPr lang="en-US" b="1" i="1" dirty="0" smtClean="0">
                <a:solidFill>
                  <a:srgbClr val="C00000"/>
                </a:solidFill>
              </a:rPr>
              <a:t>-AND </a:t>
            </a:r>
            <a:r>
              <a:rPr lang="en-US" b="1" i="1" dirty="0">
                <a:solidFill>
                  <a:srgbClr val="C00000"/>
                </a:solidFill>
              </a:rPr>
              <a:t>Conditions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963791"/>
            <a:ext cx="4273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Read a character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into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'A'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character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character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'Z'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 character</a:t>
            </a:r>
          </a:p>
          <a:p>
            <a:r>
              <a:rPr lang="en-US" sz="24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END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5111646" y="18714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read a character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'A'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JNGE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END_IF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'Z'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JNLE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END_IF</a:t>
            </a: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END_IF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YOUR CODE IF CONDITIONS DIDNT MEET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4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</a:rPr>
              <a:t>Branches with Compound Conditions</a:t>
            </a:r>
            <a:br>
              <a:rPr lang="en-US" b="1" i="1" dirty="0" smtClean="0">
                <a:solidFill>
                  <a:srgbClr val="C00000"/>
                </a:solidFill>
              </a:rPr>
            </a:br>
            <a:r>
              <a:rPr lang="en-US" b="1" i="1" dirty="0" smtClean="0">
                <a:solidFill>
                  <a:srgbClr val="C00000"/>
                </a:solidFill>
              </a:rPr>
              <a:t>-AND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DIY</a:t>
            </a:r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sz="4800" dirty="0" smtClean="0"/>
              <a:t>CLASS ASSIGNMENT COMING UP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895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Looping Structure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b="1" i="1" dirty="0">
                <a:solidFill>
                  <a:srgbClr val="C00000"/>
                </a:solidFill>
              </a:rPr>
              <a:t>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 smtClean="0"/>
              <a:t>LOOP </a:t>
            </a:r>
            <a:r>
              <a:rPr lang="en-US" dirty="0" smtClean="0"/>
              <a:t>instruction </a:t>
            </a:r>
            <a:r>
              <a:rPr lang="en-US" dirty="0"/>
              <a:t>can be used to implement a </a:t>
            </a:r>
            <a:r>
              <a:rPr lang="en-US" b="1" i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loop. It </a:t>
            </a:r>
            <a:r>
              <a:rPr lang="en-US" dirty="0" smtClean="0"/>
              <a:t>has the form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LOOP</a:t>
            </a:r>
            <a:r>
              <a:rPr lang="en-US" dirty="0" smtClean="0"/>
              <a:t> </a:t>
            </a:r>
            <a:r>
              <a:rPr lang="en-US" i="1" dirty="0" err="1" smtClean="0"/>
              <a:t>destination_label</a:t>
            </a:r>
            <a:endParaRPr lang="en-US" i="1" dirty="0" smtClean="0"/>
          </a:p>
          <a:p>
            <a:pPr algn="just"/>
            <a:r>
              <a:rPr lang="en-US" dirty="0" smtClean="0"/>
              <a:t>The counter for the loop is the </a:t>
            </a:r>
            <a:r>
              <a:rPr lang="en-US" dirty="0" smtClean="0">
                <a:solidFill>
                  <a:schemeClr val="accent5"/>
                </a:solidFill>
              </a:rPr>
              <a:t>register CX </a:t>
            </a:r>
            <a:r>
              <a:rPr lang="en-US" dirty="0" smtClean="0"/>
              <a:t>which is initialized to </a:t>
            </a:r>
            <a:r>
              <a:rPr lang="en-US" i="1" dirty="0" err="1" smtClean="0"/>
              <a:t>loop_count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Execution of the </a:t>
            </a:r>
            <a:r>
              <a:rPr lang="en-US" dirty="0" smtClean="0">
                <a:solidFill>
                  <a:schemeClr val="accent5"/>
                </a:solidFill>
              </a:rPr>
              <a:t>LOOP</a:t>
            </a:r>
            <a:r>
              <a:rPr lang="en-US" dirty="0" smtClean="0"/>
              <a:t> Instruction causes </a:t>
            </a:r>
            <a:r>
              <a:rPr lang="en-US" dirty="0" smtClean="0">
                <a:solidFill>
                  <a:schemeClr val="accent5"/>
                </a:solidFill>
              </a:rPr>
              <a:t>CX</a:t>
            </a:r>
            <a:r>
              <a:rPr lang="en-US" dirty="0" smtClean="0"/>
              <a:t> to be decremented automatically.</a:t>
            </a:r>
          </a:p>
          <a:p>
            <a:pPr algn="just"/>
            <a:r>
              <a:rPr lang="en-US" dirty="0"/>
              <a:t>if </a:t>
            </a:r>
            <a:r>
              <a:rPr lang="en-US" dirty="0">
                <a:solidFill>
                  <a:schemeClr val="accent5"/>
                </a:solidFill>
              </a:rPr>
              <a:t>CX </a:t>
            </a:r>
            <a:r>
              <a:rPr lang="en-US" dirty="0" smtClean="0"/>
              <a:t>is </a:t>
            </a:r>
            <a:r>
              <a:rPr lang="en-US" dirty="0"/>
              <a:t>not 0, control transfers to </a:t>
            </a:r>
            <a:r>
              <a:rPr lang="en-US" i="1" dirty="0" err="1"/>
              <a:t>destination_label</a:t>
            </a:r>
            <a:r>
              <a:rPr lang="en-US" dirty="0"/>
              <a:t>. If </a:t>
            </a:r>
            <a:r>
              <a:rPr lang="en-US" i="1" dirty="0" smtClean="0">
                <a:solidFill>
                  <a:schemeClr val="accent5"/>
                </a:solidFill>
              </a:rPr>
              <a:t>CX==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/>
              <a:t>, the </a:t>
            </a:r>
            <a:r>
              <a:rPr lang="en-US" dirty="0" smtClean="0"/>
              <a:t>next instruction </a:t>
            </a:r>
            <a:r>
              <a:rPr lang="en-US" dirty="0"/>
              <a:t>after </a:t>
            </a:r>
            <a:r>
              <a:rPr lang="en-US" dirty="0">
                <a:solidFill>
                  <a:schemeClr val="accent5"/>
                </a:solidFill>
              </a:rPr>
              <a:t>LOOP</a:t>
            </a:r>
            <a:r>
              <a:rPr lang="en-US" dirty="0"/>
              <a:t> is done. </a:t>
            </a:r>
            <a:r>
              <a:rPr lang="en-US" i="1" dirty="0" err="1" smtClean="0"/>
              <a:t>destinatlon_label</a:t>
            </a:r>
            <a:r>
              <a:rPr lang="en-US" i="1" dirty="0" smtClean="0"/>
              <a:t> </a:t>
            </a:r>
            <a:r>
              <a:rPr lang="en-US" dirty="0"/>
              <a:t>must precede the </a:t>
            </a:r>
            <a:r>
              <a:rPr lang="en-US" dirty="0" smtClean="0">
                <a:solidFill>
                  <a:schemeClr val="accent5"/>
                </a:solidFill>
              </a:rPr>
              <a:t>LOOP</a:t>
            </a:r>
            <a:r>
              <a:rPr lang="en-US" dirty="0" smtClean="0"/>
              <a:t> instruction </a:t>
            </a:r>
            <a:r>
              <a:rPr lang="en-US" dirty="0"/>
              <a:t>by no more than 126 bytes.</a:t>
            </a:r>
          </a:p>
        </p:txBody>
      </p:sp>
    </p:spTree>
    <p:extLst>
      <p:ext uri="{BB962C8B-B14F-4D97-AF65-F5344CB8AC3E}">
        <p14:creationId xmlns:p14="http://schemas.microsoft.com/office/powerpoint/2010/main" val="16218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381" y="1528997"/>
            <a:ext cx="9938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80d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'*'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TOP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LOOP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TOP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4Ch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WHEN CX==0, THIS LINE GETS THE </a:t>
            </a:r>
            <a:r>
              <a:rPr lang="en-US" sz="2400" b="0" smtClean="0">
                <a:solidFill>
                  <a:srgbClr val="008000"/>
                </a:solidFill>
                <a:highlight>
                  <a:srgbClr val="FFFFFF"/>
                </a:highlight>
              </a:rPr>
              <a:t>CONTROL  AUTOMATICALLY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; Prints </a:t>
            </a:r>
            <a:r>
              <a:rPr lang="en-US" sz="24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*</a:t>
            </a:r>
            <a:r>
              <a:rPr lang="en-US" sz="24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80 times !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381" y="764499"/>
            <a:ext cx="287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Continued…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1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Continued…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0850"/>
            <a:ext cx="10515600" cy="435133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70C0"/>
                </a:solidFill>
              </a:rPr>
              <a:t>CX</a:t>
            </a:r>
            <a:r>
              <a:rPr lang="en-US" dirty="0" smtClean="0"/>
              <a:t> contains</a:t>
            </a:r>
            <a:r>
              <a:rPr lang="en-US" dirty="0" smtClean="0">
                <a:solidFill>
                  <a:srgbClr val="0070C0"/>
                </a:solidFill>
              </a:rPr>
              <a:t> 0 </a:t>
            </a:r>
            <a:r>
              <a:rPr lang="en-US" dirty="0" smtClean="0"/>
              <a:t>when the loop is entered, the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  <a:r>
              <a:rPr lang="en-US" dirty="0" smtClean="0"/>
              <a:t> instruction causes </a:t>
            </a:r>
            <a:r>
              <a:rPr lang="en-US" dirty="0" smtClean="0">
                <a:solidFill>
                  <a:srgbClr val="0070C0"/>
                </a:solidFill>
              </a:rPr>
              <a:t>CX</a:t>
            </a:r>
            <a:r>
              <a:rPr lang="en-US" dirty="0" smtClean="0"/>
              <a:t> to be decremented to </a:t>
            </a:r>
            <a:r>
              <a:rPr lang="en-US" dirty="0" err="1" smtClean="0">
                <a:solidFill>
                  <a:srgbClr val="0070C0"/>
                </a:solidFill>
              </a:rPr>
              <a:t>FFFFh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loop is then executed </a:t>
            </a:r>
            <a:r>
              <a:rPr lang="en-US" dirty="0" err="1" smtClean="0">
                <a:solidFill>
                  <a:srgbClr val="0070C0"/>
                </a:solidFill>
              </a:rPr>
              <a:t>FFFFh</a:t>
            </a:r>
            <a:r>
              <a:rPr lang="en-US" dirty="0" smtClean="0">
                <a:solidFill>
                  <a:srgbClr val="0070C0"/>
                </a:solidFill>
              </a:rPr>
              <a:t> = 65535 </a:t>
            </a:r>
            <a:r>
              <a:rPr lang="en-US" dirty="0" smtClean="0"/>
              <a:t>more times! To prevent this, the instruction </a:t>
            </a:r>
            <a:r>
              <a:rPr lang="en-US" dirty="0" smtClean="0">
                <a:solidFill>
                  <a:srgbClr val="0070C0"/>
                </a:solidFill>
              </a:rPr>
              <a:t>JCXZ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0070C0"/>
                </a:solidFill>
              </a:rPr>
              <a:t>jump </a:t>
            </a:r>
            <a:r>
              <a:rPr lang="en-US" i="1" dirty="0" smtClean="0"/>
              <a:t>if</a:t>
            </a:r>
            <a:r>
              <a:rPr lang="en-US" i="1" dirty="0" smtClean="0">
                <a:solidFill>
                  <a:srgbClr val="0070C0"/>
                </a:solidFill>
              </a:rPr>
              <a:t> CX </a:t>
            </a:r>
            <a:r>
              <a:rPr lang="en-US" i="1" dirty="0" smtClean="0"/>
              <a:t>is</a:t>
            </a:r>
            <a:r>
              <a:rPr lang="en-US" i="1" dirty="0" smtClean="0">
                <a:solidFill>
                  <a:srgbClr val="0070C0"/>
                </a:solidFill>
              </a:rPr>
              <a:t> zero</a:t>
            </a:r>
            <a:r>
              <a:rPr lang="en-US" dirty="0" smtClean="0"/>
              <a:t>) MAY BE used before the loop.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JCXZ</a:t>
            </a:r>
            <a:r>
              <a:rPr lang="en-US" dirty="0" smtClean="0"/>
              <a:t> </a:t>
            </a:r>
            <a:r>
              <a:rPr lang="en-US" i="1" dirty="0" err="1" smtClean="0"/>
              <a:t>destination_label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4666938" y="37153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JCXZ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SKIP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TOP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;body of the loop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LOOP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TOP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SKIP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781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Conditional </a:t>
            </a:r>
            <a:r>
              <a:rPr lang="en-US" b="1" dirty="0">
                <a:solidFill>
                  <a:srgbClr val="C00000"/>
                </a:solidFill>
              </a:rPr>
              <a:t>Jumps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i="1" dirty="0" smtClean="0">
                <a:solidFill>
                  <a:srgbClr val="C00000"/>
                </a:solidFill>
              </a:rPr>
              <a:t>Signed </a:t>
            </a:r>
            <a:r>
              <a:rPr lang="en-US" i="1" dirty="0">
                <a:solidFill>
                  <a:srgbClr val="C00000"/>
                </a:solidFill>
              </a:rPr>
              <a:t>Jumps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292" y="1690688"/>
            <a:ext cx="10040162" cy="44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WHILE LOOP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0806" y="132726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counting number of chars in a line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DX counts characters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prepare to read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WHILE_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0DH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CR?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END_WHILE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yes, exit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INC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DX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not CR, increment count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read a character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JMP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WHIILE_</a:t>
            </a: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END_WHILE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4CH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01" y="2304570"/>
            <a:ext cx="4528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Lets See an example of it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4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REPEAT LOOP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4229" y="1690688"/>
            <a:ext cx="8389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80FF"/>
                </a:solidFill>
                <a:highlight>
                  <a:srgbClr val="FFFFFF"/>
                </a:highlight>
              </a:rPr>
              <a:t>REPEAT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statements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UNTIL condition</a:t>
            </a:r>
          </a:p>
          <a:p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executes at least once, </a:t>
            </a:r>
            <a:r>
              <a:rPr lang="en-US" sz="2800" b="1" dirty="0" smtClean="0">
                <a:solidFill>
                  <a:srgbClr val="0070C0"/>
                </a:solidFill>
                <a:highlight>
                  <a:srgbClr val="FFFFFF"/>
                </a:highlight>
              </a:rPr>
              <a:t>Do While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loop !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 smtClean="0">
                <a:solidFill>
                  <a:srgbClr val="0070C0"/>
                </a:solidFill>
                <a:highlight>
                  <a:srgbClr val="FFFFFF"/>
                </a:highlight>
              </a:rPr>
              <a:t>MOV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AH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REPEAT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AL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 smtClean="0">
                <a:solidFill>
                  <a:srgbClr val="808000"/>
                </a:solidFill>
                <a:highlight>
                  <a:srgbClr val="FFFFFF"/>
                </a:highlight>
              </a:rPr>
              <a:t>'A'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JNE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0080FF"/>
                </a:solidFill>
                <a:highlight>
                  <a:srgbClr val="FFFFFF"/>
                </a:highlight>
              </a:rPr>
              <a:t>REPEAT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keeps reading until an A is found as input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42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WHILE Versus </a:t>
            </a:r>
            <a:r>
              <a:rPr lang="en-US" i="1" dirty="0" smtClean="0">
                <a:solidFill>
                  <a:schemeClr val="accent2"/>
                </a:solidFill>
              </a:rPr>
              <a:t>REPEAP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many situations where a conditional loop </a:t>
            </a:r>
            <a:r>
              <a:rPr lang="en-US" dirty="0" smtClean="0"/>
              <a:t>is </a:t>
            </a:r>
            <a:r>
              <a:rPr lang="en-US" dirty="0"/>
              <a:t>needed, use of </a:t>
            </a:r>
            <a:r>
              <a:rPr lang="en-US" dirty="0" smtClean="0"/>
              <a:t>a WHILE </a:t>
            </a:r>
            <a:r>
              <a:rPr lang="en-US" dirty="0"/>
              <a:t>loop or a REPEAT loop </a:t>
            </a:r>
            <a:r>
              <a:rPr lang="en-US" dirty="0" smtClean="0"/>
              <a:t>is </a:t>
            </a:r>
            <a:r>
              <a:rPr lang="en-US" dirty="0"/>
              <a:t>a matter of personal preference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Advantage of </a:t>
            </a:r>
            <a:r>
              <a:rPr lang="en-US" dirty="0"/>
              <a:t>a WHILE is that the loop can be bypassed if the </a:t>
            </a:r>
            <a:r>
              <a:rPr lang="en-US" dirty="0" smtClean="0"/>
              <a:t>terminating condition </a:t>
            </a:r>
            <a:r>
              <a:rPr lang="en-US" dirty="0"/>
              <a:t>is initially false, whereas the statements in a REPEAT must be </a:t>
            </a:r>
            <a:r>
              <a:rPr lang="en-US" dirty="0" smtClean="0"/>
              <a:t>done at </a:t>
            </a:r>
            <a:r>
              <a:rPr lang="en-US" dirty="0"/>
              <a:t>least once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Code </a:t>
            </a:r>
            <a:r>
              <a:rPr lang="en-US" dirty="0"/>
              <a:t>for a REPEAT loop </a:t>
            </a:r>
            <a:r>
              <a:rPr lang="en-US" dirty="0" smtClean="0"/>
              <a:t>is </a:t>
            </a:r>
            <a:r>
              <a:rPr lang="en-US" dirty="0"/>
              <a:t>likely to be a </a:t>
            </a:r>
            <a:r>
              <a:rPr lang="en-US" dirty="0" smtClean="0"/>
              <a:t>little shorter </a:t>
            </a:r>
            <a:r>
              <a:rPr lang="en-US" dirty="0"/>
              <a:t>because there is only a conditional jump at the end, but a </a:t>
            </a:r>
            <a:r>
              <a:rPr lang="en-US" dirty="0" smtClean="0"/>
              <a:t>WHILE loop </a:t>
            </a:r>
            <a:r>
              <a:rPr lang="en-US" dirty="0"/>
              <a:t>has two </a:t>
            </a:r>
            <a:r>
              <a:rPr lang="en-US" dirty="0" smtClean="0"/>
              <a:t>jumps, </a:t>
            </a:r>
            <a:r>
              <a:rPr lang="en-US" dirty="0"/>
              <a:t>a conditional </a:t>
            </a:r>
            <a:r>
              <a:rPr lang="en-US" dirty="0" smtClean="0"/>
              <a:t>JMP </a:t>
            </a:r>
            <a:r>
              <a:rPr lang="en-US" dirty="0"/>
              <a:t>at the top and a </a:t>
            </a:r>
            <a:r>
              <a:rPr lang="en-US" dirty="0" smtClean="0"/>
              <a:t>JMP </a:t>
            </a:r>
            <a:r>
              <a:rPr lang="en-US" dirty="0"/>
              <a:t>at the </a:t>
            </a:r>
            <a:r>
              <a:rPr lang="en-US" dirty="0" smtClean="0"/>
              <a:t>bottom.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889" y="141443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Thanks 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135" y="2740000"/>
            <a:ext cx="7271478" cy="3226086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questions ??</a:t>
            </a:r>
          </a:p>
          <a:p>
            <a:pPr marL="0" indent="0">
              <a:buNone/>
            </a:pPr>
            <a:r>
              <a:rPr lang="en-US" dirty="0" smtClean="0"/>
              <a:t>         “NO”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4144" y="3829823"/>
            <a:ext cx="9856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OKAY LETS GET TO THE BUSINESS NOW, LETS SOLVE A PROBLEM !! 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46753" y="4469136"/>
            <a:ext cx="157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04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676" y="509666"/>
            <a:ext cx="10777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ODD : </a:t>
            </a:r>
            <a:r>
              <a:rPr lang="en-US" sz="3200" b="1" dirty="0" smtClean="0">
                <a:latin typeface="Cambria" panose="02040503050406030204" pitchFamily="18" charset="0"/>
              </a:rPr>
              <a:t>Using proper prompts and indentation, take any integer value as input. If the number is either less than</a:t>
            </a:r>
          </a:p>
          <a:p>
            <a:r>
              <a:rPr lang="en-US" sz="3200" b="1" dirty="0" smtClean="0">
                <a:latin typeface="Cambria" panose="02040503050406030204" pitchFamily="18" charset="0"/>
              </a:rPr>
              <a:t>4 or greater than 6, output “OUT OF RANGE !”.</a:t>
            </a:r>
          </a:p>
          <a:p>
            <a:r>
              <a:rPr lang="en-US" sz="3200" b="1" dirty="0" smtClean="0">
                <a:latin typeface="Cambria" panose="02040503050406030204" pitchFamily="18" charset="0"/>
              </a:rPr>
              <a:t>Otherwise Output “IN RANGE !”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EVEN : </a:t>
            </a:r>
            <a:r>
              <a:rPr lang="en-US" sz="3200" b="1" dirty="0" smtClean="0">
                <a:latin typeface="Cambria" panose="02040503050406030204" pitchFamily="18" charset="0"/>
              </a:rPr>
              <a:t>Using proper prompts and indentation, take any capital letter character as input. If the character is A or E or I or O or U, output “VOWEL !”. Otherwise Output “CONSONANT !”</a:t>
            </a:r>
          </a:p>
          <a:p>
            <a:endParaRPr lang="en-US" sz="3200" b="1" dirty="0" smtClean="0">
              <a:latin typeface="Cambria" panose="02040503050406030204" pitchFamily="18" charset="0"/>
            </a:endParaRPr>
          </a:p>
          <a:p>
            <a:r>
              <a:rPr lang="en-US" sz="32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30 minutes, starts from right now. Turn off the monitor power button when time-end is declared.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-Unsigned Jump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28997"/>
            <a:ext cx="10314482" cy="45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-Single-Flag Jumps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1" y="1469036"/>
            <a:ext cx="10269510" cy="47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Jump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0004" y="1881173"/>
            <a:ext cx="38324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256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AH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PRINT_LOOP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21H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INC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DL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DEC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CX</a:t>
            </a:r>
            <a:endParaRPr lang="en-US" sz="2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JNZ</a:t>
            </a:r>
            <a:r>
              <a:rPr lang="en-US" sz="2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PRINT_LOOP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96197" y="2743199"/>
            <a:ext cx="4605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Also an example of a simple loop 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 Jumps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4033" y="1693723"/>
            <a:ext cx="6950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JNZ  </a:t>
            </a:r>
            <a:r>
              <a:rPr lang="en-US" sz="3600" b="1" dirty="0" err="1" smtClean="0">
                <a:highlight>
                  <a:srgbClr val="FFFFFF"/>
                </a:highlight>
              </a:rPr>
              <a:t>destination_label</a:t>
            </a:r>
            <a:endParaRPr lang="en-US" sz="3600" b="1" dirty="0" smtClean="0">
              <a:highlight>
                <a:srgbClr val="FFFFFF"/>
              </a:highlight>
            </a:endParaRPr>
          </a:p>
          <a:p>
            <a:endParaRPr lang="en-US" sz="3600" b="1" dirty="0">
              <a:highlight>
                <a:srgbClr val="FFFFFF"/>
              </a:highlight>
            </a:endParaRPr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74033" y="2803161"/>
            <a:ext cx="985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Range 126 bytes ! How do you overcome that?</a:t>
            </a:r>
          </a:p>
          <a:p>
            <a:endParaRPr lang="en-US" sz="3200" dirty="0"/>
          </a:p>
          <a:p>
            <a:r>
              <a:rPr lang="en-US" sz="3200" dirty="0" smtClean="0"/>
              <a:t>Introduce another unconditional jump !</a:t>
            </a:r>
          </a:p>
        </p:txBody>
      </p:sp>
    </p:spTree>
    <p:extLst>
      <p:ext uri="{BB962C8B-B14F-4D97-AF65-F5344CB8AC3E}">
        <p14:creationId xmlns:p14="http://schemas.microsoft.com/office/powerpoint/2010/main" val="6027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The CMP Instruction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302" y="1690688"/>
            <a:ext cx="9353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destination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source</a:t>
            </a: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    </a:t>
            </a:r>
            <a:r>
              <a:rPr lang="en-US" sz="3600" b="1" dirty="0" smtClean="0">
                <a:solidFill>
                  <a:srgbClr val="00B050"/>
                </a:solidFill>
                <a:highlight>
                  <a:srgbClr val="FFFFCC"/>
                </a:highlight>
                <a:sym typeface="Wingdings" panose="05000000000000000000" pitchFamily="2" charset="2"/>
              </a:rPr>
              <a:t>; (AX-BX) sets flags result wise</a:t>
            </a:r>
            <a:endParaRPr lang="en-US" sz="36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JG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BELOW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41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C00000"/>
                </a:solidFill>
              </a:rPr>
              <a:t>Signed Versus Unsigned Jumps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79687"/>
            <a:ext cx="108241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80FF"/>
                </a:solidFill>
                <a:highlight>
                  <a:srgbClr val="FFFFFF"/>
                </a:highlight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US" sz="36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7FFFh  (0111111111111111)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    BX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8001h (1000000000000001)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JG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BELOW </a:t>
            </a:r>
            <a:r>
              <a:rPr lang="en-US" sz="36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Interprets in Signed Manner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CMP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AX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600" b="1" dirty="0" smtClean="0">
                <a:solidFill>
                  <a:srgbClr val="8080FF"/>
                </a:solidFill>
                <a:highlight>
                  <a:srgbClr val="FFFFCC"/>
                </a:highlight>
              </a:rPr>
              <a:t>BX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JA</a:t>
            </a:r>
            <a:r>
              <a:rPr lang="en-US" sz="3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BELOW </a:t>
            </a:r>
            <a:r>
              <a:rPr lang="en-US" sz="36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Interprets in Unsigned Manner</a:t>
            </a:r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3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12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Working with Characters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- In working with the standard ASCII character set, either signed or unsigned jumps may be used, because the sign bit of a byte containing a character code is always zero. However, unsigned jumps should be used when comparing extended ASCII chars (code 80h to </a:t>
            </a:r>
            <a:r>
              <a:rPr lang="en-US" sz="3600" dirty="0" err="1" smtClean="0"/>
              <a:t>FFh</a:t>
            </a:r>
            <a:r>
              <a:rPr lang="en-US" sz="3600" dirty="0" smtClean="0"/>
              <a:t>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4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1070</Words>
  <Application>Microsoft Office PowerPoint</Application>
  <PresentationFormat>Custom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Assembly Programming Language</vt:lpstr>
      <vt:lpstr>Conditional Jumps -Signed Jumps</vt:lpstr>
      <vt:lpstr>-Unsigned Jump</vt:lpstr>
      <vt:lpstr>-Single-Flag Jumps</vt:lpstr>
      <vt:lpstr>Example of Jump</vt:lpstr>
      <vt:lpstr>Conditional Jumps</vt:lpstr>
      <vt:lpstr>The CMP Instruction</vt:lpstr>
      <vt:lpstr>Signed Versus Unsigned Jumps</vt:lpstr>
      <vt:lpstr>Working with Characters</vt:lpstr>
      <vt:lpstr>What happens here?</vt:lpstr>
      <vt:lpstr>The JMP Instruction</vt:lpstr>
      <vt:lpstr>Branching Structures -IF-THEN</vt:lpstr>
      <vt:lpstr>IF-THEN-ELSE</vt:lpstr>
      <vt:lpstr>SWITCH-CASE</vt:lpstr>
      <vt:lpstr>Branches with Compound Conditions -AND Conditions</vt:lpstr>
      <vt:lpstr>Branches with Compound Conditions -AND Conditions</vt:lpstr>
      <vt:lpstr>Looping Structure -FOR LOOP</vt:lpstr>
      <vt:lpstr>PowerPoint Presentation</vt:lpstr>
      <vt:lpstr>Continued…</vt:lpstr>
      <vt:lpstr>-WHILE LOOP</vt:lpstr>
      <vt:lpstr>-REPEAT LOOP</vt:lpstr>
      <vt:lpstr>WHILE Versus REPEAP</vt:lpstr>
      <vt:lpstr>Thanks !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Programming Language</dc:title>
  <dc:creator>Arif</dc:creator>
  <cp:lastModifiedBy>asma</cp:lastModifiedBy>
  <cp:revision>64</cp:revision>
  <dcterms:created xsi:type="dcterms:W3CDTF">2016-12-07T05:44:09Z</dcterms:created>
  <dcterms:modified xsi:type="dcterms:W3CDTF">2016-12-10T20:07:59Z</dcterms:modified>
</cp:coreProperties>
</file>