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C2CE-EFE1-872A-F598-01121757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8374DD-9931-4272-8E64-44C27FBE6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76F908-8D18-9D54-FC72-FE94BE70C885}"/>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5" name="Footer Placeholder 4">
            <a:extLst>
              <a:ext uri="{FF2B5EF4-FFF2-40B4-BE49-F238E27FC236}">
                <a16:creationId xmlns:a16="http://schemas.microsoft.com/office/drawing/2014/main" id="{632B5DC0-7B25-AC35-0B1D-C8A971EDC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763BC-ACFB-B38C-AC87-CAB6823D5FC2}"/>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190607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3B61-FC29-8A01-50FA-899E7F8F1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3CF126-FB79-90C8-DD12-F7E242987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48A50-E0A9-18AB-F3B2-B5313EA4DE23}"/>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5" name="Footer Placeholder 4">
            <a:extLst>
              <a:ext uri="{FF2B5EF4-FFF2-40B4-BE49-F238E27FC236}">
                <a16:creationId xmlns:a16="http://schemas.microsoft.com/office/drawing/2014/main" id="{A1912EA1-5DD5-92C0-7627-6C78EB87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10F09-9739-B309-C119-B0A5DFDCB46D}"/>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47463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89E04-7CF3-0B13-C3B5-696551A51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58074-E4EE-D179-8D79-AD300A612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0A04D-6FAE-4673-F2EE-B1891C50A959}"/>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5" name="Footer Placeholder 4">
            <a:extLst>
              <a:ext uri="{FF2B5EF4-FFF2-40B4-BE49-F238E27FC236}">
                <a16:creationId xmlns:a16="http://schemas.microsoft.com/office/drawing/2014/main" id="{08A12812-736B-6A84-E0B6-547E4A70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5B7DA-2BE6-B8CA-AFA9-84851EFABF29}"/>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180459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0AE1-B632-79AA-A6F9-BA3954EAC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C8CD8-3E45-1731-0CB6-F1AEAC171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48C5D-C835-B659-04FE-13B5C74F9D70}"/>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5" name="Footer Placeholder 4">
            <a:extLst>
              <a:ext uri="{FF2B5EF4-FFF2-40B4-BE49-F238E27FC236}">
                <a16:creationId xmlns:a16="http://schemas.microsoft.com/office/drawing/2014/main" id="{A5301BC9-D9B4-BEB9-8016-02FF8F956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726F-0572-164D-CA74-48A2B6086B36}"/>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143685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7F18-07B2-BA2F-1831-EEECAB536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E278A4-D694-651D-BAF1-029F7BB66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6890F-7A5F-3E96-1192-2B73D44B1BE9}"/>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5" name="Footer Placeholder 4">
            <a:extLst>
              <a:ext uri="{FF2B5EF4-FFF2-40B4-BE49-F238E27FC236}">
                <a16:creationId xmlns:a16="http://schemas.microsoft.com/office/drawing/2014/main" id="{AEA2791E-2F07-8128-8CB4-708787B28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EBA06-7508-07FF-1061-DB6A277C82AA}"/>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425570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F4D2-3F55-95F9-1A85-D1CB1AAD9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B19D1-2935-6E08-95D1-C49C8FD0A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4C1BEA-61CD-6ED2-6F41-0C54C8D87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26248-FF9F-7240-078D-165B54863CB9}"/>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6" name="Footer Placeholder 5">
            <a:extLst>
              <a:ext uri="{FF2B5EF4-FFF2-40B4-BE49-F238E27FC236}">
                <a16:creationId xmlns:a16="http://schemas.microsoft.com/office/drawing/2014/main" id="{F692A2C5-91D1-9C11-F817-3B2948CBC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21528-45F8-DD06-EEBA-2BD4297EA153}"/>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71802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5945-1822-460A-B3AC-5EE919D565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DE6280-37D9-E7A9-9BD3-3BC3BD1FE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74B22-98EE-597E-2367-27B8A8527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371FF-BE5C-CEAF-14F2-9B49460E8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6873-1E67-1644-F068-2843D6C6B8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6A0C78-BC07-218E-0BCF-E64E0246DA84}"/>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8" name="Footer Placeholder 7">
            <a:extLst>
              <a:ext uri="{FF2B5EF4-FFF2-40B4-BE49-F238E27FC236}">
                <a16:creationId xmlns:a16="http://schemas.microsoft.com/office/drawing/2014/main" id="{F5F397A1-AB7B-4A15-9E53-08BA0A4AAA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C0F17E-A0A4-6D6C-9954-AEBBEFBCA813}"/>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81087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55A2-0744-B681-8B70-E69521DD1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91E8F6-CC16-3253-90B0-8744C4F1D966}"/>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4" name="Footer Placeholder 3">
            <a:extLst>
              <a:ext uri="{FF2B5EF4-FFF2-40B4-BE49-F238E27FC236}">
                <a16:creationId xmlns:a16="http://schemas.microsoft.com/office/drawing/2014/main" id="{2BC19A65-4D00-3DF8-C10D-0598B2F80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5ADE9-1ACD-7F93-99AB-22393E1ACD8B}"/>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86639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0F99B-EEA5-7247-9A9C-D95975B32A63}"/>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3" name="Footer Placeholder 2">
            <a:extLst>
              <a:ext uri="{FF2B5EF4-FFF2-40B4-BE49-F238E27FC236}">
                <a16:creationId xmlns:a16="http://schemas.microsoft.com/office/drawing/2014/main" id="{6CB33A01-31EA-85E8-DEDF-8368C51B2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810B8-96F5-837F-D9D9-E3EBEE3EECB4}"/>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277840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6A8B-FEBE-F97F-75AC-E847F65AA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F1913-1A3D-B1D4-7C2C-9A6DEB185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AAB71F-24B5-5A8D-06C3-B1380781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8D790-70BE-C767-A697-63CB1FBB0C60}"/>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6" name="Footer Placeholder 5">
            <a:extLst>
              <a:ext uri="{FF2B5EF4-FFF2-40B4-BE49-F238E27FC236}">
                <a16:creationId xmlns:a16="http://schemas.microsoft.com/office/drawing/2014/main" id="{EC3265BD-DFDA-40DB-E269-C8A6C8FC3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7B2E0-F674-038B-9AC7-432FB1C7521F}"/>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3947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441E-08B8-4113-BC47-486128819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22233-27F0-463B-81D3-D8AF98DBE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57E5A-BA06-43A1-ADD9-31E3835DA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FF734-E74F-4A11-2A26-49F43759460F}"/>
              </a:ext>
            </a:extLst>
          </p:cNvPr>
          <p:cNvSpPr>
            <a:spLocks noGrp="1"/>
          </p:cNvSpPr>
          <p:nvPr>
            <p:ph type="dt" sz="half" idx="10"/>
          </p:nvPr>
        </p:nvSpPr>
        <p:spPr/>
        <p:txBody>
          <a:bodyPr/>
          <a:lstStyle/>
          <a:p>
            <a:fld id="{405CBB1C-9CD1-4F60-AB5F-2054DAD0EB85}" type="datetimeFigureOut">
              <a:rPr lang="en-US" smtClean="0"/>
              <a:t>1/9/2025</a:t>
            </a:fld>
            <a:endParaRPr lang="en-US"/>
          </a:p>
        </p:txBody>
      </p:sp>
      <p:sp>
        <p:nvSpPr>
          <p:cNvPr id="6" name="Footer Placeholder 5">
            <a:extLst>
              <a:ext uri="{FF2B5EF4-FFF2-40B4-BE49-F238E27FC236}">
                <a16:creationId xmlns:a16="http://schemas.microsoft.com/office/drawing/2014/main" id="{5C2ADC30-8E0E-DA7A-D3CF-1E0C06D60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D3194-D323-A4DE-BAA0-E3F0CC4B4660}"/>
              </a:ext>
            </a:extLst>
          </p:cNvPr>
          <p:cNvSpPr>
            <a:spLocks noGrp="1"/>
          </p:cNvSpPr>
          <p:nvPr>
            <p:ph type="sldNum" sz="quarter" idx="12"/>
          </p:nvPr>
        </p:nvSpPr>
        <p:spPr/>
        <p:txBody>
          <a:bodyPr/>
          <a:lstStyle/>
          <a:p>
            <a:fld id="{4EAD25E1-3B37-430E-B759-15FC7CC0B64B}" type="slidenum">
              <a:rPr lang="en-US" smtClean="0"/>
              <a:t>‹#›</a:t>
            </a:fld>
            <a:endParaRPr lang="en-US"/>
          </a:p>
        </p:txBody>
      </p:sp>
    </p:spTree>
    <p:extLst>
      <p:ext uri="{BB962C8B-B14F-4D97-AF65-F5344CB8AC3E}">
        <p14:creationId xmlns:p14="http://schemas.microsoft.com/office/powerpoint/2010/main" val="118727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5FDB17-4C12-1E36-535E-8D7BA17B8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AE9C53-FB93-F115-2DCB-64DEB9A5B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BC3E0-8C75-1234-EBD5-CC74B64E3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CBB1C-9CD1-4F60-AB5F-2054DAD0EB85}" type="datetimeFigureOut">
              <a:rPr lang="en-US" smtClean="0"/>
              <a:t>1/9/2025</a:t>
            </a:fld>
            <a:endParaRPr lang="en-US"/>
          </a:p>
        </p:txBody>
      </p:sp>
      <p:sp>
        <p:nvSpPr>
          <p:cNvPr id="5" name="Footer Placeholder 4">
            <a:extLst>
              <a:ext uri="{FF2B5EF4-FFF2-40B4-BE49-F238E27FC236}">
                <a16:creationId xmlns:a16="http://schemas.microsoft.com/office/drawing/2014/main" id="{747A64CC-473D-67EC-33FA-BA64AE429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2492F3-DC70-71A6-F930-ADE87A88C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D25E1-3B37-430E-B759-15FC7CC0B64B}" type="slidenum">
              <a:rPr lang="en-US" smtClean="0"/>
              <a:t>‹#›</a:t>
            </a:fld>
            <a:endParaRPr lang="en-US"/>
          </a:p>
        </p:txBody>
      </p:sp>
    </p:spTree>
    <p:extLst>
      <p:ext uri="{BB962C8B-B14F-4D97-AF65-F5344CB8AC3E}">
        <p14:creationId xmlns:p14="http://schemas.microsoft.com/office/powerpoint/2010/main" val="376859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hipengin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shboard.shipengine.com/api-keys" TargetMode="External"/><Relationship Id="rId2" Type="http://schemas.openxmlformats.org/officeDocument/2006/relationships/hyperlink" Target="https://dashboard.shipengine.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2884-5251-355C-3676-48C760C39422}"/>
              </a:ext>
            </a:extLst>
          </p:cNvPr>
          <p:cNvSpPr>
            <a:spLocks noGrp="1"/>
          </p:cNvSpPr>
          <p:nvPr>
            <p:ph type="title"/>
          </p:nvPr>
        </p:nvSpPr>
        <p:spPr/>
        <p:txBody>
          <a:bodyPr>
            <a:normAutofit/>
          </a:bodyPr>
          <a:lstStyle/>
          <a:p>
            <a:r>
              <a:rPr lang="en-US" sz="5400" b="1" dirty="0"/>
              <a:t>Introduction </a:t>
            </a:r>
          </a:p>
        </p:txBody>
      </p:sp>
      <p:sp>
        <p:nvSpPr>
          <p:cNvPr id="3" name="Content Placeholder 2">
            <a:extLst>
              <a:ext uri="{FF2B5EF4-FFF2-40B4-BE49-F238E27FC236}">
                <a16:creationId xmlns:a16="http://schemas.microsoft.com/office/drawing/2014/main" id="{4B749E6E-6EE9-7B72-A57B-B26342EEEEF5}"/>
              </a:ext>
            </a:extLst>
          </p:cNvPr>
          <p:cNvSpPr>
            <a:spLocks noGrp="1"/>
          </p:cNvSpPr>
          <p:nvPr>
            <p:ph idx="1"/>
          </p:nvPr>
        </p:nvSpPr>
        <p:spPr/>
        <p:txBody>
          <a:bodyPr/>
          <a:lstStyle/>
          <a:p>
            <a:br>
              <a:rPr lang="en-US" dirty="0"/>
            </a:br>
            <a:r>
              <a:rPr lang="en-US" dirty="0"/>
              <a:t>Hey, I am Hamza, and I am a full-stack web application developer skilled in Angular, .NET Core, Next.js, Tailwind, and TypeScript. My expertise spans both front-end and back-end development, allowing me to deliver seamless and efficient web applications tailored to modern user needs.</a:t>
            </a:r>
          </a:p>
        </p:txBody>
      </p:sp>
    </p:spTree>
    <p:extLst>
      <p:ext uri="{BB962C8B-B14F-4D97-AF65-F5344CB8AC3E}">
        <p14:creationId xmlns:p14="http://schemas.microsoft.com/office/powerpoint/2010/main" val="186040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E266-52FA-8550-3F81-AA2EAF81516D}"/>
              </a:ext>
            </a:extLst>
          </p:cNvPr>
          <p:cNvSpPr>
            <a:spLocks noGrp="1"/>
          </p:cNvSpPr>
          <p:nvPr>
            <p:ph type="title"/>
          </p:nvPr>
        </p:nvSpPr>
        <p:spPr/>
        <p:txBody>
          <a:bodyPr/>
          <a:lstStyle/>
          <a:p>
            <a:r>
              <a:rPr lang="en-US" b="0" i="0" dirty="0">
                <a:solidFill>
                  <a:srgbClr val="1F2328"/>
                </a:solidFill>
                <a:effectLst/>
                <a:latin typeface="-apple-system"/>
              </a:rPr>
              <a:t>To get carrier codes, refer to this page:</a:t>
            </a:r>
            <a:endParaRPr lang="en-US" dirty="0"/>
          </a:p>
        </p:txBody>
      </p:sp>
      <p:pic>
        <p:nvPicPr>
          <p:cNvPr id="5" name="Content Placeholder 4">
            <a:extLst>
              <a:ext uri="{FF2B5EF4-FFF2-40B4-BE49-F238E27FC236}">
                <a16:creationId xmlns:a16="http://schemas.microsoft.com/office/drawing/2014/main" id="{5F205586-4DDA-A5C4-E67E-54757A8D2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151" y="1825625"/>
            <a:ext cx="8757698" cy="4351338"/>
          </a:xfrm>
        </p:spPr>
      </p:pic>
    </p:spTree>
    <p:extLst>
      <p:ext uri="{BB962C8B-B14F-4D97-AF65-F5344CB8AC3E}">
        <p14:creationId xmlns:p14="http://schemas.microsoft.com/office/powerpoint/2010/main" val="132487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A0A6-A3E5-6A3A-5C2D-8F86E7D2B20B}"/>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D7E692DE-44EF-8AE0-8A8F-2F2EF1111517}"/>
              </a:ext>
            </a:extLst>
          </p:cNvPr>
          <p:cNvSpPr>
            <a:spLocks noGrp="1"/>
          </p:cNvSpPr>
          <p:nvPr>
            <p:ph idx="1"/>
          </p:nvPr>
        </p:nvSpPr>
        <p:spPr>
          <a:xfrm>
            <a:off x="838200" y="1825625"/>
            <a:ext cx="10515600" cy="4914222"/>
          </a:xfrm>
        </p:spPr>
        <p:txBody>
          <a:bodyPr>
            <a:normAutofit fontScale="85000" lnSpcReduction="20000"/>
          </a:bodyPr>
          <a:lstStyle/>
          <a:p>
            <a:pPr algn="l"/>
            <a:r>
              <a:rPr lang="en-US" b="1" i="0" dirty="0">
                <a:solidFill>
                  <a:srgbClr val="1F2328"/>
                </a:solidFill>
                <a:effectLst/>
                <a:latin typeface="-apple-system"/>
              </a:rPr>
              <a:t>Usage</a:t>
            </a:r>
          </a:p>
          <a:p>
            <a:pPr algn="l"/>
            <a:r>
              <a:rPr lang="en-US" b="1" i="0" dirty="0">
                <a:solidFill>
                  <a:srgbClr val="1F2328"/>
                </a:solidFill>
                <a:effectLst/>
                <a:latin typeface="-apple-system"/>
              </a:rPr>
              <a:t>Creating Shipment Rates</a:t>
            </a:r>
          </a:p>
          <a:p>
            <a:pPr algn="l"/>
            <a:r>
              <a:rPr lang="en-US" b="1" i="0" dirty="0">
                <a:solidFill>
                  <a:srgbClr val="1F2328"/>
                </a:solidFill>
                <a:effectLst/>
                <a:latin typeface="-apple-system"/>
              </a:rPr>
              <a:t>Step 1: Create a Reusable </a:t>
            </a:r>
            <a:r>
              <a:rPr lang="en-US" b="1" i="0" dirty="0" err="1">
                <a:solidFill>
                  <a:srgbClr val="1F2328"/>
                </a:solidFill>
                <a:effectLst/>
                <a:latin typeface="-apple-system"/>
              </a:rPr>
              <a:t>ShipEngine</a:t>
            </a:r>
            <a:r>
              <a:rPr lang="en-US" b="1" i="0" dirty="0">
                <a:solidFill>
                  <a:srgbClr val="1F2328"/>
                </a:solidFill>
                <a:effectLst/>
                <a:latin typeface="-apple-system"/>
              </a:rPr>
              <a:t> Object</a:t>
            </a:r>
          </a:p>
          <a:p>
            <a:r>
              <a:rPr lang="en-US" b="0" i="0" dirty="0">
                <a:solidFill>
                  <a:srgbClr val="1F2328"/>
                </a:solidFill>
                <a:effectLst/>
                <a:latin typeface="-apple-system"/>
              </a:rPr>
              <a:t>Create a helper file named </a:t>
            </a:r>
            <a:r>
              <a:rPr lang="en-US" b="0" i="0" dirty="0" err="1">
                <a:solidFill>
                  <a:srgbClr val="1F2328"/>
                </a:solidFill>
                <a:effectLst/>
                <a:latin typeface="-apple-system"/>
              </a:rPr>
              <a:t>helpr</a:t>
            </a:r>
            <a:r>
              <a:rPr lang="en-US" b="0" i="0" dirty="0">
                <a:solidFill>
                  <a:srgbClr val="1F2328"/>
                </a:solidFill>
                <a:effectLst/>
                <a:latin typeface="-apple-system"/>
              </a:rPr>
              <a:t>/</a:t>
            </a:r>
            <a:r>
              <a:rPr lang="en-US" b="0" i="0" dirty="0" err="1">
                <a:solidFill>
                  <a:srgbClr val="1F2328"/>
                </a:solidFill>
                <a:effectLst/>
                <a:latin typeface="-apple-system"/>
              </a:rPr>
              <a:t>shipEngine.ts</a:t>
            </a:r>
            <a:endParaRPr lang="en-US" b="0" i="0" dirty="0">
              <a:solidFill>
                <a:srgbClr val="1F2328"/>
              </a:solidFill>
              <a:effectLst/>
              <a:latin typeface="-apple-system"/>
            </a:endParaRPr>
          </a:p>
          <a:p>
            <a:endParaRPr lang="en-US" b="0" i="0" dirty="0">
              <a:solidFill>
                <a:srgbClr val="1F2328"/>
              </a:solidFill>
              <a:effectLst/>
              <a:latin typeface="-apple-system"/>
            </a:endParaRPr>
          </a:p>
          <a:p>
            <a:r>
              <a:rPr lang="en-US" dirty="0"/>
              <a:t>import </a:t>
            </a:r>
            <a:r>
              <a:rPr lang="en-US" dirty="0" err="1"/>
              <a:t>ShipEngine</a:t>
            </a:r>
            <a:r>
              <a:rPr lang="en-US" dirty="0"/>
              <a:t> from "</a:t>
            </a:r>
            <a:r>
              <a:rPr lang="en-US" dirty="0" err="1"/>
              <a:t>shipengine</a:t>
            </a:r>
            <a:r>
              <a:rPr lang="en-US" dirty="0"/>
              <a:t>";</a:t>
            </a:r>
          </a:p>
          <a:p>
            <a:endParaRPr lang="en-US" dirty="0"/>
          </a:p>
          <a:p>
            <a:r>
              <a:rPr lang="en-US" dirty="0"/>
              <a:t>const </a:t>
            </a:r>
            <a:r>
              <a:rPr lang="en-US" dirty="0" err="1"/>
              <a:t>shipEngine</a:t>
            </a:r>
            <a:r>
              <a:rPr lang="en-US" dirty="0"/>
              <a:t> = new </a:t>
            </a:r>
            <a:r>
              <a:rPr lang="en-US" dirty="0" err="1"/>
              <a:t>ShipEngine</a:t>
            </a:r>
            <a:r>
              <a:rPr lang="en-US" dirty="0"/>
              <a:t>({</a:t>
            </a:r>
          </a:p>
          <a:p>
            <a:r>
              <a:rPr lang="en-US" dirty="0"/>
              <a:t>  </a:t>
            </a:r>
            <a:r>
              <a:rPr lang="en-US" dirty="0" err="1"/>
              <a:t>apiKey</a:t>
            </a:r>
            <a:r>
              <a:rPr lang="en-US" dirty="0"/>
              <a:t>: </a:t>
            </a:r>
            <a:r>
              <a:rPr lang="en-US" dirty="0" err="1"/>
              <a:t>process.env.SHIPENGINE_API_KEY</a:t>
            </a:r>
            <a:r>
              <a:rPr lang="en-US" dirty="0"/>
              <a:t>,</a:t>
            </a:r>
          </a:p>
          <a:p>
            <a:r>
              <a:rPr lang="en-US" dirty="0"/>
              <a:t>});</a:t>
            </a:r>
          </a:p>
          <a:p>
            <a:endParaRPr lang="en-US" dirty="0"/>
          </a:p>
          <a:p>
            <a:r>
              <a:rPr lang="en-US" dirty="0"/>
              <a:t>export { </a:t>
            </a:r>
            <a:r>
              <a:rPr lang="en-US" dirty="0" err="1"/>
              <a:t>shipEngine</a:t>
            </a:r>
            <a:r>
              <a:rPr lang="en-US" dirty="0"/>
              <a:t> };</a:t>
            </a:r>
          </a:p>
        </p:txBody>
      </p:sp>
    </p:spTree>
    <p:extLst>
      <p:ext uri="{BB962C8B-B14F-4D97-AF65-F5344CB8AC3E}">
        <p14:creationId xmlns:p14="http://schemas.microsoft.com/office/powerpoint/2010/main" val="356797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25DB-432D-B391-CB67-00D7E962CD39}"/>
              </a:ext>
            </a:extLst>
          </p:cNvPr>
          <p:cNvSpPr>
            <a:spLocks noGrp="1"/>
          </p:cNvSpPr>
          <p:nvPr>
            <p:ph type="title"/>
          </p:nvPr>
        </p:nvSpPr>
        <p:spPr/>
        <p:txBody>
          <a:bodyPr/>
          <a:lstStyle/>
          <a:p>
            <a:r>
              <a:rPr lang="en-US" b="1" i="0" dirty="0">
                <a:solidFill>
                  <a:srgbClr val="1F2328"/>
                </a:solidFill>
                <a:effectLst/>
                <a:latin typeface="-apple-system"/>
              </a:rPr>
              <a:t>Step 2: Create the API Endpoint</a:t>
            </a:r>
          </a:p>
        </p:txBody>
      </p:sp>
      <p:sp>
        <p:nvSpPr>
          <p:cNvPr id="3" name="Content Placeholder 2">
            <a:extLst>
              <a:ext uri="{FF2B5EF4-FFF2-40B4-BE49-F238E27FC236}">
                <a16:creationId xmlns:a16="http://schemas.microsoft.com/office/drawing/2014/main" id="{163CF95C-3D67-549A-AFB3-9B4BFFFEAFB2}"/>
              </a:ext>
            </a:extLst>
          </p:cNvPr>
          <p:cNvSpPr>
            <a:spLocks noGrp="1"/>
          </p:cNvSpPr>
          <p:nvPr>
            <p:ph idx="1"/>
          </p:nvPr>
        </p:nvSpPr>
        <p:spPr>
          <a:xfrm>
            <a:off x="0" y="1825625"/>
            <a:ext cx="12192000" cy="4667250"/>
          </a:xfrm>
        </p:spPr>
        <p:txBody>
          <a:bodyPr/>
          <a:lstStyle/>
          <a:p>
            <a:r>
              <a:rPr lang="en-US" dirty="0"/>
              <a:t>Create a file name </a:t>
            </a:r>
            <a:r>
              <a:rPr lang="en-US" dirty="0" err="1"/>
              <a:t>api</a:t>
            </a:r>
            <a:r>
              <a:rPr lang="en-US" dirty="0"/>
              <a:t>/</a:t>
            </a:r>
            <a:r>
              <a:rPr lang="en-US" dirty="0" err="1"/>
              <a:t>shipengine</a:t>
            </a:r>
            <a:r>
              <a:rPr lang="en-US" dirty="0"/>
              <a:t>/get-rates/</a:t>
            </a:r>
            <a:r>
              <a:rPr lang="en-US" dirty="0" err="1"/>
              <a:t>route.ts</a:t>
            </a:r>
            <a:br>
              <a:rPr lang="en-US" dirty="0"/>
            </a:br>
            <a:br>
              <a:rPr lang="en-US" dirty="0"/>
            </a:br>
            <a:br>
              <a:rPr lang="en-US" dirty="0"/>
            </a:br>
            <a:br>
              <a:rPr lang="en-US" dirty="0"/>
            </a:br>
            <a:r>
              <a:rPr lang="en-US" dirty="0"/>
              <a:t>You can get the code from my </a:t>
            </a:r>
            <a:r>
              <a:rPr lang="en-US" dirty="0" err="1"/>
              <a:t>github</a:t>
            </a:r>
            <a:r>
              <a:rPr lang="en-US" dirty="0"/>
              <a:t> account with the same name folder and file </a:t>
            </a:r>
            <a:br>
              <a:rPr lang="en-US" dirty="0"/>
            </a:br>
            <a:br>
              <a:rPr lang="en-US" dirty="0"/>
            </a:br>
            <a:r>
              <a:rPr lang="en-US" dirty="0"/>
              <a:t>Here is my </a:t>
            </a:r>
            <a:r>
              <a:rPr lang="en-US" dirty="0" err="1"/>
              <a:t>github</a:t>
            </a:r>
            <a:r>
              <a:rPr lang="en-US" dirty="0"/>
              <a:t> repo link: https://github.com/Hamza123545/Shipengine-api.git</a:t>
            </a:r>
            <a:br>
              <a:rPr lang="en-US" dirty="0"/>
            </a:br>
            <a:endParaRPr lang="en-US" dirty="0"/>
          </a:p>
        </p:txBody>
      </p:sp>
    </p:spTree>
    <p:extLst>
      <p:ext uri="{BB962C8B-B14F-4D97-AF65-F5344CB8AC3E}">
        <p14:creationId xmlns:p14="http://schemas.microsoft.com/office/powerpoint/2010/main" val="146295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CE6C-80D9-C34A-4CB6-42651A2E941A}"/>
              </a:ext>
            </a:extLst>
          </p:cNvPr>
          <p:cNvSpPr>
            <a:spLocks noGrp="1"/>
          </p:cNvSpPr>
          <p:nvPr>
            <p:ph type="title"/>
          </p:nvPr>
        </p:nvSpPr>
        <p:spPr/>
        <p:txBody>
          <a:bodyPr>
            <a:normAutofit/>
          </a:bodyPr>
          <a:lstStyle/>
          <a:p>
            <a:r>
              <a:rPr lang="en-US" b="1" i="0" dirty="0">
                <a:solidFill>
                  <a:srgbClr val="1F2328"/>
                </a:solidFill>
                <a:effectLst/>
                <a:latin typeface="-apple-system"/>
              </a:rPr>
              <a:t>Step 3: Call the API Endpoint from the Frontend</a:t>
            </a:r>
            <a:endParaRPr lang="en-US" dirty="0"/>
          </a:p>
        </p:txBody>
      </p:sp>
      <p:sp>
        <p:nvSpPr>
          <p:cNvPr id="3" name="Content Placeholder 2">
            <a:extLst>
              <a:ext uri="{FF2B5EF4-FFF2-40B4-BE49-F238E27FC236}">
                <a16:creationId xmlns:a16="http://schemas.microsoft.com/office/drawing/2014/main" id="{49B8B2A7-5781-E2E8-752B-3165FBA2CE56}"/>
              </a:ext>
            </a:extLst>
          </p:cNvPr>
          <p:cNvSpPr>
            <a:spLocks noGrp="1"/>
          </p:cNvSpPr>
          <p:nvPr>
            <p:ph idx="1"/>
          </p:nvPr>
        </p:nvSpPr>
        <p:spPr/>
        <p:txBody>
          <a:bodyPr/>
          <a:lstStyle/>
          <a:p>
            <a:r>
              <a:rPr lang="en-US" dirty="0"/>
              <a:t>Run </a:t>
            </a:r>
            <a:r>
              <a:rPr lang="en-US" dirty="0" err="1"/>
              <a:t>npm</a:t>
            </a:r>
            <a:r>
              <a:rPr lang="en-US" dirty="0"/>
              <a:t> run dev in our terminal and call the </a:t>
            </a:r>
            <a:r>
              <a:rPr lang="en-US" dirty="0" err="1"/>
              <a:t>api</a:t>
            </a:r>
            <a:r>
              <a:rPr lang="en-US" dirty="0"/>
              <a:t> in your frontend and you will get the such response like this.</a:t>
            </a:r>
            <a:br>
              <a:rPr lang="en-US" dirty="0"/>
            </a:br>
            <a:endParaRPr lang="en-US" dirty="0"/>
          </a:p>
        </p:txBody>
      </p:sp>
      <p:pic>
        <p:nvPicPr>
          <p:cNvPr id="5" name="Picture 4">
            <a:extLst>
              <a:ext uri="{FF2B5EF4-FFF2-40B4-BE49-F238E27FC236}">
                <a16:creationId xmlns:a16="http://schemas.microsoft.com/office/drawing/2014/main" id="{6E1522D3-10C8-2638-68D9-59210001F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337" y="2697555"/>
            <a:ext cx="9972261" cy="3949824"/>
          </a:xfrm>
          <a:prstGeom prst="rect">
            <a:avLst/>
          </a:prstGeom>
        </p:spPr>
      </p:pic>
    </p:spTree>
    <p:extLst>
      <p:ext uri="{BB962C8B-B14F-4D97-AF65-F5344CB8AC3E}">
        <p14:creationId xmlns:p14="http://schemas.microsoft.com/office/powerpoint/2010/main" val="41850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A7F6-8E48-302B-EFDB-C46E4FC526EF}"/>
              </a:ext>
            </a:extLst>
          </p:cNvPr>
          <p:cNvSpPr>
            <a:spLocks noGrp="1"/>
          </p:cNvSpPr>
          <p:nvPr>
            <p:ph type="title"/>
          </p:nvPr>
        </p:nvSpPr>
        <p:spPr/>
        <p:txBody>
          <a:bodyPr>
            <a:normAutofit/>
          </a:bodyPr>
          <a:lstStyle/>
          <a:p>
            <a:r>
              <a:rPr lang="en-US" b="1" i="0" dirty="0">
                <a:solidFill>
                  <a:srgbClr val="1F2328"/>
                </a:solidFill>
                <a:effectLst/>
                <a:latin typeface="-apple-system"/>
              </a:rPr>
              <a:t>Generating Label</a:t>
            </a:r>
            <a:endParaRPr lang="en-US" dirty="0"/>
          </a:p>
        </p:txBody>
      </p:sp>
      <p:sp>
        <p:nvSpPr>
          <p:cNvPr id="3" name="Content Placeholder 2">
            <a:extLst>
              <a:ext uri="{FF2B5EF4-FFF2-40B4-BE49-F238E27FC236}">
                <a16:creationId xmlns:a16="http://schemas.microsoft.com/office/drawing/2014/main" id="{9BEAE971-27FF-3885-D041-EC36256858F4}"/>
              </a:ext>
            </a:extLst>
          </p:cNvPr>
          <p:cNvSpPr>
            <a:spLocks noGrp="1"/>
          </p:cNvSpPr>
          <p:nvPr>
            <p:ph idx="1"/>
          </p:nvPr>
        </p:nvSpPr>
        <p:spPr/>
        <p:txBody>
          <a:bodyPr/>
          <a:lstStyle/>
          <a:p>
            <a:r>
              <a:rPr lang="en-US" b="1" i="0" dirty="0">
                <a:solidFill>
                  <a:srgbClr val="1F2328"/>
                </a:solidFill>
                <a:effectLst/>
                <a:latin typeface="-apple-system"/>
              </a:rPr>
              <a:t>Step 1: Create the API Endpoint</a:t>
            </a:r>
          </a:p>
          <a:p>
            <a:r>
              <a:rPr lang="en-US" b="0" i="0" dirty="0">
                <a:solidFill>
                  <a:srgbClr val="1F2328"/>
                </a:solidFill>
                <a:effectLst/>
                <a:latin typeface="-apple-system"/>
              </a:rPr>
              <a:t>Create a file </a:t>
            </a:r>
            <a:r>
              <a:rPr lang="en-US" b="0" i="0" dirty="0" err="1">
                <a:solidFill>
                  <a:srgbClr val="1F2328"/>
                </a:solidFill>
                <a:effectLst/>
                <a:latin typeface="-apple-system"/>
              </a:rPr>
              <a:t>api</a:t>
            </a:r>
            <a:r>
              <a:rPr lang="en-US" b="0" i="0" dirty="0">
                <a:solidFill>
                  <a:srgbClr val="1F2328"/>
                </a:solidFill>
                <a:effectLst/>
                <a:latin typeface="-apple-system"/>
              </a:rPr>
              <a:t>/</a:t>
            </a:r>
            <a:r>
              <a:rPr lang="en-US" b="0" i="0" dirty="0" err="1">
                <a:solidFill>
                  <a:srgbClr val="1F2328"/>
                </a:solidFill>
                <a:effectLst/>
                <a:latin typeface="-apple-system"/>
              </a:rPr>
              <a:t>shipengine</a:t>
            </a:r>
            <a:r>
              <a:rPr lang="en-US" b="0" i="0" dirty="0">
                <a:solidFill>
                  <a:srgbClr val="1F2328"/>
                </a:solidFill>
                <a:effectLst/>
                <a:latin typeface="-apple-system"/>
              </a:rPr>
              <a:t>/create-label/</a:t>
            </a:r>
            <a:r>
              <a:rPr lang="en-US" b="0" i="0" dirty="0" err="1">
                <a:solidFill>
                  <a:srgbClr val="1F2328"/>
                </a:solidFill>
                <a:effectLst/>
                <a:latin typeface="-apple-system"/>
              </a:rPr>
              <a:t>route.ts</a:t>
            </a:r>
            <a:endParaRPr lang="en-US" b="0" i="0" dirty="0">
              <a:solidFill>
                <a:srgbClr val="1F2328"/>
              </a:solidFill>
              <a:effectLst/>
              <a:latin typeface="-apple-system"/>
            </a:endParaRPr>
          </a:p>
          <a:p>
            <a:br>
              <a:rPr lang="en-US" dirty="0">
                <a:solidFill>
                  <a:srgbClr val="1F2328"/>
                </a:solidFill>
                <a:latin typeface="-apple-system"/>
              </a:rPr>
            </a:br>
            <a:r>
              <a:rPr lang="en-US" dirty="0">
                <a:solidFill>
                  <a:srgbClr val="1F2328"/>
                </a:solidFill>
                <a:latin typeface="-apple-system"/>
              </a:rPr>
              <a:t>You can get the code my from </a:t>
            </a:r>
            <a:r>
              <a:rPr lang="en-US" dirty="0" err="1">
                <a:solidFill>
                  <a:srgbClr val="1F2328"/>
                </a:solidFill>
                <a:latin typeface="-apple-system"/>
              </a:rPr>
              <a:t>github</a:t>
            </a:r>
            <a:r>
              <a:rPr lang="en-US" dirty="0">
                <a:solidFill>
                  <a:srgbClr val="1F2328"/>
                </a:solidFill>
                <a:latin typeface="-apple-system"/>
              </a:rPr>
              <a:t> repo for this.</a:t>
            </a:r>
          </a:p>
          <a:p>
            <a:endParaRPr lang="en-US" dirty="0">
              <a:solidFill>
                <a:srgbClr val="1F2328"/>
              </a:solidFill>
              <a:latin typeface="-apple-system"/>
            </a:endParaRPr>
          </a:p>
          <a:p>
            <a:endParaRPr lang="en-US" dirty="0"/>
          </a:p>
        </p:txBody>
      </p:sp>
    </p:spTree>
    <p:extLst>
      <p:ext uri="{BB962C8B-B14F-4D97-AF65-F5344CB8AC3E}">
        <p14:creationId xmlns:p14="http://schemas.microsoft.com/office/powerpoint/2010/main" val="180720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CCCD-AE68-1154-B602-3BDF69D1DCB9}"/>
              </a:ext>
            </a:extLst>
          </p:cNvPr>
          <p:cNvSpPr>
            <a:spLocks noGrp="1"/>
          </p:cNvSpPr>
          <p:nvPr>
            <p:ph type="title"/>
          </p:nvPr>
        </p:nvSpPr>
        <p:spPr/>
        <p:txBody>
          <a:bodyPr>
            <a:normAutofit fontScale="90000"/>
          </a:bodyPr>
          <a:lstStyle/>
          <a:p>
            <a:r>
              <a:rPr lang="en-US" b="1" i="0" dirty="0">
                <a:solidFill>
                  <a:srgbClr val="1F2328"/>
                </a:solidFill>
                <a:effectLst/>
                <a:latin typeface="-apple-system"/>
              </a:rPr>
              <a:t>Step 2: Call the API Endpoint from the Frontend</a:t>
            </a:r>
            <a:br>
              <a:rPr lang="en-US" b="1" i="0" dirty="0">
                <a:solidFill>
                  <a:srgbClr val="1F2328"/>
                </a:solidFill>
                <a:effectLst/>
                <a:latin typeface="-apple-system"/>
              </a:rPr>
            </a:br>
            <a:endParaRPr lang="en-US" dirty="0"/>
          </a:p>
        </p:txBody>
      </p:sp>
      <p:pic>
        <p:nvPicPr>
          <p:cNvPr id="5" name="Content Placeholder 4">
            <a:extLst>
              <a:ext uri="{FF2B5EF4-FFF2-40B4-BE49-F238E27FC236}">
                <a16:creationId xmlns:a16="http://schemas.microsoft.com/office/drawing/2014/main" id="{4B57CEA7-E19B-749E-9E74-B61A44EAB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175" y="2845942"/>
            <a:ext cx="10747625" cy="3646933"/>
          </a:xfrm>
        </p:spPr>
      </p:pic>
      <p:sp>
        <p:nvSpPr>
          <p:cNvPr id="6" name="Rectangle 5">
            <a:extLst>
              <a:ext uri="{FF2B5EF4-FFF2-40B4-BE49-F238E27FC236}">
                <a16:creationId xmlns:a16="http://schemas.microsoft.com/office/drawing/2014/main" id="{9513528C-A0BA-81FC-5DB3-B019F54F7ED6}"/>
              </a:ext>
            </a:extLst>
          </p:cNvPr>
          <p:cNvSpPr/>
          <p:nvPr/>
        </p:nvSpPr>
        <p:spPr>
          <a:xfrm>
            <a:off x="1253447" y="1458930"/>
            <a:ext cx="9144000" cy="9657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 will see the code like this in your terminal or console.log</a:t>
            </a:r>
          </a:p>
        </p:txBody>
      </p:sp>
    </p:spTree>
    <p:extLst>
      <p:ext uri="{BB962C8B-B14F-4D97-AF65-F5344CB8AC3E}">
        <p14:creationId xmlns:p14="http://schemas.microsoft.com/office/powerpoint/2010/main" val="269645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DB86-4D92-14AC-0E44-7A5D5F4260AD}"/>
              </a:ext>
            </a:extLst>
          </p:cNvPr>
          <p:cNvSpPr>
            <a:spLocks noGrp="1"/>
          </p:cNvSpPr>
          <p:nvPr>
            <p:ph type="title"/>
          </p:nvPr>
        </p:nvSpPr>
        <p:spPr/>
        <p:txBody>
          <a:bodyPr/>
          <a:lstStyle/>
          <a:p>
            <a:r>
              <a:rPr lang="en-US" b="1" i="0" dirty="0">
                <a:solidFill>
                  <a:srgbClr val="1F2328"/>
                </a:solidFill>
                <a:effectLst/>
                <a:latin typeface="-apple-system"/>
              </a:rPr>
              <a:t>Label Image Example</a:t>
            </a:r>
            <a:br>
              <a:rPr lang="en-US" b="1" i="0" dirty="0">
                <a:solidFill>
                  <a:srgbClr val="1F2328"/>
                </a:solidFill>
                <a:effectLst/>
                <a:latin typeface="-apple-system"/>
              </a:rPr>
            </a:br>
            <a:endParaRPr lang="en-US" dirty="0"/>
          </a:p>
        </p:txBody>
      </p:sp>
      <p:pic>
        <p:nvPicPr>
          <p:cNvPr id="5" name="Content Placeholder 4">
            <a:extLst>
              <a:ext uri="{FF2B5EF4-FFF2-40B4-BE49-F238E27FC236}">
                <a16:creationId xmlns:a16="http://schemas.microsoft.com/office/drawing/2014/main" id="{F97393FF-6BEF-B995-3062-C7A004B86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494" y="1825625"/>
            <a:ext cx="9267290" cy="4351338"/>
          </a:xfrm>
        </p:spPr>
      </p:pic>
    </p:spTree>
    <p:extLst>
      <p:ext uri="{BB962C8B-B14F-4D97-AF65-F5344CB8AC3E}">
        <p14:creationId xmlns:p14="http://schemas.microsoft.com/office/powerpoint/2010/main" val="62651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E6CC-CFB5-F5D7-587B-5483011D7976}"/>
              </a:ext>
            </a:extLst>
          </p:cNvPr>
          <p:cNvSpPr>
            <a:spLocks noGrp="1"/>
          </p:cNvSpPr>
          <p:nvPr>
            <p:ph type="title"/>
          </p:nvPr>
        </p:nvSpPr>
        <p:spPr/>
        <p:txBody>
          <a:bodyPr>
            <a:normAutofit/>
          </a:bodyPr>
          <a:lstStyle/>
          <a:p>
            <a:r>
              <a:rPr lang="en-US" b="1" i="0" dirty="0">
                <a:solidFill>
                  <a:srgbClr val="1F2328"/>
                </a:solidFill>
                <a:effectLst/>
                <a:latin typeface="-apple-system"/>
              </a:rPr>
              <a:t>Tracking Shipments</a:t>
            </a:r>
            <a:endParaRPr lang="en-US" dirty="0"/>
          </a:p>
        </p:txBody>
      </p:sp>
      <p:sp>
        <p:nvSpPr>
          <p:cNvPr id="3" name="Content Placeholder 2">
            <a:extLst>
              <a:ext uri="{FF2B5EF4-FFF2-40B4-BE49-F238E27FC236}">
                <a16:creationId xmlns:a16="http://schemas.microsoft.com/office/drawing/2014/main" id="{B09375E7-40F5-7103-404E-A1E5187F6015}"/>
              </a:ext>
            </a:extLst>
          </p:cNvPr>
          <p:cNvSpPr>
            <a:spLocks noGrp="1"/>
          </p:cNvSpPr>
          <p:nvPr>
            <p:ph idx="1"/>
          </p:nvPr>
        </p:nvSpPr>
        <p:spPr/>
        <p:txBody>
          <a:bodyPr/>
          <a:lstStyle/>
          <a:p>
            <a:pPr algn="l"/>
            <a:r>
              <a:rPr lang="en-US" b="1" i="0" dirty="0">
                <a:solidFill>
                  <a:srgbClr val="1F2328"/>
                </a:solidFill>
                <a:effectLst/>
                <a:latin typeface="-apple-system"/>
              </a:rPr>
              <a:t>Step 1: Create the API Endpoint</a:t>
            </a:r>
          </a:p>
          <a:p>
            <a:pPr algn="l"/>
            <a:r>
              <a:rPr lang="en-US" b="0" i="0" dirty="0">
                <a:solidFill>
                  <a:srgbClr val="1F2328"/>
                </a:solidFill>
                <a:effectLst/>
                <a:latin typeface="-apple-system"/>
              </a:rPr>
              <a:t>In test mode, </a:t>
            </a:r>
            <a:r>
              <a:rPr lang="en-US" b="0" i="0" dirty="0" err="1">
                <a:solidFill>
                  <a:srgbClr val="1F2328"/>
                </a:solidFill>
                <a:effectLst/>
                <a:latin typeface="-apple-system"/>
              </a:rPr>
              <a:t>shipengine</a:t>
            </a:r>
            <a:r>
              <a:rPr lang="en-US" b="0" i="0" dirty="0">
                <a:solidFill>
                  <a:srgbClr val="1F2328"/>
                </a:solidFill>
                <a:effectLst/>
                <a:latin typeface="-apple-system"/>
              </a:rPr>
              <a:t> will not track shipment</a:t>
            </a:r>
          </a:p>
          <a:p>
            <a:br>
              <a:rPr lang="en-US" dirty="0"/>
            </a:br>
            <a:r>
              <a:rPr lang="en-US" dirty="0"/>
              <a:t>Create a file name </a:t>
            </a:r>
            <a:r>
              <a:rPr lang="en-US" dirty="0" err="1"/>
              <a:t>api</a:t>
            </a:r>
            <a:r>
              <a:rPr lang="en-US" dirty="0"/>
              <a:t>/</a:t>
            </a:r>
            <a:r>
              <a:rPr lang="en-US" dirty="0" err="1"/>
              <a:t>shipengine</a:t>
            </a:r>
            <a:r>
              <a:rPr lang="en-US" dirty="0"/>
              <a:t>/track-shipment/</a:t>
            </a:r>
            <a:r>
              <a:rPr lang="en-US" dirty="0" err="1"/>
              <a:t>route.ts</a:t>
            </a:r>
            <a:endParaRPr lang="en-US" dirty="0"/>
          </a:p>
          <a:p>
            <a:pPr algn="l"/>
            <a:r>
              <a:rPr lang="en-US" b="0" i="0" dirty="0">
                <a:solidFill>
                  <a:srgbClr val="1F2328"/>
                </a:solidFill>
                <a:effectLst/>
                <a:latin typeface="-apple-system"/>
              </a:rPr>
              <a:t>you can track order in two ways:</a:t>
            </a:r>
          </a:p>
          <a:p>
            <a:pPr algn="l">
              <a:buFont typeface="Arial" panose="020B0604020202020204" pitchFamily="34" charset="0"/>
              <a:buChar char="•"/>
            </a:pPr>
            <a:r>
              <a:rPr lang="en-US" b="0" i="0" dirty="0">
                <a:solidFill>
                  <a:srgbClr val="1F2328"/>
                </a:solidFill>
                <a:effectLst/>
                <a:latin typeface="-apple-system"/>
              </a:rPr>
              <a:t>using label id</a:t>
            </a:r>
          </a:p>
          <a:p>
            <a:br>
              <a:rPr lang="en-US" dirty="0"/>
            </a:br>
            <a:r>
              <a:rPr lang="en-US" dirty="0"/>
              <a:t>You can get the code for this from my </a:t>
            </a:r>
            <a:r>
              <a:rPr lang="en-US" dirty="0" err="1"/>
              <a:t>Github</a:t>
            </a:r>
            <a:r>
              <a:rPr lang="en-US" dirty="0"/>
              <a:t> Repo</a:t>
            </a:r>
          </a:p>
        </p:txBody>
      </p:sp>
    </p:spTree>
    <p:extLst>
      <p:ext uri="{BB962C8B-B14F-4D97-AF65-F5344CB8AC3E}">
        <p14:creationId xmlns:p14="http://schemas.microsoft.com/office/powerpoint/2010/main" val="174176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E04A-4202-528C-A059-2248AE7B8054}"/>
              </a:ext>
            </a:extLst>
          </p:cNvPr>
          <p:cNvSpPr>
            <a:spLocks noGrp="1"/>
          </p:cNvSpPr>
          <p:nvPr>
            <p:ph type="title"/>
          </p:nvPr>
        </p:nvSpPr>
        <p:spPr/>
        <p:txBody>
          <a:bodyPr>
            <a:normAutofit fontScale="90000"/>
          </a:bodyPr>
          <a:lstStyle/>
          <a:p>
            <a:r>
              <a:rPr lang="en-US" b="1" i="0" dirty="0">
                <a:solidFill>
                  <a:srgbClr val="1F2328"/>
                </a:solidFill>
                <a:effectLst/>
                <a:latin typeface="-apple-system"/>
              </a:rPr>
              <a:t>Step 2: Call the API Endpoint from the Frontend</a:t>
            </a:r>
            <a:br>
              <a:rPr lang="en-US" b="1" i="0" dirty="0">
                <a:solidFill>
                  <a:srgbClr val="1F2328"/>
                </a:solidFill>
                <a:effectLst/>
                <a:latin typeface="-apple-system"/>
              </a:rPr>
            </a:br>
            <a:endParaRPr lang="en-US" dirty="0"/>
          </a:p>
        </p:txBody>
      </p:sp>
      <p:pic>
        <p:nvPicPr>
          <p:cNvPr id="5" name="Content Placeholder 4">
            <a:extLst>
              <a:ext uri="{FF2B5EF4-FFF2-40B4-BE49-F238E27FC236}">
                <a16:creationId xmlns:a16="http://schemas.microsoft.com/office/drawing/2014/main" id="{16DF9E92-DB75-1026-C050-D1FBE4BAB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39" y="3164439"/>
            <a:ext cx="10284432" cy="3012523"/>
          </a:xfrm>
        </p:spPr>
      </p:pic>
      <p:sp>
        <p:nvSpPr>
          <p:cNvPr id="6" name="TextBox 5">
            <a:extLst>
              <a:ext uri="{FF2B5EF4-FFF2-40B4-BE49-F238E27FC236}">
                <a16:creationId xmlns:a16="http://schemas.microsoft.com/office/drawing/2014/main" id="{23018E34-50C0-AF67-4C86-0F3FF665B943}"/>
              </a:ext>
            </a:extLst>
          </p:cNvPr>
          <p:cNvSpPr txBox="1"/>
          <p:nvPr/>
        </p:nvSpPr>
        <p:spPr>
          <a:xfrm>
            <a:off x="1099335" y="1892108"/>
            <a:ext cx="9072081" cy="646331"/>
          </a:xfrm>
          <a:prstGeom prst="rect">
            <a:avLst/>
          </a:prstGeom>
          <a:noFill/>
        </p:spPr>
        <p:txBody>
          <a:bodyPr wrap="square" rtlCol="0">
            <a:spAutoFit/>
          </a:bodyPr>
          <a:lstStyle/>
          <a:p>
            <a:r>
              <a:rPr lang="en-US" b="0" i="0" dirty="0">
                <a:solidFill>
                  <a:srgbClr val="1F2328"/>
                </a:solidFill>
                <a:effectLst/>
                <a:latin typeface="-apple-system"/>
              </a:rPr>
              <a:t>In test mode, </a:t>
            </a:r>
            <a:r>
              <a:rPr lang="en-US" b="0" i="0" dirty="0" err="1">
                <a:solidFill>
                  <a:srgbClr val="1F2328"/>
                </a:solidFill>
                <a:effectLst/>
                <a:latin typeface="-apple-system"/>
              </a:rPr>
              <a:t>shipengine</a:t>
            </a:r>
            <a:r>
              <a:rPr lang="en-US" b="0" i="0" dirty="0">
                <a:solidFill>
                  <a:srgbClr val="1F2328"/>
                </a:solidFill>
                <a:effectLst/>
                <a:latin typeface="-apple-system"/>
              </a:rPr>
              <a:t> will not track shipment, this just for the testing prepose</a:t>
            </a:r>
            <a:r>
              <a:rPr lang="en-US" dirty="0">
                <a:solidFill>
                  <a:srgbClr val="1F2328"/>
                </a:solidFill>
                <a:latin typeface="-apple-system"/>
              </a:rPr>
              <a:t>, for live tracking we have to go for </a:t>
            </a:r>
            <a:r>
              <a:rPr lang="en-US" dirty="0" err="1">
                <a:solidFill>
                  <a:srgbClr val="1F2328"/>
                </a:solidFill>
                <a:latin typeface="-apple-system"/>
              </a:rPr>
              <a:t>subscribtion</a:t>
            </a:r>
            <a:r>
              <a:rPr lang="en-US" dirty="0">
                <a:solidFill>
                  <a:srgbClr val="1F2328"/>
                </a:solidFill>
                <a:latin typeface="-apple-system"/>
              </a:rPr>
              <a:t>.</a:t>
            </a:r>
            <a:endParaRPr lang="en-US" dirty="0"/>
          </a:p>
        </p:txBody>
      </p:sp>
    </p:spTree>
    <p:extLst>
      <p:ext uri="{BB962C8B-B14F-4D97-AF65-F5344CB8AC3E}">
        <p14:creationId xmlns:p14="http://schemas.microsoft.com/office/powerpoint/2010/main" val="221358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96D8-835A-450D-B290-BC164309C6C5}"/>
              </a:ext>
            </a:extLst>
          </p:cNvPr>
          <p:cNvSpPr>
            <a:spLocks noGrp="1"/>
          </p:cNvSpPr>
          <p:nvPr>
            <p:ph type="title"/>
          </p:nvPr>
        </p:nvSpPr>
        <p:spPr/>
        <p:txBody>
          <a:bodyPr/>
          <a:lstStyle/>
          <a:p>
            <a:r>
              <a:rPr lang="en-US" b="1" i="0">
                <a:solidFill>
                  <a:srgbClr val="1F2328"/>
                </a:solidFill>
                <a:effectLst/>
                <a:latin typeface="-apple-system"/>
              </a:rPr>
              <a:t>Conclusion</a:t>
            </a:r>
          </a:p>
        </p:txBody>
      </p:sp>
      <p:sp>
        <p:nvSpPr>
          <p:cNvPr id="3" name="Content Placeholder 2">
            <a:extLst>
              <a:ext uri="{FF2B5EF4-FFF2-40B4-BE49-F238E27FC236}">
                <a16:creationId xmlns:a16="http://schemas.microsoft.com/office/drawing/2014/main" id="{5A6CDDD4-6107-33E2-C1AC-009685FF9AE3}"/>
              </a:ext>
            </a:extLst>
          </p:cNvPr>
          <p:cNvSpPr>
            <a:spLocks noGrp="1"/>
          </p:cNvSpPr>
          <p:nvPr>
            <p:ph idx="1"/>
          </p:nvPr>
        </p:nvSpPr>
        <p:spPr/>
        <p:txBody>
          <a:bodyPr/>
          <a:lstStyle/>
          <a:p>
            <a:r>
              <a:rPr lang="en-US" b="0" i="0" dirty="0">
                <a:solidFill>
                  <a:srgbClr val="1F2328"/>
                </a:solidFill>
                <a:effectLst/>
                <a:latin typeface="-apple-system"/>
              </a:rPr>
              <a:t>This guide helps you set up </a:t>
            </a:r>
            <a:r>
              <a:rPr lang="en-US" b="0" i="0" dirty="0" err="1">
                <a:solidFill>
                  <a:srgbClr val="1F2328"/>
                </a:solidFill>
                <a:effectLst/>
                <a:latin typeface="-apple-system"/>
              </a:rPr>
              <a:t>ShipEngine</a:t>
            </a:r>
            <a:r>
              <a:rPr lang="en-US" b="0" i="0" dirty="0">
                <a:solidFill>
                  <a:srgbClr val="1F2328"/>
                </a:solidFill>
                <a:effectLst/>
                <a:latin typeface="-apple-system"/>
              </a:rPr>
              <a:t> with your Next.js app, from getting API keys to creating shipments, printing labels, and tracking orders. By following these steps, you can make your shipping process simple and efficient. If you have any questions, check out the </a:t>
            </a:r>
            <a:r>
              <a:rPr lang="en-US" b="0" i="0" dirty="0" err="1">
                <a:solidFill>
                  <a:srgbClr val="1F2328"/>
                </a:solidFill>
                <a:effectLst/>
                <a:latin typeface="-apple-system"/>
              </a:rPr>
              <a:t>ShipEngine</a:t>
            </a:r>
            <a:r>
              <a:rPr lang="en-US" b="0" i="0" dirty="0">
                <a:solidFill>
                  <a:srgbClr val="1F2328"/>
                </a:solidFill>
                <a:effectLst/>
                <a:latin typeface="-apple-system"/>
              </a:rPr>
              <a:t> Documentation or contact their support team.</a:t>
            </a:r>
            <a:endParaRPr lang="en-US" dirty="0"/>
          </a:p>
        </p:txBody>
      </p:sp>
    </p:spTree>
    <p:extLst>
      <p:ext uri="{BB962C8B-B14F-4D97-AF65-F5344CB8AC3E}">
        <p14:creationId xmlns:p14="http://schemas.microsoft.com/office/powerpoint/2010/main" val="117628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3EA6-015B-D0EC-21B3-BFD6F47B1228}"/>
              </a:ext>
            </a:extLst>
          </p:cNvPr>
          <p:cNvSpPr>
            <a:spLocks noGrp="1"/>
          </p:cNvSpPr>
          <p:nvPr>
            <p:ph type="title"/>
          </p:nvPr>
        </p:nvSpPr>
        <p:spPr/>
        <p:txBody>
          <a:bodyPr>
            <a:normAutofit/>
          </a:bodyPr>
          <a:lstStyle/>
          <a:p>
            <a:r>
              <a:rPr lang="en-US" b="1" i="0" dirty="0">
                <a:solidFill>
                  <a:srgbClr val="1F2328"/>
                </a:solidFill>
                <a:effectLst/>
                <a:latin typeface="-apple-system"/>
              </a:rPr>
              <a:t>Getting Started</a:t>
            </a:r>
            <a:endParaRPr lang="en-US" dirty="0"/>
          </a:p>
        </p:txBody>
      </p:sp>
      <p:sp>
        <p:nvSpPr>
          <p:cNvPr id="3" name="Content Placeholder 2">
            <a:extLst>
              <a:ext uri="{FF2B5EF4-FFF2-40B4-BE49-F238E27FC236}">
                <a16:creationId xmlns:a16="http://schemas.microsoft.com/office/drawing/2014/main" id="{4F052F17-A802-A120-09C0-81573A404F4C}"/>
              </a:ext>
            </a:extLst>
          </p:cNvPr>
          <p:cNvSpPr>
            <a:spLocks noGrp="1"/>
          </p:cNvSpPr>
          <p:nvPr>
            <p:ph idx="1"/>
          </p:nvPr>
        </p:nvSpPr>
        <p:spPr/>
        <p:txBody>
          <a:bodyPr/>
          <a:lstStyle/>
          <a:p>
            <a:pPr algn="l"/>
            <a:r>
              <a:rPr lang="en-US" b="1" i="0" dirty="0">
                <a:solidFill>
                  <a:srgbClr val="1F2328"/>
                </a:solidFill>
                <a:effectLst/>
                <a:latin typeface="-apple-system"/>
              </a:rPr>
              <a:t>Prerequisites</a:t>
            </a:r>
          </a:p>
          <a:p>
            <a:pPr algn="l"/>
            <a:r>
              <a:rPr lang="en-US" b="0" i="0" dirty="0">
                <a:solidFill>
                  <a:srgbClr val="1F2328"/>
                </a:solidFill>
                <a:effectLst/>
                <a:latin typeface="-apple-system"/>
              </a:rPr>
              <a:t>Before starting, ensure you have the following installed:</a:t>
            </a:r>
          </a:p>
          <a:p>
            <a:pPr algn="l">
              <a:buFont typeface="Arial" panose="020B0604020202020204" pitchFamily="34" charset="0"/>
              <a:buChar char="•"/>
            </a:pPr>
            <a:r>
              <a:rPr lang="en-US" b="1" i="0" dirty="0">
                <a:solidFill>
                  <a:srgbClr val="1F2328"/>
                </a:solidFill>
                <a:effectLst/>
                <a:latin typeface="-apple-system"/>
              </a:rPr>
              <a:t>Node.js</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Next.js</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Tailwind CSS</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TypeScript</a:t>
            </a:r>
            <a:br>
              <a:rPr lang="en-US" b="0" i="0" dirty="0">
                <a:solidFill>
                  <a:srgbClr val="1F2328"/>
                </a:solidFill>
                <a:effectLst/>
                <a:latin typeface="-apple-system"/>
              </a:rPr>
            </a:br>
            <a:endParaRPr lang="en-US" dirty="0"/>
          </a:p>
        </p:txBody>
      </p:sp>
    </p:spTree>
    <p:extLst>
      <p:ext uri="{BB962C8B-B14F-4D97-AF65-F5344CB8AC3E}">
        <p14:creationId xmlns:p14="http://schemas.microsoft.com/office/powerpoint/2010/main" val="289340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C5C2-43AD-6C8B-6EA0-7EB65694B65A}"/>
              </a:ext>
            </a:extLst>
          </p:cNvPr>
          <p:cNvSpPr>
            <a:spLocks noGrp="1"/>
          </p:cNvSpPr>
          <p:nvPr>
            <p:ph type="title"/>
          </p:nvPr>
        </p:nvSpPr>
        <p:spPr/>
        <p:txBody>
          <a:bodyPr/>
          <a:lstStyle/>
          <a:p>
            <a:r>
              <a:rPr lang="en-US" b="1" i="0" dirty="0">
                <a:solidFill>
                  <a:srgbClr val="1F2328"/>
                </a:solidFill>
                <a:effectLst/>
                <a:latin typeface="-apple-system"/>
              </a:rPr>
              <a:t>Installation</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EF6A9B89-0DD7-00A9-2425-E7B3522DE920}"/>
              </a:ext>
            </a:extLst>
          </p:cNvPr>
          <p:cNvSpPr>
            <a:spLocks noGrp="1"/>
          </p:cNvSpPr>
          <p:nvPr>
            <p:ph idx="1"/>
          </p:nvPr>
        </p:nvSpPr>
        <p:spPr/>
        <p:txBody>
          <a:bodyPr/>
          <a:lstStyle/>
          <a:p>
            <a:pPr algn="l"/>
            <a:r>
              <a:rPr lang="en-US" b="1" i="0" dirty="0">
                <a:solidFill>
                  <a:srgbClr val="1F2328"/>
                </a:solidFill>
                <a:effectLst/>
                <a:latin typeface="-apple-system"/>
              </a:rPr>
              <a:t>Step 1: Create a Next.js Application</a:t>
            </a:r>
          </a:p>
          <a:p>
            <a:r>
              <a:rPr lang="en-US" dirty="0" err="1"/>
              <a:t>npx</a:t>
            </a:r>
            <a:r>
              <a:rPr lang="en-US" dirty="0"/>
              <a:t> </a:t>
            </a:r>
            <a:r>
              <a:rPr lang="en-US" dirty="0" err="1"/>
              <a:t>create-next-app@latest</a:t>
            </a:r>
            <a:r>
              <a:rPr lang="en-US" dirty="0"/>
              <a:t> my-app</a:t>
            </a:r>
            <a:endParaRPr lang="en-US" dirty="0">
              <a:solidFill>
                <a:srgbClr val="1F2328"/>
              </a:solidFill>
              <a:latin typeface="-apple-system"/>
            </a:endParaRPr>
          </a:p>
          <a:p>
            <a:endParaRPr lang="en-US" dirty="0">
              <a:solidFill>
                <a:srgbClr val="1F2328"/>
              </a:solidFill>
              <a:latin typeface="-apple-system"/>
            </a:endParaRPr>
          </a:p>
          <a:p>
            <a:endParaRPr lang="en-US" dirty="0">
              <a:solidFill>
                <a:srgbClr val="1F2328"/>
              </a:solidFill>
              <a:latin typeface="-apple-system"/>
            </a:endParaRPr>
          </a:p>
          <a:p>
            <a:endParaRPr lang="en-US" dirty="0">
              <a:solidFill>
                <a:srgbClr val="1F2328"/>
              </a:solidFill>
              <a:latin typeface="-apple-system"/>
            </a:endParaRPr>
          </a:p>
          <a:p>
            <a:pPr algn="l"/>
            <a:r>
              <a:rPr lang="en-US" b="1" i="0" dirty="0">
                <a:solidFill>
                  <a:srgbClr val="1F2328"/>
                </a:solidFill>
                <a:effectLst/>
                <a:latin typeface="-apple-system"/>
              </a:rPr>
              <a:t>Step 2: Install </a:t>
            </a:r>
            <a:r>
              <a:rPr lang="en-US" b="1" i="0" dirty="0" err="1">
                <a:solidFill>
                  <a:srgbClr val="1F2328"/>
                </a:solidFill>
                <a:effectLst/>
                <a:latin typeface="-apple-system"/>
              </a:rPr>
              <a:t>ShipEngine</a:t>
            </a:r>
            <a:endParaRPr lang="en-US" b="1" dirty="0">
              <a:solidFill>
                <a:srgbClr val="1F2328"/>
              </a:solidFill>
              <a:latin typeface="-apple-system"/>
            </a:endParaRPr>
          </a:p>
          <a:p>
            <a:pPr algn="l"/>
            <a:r>
              <a:rPr lang="en-US" b="0" i="0" dirty="0" err="1">
                <a:solidFill>
                  <a:srgbClr val="1F2328"/>
                </a:solidFill>
                <a:effectLst/>
                <a:latin typeface="-apple-system"/>
              </a:rPr>
              <a:t>npm</a:t>
            </a:r>
            <a:r>
              <a:rPr lang="en-US" b="0" i="0" dirty="0">
                <a:solidFill>
                  <a:srgbClr val="1F2328"/>
                </a:solidFill>
                <a:effectLst/>
                <a:latin typeface="-apple-system"/>
              </a:rPr>
              <a:t> install </a:t>
            </a:r>
            <a:r>
              <a:rPr lang="en-US" b="0" i="0" dirty="0" err="1">
                <a:solidFill>
                  <a:srgbClr val="1F2328"/>
                </a:solidFill>
                <a:effectLst/>
                <a:latin typeface="-apple-system"/>
              </a:rPr>
              <a:t>shipengine</a:t>
            </a:r>
            <a:br>
              <a:rPr lang="en-US" b="0" i="0" dirty="0">
                <a:solidFill>
                  <a:srgbClr val="1F2328"/>
                </a:solidFill>
                <a:effectLst/>
                <a:latin typeface="-apple-system"/>
              </a:rPr>
            </a:br>
            <a:endParaRPr lang="en-US" dirty="0"/>
          </a:p>
        </p:txBody>
      </p:sp>
    </p:spTree>
    <p:extLst>
      <p:ext uri="{BB962C8B-B14F-4D97-AF65-F5344CB8AC3E}">
        <p14:creationId xmlns:p14="http://schemas.microsoft.com/office/powerpoint/2010/main" val="108724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5069-4F5F-2A11-A65A-2E30F7EB9B67}"/>
              </a:ext>
            </a:extLst>
          </p:cNvPr>
          <p:cNvSpPr>
            <a:spLocks noGrp="1"/>
          </p:cNvSpPr>
          <p:nvPr>
            <p:ph type="title"/>
          </p:nvPr>
        </p:nvSpPr>
        <p:spPr/>
        <p:txBody>
          <a:bodyPr>
            <a:normAutofit/>
          </a:bodyPr>
          <a:lstStyle/>
          <a:p>
            <a:r>
              <a:rPr lang="en-US" b="1" i="0" dirty="0">
                <a:solidFill>
                  <a:srgbClr val="1F2328"/>
                </a:solidFill>
                <a:effectLst/>
                <a:latin typeface="-apple-system"/>
              </a:rPr>
              <a:t>Setting Up </a:t>
            </a:r>
            <a:r>
              <a:rPr lang="en-US" b="1" i="0" dirty="0" err="1">
                <a:solidFill>
                  <a:srgbClr val="1F2328"/>
                </a:solidFill>
                <a:effectLst/>
                <a:latin typeface="-apple-system"/>
              </a:rPr>
              <a:t>ShipEngine</a:t>
            </a:r>
            <a:endParaRPr lang="en-US" dirty="0"/>
          </a:p>
        </p:txBody>
      </p:sp>
      <p:sp>
        <p:nvSpPr>
          <p:cNvPr id="3" name="Content Placeholder 2">
            <a:extLst>
              <a:ext uri="{FF2B5EF4-FFF2-40B4-BE49-F238E27FC236}">
                <a16:creationId xmlns:a16="http://schemas.microsoft.com/office/drawing/2014/main" id="{BF24544D-7F57-5F3E-F828-BF9CC5166B1F}"/>
              </a:ext>
            </a:extLst>
          </p:cNvPr>
          <p:cNvSpPr>
            <a:spLocks noGrp="1"/>
          </p:cNvSpPr>
          <p:nvPr>
            <p:ph idx="1"/>
          </p:nvPr>
        </p:nvSpPr>
        <p:spPr>
          <a:xfrm>
            <a:off x="735459" y="1445481"/>
            <a:ext cx="10515600" cy="4351338"/>
          </a:xfrm>
        </p:spPr>
        <p:txBody>
          <a:bodyPr/>
          <a:lstStyle/>
          <a:p>
            <a:pPr algn="l"/>
            <a:r>
              <a:rPr lang="en-US" b="1" i="0" dirty="0">
                <a:solidFill>
                  <a:srgbClr val="1F2328"/>
                </a:solidFill>
                <a:effectLst/>
                <a:latin typeface="-apple-system"/>
              </a:rPr>
              <a:t>Getting Your Test API Key</a:t>
            </a:r>
          </a:p>
          <a:p>
            <a:pPr algn="l"/>
            <a:r>
              <a:rPr lang="en-US" b="0" i="0" dirty="0">
                <a:solidFill>
                  <a:srgbClr val="1F2328"/>
                </a:solidFill>
                <a:effectLst/>
                <a:latin typeface="-apple-system"/>
              </a:rPr>
              <a:t>Follow these steps to obtain your </a:t>
            </a:r>
            <a:r>
              <a:rPr lang="en-US" b="0" i="0" dirty="0" err="1">
                <a:solidFill>
                  <a:srgbClr val="1F2328"/>
                </a:solidFill>
                <a:effectLst/>
                <a:latin typeface="-apple-system"/>
              </a:rPr>
              <a:t>ShipEngine</a:t>
            </a:r>
            <a:r>
              <a:rPr lang="en-US" b="0" i="0" dirty="0">
                <a:solidFill>
                  <a:srgbClr val="1F2328"/>
                </a:solidFill>
                <a:effectLst/>
                <a:latin typeface="-apple-system"/>
              </a:rPr>
              <a:t> test API key:</a:t>
            </a:r>
          </a:p>
          <a:p>
            <a:pPr algn="l">
              <a:buFont typeface="+mj-lt"/>
              <a:buAutoNum type="arabicPeriod"/>
            </a:pPr>
            <a:r>
              <a:rPr lang="en-US" b="1" i="0" dirty="0">
                <a:solidFill>
                  <a:srgbClr val="1F2328"/>
                </a:solidFill>
                <a:effectLst/>
                <a:latin typeface="-apple-system"/>
              </a:rPr>
              <a:t>Create an account</a:t>
            </a:r>
            <a:r>
              <a:rPr lang="en-US" b="0" i="0" dirty="0">
                <a:solidFill>
                  <a:srgbClr val="1F2328"/>
                </a:solidFill>
                <a:effectLst/>
                <a:latin typeface="-apple-system"/>
              </a:rPr>
              <a:t> at </a:t>
            </a:r>
            <a:r>
              <a:rPr lang="en-US" b="0" i="0" u="sng" dirty="0" err="1">
                <a:solidFill>
                  <a:srgbClr val="1F2328"/>
                </a:solidFill>
                <a:effectLst/>
                <a:latin typeface="-apple-system"/>
                <a:hlinkClick r:id="rId2"/>
              </a:rPr>
              <a:t>ShipEngine</a:t>
            </a:r>
            <a:r>
              <a:rPr lang="en-US" b="0" i="0" dirty="0">
                <a:solidFill>
                  <a:srgbClr val="1F2328"/>
                </a:solidFill>
                <a:effectLst/>
                <a:latin typeface="-apple-system"/>
              </a:rPr>
              <a:t>.</a:t>
            </a:r>
          </a:p>
          <a:p>
            <a:endParaRPr lang="en-US" dirty="0"/>
          </a:p>
        </p:txBody>
      </p:sp>
      <p:pic>
        <p:nvPicPr>
          <p:cNvPr id="5" name="Picture 4">
            <a:extLst>
              <a:ext uri="{FF2B5EF4-FFF2-40B4-BE49-F238E27FC236}">
                <a16:creationId xmlns:a16="http://schemas.microsoft.com/office/drawing/2014/main" id="{95FA432E-07B3-444D-549B-CC0B60A02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331" y="2926187"/>
            <a:ext cx="7849457" cy="3283325"/>
          </a:xfrm>
          <a:prstGeom prst="rect">
            <a:avLst/>
          </a:prstGeom>
        </p:spPr>
      </p:pic>
    </p:spTree>
    <p:extLst>
      <p:ext uri="{BB962C8B-B14F-4D97-AF65-F5344CB8AC3E}">
        <p14:creationId xmlns:p14="http://schemas.microsoft.com/office/powerpoint/2010/main" val="334180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BCD1-2362-BCC7-90E8-9F2A022D2358}"/>
              </a:ext>
            </a:extLst>
          </p:cNvPr>
          <p:cNvSpPr>
            <a:spLocks noGrp="1"/>
          </p:cNvSpPr>
          <p:nvPr>
            <p:ph type="title"/>
          </p:nvPr>
        </p:nvSpPr>
        <p:spPr/>
        <p:txBody>
          <a:bodyPr>
            <a:normAutofit/>
          </a:bodyPr>
          <a:lstStyle/>
          <a:p>
            <a:r>
              <a:rPr lang="en-US" sz="3100" b="1" i="0" dirty="0">
                <a:solidFill>
                  <a:srgbClr val="1F2328"/>
                </a:solidFill>
                <a:effectLst/>
                <a:latin typeface="-apple-system"/>
              </a:rPr>
              <a:t>Verify your email through the link sent by </a:t>
            </a:r>
            <a:r>
              <a:rPr lang="en-US" sz="3100" b="1" i="0" dirty="0" err="1">
                <a:solidFill>
                  <a:srgbClr val="1F2328"/>
                </a:solidFill>
                <a:effectLst/>
                <a:latin typeface="-apple-system"/>
              </a:rPr>
              <a:t>ShipEngine</a:t>
            </a:r>
            <a:r>
              <a:rPr lang="en-US" sz="3100" b="1" i="0" dirty="0">
                <a:solidFill>
                  <a:srgbClr val="1F2328"/>
                </a:solidFill>
                <a:effectLst/>
                <a:latin typeface="-apple-system"/>
              </a:rPr>
              <a:t>.</a:t>
            </a:r>
            <a:br>
              <a:rPr lang="en-US" sz="3100" b="1" i="0" dirty="0">
                <a:solidFill>
                  <a:srgbClr val="1F2328"/>
                </a:solidFill>
                <a:effectLst/>
                <a:latin typeface="-apple-system"/>
              </a:rPr>
            </a:br>
            <a:r>
              <a:rPr lang="en-US" sz="3100" b="1" i="0" dirty="0">
                <a:solidFill>
                  <a:srgbClr val="1F2328"/>
                </a:solidFill>
                <a:effectLst/>
                <a:latin typeface="-apple-system"/>
              </a:rPr>
              <a:t>Log in to your account.</a:t>
            </a:r>
            <a:endParaRPr lang="en-US" b="1" dirty="0"/>
          </a:p>
        </p:txBody>
      </p:sp>
      <p:pic>
        <p:nvPicPr>
          <p:cNvPr id="5" name="Content Placeholder 4">
            <a:extLst>
              <a:ext uri="{FF2B5EF4-FFF2-40B4-BE49-F238E27FC236}">
                <a16:creationId xmlns:a16="http://schemas.microsoft.com/office/drawing/2014/main" id="{1945DF9C-002C-D679-8459-95769042A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578" y="1825625"/>
            <a:ext cx="9180844" cy="4351338"/>
          </a:xfrm>
        </p:spPr>
      </p:pic>
    </p:spTree>
    <p:extLst>
      <p:ext uri="{BB962C8B-B14F-4D97-AF65-F5344CB8AC3E}">
        <p14:creationId xmlns:p14="http://schemas.microsoft.com/office/powerpoint/2010/main" val="155634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8BE4-786F-6FF1-F466-49F32D701E52}"/>
              </a:ext>
            </a:extLst>
          </p:cNvPr>
          <p:cNvSpPr>
            <a:spLocks noGrp="1"/>
          </p:cNvSpPr>
          <p:nvPr>
            <p:ph type="title"/>
          </p:nvPr>
        </p:nvSpPr>
        <p:spPr/>
        <p:txBody>
          <a:bodyPr/>
          <a:lstStyle/>
          <a:p>
            <a:r>
              <a:rPr lang="en-US" b="0" i="0" dirty="0">
                <a:solidFill>
                  <a:srgbClr val="1F2328"/>
                </a:solidFill>
                <a:effectLst/>
                <a:latin typeface="-apple-system"/>
              </a:rPr>
              <a:t>Select the free plan.</a:t>
            </a:r>
            <a:endParaRPr lang="en-US" dirty="0"/>
          </a:p>
        </p:txBody>
      </p:sp>
      <p:pic>
        <p:nvPicPr>
          <p:cNvPr id="5" name="Content Placeholder 4">
            <a:extLst>
              <a:ext uri="{FF2B5EF4-FFF2-40B4-BE49-F238E27FC236}">
                <a16:creationId xmlns:a16="http://schemas.microsoft.com/office/drawing/2014/main" id="{06864389-DC94-0174-E2A6-BDF8A2BB6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1322"/>
            <a:ext cx="10515600" cy="4079943"/>
          </a:xfrm>
        </p:spPr>
      </p:pic>
    </p:spTree>
    <p:extLst>
      <p:ext uri="{BB962C8B-B14F-4D97-AF65-F5344CB8AC3E}">
        <p14:creationId xmlns:p14="http://schemas.microsoft.com/office/powerpoint/2010/main" val="281459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FE39-6734-2220-6C38-7E47379AFCF5}"/>
              </a:ext>
            </a:extLst>
          </p:cNvPr>
          <p:cNvSpPr>
            <a:spLocks noGrp="1"/>
          </p:cNvSpPr>
          <p:nvPr>
            <p:ph type="title"/>
          </p:nvPr>
        </p:nvSpPr>
        <p:spPr/>
        <p:txBody>
          <a:bodyPr/>
          <a:lstStyle/>
          <a:p>
            <a:r>
              <a:rPr lang="en-US" b="0" i="0" dirty="0">
                <a:solidFill>
                  <a:srgbClr val="1F2328"/>
                </a:solidFill>
                <a:effectLst/>
                <a:latin typeface="-apple-system"/>
              </a:rPr>
              <a:t>On the dashboard, click on "Enable Later" if prompted.</a:t>
            </a:r>
            <a:endParaRPr lang="en-US" dirty="0"/>
          </a:p>
        </p:txBody>
      </p:sp>
      <p:pic>
        <p:nvPicPr>
          <p:cNvPr id="5" name="Content Placeholder 4">
            <a:extLst>
              <a:ext uri="{FF2B5EF4-FFF2-40B4-BE49-F238E27FC236}">
                <a16:creationId xmlns:a16="http://schemas.microsoft.com/office/drawing/2014/main" id="{FDF4B3E8-A96A-E551-115C-B6C0F38FC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719" y="1825625"/>
            <a:ext cx="9192562" cy="4351338"/>
          </a:xfrm>
        </p:spPr>
      </p:pic>
    </p:spTree>
    <p:extLst>
      <p:ext uri="{BB962C8B-B14F-4D97-AF65-F5344CB8AC3E}">
        <p14:creationId xmlns:p14="http://schemas.microsoft.com/office/powerpoint/2010/main" val="352882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AB91-9FDF-9891-7FA4-4F780EC7C88B}"/>
              </a:ext>
            </a:extLst>
          </p:cNvPr>
          <p:cNvSpPr>
            <a:spLocks noGrp="1"/>
          </p:cNvSpPr>
          <p:nvPr>
            <p:ph type="title"/>
          </p:nvPr>
        </p:nvSpPr>
        <p:spPr/>
        <p:txBody>
          <a:bodyPr/>
          <a:lstStyle/>
          <a:p>
            <a:r>
              <a:rPr lang="en-US" b="0" i="0" dirty="0">
                <a:solidFill>
                  <a:srgbClr val="1F2328"/>
                </a:solidFill>
                <a:effectLst/>
                <a:latin typeface="-apple-system"/>
              </a:rPr>
              <a:t>Copy your API key from the </a:t>
            </a:r>
            <a:r>
              <a:rPr lang="en-US" b="0" i="0" u="sng" dirty="0">
                <a:effectLst/>
                <a:latin typeface="-apple-system"/>
                <a:hlinkClick r:id="rId2"/>
              </a:rPr>
              <a:t>dashboard</a:t>
            </a:r>
            <a:r>
              <a:rPr lang="en-US" b="0" i="0" dirty="0">
                <a:solidFill>
                  <a:srgbClr val="1F2328"/>
                </a:solidFill>
                <a:effectLst/>
                <a:latin typeface="-apple-system"/>
              </a:rPr>
              <a:t> or </a:t>
            </a:r>
            <a:r>
              <a:rPr lang="en-US" b="0" i="0" u="sng" dirty="0">
                <a:effectLst/>
                <a:latin typeface="-apple-system"/>
                <a:hlinkClick r:id="rId3"/>
              </a:rPr>
              <a:t>generate new API key</a:t>
            </a:r>
            <a:r>
              <a:rPr lang="en-US" b="0" i="0" dirty="0">
                <a:solidFill>
                  <a:srgbClr val="1F2328"/>
                </a:solidFill>
                <a:effectLst/>
                <a:latin typeface="-apple-system"/>
              </a:rPr>
              <a:t>.</a:t>
            </a:r>
            <a:endParaRPr lang="en-US" dirty="0"/>
          </a:p>
        </p:txBody>
      </p:sp>
      <p:pic>
        <p:nvPicPr>
          <p:cNvPr id="9" name="Content Placeholder 8">
            <a:extLst>
              <a:ext uri="{FF2B5EF4-FFF2-40B4-BE49-F238E27FC236}">
                <a16:creationId xmlns:a16="http://schemas.microsoft.com/office/drawing/2014/main" id="{8572F800-0CF7-7FF4-660E-0E7ECB5D51E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5462" y="1825625"/>
            <a:ext cx="8721075" cy="4351338"/>
          </a:xfrm>
        </p:spPr>
      </p:pic>
    </p:spTree>
    <p:extLst>
      <p:ext uri="{BB962C8B-B14F-4D97-AF65-F5344CB8AC3E}">
        <p14:creationId xmlns:p14="http://schemas.microsoft.com/office/powerpoint/2010/main" val="733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D1EC-2223-0EBF-ADC6-00F41C2FC42D}"/>
              </a:ext>
            </a:extLst>
          </p:cNvPr>
          <p:cNvSpPr>
            <a:spLocks noGrp="1"/>
          </p:cNvSpPr>
          <p:nvPr>
            <p:ph type="title"/>
          </p:nvPr>
        </p:nvSpPr>
        <p:spPr/>
        <p:txBody>
          <a:bodyPr>
            <a:normAutofit/>
          </a:bodyPr>
          <a:lstStyle/>
          <a:p>
            <a:r>
              <a:rPr lang="en-US" b="1" i="0" dirty="0">
                <a:solidFill>
                  <a:srgbClr val="1F2328"/>
                </a:solidFill>
                <a:effectLst/>
                <a:latin typeface="-apple-system"/>
              </a:rPr>
              <a:t>Setting Environment Variables</a:t>
            </a:r>
            <a:endParaRPr lang="en-US" dirty="0"/>
          </a:p>
        </p:txBody>
      </p:sp>
      <p:sp>
        <p:nvSpPr>
          <p:cNvPr id="3" name="Content Placeholder 2">
            <a:extLst>
              <a:ext uri="{FF2B5EF4-FFF2-40B4-BE49-F238E27FC236}">
                <a16:creationId xmlns:a16="http://schemas.microsoft.com/office/drawing/2014/main" id="{C2D43039-6890-5171-6DD2-3F88060DEB7F}"/>
              </a:ext>
            </a:extLst>
          </p:cNvPr>
          <p:cNvSpPr>
            <a:spLocks noGrp="1"/>
          </p:cNvSpPr>
          <p:nvPr>
            <p:ph idx="1"/>
          </p:nvPr>
        </p:nvSpPr>
        <p:spPr/>
        <p:txBody>
          <a:bodyPr/>
          <a:lstStyle/>
          <a:p>
            <a:r>
              <a:rPr lang="en-US" dirty="0"/>
              <a:t>Create an .env file in your project and add the variables.</a:t>
            </a:r>
            <a:br>
              <a:rPr lang="en-US" dirty="0"/>
            </a:br>
            <a:br>
              <a:rPr lang="en-US" dirty="0"/>
            </a:br>
            <a:br>
              <a:rPr lang="en-US" dirty="0"/>
            </a:br>
            <a:r>
              <a:rPr lang="en-US" dirty="0"/>
              <a:t>SHIPENGINE_API_KEY="YOUR_API_KEY"</a:t>
            </a:r>
          </a:p>
          <a:p>
            <a:r>
              <a:rPr lang="en-US" dirty="0"/>
              <a:t>SHIPENGINE_FIRST_COURIER="</a:t>
            </a:r>
            <a:r>
              <a:rPr lang="en-US" dirty="0" err="1"/>
              <a:t>your_first_carrier_code</a:t>
            </a:r>
            <a:r>
              <a:rPr lang="en-US" dirty="0"/>
              <a:t>"</a:t>
            </a:r>
          </a:p>
          <a:p>
            <a:r>
              <a:rPr lang="en-US" dirty="0"/>
              <a:t>SHIPENGINE_SECOND_COURIER="</a:t>
            </a:r>
            <a:r>
              <a:rPr lang="en-US" dirty="0" err="1"/>
              <a:t>your_second_carrier_code</a:t>
            </a:r>
            <a:r>
              <a:rPr lang="en-US" dirty="0"/>
              <a:t>"</a:t>
            </a:r>
          </a:p>
          <a:p>
            <a:r>
              <a:rPr lang="en-US" dirty="0"/>
              <a:t>SHIPENGINE_THIRD_COURIER="</a:t>
            </a:r>
            <a:r>
              <a:rPr lang="en-US" dirty="0" err="1"/>
              <a:t>your_third_carrier_code</a:t>
            </a:r>
            <a:r>
              <a:rPr lang="en-US" dirty="0"/>
              <a:t>"</a:t>
            </a:r>
          </a:p>
          <a:p>
            <a:r>
              <a:rPr lang="en-US" dirty="0"/>
              <a:t>SHIPENGINE_FOURTH_COURIER="</a:t>
            </a:r>
            <a:r>
              <a:rPr lang="en-US" dirty="0" err="1"/>
              <a:t>your_fourth_carrier_code</a:t>
            </a:r>
            <a:r>
              <a:rPr lang="en-US" dirty="0"/>
              <a:t>"</a:t>
            </a:r>
          </a:p>
        </p:txBody>
      </p:sp>
    </p:spTree>
    <p:extLst>
      <p:ext uri="{BB962C8B-B14F-4D97-AF65-F5344CB8AC3E}">
        <p14:creationId xmlns:p14="http://schemas.microsoft.com/office/powerpoint/2010/main" val="2743939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642</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Introduction </vt:lpstr>
      <vt:lpstr>Getting Started</vt:lpstr>
      <vt:lpstr>Installation </vt:lpstr>
      <vt:lpstr>Setting Up ShipEngine</vt:lpstr>
      <vt:lpstr>Verify your email through the link sent by ShipEngine. Log in to your account.</vt:lpstr>
      <vt:lpstr>Select the free plan.</vt:lpstr>
      <vt:lpstr>On the dashboard, click on "Enable Later" if prompted.</vt:lpstr>
      <vt:lpstr>Copy your API key from the dashboard or generate new API key.</vt:lpstr>
      <vt:lpstr>Setting Environment Variables</vt:lpstr>
      <vt:lpstr>To get carrier codes, refer to this page:</vt:lpstr>
      <vt:lpstr>Usage</vt:lpstr>
      <vt:lpstr>Step 2: Create the API Endpoint</vt:lpstr>
      <vt:lpstr>Step 3: Call the API Endpoint from the Frontend</vt:lpstr>
      <vt:lpstr>Generating Label</vt:lpstr>
      <vt:lpstr>Step 2: Call the API Endpoint from the Frontend </vt:lpstr>
      <vt:lpstr>Label Image Example </vt:lpstr>
      <vt:lpstr>Tracking Shipments</vt:lpstr>
      <vt:lpstr>Step 2: Call the API Endpoint from the Frontend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Hamza</dc:creator>
  <cp:lastModifiedBy>Muhammad Hamza</cp:lastModifiedBy>
  <cp:revision>1</cp:revision>
  <dcterms:created xsi:type="dcterms:W3CDTF">2025-01-09T10:48:32Z</dcterms:created>
  <dcterms:modified xsi:type="dcterms:W3CDTF">2025-01-09T11:31:43Z</dcterms:modified>
</cp:coreProperties>
</file>