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 id="2147483684" r:id="rId2"/>
    <p:sldMasterId id="2147483686" r:id="rId3"/>
    <p:sldMasterId id="2147483701" r:id="rId4"/>
    <p:sldMasterId id="2147484123" r:id="rId5"/>
  </p:sldMasterIdLst>
  <p:notesMasterIdLst>
    <p:notesMasterId r:id="rId23"/>
  </p:notesMasterIdLst>
  <p:sldIdLst>
    <p:sldId id="256" r:id="rId6"/>
    <p:sldId id="267" r:id="rId7"/>
    <p:sldId id="268" r:id="rId8"/>
    <p:sldId id="269" r:id="rId9"/>
    <p:sldId id="270" r:id="rId10"/>
    <p:sldId id="274" r:id="rId11"/>
    <p:sldId id="275" r:id="rId12"/>
    <p:sldId id="276" r:id="rId13"/>
    <p:sldId id="278" r:id="rId14"/>
    <p:sldId id="279" r:id="rId15"/>
    <p:sldId id="280" r:id="rId16"/>
    <p:sldId id="281" r:id="rId17"/>
    <p:sldId id="283" r:id="rId18"/>
    <p:sldId id="284" r:id="rId19"/>
    <p:sldId id="286" r:id="rId20"/>
    <p:sldId id="287" r:id="rId21"/>
    <p:sldId id="28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56"/>
            <p14:sldId id="267"/>
            <p14:sldId id="268"/>
            <p14:sldId id="269"/>
            <p14:sldId id="270"/>
            <p14:sldId id="274"/>
            <p14:sldId id="275"/>
            <p14:sldId id="276"/>
            <p14:sldId id="278"/>
            <p14:sldId id="279"/>
            <p14:sldId id="280"/>
            <p14:sldId id="281"/>
            <p14:sldId id="283"/>
            <p14:sldId id="284"/>
            <p14:sldId id="286"/>
            <p14:sldId id="287"/>
            <p14:sldId id="288"/>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E260D"/>
    <a:srgbClr val="AEAB00"/>
    <a:srgbClr val="DC9D34"/>
    <a:srgbClr val="FFEAA0"/>
    <a:srgbClr val="18A1A1"/>
    <a:srgbClr val="003369"/>
    <a:srgbClr val="7E46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739" autoAdjust="0"/>
    <p:restoredTop sz="95118" autoAdjust="0"/>
  </p:normalViewPr>
  <p:slideViewPr>
    <p:cSldViewPr snapToGrid="0" showGuides="1">
      <p:cViewPr varScale="1">
        <p:scale>
          <a:sx n="126" d="100"/>
          <a:sy n="126" d="100"/>
        </p:scale>
        <p:origin x="720" y="200"/>
      </p:cViewPr>
      <p:guideLst>
        <p:guide pos="3264"/>
        <p:guide orient="horz" pos="2256"/>
        <p:guide pos="56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2786A7-B3FD-4511-A7FD-1CD9D22850DE}" type="datetimeFigureOut">
              <a:rPr lang="en-US" smtClean="0"/>
              <a:t>11/16/24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909284-66B1-4E6B-9A1A-8E265FB003DE}" type="slidenum">
              <a:rPr lang="en-US" smtClean="0"/>
              <a:t>‹#›</a:t>
            </a:fld>
            <a:endParaRPr lang="en-US"/>
          </a:p>
        </p:txBody>
      </p:sp>
    </p:spTree>
    <p:extLst>
      <p:ext uri="{BB962C8B-B14F-4D97-AF65-F5344CB8AC3E}">
        <p14:creationId xmlns:p14="http://schemas.microsoft.com/office/powerpoint/2010/main" val="3584326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E3FD8A-F449-4634-8F2D-E6BF45EBD4A2}" type="slidenum">
              <a:rPr lang="en-US" smtClean="0"/>
              <a:t>1</a:t>
            </a:fld>
            <a:endParaRPr lang="en-US"/>
          </a:p>
        </p:txBody>
      </p:sp>
      <p:sp>
        <p:nvSpPr>
          <p:cNvPr id="5" name="Date Placeholder 4"/>
          <p:cNvSpPr>
            <a:spLocks noGrp="1"/>
          </p:cNvSpPr>
          <p:nvPr>
            <p:ph type="dt" idx="11"/>
          </p:nvPr>
        </p:nvSpPr>
        <p:spPr/>
        <p:txBody>
          <a:bodyPr/>
          <a:lstStyle/>
          <a:p>
            <a:r>
              <a:rPr lang="ar-KW"/>
              <a:t>7/19/2021</a:t>
            </a:r>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3326896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a retailer is interested in segmenting customers based on income, distance to the store, and the number of purchases at a particular location.</a:t>
            </a:r>
          </a:p>
          <a:p>
            <a:r>
              <a:rPr lang="en-US" dirty="0"/>
              <a:t>Both graphics shown depict number of purchases on the x-axis ranging from negative 2 (returns) to 4.  Distance from the store is depicted on the y-axis, ranging from negative 1.5 to 2.  Finally, customer income is depicted on the z-axis, ranging rom negative four to four.  Both graphics show a large cluster in the back corner of the graph.</a:t>
            </a:r>
          </a:p>
          <a:p>
            <a:r>
              <a:rPr lang="en-US" dirty="0"/>
              <a:t>The first graphic, Exhibit 8-2a, reflects all customers in the retailer’s database with no assigned subgroups.  All points of data are colored blue for one big blue cluster.</a:t>
            </a:r>
          </a:p>
          <a:p>
            <a:r>
              <a:rPr lang="en-US" dirty="0"/>
              <a:t>The second graphic, Exhibit 8-2b, reflects the same cluster but the cluster now contains three colors, each representing one of three clusters,  Some dots are purple, some are red, and some are green.</a:t>
            </a:r>
          </a:p>
          <a:p>
            <a:endParaRPr lang="en-US" dirty="0"/>
          </a:p>
        </p:txBody>
      </p:sp>
      <p:sp>
        <p:nvSpPr>
          <p:cNvPr id="4" name="Slide Number Placeholder 3"/>
          <p:cNvSpPr>
            <a:spLocks noGrp="1"/>
          </p:cNvSpPr>
          <p:nvPr>
            <p:ph type="sldNum" sz="quarter" idx="5"/>
          </p:nvPr>
        </p:nvSpPr>
        <p:spPr/>
        <p:txBody>
          <a:bodyPr/>
          <a:lstStyle/>
          <a:p>
            <a:fld id="{51909284-66B1-4E6B-9A1A-8E265FB003DE}" type="slidenum">
              <a:rPr lang="en-US" smtClean="0"/>
              <a:t>5</a:t>
            </a:fld>
            <a:endParaRPr lang="en-US"/>
          </a:p>
        </p:txBody>
      </p:sp>
    </p:spTree>
    <p:extLst>
      <p:ext uri="{BB962C8B-B14F-4D97-AF65-F5344CB8AC3E}">
        <p14:creationId xmlns:p14="http://schemas.microsoft.com/office/powerpoint/2010/main" val="3830829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graphic consists of five small panels showing the steps in the k-means process.  In the first panel, k=2, so there are now 2 subgroups.</a:t>
            </a:r>
          </a:p>
          <a:p>
            <a:r>
              <a:rPr lang="en-US" dirty="0"/>
              <a:t>In the second panel, observations are randomly assigned to one of the two subgroups.</a:t>
            </a:r>
          </a:p>
          <a:p>
            <a:r>
              <a:rPr lang="en-US" dirty="0"/>
              <a:t>In the third panel, cluster centroids are determined.</a:t>
            </a:r>
          </a:p>
          <a:p>
            <a:r>
              <a:rPr lang="en-US" dirty="0"/>
              <a:t>In the fourth panel, observations are reassigned according to the identified centroids.</a:t>
            </a:r>
          </a:p>
          <a:p>
            <a:r>
              <a:rPr lang="en-US" dirty="0"/>
              <a:t>In the last panel, cluster centroids are recalculated and observations are reassigned.</a:t>
            </a:r>
          </a:p>
          <a:p>
            <a:r>
              <a:rPr lang="en-US" dirty="0"/>
              <a:t>The process loops back to re-determine cluster centroids again and again causing the clustering process to evolve.</a:t>
            </a:r>
          </a:p>
          <a:p>
            <a:endParaRPr lang="en-US" dirty="0"/>
          </a:p>
        </p:txBody>
      </p:sp>
      <p:sp>
        <p:nvSpPr>
          <p:cNvPr id="4" name="Slide Number Placeholder 3"/>
          <p:cNvSpPr>
            <a:spLocks noGrp="1"/>
          </p:cNvSpPr>
          <p:nvPr>
            <p:ph type="sldNum" sz="quarter" idx="5"/>
          </p:nvPr>
        </p:nvSpPr>
        <p:spPr/>
        <p:txBody>
          <a:bodyPr/>
          <a:lstStyle/>
          <a:p>
            <a:fld id="{51909284-66B1-4E6B-9A1A-8E265FB003DE}" type="slidenum">
              <a:rPr lang="en-US" smtClean="0"/>
              <a:t>6</a:t>
            </a:fld>
            <a:endParaRPr lang="en-US"/>
          </a:p>
        </p:txBody>
      </p:sp>
    </p:spTree>
    <p:extLst>
      <p:ext uri="{BB962C8B-B14F-4D97-AF65-F5344CB8AC3E}">
        <p14:creationId xmlns:p14="http://schemas.microsoft.com/office/powerpoint/2010/main" val="2432919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elbow chart is a line graph depicting the within-cluster sum of squares.</a:t>
            </a:r>
          </a:p>
          <a:p>
            <a:r>
              <a:rPr lang="en-US" dirty="0"/>
              <a:t>The y-axis is the sum of squared error and rises in thousand increments from zero at the origin to 9,000 at the top.</a:t>
            </a:r>
          </a:p>
          <a:p>
            <a:r>
              <a:rPr lang="en-US" dirty="0"/>
              <a:t>The x-axis depicts the number of clusters ranging from one to seven.</a:t>
            </a:r>
          </a:p>
          <a:p>
            <a:r>
              <a:rPr lang="en-US" dirty="0"/>
              <a:t>The line consists of seven points and declines overall.  The line starts at one cluster with the sum of squared error falling at 8,000.  The second point, at two clusters, shows the error falls to just below 7,000.  The third point, at three clusters, falls between 5,000 and 6,000.  The fourth point, at four clusters, corresponds to 4,000 on the error axis and the fifth point, with five clusters, falls only slightly below this level corresponding in a plateau of the line.  At six clusters, the line again begins to fall to 3,000 and the final point, at seven clusters, finds the line ending at between 1,000 and 2,000.</a:t>
            </a:r>
          </a:p>
          <a:p>
            <a:endParaRPr lang="en-US" dirty="0"/>
          </a:p>
        </p:txBody>
      </p:sp>
      <p:sp>
        <p:nvSpPr>
          <p:cNvPr id="4" name="Slide Number Placeholder 3"/>
          <p:cNvSpPr>
            <a:spLocks noGrp="1"/>
          </p:cNvSpPr>
          <p:nvPr>
            <p:ph type="sldNum" sz="quarter" idx="5"/>
          </p:nvPr>
        </p:nvSpPr>
        <p:spPr/>
        <p:txBody>
          <a:bodyPr/>
          <a:lstStyle/>
          <a:p>
            <a:fld id="{51909284-66B1-4E6B-9A1A-8E265FB003DE}" type="slidenum">
              <a:rPr lang="en-US" smtClean="0"/>
              <a:t>7</a:t>
            </a:fld>
            <a:endParaRPr lang="en-US"/>
          </a:p>
        </p:txBody>
      </p:sp>
    </p:spTree>
    <p:extLst>
      <p:ext uri="{BB962C8B-B14F-4D97-AF65-F5344CB8AC3E}">
        <p14:creationId xmlns:p14="http://schemas.microsoft.com/office/powerpoint/2010/main" val="3253866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line graph depicts the silhouette score on the y-axis and the number of clusters on the x-axis.  </a:t>
            </a:r>
          </a:p>
          <a:p>
            <a:r>
              <a:rPr lang="en-US" dirty="0"/>
              <a:t>The y-axis starts at 0.30 and progresses in 0.02 increments to end at 0.44.  The x-axis ranges from one to seven and the line has seven points.</a:t>
            </a:r>
          </a:p>
          <a:p>
            <a:r>
              <a:rPr lang="en-US" dirty="0"/>
              <a:t>The line begins at the first point, with one cluster, at a silhouette score of 0.42 and falls to 0.40 for point two at two clusters.  The line drops sharply to 0.34 for three clusters and then falls a bit further to plateau at four clusters at slightly above the 0.30 silhouette score.  The line remains roughly at the same location for points five and six, then climbs to a bit over 0.32 for point seven, at seven clusters.</a:t>
            </a:r>
          </a:p>
          <a:p>
            <a:endParaRPr lang="en-US" dirty="0"/>
          </a:p>
        </p:txBody>
      </p:sp>
      <p:sp>
        <p:nvSpPr>
          <p:cNvPr id="4" name="Slide Number Placeholder 3"/>
          <p:cNvSpPr>
            <a:spLocks noGrp="1"/>
          </p:cNvSpPr>
          <p:nvPr>
            <p:ph type="sldNum" sz="quarter" idx="5"/>
          </p:nvPr>
        </p:nvSpPr>
        <p:spPr/>
        <p:txBody>
          <a:bodyPr/>
          <a:lstStyle/>
          <a:p>
            <a:fld id="{51909284-66B1-4E6B-9A1A-8E265FB003DE}" type="slidenum">
              <a:rPr lang="en-US" smtClean="0"/>
              <a:t>8</a:t>
            </a:fld>
            <a:endParaRPr lang="en-US"/>
          </a:p>
        </p:txBody>
      </p:sp>
    </p:spTree>
    <p:extLst>
      <p:ext uri="{BB962C8B-B14F-4D97-AF65-F5344CB8AC3E}">
        <p14:creationId xmlns:p14="http://schemas.microsoft.com/office/powerpoint/2010/main" val="1310940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Linkage criterion is depicted using three graphics, one for single-linkage, one for complete linkage, and one for average linkage.</a:t>
            </a:r>
          </a:p>
          <a:p>
            <a:r>
              <a:rPr lang="en-US" dirty="0"/>
              <a:t>For single-linkage, the two closest points of data are linked.  Similarity is defined as the shortest distance from an object in one cluster to an object in another cluster.</a:t>
            </a:r>
          </a:p>
          <a:p>
            <a:r>
              <a:rPr lang="en-US" dirty="0"/>
              <a:t>In the middle graphic, complete-linkage is depicted.  Here, the two points of data which are the farthest apart are linked, defining similarity.</a:t>
            </a:r>
          </a:p>
          <a:p>
            <a:r>
              <a:rPr lang="en-US" dirty="0"/>
              <a:t>In the final graphic, average-linkage is depicted.  Here, each point is linked to points of data in another group and the average distance defines similarity.</a:t>
            </a:r>
          </a:p>
          <a:p>
            <a:endParaRPr lang="en-US" dirty="0"/>
          </a:p>
        </p:txBody>
      </p:sp>
      <p:sp>
        <p:nvSpPr>
          <p:cNvPr id="4" name="Slide Number Placeholder 3"/>
          <p:cNvSpPr>
            <a:spLocks noGrp="1"/>
          </p:cNvSpPr>
          <p:nvPr>
            <p:ph type="sldNum" sz="quarter" idx="5"/>
          </p:nvPr>
        </p:nvSpPr>
        <p:spPr/>
        <p:txBody>
          <a:bodyPr/>
          <a:lstStyle/>
          <a:p>
            <a:fld id="{51909284-66B1-4E6B-9A1A-8E265FB003DE}" type="slidenum">
              <a:rPr lang="en-US" smtClean="0"/>
              <a:t>12</a:t>
            </a:fld>
            <a:endParaRPr lang="en-US"/>
          </a:p>
        </p:txBody>
      </p:sp>
    </p:spTree>
    <p:extLst>
      <p:ext uri="{BB962C8B-B14F-4D97-AF65-F5344CB8AC3E}">
        <p14:creationId xmlns:p14="http://schemas.microsoft.com/office/powerpoint/2010/main" val="2938090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dendrogram depicts distance on the y-axis, advancing in increments of fifty, from zero at the origin to three hundred fifty at the top of the axis. The x-axis consists of individual customer ID numbers.</a:t>
            </a:r>
          </a:p>
          <a:p>
            <a:r>
              <a:rPr lang="en-US" dirty="0"/>
              <a:t>The illustration shows two main branches of a treelike graph, each dropping down from near the top at just under 350.</a:t>
            </a:r>
          </a:p>
          <a:p>
            <a:r>
              <a:rPr lang="en-US" dirty="0"/>
              <a:t>The branch on the left has a longer vertical line connecting to another branch just above the distance of 50.  This branch again consists of two branches with the one on the left having two branches – one ends in customer ID 388 and the other branch ends in two branches which are customer IDs 27 and 230.  The branch on the right again has two branches, each ending in two branches – one each for customer IDs 153, 188, 21, and 211.</a:t>
            </a:r>
          </a:p>
          <a:p>
            <a:r>
              <a:rPr lang="en-US" dirty="0"/>
              <a:t>Returning to the main branch and following the branch on the right, the dropping vertical line ends in a branch just below the distance of 150 and each branch has two branches which split at the distance of fifty.  The </a:t>
            </a:r>
            <a:r>
              <a:rPr lang="en-US" dirty="0" err="1"/>
              <a:t>twp</a:t>
            </a:r>
            <a:r>
              <a:rPr lang="en-US" dirty="0"/>
              <a:t> branches on the left each end in two branches depicting customer IDs 91, 130, 20, and 97.  The right branch ends in three points – customer IDs 281, 208, and 270.  The final branch in the graph (the right branch on the right branch) has two branches ending in six branches corresponding to customer IDs 72, 106, 75, 393, 93, and 209.</a:t>
            </a:r>
          </a:p>
          <a:p>
            <a:r>
              <a:rPr lang="en-US" dirty="0"/>
              <a:t>The dendrogram also contains two horizontal dotted lines falling at just below distance 150, nearly at the top of the first branch on the right.  The other line falls at just above distance fifty, at the top of the first branch on the left.</a:t>
            </a:r>
          </a:p>
          <a:p>
            <a:endParaRPr lang="en-US" dirty="0"/>
          </a:p>
        </p:txBody>
      </p:sp>
      <p:sp>
        <p:nvSpPr>
          <p:cNvPr id="4" name="Slide Number Placeholder 3"/>
          <p:cNvSpPr>
            <a:spLocks noGrp="1"/>
          </p:cNvSpPr>
          <p:nvPr>
            <p:ph type="sldNum" sz="quarter" idx="5"/>
          </p:nvPr>
        </p:nvSpPr>
        <p:spPr/>
        <p:txBody>
          <a:bodyPr/>
          <a:lstStyle/>
          <a:p>
            <a:fld id="{51909284-66B1-4E6B-9A1A-8E265FB003DE}" type="slidenum">
              <a:rPr lang="en-US" smtClean="0"/>
              <a:t>14</a:t>
            </a:fld>
            <a:endParaRPr lang="en-US"/>
          </a:p>
        </p:txBody>
      </p:sp>
    </p:spTree>
    <p:extLst>
      <p:ext uri="{BB962C8B-B14F-4D97-AF65-F5344CB8AC3E}">
        <p14:creationId xmlns:p14="http://schemas.microsoft.com/office/powerpoint/2010/main" val="645287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0"/>
            <a:ext cx="9144000" cy="983411"/>
          </a:xfrm>
          <a:prstGeom prst="rect">
            <a:avLst/>
          </a:prstGeom>
        </p:spPr>
        <p:txBody>
          <a:bodyPr anchor="ctr"/>
          <a:lstStyle>
            <a:lvl1pPr>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4" name="Text Placeholder 3"/>
          <p:cNvSpPr>
            <a:spLocks noGrp="1"/>
          </p:cNvSpPr>
          <p:nvPr>
            <p:ph type="body" sz="quarter" idx="12" hasCustomPrompt="1"/>
          </p:nvPr>
        </p:nvSpPr>
        <p:spPr>
          <a:xfrm>
            <a:off x="3802063" y="6312568"/>
            <a:ext cx="2774950" cy="293298"/>
          </a:xfrm>
        </p:spPr>
        <p:txBody>
          <a:bodyPr anchor="ctr">
            <a:normAutofit/>
          </a:bodyPr>
          <a:lstStyle>
            <a:lvl1pPr algn="ctr">
              <a:defRPr sz="900" baseline="0"/>
            </a:lvl1pPr>
          </a:lstStyle>
          <a:p>
            <a:pPr lvl="0"/>
            <a:r>
              <a:rPr lang="en-US" dirty="0"/>
              <a:t>Add text alternative link, if needed.</a:t>
            </a:r>
          </a:p>
        </p:txBody>
      </p:sp>
      <p:sp>
        <p:nvSpPr>
          <p:cNvPr id="8" name="Text Placeholder 7"/>
          <p:cNvSpPr>
            <a:spLocks noGrp="1"/>
          </p:cNvSpPr>
          <p:nvPr>
            <p:ph type="body" sz="quarter" idx="13" hasCustomPrompt="1"/>
          </p:nvPr>
        </p:nvSpPr>
        <p:spPr>
          <a:xfrm>
            <a:off x="1508125" y="6657975"/>
            <a:ext cx="7154863" cy="200025"/>
          </a:xfrm>
        </p:spPr>
        <p:txBody>
          <a:bodyPr>
            <a:noAutofit/>
          </a:bodyPr>
          <a:lstStyle>
            <a:lvl1pPr algn="r">
              <a:defRPr sz="800"/>
            </a:lvl1pPr>
          </a:lstStyle>
          <a:p>
            <a:pPr lvl="0"/>
            <a:r>
              <a:rPr lang="en-US" dirty="0"/>
              <a:t>Insert image credit here.</a:t>
            </a:r>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0"/>
            <a:ext cx="9144000" cy="983411"/>
          </a:xfrm>
          <a:prstGeom prst="rect">
            <a:avLst/>
          </a:prstGeom>
        </p:spPr>
        <p:txBody>
          <a:bodyPr anchor="ctr"/>
          <a:lstStyle>
            <a:lvl1pPr>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cxnSp>
        <p:nvCxnSpPr>
          <p:cNvPr id="8"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flipV="1">
            <a:off x="4572000" y="1490870"/>
            <a:ext cx="0" cy="4757530"/>
          </a:xfrm>
          <a:prstGeom prst="line">
            <a:avLst/>
          </a:prstGeom>
          <a:ln w="12700">
            <a:solidFill>
              <a:srgbClr val="9E260D"/>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5" hasCustomPrompt="1"/>
          </p:nvPr>
        </p:nvSpPr>
        <p:spPr>
          <a:xfrm>
            <a:off x="3738563" y="6248400"/>
            <a:ext cx="2373312" cy="280988"/>
          </a:xfrm>
        </p:spPr>
        <p:txBody>
          <a:bodyPr anchor="ctr">
            <a:normAutofit/>
          </a:bodyPr>
          <a:lstStyle>
            <a:lvl1pPr algn="ctr">
              <a:defRPr sz="900"/>
            </a:lvl1pPr>
          </a:lstStyle>
          <a:p>
            <a:pPr lvl="0"/>
            <a:r>
              <a:rPr lang="en-US" dirty="0"/>
              <a:t>Add text alternative link, if needed.</a:t>
            </a:r>
          </a:p>
        </p:txBody>
      </p:sp>
      <p:sp>
        <p:nvSpPr>
          <p:cNvPr id="11" name="Text Placeholder 10"/>
          <p:cNvSpPr>
            <a:spLocks noGrp="1"/>
          </p:cNvSpPr>
          <p:nvPr>
            <p:ph type="body" sz="quarter" idx="16" hasCustomPrompt="1"/>
          </p:nvPr>
        </p:nvSpPr>
        <p:spPr>
          <a:xfrm>
            <a:off x="1539875" y="6673850"/>
            <a:ext cx="7123113" cy="184150"/>
          </a:xfrm>
        </p:spPr>
        <p:txBody>
          <a:bodyPr>
            <a:noAutofit/>
          </a:bodyPr>
          <a:lstStyle>
            <a:lvl1pPr algn="r">
              <a:defRPr sz="800"/>
            </a:lvl1pPr>
          </a:lstStyle>
          <a:p>
            <a:pPr lvl="0"/>
            <a:r>
              <a:rPr lang="en-US" dirty="0"/>
              <a:t>Insert image credit here.</a:t>
            </a:r>
          </a:p>
        </p:txBody>
      </p:sp>
      <p:sp>
        <p:nvSpPr>
          <p:cNvPr id="9" name="Slide Number Placeholder 3"/>
          <p:cNvSpPr>
            <a:spLocks noGrp="1"/>
          </p:cNvSpPr>
          <p:nvPr>
            <p:ph type="sldNum" sz="quarter" idx="4"/>
          </p:nvPr>
        </p:nvSpPr>
        <p:spPr>
          <a:xfrm>
            <a:off x="7086600" y="6673850"/>
            <a:ext cx="2057400" cy="205874"/>
          </a:xfrm>
          <a:prstGeom prst="rect">
            <a:avLst/>
          </a:prstGeom>
        </p:spPr>
        <p:txBody>
          <a:bodyPr vert="horz" lIns="91440" tIns="45720" rIns="91440" bIns="45720" rtlCol="0" anchor="ctr"/>
          <a:lstStyle>
            <a:lvl1pPr algn="r">
              <a:defRPr sz="1050" b="1">
                <a:solidFill>
                  <a:schemeClr val="tx1">
                    <a:tint val="75000"/>
                  </a:schemeClr>
                </a:solidFill>
              </a:defRPr>
            </a:lvl1pPr>
          </a:lstStyle>
          <a:p>
            <a:fld id="{51A4455C-385D-47AD-8847-776B7BB56295}" type="slidenum">
              <a:rPr lang="en-US" smtClean="0"/>
              <a:pPr/>
              <a:t>‹#›</a:t>
            </a:fld>
            <a:endParaRPr lang="en-US"/>
          </a:p>
        </p:txBody>
      </p:sp>
    </p:spTree>
    <p:extLst>
      <p:ext uri="{BB962C8B-B14F-4D97-AF65-F5344CB8AC3E}">
        <p14:creationId xmlns:p14="http://schemas.microsoft.com/office/powerpoint/2010/main" val="428598674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0"/>
            <a:ext cx="9144000" cy="983411"/>
          </a:xfrm>
          <a:prstGeom prst="rect">
            <a:avLst/>
          </a:prstGeom>
        </p:spPr>
        <p:txBody>
          <a:bodyPr anchor="ctr"/>
          <a:lstStyle>
            <a:lvl1pPr>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4" name="Text Placeholder 3"/>
          <p:cNvSpPr>
            <a:spLocks noGrp="1"/>
          </p:cNvSpPr>
          <p:nvPr>
            <p:ph type="body" sz="quarter" idx="19" hasCustomPrompt="1"/>
          </p:nvPr>
        </p:nvSpPr>
        <p:spPr>
          <a:xfrm>
            <a:off x="3433763" y="6248400"/>
            <a:ext cx="2759075" cy="344488"/>
          </a:xfrm>
        </p:spPr>
        <p:txBody>
          <a:bodyPr anchor="ctr">
            <a:normAutofit/>
          </a:bodyPr>
          <a:lstStyle>
            <a:lvl1pPr algn="ctr">
              <a:defRPr sz="900"/>
            </a:lvl1pPr>
          </a:lstStyle>
          <a:p>
            <a:pPr lvl="0"/>
            <a:r>
              <a:rPr lang="en-US" dirty="0"/>
              <a:t>Add text alternative link, if needed.</a:t>
            </a:r>
          </a:p>
        </p:txBody>
      </p:sp>
      <p:sp>
        <p:nvSpPr>
          <p:cNvPr id="12" name="Text Placeholder 11"/>
          <p:cNvSpPr>
            <a:spLocks noGrp="1"/>
          </p:cNvSpPr>
          <p:nvPr>
            <p:ph type="body" sz="quarter" idx="20" hasCustomPrompt="1"/>
          </p:nvPr>
        </p:nvSpPr>
        <p:spPr>
          <a:xfrm>
            <a:off x="1508125" y="6689725"/>
            <a:ext cx="7123113" cy="168275"/>
          </a:xfrm>
        </p:spPr>
        <p:txBody>
          <a:bodyPr>
            <a:noAutofit/>
          </a:bodyPr>
          <a:lstStyle>
            <a:lvl1pPr algn="r">
              <a:defRPr sz="800"/>
            </a:lvl1pPr>
          </a:lstStyle>
          <a:p>
            <a:pPr lvl="0"/>
            <a:r>
              <a:rPr lang="en-US" dirty="0"/>
              <a:t>Insert image credit here.</a:t>
            </a:r>
          </a:p>
        </p:txBody>
      </p:sp>
      <p:sp>
        <p:nvSpPr>
          <p:cNvPr id="14" name="Slide Number Placeholder 3"/>
          <p:cNvSpPr>
            <a:spLocks noGrp="1"/>
          </p:cNvSpPr>
          <p:nvPr>
            <p:ph type="sldNum" sz="quarter" idx="4"/>
          </p:nvPr>
        </p:nvSpPr>
        <p:spPr>
          <a:xfrm>
            <a:off x="7086600" y="6689725"/>
            <a:ext cx="2057400" cy="189999"/>
          </a:xfrm>
          <a:prstGeom prst="rect">
            <a:avLst/>
          </a:prstGeom>
        </p:spPr>
        <p:txBody>
          <a:bodyPr vert="horz" lIns="91440" tIns="45720" rIns="91440" bIns="45720" rtlCol="0" anchor="ctr"/>
          <a:lstStyle>
            <a:lvl1pPr algn="r">
              <a:defRPr sz="1050" b="1">
                <a:solidFill>
                  <a:schemeClr val="tx1">
                    <a:tint val="75000"/>
                  </a:schemeClr>
                </a:solidFill>
              </a:defRPr>
            </a:lvl1pPr>
          </a:lstStyle>
          <a:p>
            <a:fld id="{51A4455C-385D-47AD-8847-776B7BB56295}" type="slidenum">
              <a:rPr lang="en-US" smtClean="0"/>
              <a:pPr/>
              <a:t>‹#›</a:t>
            </a:fld>
            <a:endParaRPr lang="en-US"/>
          </a:p>
        </p:txBody>
      </p:sp>
    </p:spTree>
    <p:extLst>
      <p:ext uri="{BB962C8B-B14F-4D97-AF65-F5344CB8AC3E}">
        <p14:creationId xmlns:p14="http://schemas.microsoft.com/office/powerpoint/2010/main" val="1817848643"/>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3"/>
          <p:cNvSpPr>
            <a:spLocks noGrp="1"/>
          </p:cNvSpPr>
          <p:nvPr>
            <p:ph type="sldNum" sz="quarter" idx="4"/>
          </p:nvPr>
        </p:nvSpPr>
        <p:spPr>
          <a:xfrm>
            <a:off x="7086600" y="6645729"/>
            <a:ext cx="2057400" cy="233995"/>
          </a:xfrm>
          <a:prstGeom prst="rect">
            <a:avLst/>
          </a:prstGeom>
        </p:spPr>
        <p:txBody>
          <a:bodyPr vert="horz" lIns="91440" tIns="45720" rIns="91440" bIns="45720" rtlCol="0" anchor="ctr"/>
          <a:lstStyle>
            <a:lvl1pPr algn="r">
              <a:defRPr sz="1050">
                <a:solidFill>
                  <a:schemeClr val="tx1">
                    <a:tint val="75000"/>
                  </a:schemeClr>
                </a:solidFill>
              </a:defRPr>
            </a:lvl1pPr>
          </a:lstStyle>
          <a:p>
            <a:fld id="{51A4455C-385D-47AD-8847-776B7BB56295}" type="slidenum">
              <a:rPr lang="en-US" smtClean="0"/>
              <a:pPr/>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
        <p:nvSpPr>
          <p:cNvPr id="4" name="Slide Number Placeholder 3"/>
          <p:cNvSpPr>
            <a:spLocks noGrp="1"/>
          </p:cNvSpPr>
          <p:nvPr>
            <p:ph type="sldNum" sz="quarter" idx="4"/>
          </p:nvPr>
        </p:nvSpPr>
        <p:spPr>
          <a:xfrm>
            <a:off x="7086600" y="6589439"/>
            <a:ext cx="2057400" cy="290285"/>
          </a:xfrm>
          <a:prstGeom prst="rect">
            <a:avLst/>
          </a:prstGeom>
        </p:spPr>
        <p:txBody>
          <a:bodyPr vert="horz" lIns="91440" tIns="45720" rIns="91440" bIns="45720" rtlCol="0" anchor="ctr"/>
          <a:lstStyle>
            <a:lvl1pPr algn="r">
              <a:defRPr sz="1050">
                <a:solidFill>
                  <a:schemeClr val="tx1">
                    <a:tint val="75000"/>
                  </a:schemeClr>
                </a:solidFill>
              </a:defRPr>
            </a:lvl1pPr>
          </a:lstStyle>
          <a:p>
            <a:fld id="{51A4455C-385D-47AD-8847-776B7BB56295}" type="slidenum">
              <a:rPr lang="en-US" smtClean="0"/>
              <a:pPr/>
              <a:t>‹#›</a:t>
            </a:fld>
            <a:endParaRPr lang="en-US"/>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702156"/>
            <a:ext cx="8272212"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435895" y="2180497"/>
            <a:ext cx="8272211"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77249E-591B-4A74-BE4C-174976D2C979}" type="datetime1">
              <a:rPr lang="en-CA" smtClean="0"/>
              <a:t>2024-11-16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7918725" y="5956138"/>
            <a:ext cx="789381" cy="365125"/>
          </a:xfrm>
        </p:spPr>
        <p:txBody>
          <a:bodyPr/>
          <a:lstStyle/>
          <a:p>
            <a:fld id="{7469247A-E631-4B49-A61D-7B7E7CAD4DB7}" type="slidenum">
              <a:rPr lang="en-CA" smtClean="0"/>
              <a:t>‹#›</a:t>
            </a:fld>
            <a:endParaRPr lang="en-CA"/>
          </a:p>
        </p:txBody>
      </p:sp>
    </p:spTree>
    <p:extLst>
      <p:ext uri="{BB962C8B-B14F-4D97-AF65-F5344CB8AC3E}">
        <p14:creationId xmlns:p14="http://schemas.microsoft.com/office/powerpoint/2010/main" val="1099127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0"/>
            <a:ext cx="9144000" cy="983411"/>
          </a:xfrm>
          <a:prstGeom prst="rect">
            <a:avLst/>
          </a:prstGeom>
        </p:spPr>
        <p:txBody>
          <a:bodyPr anchor="ctr"/>
          <a:lstStyle>
            <a:lvl1pPr>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4" name="Text Placeholder 3"/>
          <p:cNvSpPr>
            <a:spLocks noGrp="1"/>
          </p:cNvSpPr>
          <p:nvPr>
            <p:ph type="body" sz="quarter" idx="12" hasCustomPrompt="1"/>
          </p:nvPr>
        </p:nvSpPr>
        <p:spPr>
          <a:xfrm>
            <a:off x="3802063" y="6312568"/>
            <a:ext cx="2774950" cy="293298"/>
          </a:xfrm>
        </p:spPr>
        <p:txBody>
          <a:bodyPr anchor="ctr">
            <a:normAutofit/>
          </a:bodyPr>
          <a:lstStyle>
            <a:lvl1pPr algn="ctr">
              <a:defRPr sz="900" baseline="0"/>
            </a:lvl1pPr>
          </a:lstStyle>
          <a:p>
            <a:pPr lvl="0"/>
            <a:r>
              <a:rPr lang="en-US" dirty="0"/>
              <a:t>Add text alternative link, if needed.</a:t>
            </a:r>
          </a:p>
        </p:txBody>
      </p:sp>
      <p:sp>
        <p:nvSpPr>
          <p:cNvPr id="8" name="Text Placeholder 7"/>
          <p:cNvSpPr>
            <a:spLocks noGrp="1"/>
          </p:cNvSpPr>
          <p:nvPr>
            <p:ph type="body" sz="quarter" idx="13" hasCustomPrompt="1"/>
          </p:nvPr>
        </p:nvSpPr>
        <p:spPr>
          <a:xfrm>
            <a:off x="1508125" y="6657975"/>
            <a:ext cx="7154863" cy="200025"/>
          </a:xfrm>
        </p:spPr>
        <p:txBody>
          <a:bodyPr>
            <a:noAutofit/>
          </a:bodyPr>
          <a:lstStyle>
            <a:lvl1pPr algn="r">
              <a:defRPr sz="800"/>
            </a:lvl1pPr>
          </a:lstStyle>
          <a:p>
            <a:pPr lvl="0"/>
            <a:r>
              <a:rPr lang="en-US" dirty="0"/>
              <a:t>Insert image credit here.</a:t>
            </a:r>
          </a:p>
        </p:txBody>
      </p:sp>
    </p:spTree>
    <p:extLst>
      <p:ext uri="{BB962C8B-B14F-4D97-AF65-F5344CB8AC3E}">
        <p14:creationId xmlns:p14="http://schemas.microsoft.com/office/powerpoint/2010/main" val="2997669386"/>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0"/>
            <a:ext cx="9144000" cy="983411"/>
          </a:xfrm>
          <a:prstGeom prst="rect">
            <a:avLst/>
          </a:prstGeom>
        </p:spPr>
        <p:txBody>
          <a:bodyPr anchor="ctr"/>
          <a:lstStyle>
            <a:lvl1pPr>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4" name="Text Placeholder 3"/>
          <p:cNvSpPr>
            <a:spLocks noGrp="1"/>
          </p:cNvSpPr>
          <p:nvPr>
            <p:ph type="body" sz="quarter" idx="15" hasCustomPrompt="1"/>
          </p:nvPr>
        </p:nvSpPr>
        <p:spPr>
          <a:xfrm>
            <a:off x="3416300" y="6248400"/>
            <a:ext cx="2551113" cy="312738"/>
          </a:xfrm>
        </p:spPr>
        <p:txBody>
          <a:bodyPr anchor="ctr">
            <a:normAutofit/>
          </a:bodyPr>
          <a:lstStyle>
            <a:lvl1pPr algn="ctr">
              <a:defRPr sz="900" baseline="0"/>
            </a:lvl1pPr>
          </a:lstStyle>
          <a:p>
            <a:pPr lvl="0"/>
            <a:r>
              <a:rPr lang="en-US" dirty="0"/>
              <a:t>Add text alternative link, if needed</a:t>
            </a:r>
          </a:p>
        </p:txBody>
      </p:sp>
      <p:sp>
        <p:nvSpPr>
          <p:cNvPr id="12" name="Text Placeholder 11"/>
          <p:cNvSpPr>
            <a:spLocks noGrp="1"/>
          </p:cNvSpPr>
          <p:nvPr>
            <p:ph type="body" sz="quarter" idx="16" hasCustomPrompt="1"/>
          </p:nvPr>
        </p:nvSpPr>
        <p:spPr>
          <a:xfrm>
            <a:off x="1492250" y="6673850"/>
            <a:ext cx="7138988" cy="184150"/>
          </a:xfrm>
        </p:spPr>
        <p:txBody>
          <a:bodyPr>
            <a:noAutofit/>
          </a:bodyPr>
          <a:lstStyle>
            <a:lvl1pPr algn="r">
              <a:defRPr sz="800"/>
            </a:lvl1pPr>
          </a:lstStyle>
          <a:p>
            <a:pPr lvl="0"/>
            <a:r>
              <a:rPr lang="en-US" dirty="0"/>
              <a:t>Insert image credit here.</a:t>
            </a:r>
          </a:p>
        </p:txBody>
      </p:sp>
      <p:sp>
        <p:nvSpPr>
          <p:cNvPr id="7" name="Slide Number Placeholder 3"/>
          <p:cNvSpPr>
            <a:spLocks noGrp="1"/>
          </p:cNvSpPr>
          <p:nvPr>
            <p:ph type="sldNum" sz="quarter" idx="4"/>
          </p:nvPr>
        </p:nvSpPr>
        <p:spPr>
          <a:xfrm>
            <a:off x="7086600" y="6673850"/>
            <a:ext cx="2057400" cy="205874"/>
          </a:xfrm>
          <a:prstGeom prst="rect">
            <a:avLst/>
          </a:prstGeom>
        </p:spPr>
        <p:txBody>
          <a:bodyPr vert="horz" lIns="91440" tIns="45720" rIns="91440" bIns="45720" rtlCol="0" anchor="ctr"/>
          <a:lstStyle>
            <a:lvl1pPr algn="r">
              <a:defRPr sz="1050" b="1">
                <a:solidFill>
                  <a:schemeClr val="tx1">
                    <a:tint val="75000"/>
                  </a:schemeClr>
                </a:solidFill>
              </a:defRPr>
            </a:lvl1pPr>
          </a:lstStyle>
          <a:p>
            <a:fld id="{51A4455C-385D-47AD-8847-776B7BB56295}" type="slidenum">
              <a:rPr lang="en-US" smtClean="0"/>
              <a:pPr/>
              <a:t>‹#›</a:t>
            </a:fld>
            <a:endParaRPr lang="en-US" dirty="0"/>
          </a:p>
        </p:txBody>
      </p:sp>
    </p:spTree>
    <p:extLst>
      <p:ext uri="{BB962C8B-B14F-4D97-AF65-F5344CB8AC3E}">
        <p14:creationId xmlns:p14="http://schemas.microsoft.com/office/powerpoint/2010/main" val="846701336"/>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0"/>
            <a:ext cx="9144000" cy="983411"/>
          </a:xfrm>
          <a:prstGeom prst="rect">
            <a:avLst/>
          </a:prstGeom>
        </p:spPr>
        <p:txBody>
          <a:bodyPr anchor="ctr"/>
          <a:lstStyle>
            <a:lvl1pPr>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cxnSp>
        <p:nvCxnSpPr>
          <p:cNvPr id="8"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flipV="1">
            <a:off x="4572000" y="1490870"/>
            <a:ext cx="0" cy="4757530"/>
          </a:xfrm>
          <a:prstGeom prst="line">
            <a:avLst/>
          </a:prstGeom>
          <a:ln w="12700">
            <a:solidFill>
              <a:srgbClr val="9E260D"/>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5" hasCustomPrompt="1"/>
          </p:nvPr>
        </p:nvSpPr>
        <p:spPr>
          <a:xfrm>
            <a:off x="3738563" y="6248400"/>
            <a:ext cx="2373312" cy="280988"/>
          </a:xfrm>
        </p:spPr>
        <p:txBody>
          <a:bodyPr anchor="ctr">
            <a:normAutofit/>
          </a:bodyPr>
          <a:lstStyle>
            <a:lvl1pPr algn="ctr">
              <a:defRPr sz="900"/>
            </a:lvl1pPr>
          </a:lstStyle>
          <a:p>
            <a:pPr lvl="0"/>
            <a:r>
              <a:rPr lang="en-US" dirty="0"/>
              <a:t>Add text alternative link, if needed.</a:t>
            </a:r>
          </a:p>
        </p:txBody>
      </p:sp>
      <p:sp>
        <p:nvSpPr>
          <p:cNvPr id="11" name="Text Placeholder 10"/>
          <p:cNvSpPr>
            <a:spLocks noGrp="1"/>
          </p:cNvSpPr>
          <p:nvPr>
            <p:ph type="body" sz="quarter" idx="16" hasCustomPrompt="1"/>
          </p:nvPr>
        </p:nvSpPr>
        <p:spPr>
          <a:xfrm>
            <a:off x="1539875" y="6673850"/>
            <a:ext cx="7123113" cy="184150"/>
          </a:xfrm>
        </p:spPr>
        <p:txBody>
          <a:bodyPr>
            <a:noAutofit/>
          </a:bodyPr>
          <a:lstStyle>
            <a:lvl1pPr algn="r">
              <a:defRPr sz="800"/>
            </a:lvl1pPr>
          </a:lstStyle>
          <a:p>
            <a:pPr lvl="0"/>
            <a:r>
              <a:rPr lang="en-US" dirty="0"/>
              <a:t>Insert image credit here.</a:t>
            </a:r>
          </a:p>
        </p:txBody>
      </p:sp>
      <p:sp>
        <p:nvSpPr>
          <p:cNvPr id="9" name="Slide Number Placeholder 3"/>
          <p:cNvSpPr>
            <a:spLocks noGrp="1"/>
          </p:cNvSpPr>
          <p:nvPr>
            <p:ph type="sldNum" sz="quarter" idx="4"/>
          </p:nvPr>
        </p:nvSpPr>
        <p:spPr>
          <a:xfrm>
            <a:off x="7086600" y="6673850"/>
            <a:ext cx="2057400" cy="205874"/>
          </a:xfrm>
          <a:prstGeom prst="rect">
            <a:avLst/>
          </a:prstGeom>
        </p:spPr>
        <p:txBody>
          <a:bodyPr vert="horz" lIns="91440" tIns="45720" rIns="91440" bIns="45720" rtlCol="0" anchor="ctr"/>
          <a:lstStyle>
            <a:lvl1pPr algn="r">
              <a:defRPr sz="1050" b="1">
                <a:solidFill>
                  <a:schemeClr val="tx1">
                    <a:tint val="75000"/>
                  </a:schemeClr>
                </a:solidFill>
              </a:defRPr>
            </a:lvl1pPr>
          </a:lstStyle>
          <a:p>
            <a:fld id="{51A4455C-385D-47AD-8847-776B7BB56295}" type="slidenum">
              <a:rPr lang="en-US" smtClean="0"/>
              <a:pPr/>
              <a:t>‹#›</a:t>
            </a:fld>
            <a:endParaRPr lang="en-US"/>
          </a:p>
        </p:txBody>
      </p:sp>
    </p:spTree>
    <p:extLst>
      <p:ext uri="{BB962C8B-B14F-4D97-AF65-F5344CB8AC3E}">
        <p14:creationId xmlns:p14="http://schemas.microsoft.com/office/powerpoint/2010/main" val="3353452926"/>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0"/>
            <a:ext cx="9144000" cy="983411"/>
          </a:xfrm>
          <a:prstGeom prst="rect">
            <a:avLst/>
          </a:prstGeom>
        </p:spPr>
        <p:txBody>
          <a:bodyPr anchor="ctr"/>
          <a:lstStyle>
            <a:lvl1pPr>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4" name="Text Placeholder 3"/>
          <p:cNvSpPr>
            <a:spLocks noGrp="1"/>
          </p:cNvSpPr>
          <p:nvPr>
            <p:ph type="body" sz="quarter" idx="19" hasCustomPrompt="1"/>
          </p:nvPr>
        </p:nvSpPr>
        <p:spPr>
          <a:xfrm>
            <a:off x="3433763" y="6248400"/>
            <a:ext cx="2759075" cy="344488"/>
          </a:xfrm>
        </p:spPr>
        <p:txBody>
          <a:bodyPr anchor="ctr">
            <a:normAutofit/>
          </a:bodyPr>
          <a:lstStyle>
            <a:lvl1pPr algn="ctr">
              <a:defRPr sz="900"/>
            </a:lvl1pPr>
          </a:lstStyle>
          <a:p>
            <a:pPr lvl="0"/>
            <a:r>
              <a:rPr lang="en-US" dirty="0"/>
              <a:t>Add text alternative link, if needed.</a:t>
            </a:r>
          </a:p>
        </p:txBody>
      </p:sp>
      <p:sp>
        <p:nvSpPr>
          <p:cNvPr id="12" name="Text Placeholder 11"/>
          <p:cNvSpPr>
            <a:spLocks noGrp="1"/>
          </p:cNvSpPr>
          <p:nvPr>
            <p:ph type="body" sz="quarter" idx="20" hasCustomPrompt="1"/>
          </p:nvPr>
        </p:nvSpPr>
        <p:spPr>
          <a:xfrm>
            <a:off x="1508125" y="6689725"/>
            <a:ext cx="7123113" cy="168275"/>
          </a:xfrm>
        </p:spPr>
        <p:txBody>
          <a:bodyPr>
            <a:noAutofit/>
          </a:bodyPr>
          <a:lstStyle>
            <a:lvl1pPr algn="r">
              <a:defRPr sz="800"/>
            </a:lvl1pPr>
          </a:lstStyle>
          <a:p>
            <a:pPr lvl="0"/>
            <a:r>
              <a:rPr lang="en-US" dirty="0"/>
              <a:t>Insert image credit here.</a:t>
            </a:r>
          </a:p>
        </p:txBody>
      </p:sp>
      <p:sp>
        <p:nvSpPr>
          <p:cNvPr id="14" name="Slide Number Placeholder 3"/>
          <p:cNvSpPr>
            <a:spLocks noGrp="1"/>
          </p:cNvSpPr>
          <p:nvPr>
            <p:ph type="sldNum" sz="quarter" idx="4"/>
          </p:nvPr>
        </p:nvSpPr>
        <p:spPr>
          <a:xfrm>
            <a:off x="7086600" y="6689725"/>
            <a:ext cx="2057400" cy="189999"/>
          </a:xfrm>
          <a:prstGeom prst="rect">
            <a:avLst/>
          </a:prstGeom>
        </p:spPr>
        <p:txBody>
          <a:bodyPr vert="horz" lIns="91440" tIns="45720" rIns="91440" bIns="45720" rtlCol="0" anchor="ctr"/>
          <a:lstStyle>
            <a:lvl1pPr algn="r">
              <a:defRPr sz="1050" b="1">
                <a:solidFill>
                  <a:schemeClr val="tx1">
                    <a:tint val="75000"/>
                  </a:schemeClr>
                </a:solidFill>
              </a:defRPr>
            </a:lvl1pPr>
          </a:lstStyle>
          <a:p>
            <a:fld id="{51A4455C-385D-47AD-8847-776B7BB56295}" type="slidenum">
              <a:rPr lang="en-US" smtClean="0"/>
              <a:pPr/>
              <a:t>‹#›</a:t>
            </a:fld>
            <a:endParaRPr lang="en-US"/>
          </a:p>
        </p:txBody>
      </p:sp>
    </p:spTree>
    <p:extLst>
      <p:ext uri="{BB962C8B-B14F-4D97-AF65-F5344CB8AC3E}">
        <p14:creationId xmlns:p14="http://schemas.microsoft.com/office/powerpoint/2010/main" val="93504314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0"/>
            <a:ext cx="9144000" cy="983411"/>
          </a:xfrm>
          <a:prstGeom prst="rect">
            <a:avLst/>
          </a:prstGeom>
        </p:spPr>
        <p:txBody>
          <a:bodyPr anchor="ctr"/>
          <a:lstStyle>
            <a:lvl1pPr>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6" name="Slide Number Placeholder 3"/>
          <p:cNvSpPr>
            <a:spLocks noGrp="1"/>
          </p:cNvSpPr>
          <p:nvPr>
            <p:ph type="sldNum" sz="quarter" idx="4"/>
          </p:nvPr>
        </p:nvSpPr>
        <p:spPr>
          <a:xfrm>
            <a:off x="7086600" y="6636591"/>
            <a:ext cx="2057400" cy="243133"/>
          </a:xfrm>
          <a:prstGeom prst="rect">
            <a:avLst/>
          </a:prstGeom>
        </p:spPr>
        <p:txBody>
          <a:bodyPr vert="horz" lIns="91440" tIns="45720" rIns="91440" bIns="45720" rtlCol="0" anchor="ctr"/>
          <a:lstStyle>
            <a:lvl1pPr algn="r">
              <a:defRPr sz="1050">
                <a:solidFill>
                  <a:schemeClr val="tx1">
                    <a:tint val="75000"/>
                  </a:schemeClr>
                </a:solidFill>
              </a:defRPr>
            </a:lvl1pPr>
          </a:lstStyle>
          <a:p>
            <a:fld id="{51A4455C-385D-47AD-8847-776B7BB56295}" type="slidenum">
              <a:rPr lang="en-US" smtClean="0"/>
              <a:pPr/>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0"/>
            <a:ext cx="9144000" cy="983411"/>
          </a:xfrm>
          <a:prstGeom prst="rect">
            <a:avLst/>
          </a:prstGeom>
        </p:spPr>
        <p:txBody>
          <a:bodyPr anchor="ctr"/>
          <a:lstStyle>
            <a:lvl1pPr>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4" name="Text Placeholder 3"/>
          <p:cNvSpPr>
            <a:spLocks noGrp="1"/>
          </p:cNvSpPr>
          <p:nvPr>
            <p:ph type="body" sz="quarter" idx="15" hasCustomPrompt="1"/>
          </p:nvPr>
        </p:nvSpPr>
        <p:spPr>
          <a:xfrm>
            <a:off x="3416300" y="6248400"/>
            <a:ext cx="2551113" cy="312738"/>
          </a:xfrm>
        </p:spPr>
        <p:txBody>
          <a:bodyPr anchor="ctr">
            <a:normAutofit/>
          </a:bodyPr>
          <a:lstStyle>
            <a:lvl1pPr algn="ctr">
              <a:defRPr sz="900" baseline="0"/>
            </a:lvl1pPr>
          </a:lstStyle>
          <a:p>
            <a:pPr lvl="0"/>
            <a:r>
              <a:rPr lang="en-US" dirty="0"/>
              <a:t>Add text alternative link, if needed</a:t>
            </a:r>
          </a:p>
        </p:txBody>
      </p:sp>
      <p:sp>
        <p:nvSpPr>
          <p:cNvPr id="12" name="Text Placeholder 11"/>
          <p:cNvSpPr>
            <a:spLocks noGrp="1"/>
          </p:cNvSpPr>
          <p:nvPr>
            <p:ph type="body" sz="quarter" idx="16" hasCustomPrompt="1"/>
          </p:nvPr>
        </p:nvSpPr>
        <p:spPr>
          <a:xfrm>
            <a:off x="1492250" y="6673850"/>
            <a:ext cx="7138988" cy="184150"/>
          </a:xfrm>
        </p:spPr>
        <p:txBody>
          <a:bodyPr>
            <a:noAutofit/>
          </a:bodyPr>
          <a:lstStyle>
            <a:lvl1pPr algn="r">
              <a:defRPr sz="800"/>
            </a:lvl1pPr>
          </a:lstStyle>
          <a:p>
            <a:pPr lvl="0"/>
            <a:r>
              <a:rPr lang="en-US" dirty="0"/>
              <a:t>Insert image credit here.</a:t>
            </a:r>
          </a:p>
        </p:txBody>
      </p:sp>
      <p:sp>
        <p:nvSpPr>
          <p:cNvPr id="7" name="Slide Number Placeholder 3"/>
          <p:cNvSpPr>
            <a:spLocks noGrp="1"/>
          </p:cNvSpPr>
          <p:nvPr>
            <p:ph type="sldNum" sz="quarter" idx="4"/>
          </p:nvPr>
        </p:nvSpPr>
        <p:spPr>
          <a:xfrm>
            <a:off x="7086600" y="6673850"/>
            <a:ext cx="2057400" cy="205874"/>
          </a:xfrm>
          <a:prstGeom prst="rect">
            <a:avLst/>
          </a:prstGeom>
        </p:spPr>
        <p:txBody>
          <a:bodyPr vert="horz" lIns="91440" tIns="45720" rIns="91440" bIns="45720" rtlCol="0" anchor="ctr"/>
          <a:lstStyle>
            <a:lvl1pPr algn="r">
              <a:defRPr sz="1050" b="1">
                <a:solidFill>
                  <a:schemeClr val="tx1">
                    <a:tint val="75000"/>
                  </a:schemeClr>
                </a:solidFill>
              </a:defRPr>
            </a:lvl1pPr>
          </a:lstStyle>
          <a:p>
            <a:fld id="{51A4455C-385D-47AD-8847-776B7BB56295}" type="slidenum">
              <a:rPr lang="en-US" smtClean="0"/>
              <a:pPr/>
              <a:t>‹#›</a:t>
            </a:fld>
            <a:endParaRPr lang="en-US" dirty="0"/>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0"/>
            <a:ext cx="9144000" cy="983411"/>
          </a:xfrm>
          <a:prstGeom prst="rect">
            <a:avLst/>
          </a:prstGeom>
        </p:spPr>
        <p:txBody>
          <a:bodyPr anchor="ctr"/>
          <a:lstStyle>
            <a:lvl1pPr>
              <a:defRPr sz="2400"/>
            </a:lvl1pPr>
          </a:lstStyle>
          <a:p>
            <a:r>
              <a:rPr lang="en-US" dirty="0"/>
              <a:t>Slide Title</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9" name="Slide Number Placeholder 3"/>
          <p:cNvSpPr>
            <a:spLocks noGrp="1"/>
          </p:cNvSpPr>
          <p:nvPr>
            <p:ph type="sldNum" sz="quarter" idx="4"/>
          </p:nvPr>
        </p:nvSpPr>
        <p:spPr>
          <a:xfrm>
            <a:off x="7086600" y="6711043"/>
            <a:ext cx="2057400" cy="168682"/>
          </a:xfrm>
          <a:prstGeom prst="rect">
            <a:avLst/>
          </a:prstGeom>
        </p:spPr>
        <p:txBody>
          <a:bodyPr vert="horz" lIns="91440" tIns="45720" rIns="91440" bIns="45720" rtlCol="0" anchor="ctr"/>
          <a:lstStyle>
            <a:lvl1pPr algn="r">
              <a:defRPr sz="1050">
                <a:solidFill>
                  <a:schemeClr val="tx1">
                    <a:tint val="75000"/>
                  </a:schemeClr>
                </a:solidFill>
              </a:defRPr>
            </a:lvl1pPr>
          </a:lstStyle>
          <a:p>
            <a:fld id="{51A4455C-385D-47AD-8847-776B7BB56295}" type="slidenum">
              <a:rPr lang="en-US" smtClean="0"/>
              <a:pPr/>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0"/>
            <a:ext cx="9144000" cy="983411"/>
          </a:xfrm>
          <a:prstGeom prst="rect">
            <a:avLst/>
          </a:prstGeom>
        </p:spPr>
        <p:txBody>
          <a:bodyPr anchor="ctr"/>
          <a:lstStyle>
            <a:lvl1pPr>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4" name="Text Placeholder 3"/>
          <p:cNvSpPr>
            <a:spLocks noGrp="1"/>
          </p:cNvSpPr>
          <p:nvPr>
            <p:ph type="body" sz="quarter" idx="12" hasCustomPrompt="1"/>
          </p:nvPr>
        </p:nvSpPr>
        <p:spPr>
          <a:xfrm>
            <a:off x="3802063" y="6312568"/>
            <a:ext cx="2774950" cy="293298"/>
          </a:xfrm>
        </p:spPr>
        <p:txBody>
          <a:bodyPr anchor="ctr">
            <a:normAutofit/>
          </a:bodyPr>
          <a:lstStyle>
            <a:lvl1pPr algn="ctr">
              <a:defRPr sz="900" baseline="0"/>
            </a:lvl1pPr>
          </a:lstStyle>
          <a:p>
            <a:pPr lvl="0"/>
            <a:r>
              <a:rPr lang="en-US" dirty="0"/>
              <a:t>Add text alternative link, if needed.</a:t>
            </a:r>
          </a:p>
        </p:txBody>
      </p:sp>
      <p:sp>
        <p:nvSpPr>
          <p:cNvPr id="8" name="Text Placeholder 7"/>
          <p:cNvSpPr>
            <a:spLocks noGrp="1"/>
          </p:cNvSpPr>
          <p:nvPr>
            <p:ph type="body" sz="quarter" idx="13" hasCustomPrompt="1"/>
          </p:nvPr>
        </p:nvSpPr>
        <p:spPr>
          <a:xfrm>
            <a:off x="1508125" y="6657975"/>
            <a:ext cx="7154863" cy="200025"/>
          </a:xfrm>
        </p:spPr>
        <p:txBody>
          <a:bodyPr>
            <a:noAutofit/>
          </a:bodyPr>
          <a:lstStyle>
            <a:lvl1pPr algn="r">
              <a:defRPr sz="800"/>
            </a:lvl1pPr>
          </a:lstStyle>
          <a:p>
            <a:pPr lvl="0"/>
            <a:r>
              <a:rPr lang="en-US" dirty="0"/>
              <a:t>Insert image credit here.</a:t>
            </a:r>
          </a:p>
        </p:txBody>
      </p:sp>
    </p:spTree>
    <p:extLst>
      <p:ext uri="{BB962C8B-B14F-4D97-AF65-F5344CB8AC3E}">
        <p14:creationId xmlns:p14="http://schemas.microsoft.com/office/powerpoint/2010/main" val="2177346171"/>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0"/>
            <a:ext cx="9144000" cy="983411"/>
          </a:xfrm>
          <a:prstGeom prst="rect">
            <a:avLst/>
          </a:prstGeom>
        </p:spPr>
        <p:txBody>
          <a:bodyPr anchor="ctr"/>
          <a:lstStyle>
            <a:lvl1pPr>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4" name="Text Placeholder 3"/>
          <p:cNvSpPr>
            <a:spLocks noGrp="1"/>
          </p:cNvSpPr>
          <p:nvPr>
            <p:ph type="body" sz="quarter" idx="15" hasCustomPrompt="1"/>
          </p:nvPr>
        </p:nvSpPr>
        <p:spPr>
          <a:xfrm>
            <a:off x="3416300" y="6248400"/>
            <a:ext cx="2551113" cy="312738"/>
          </a:xfrm>
        </p:spPr>
        <p:txBody>
          <a:bodyPr anchor="ctr">
            <a:normAutofit/>
          </a:bodyPr>
          <a:lstStyle>
            <a:lvl1pPr algn="ctr">
              <a:defRPr sz="900" baseline="0"/>
            </a:lvl1pPr>
          </a:lstStyle>
          <a:p>
            <a:pPr lvl="0"/>
            <a:r>
              <a:rPr lang="en-US" dirty="0"/>
              <a:t>Add text alternative link, if needed</a:t>
            </a:r>
          </a:p>
        </p:txBody>
      </p:sp>
      <p:sp>
        <p:nvSpPr>
          <p:cNvPr id="12" name="Text Placeholder 11"/>
          <p:cNvSpPr>
            <a:spLocks noGrp="1"/>
          </p:cNvSpPr>
          <p:nvPr>
            <p:ph type="body" sz="quarter" idx="16" hasCustomPrompt="1"/>
          </p:nvPr>
        </p:nvSpPr>
        <p:spPr>
          <a:xfrm>
            <a:off x="1492250" y="6673850"/>
            <a:ext cx="7138988" cy="184150"/>
          </a:xfrm>
        </p:spPr>
        <p:txBody>
          <a:bodyPr>
            <a:noAutofit/>
          </a:bodyPr>
          <a:lstStyle>
            <a:lvl1pPr algn="r">
              <a:defRPr sz="800"/>
            </a:lvl1pPr>
          </a:lstStyle>
          <a:p>
            <a:pPr lvl="0"/>
            <a:r>
              <a:rPr lang="en-US" dirty="0"/>
              <a:t>Insert image credit here.</a:t>
            </a:r>
          </a:p>
        </p:txBody>
      </p:sp>
      <p:sp>
        <p:nvSpPr>
          <p:cNvPr id="7" name="Slide Number Placeholder 3"/>
          <p:cNvSpPr>
            <a:spLocks noGrp="1"/>
          </p:cNvSpPr>
          <p:nvPr>
            <p:ph type="sldNum" sz="quarter" idx="4"/>
          </p:nvPr>
        </p:nvSpPr>
        <p:spPr>
          <a:xfrm>
            <a:off x="7086600" y="6673850"/>
            <a:ext cx="2057400" cy="205874"/>
          </a:xfrm>
          <a:prstGeom prst="rect">
            <a:avLst/>
          </a:prstGeom>
        </p:spPr>
        <p:txBody>
          <a:bodyPr vert="horz" lIns="91440" tIns="45720" rIns="91440" bIns="45720" rtlCol="0" anchor="ctr"/>
          <a:lstStyle>
            <a:lvl1pPr algn="r">
              <a:defRPr sz="1050" b="1">
                <a:solidFill>
                  <a:schemeClr val="tx1">
                    <a:tint val="75000"/>
                  </a:schemeClr>
                </a:solidFill>
              </a:defRPr>
            </a:lvl1pPr>
          </a:lstStyle>
          <a:p>
            <a:fld id="{51A4455C-385D-47AD-8847-776B7BB56295}" type="slidenum">
              <a:rPr lang="en-US" smtClean="0"/>
              <a:pPr/>
              <a:t>‹#›</a:t>
            </a:fld>
            <a:endParaRPr lang="en-US" dirty="0"/>
          </a:p>
        </p:txBody>
      </p:sp>
    </p:spTree>
    <p:extLst>
      <p:ext uri="{BB962C8B-B14F-4D97-AF65-F5344CB8AC3E}">
        <p14:creationId xmlns:p14="http://schemas.microsoft.com/office/powerpoint/2010/main" val="2580941643"/>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0"/>
            <a:ext cx="9144000" cy="983411"/>
          </a:xfrm>
          <a:prstGeom prst="rect">
            <a:avLst/>
          </a:prstGeom>
        </p:spPr>
        <p:txBody>
          <a:bodyPr anchor="ctr"/>
          <a:lstStyle>
            <a:lvl1pPr>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cxnSp>
        <p:nvCxnSpPr>
          <p:cNvPr id="8"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flipV="1">
            <a:off x="4572000" y="1490870"/>
            <a:ext cx="0" cy="4757530"/>
          </a:xfrm>
          <a:prstGeom prst="line">
            <a:avLst/>
          </a:prstGeom>
          <a:ln w="12700">
            <a:solidFill>
              <a:srgbClr val="9E260D"/>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5" hasCustomPrompt="1"/>
          </p:nvPr>
        </p:nvSpPr>
        <p:spPr>
          <a:xfrm>
            <a:off x="3738563" y="6248400"/>
            <a:ext cx="2373312" cy="280988"/>
          </a:xfrm>
        </p:spPr>
        <p:txBody>
          <a:bodyPr anchor="ctr">
            <a:normAutofit/>
          </a:bodyPr>
          <a:lstStyle>
            <a:lvl1pPr algn="ctr">
              <a:defRPr sz="900"/>
            </a:lvl1pPr>
          </a:lstStyle>
          <a:p>
            <a:pPr lvl="0"/>
            <a:r>
              <a:rPr lang="en-US" dirty="0"/>
              <a:t>Add text alternative link, if needed.</a:t>
            </a:r>
          </a:p>
        </p:txBody>
      </p:sp>
      <p:sp>
        <p:nvSpPr>
          <p:cNvPr id="11" name="Text Placeholder 10"/>
          <p:cNvSpPr>
            <a:spLocks noGrp="1"/>
          </p:cNvSpPr>
          <p:nvPr>
            <p:ph type="body" sz="quarter" idx="16" hasCustomPrompt="1"/>
          </p:nvPr>
        </p:nvSpPr>
        <p:spPr>
          <a:xfrm>
            <a:off x="1539875" y="6673850"/>
            <a:ext cx="7123113" cy="184150"/>
          </a:xfrm>
        </p:spPr>
        <p:txBody>
          <a:bodyPr>
            <a:noAutofit/>
          </a:bodyPr>
          <a:lstStyle>
            <a:lvl1pPr algn="r">
              <a:defRPr sz="800"/>
            </a:lvl1pPr>
          </a:lstStyle>
          <a:p>
            <a:pPr lvl="0"/>
            <a:r>
              <a:rPr lang="en-US" dirty="0"/>
              <a:t>Insert image credit here.</a:t>
            </a:r>
          </a:p>
        </p:txBody>
      </p:sp>
      <p:sp>
        <p:nvSpPr>
          <p:cNvPr id="9" name="Slide Number Placeholder 3"/>
          <p:cNvSpPr>
            <a:spLocks noGrp="1"/>
          </p:cNvSpPr>
          <p:nvPr>
            <p:ph type="sldNum" sz="quarter" idx="4"/>
          </p:nvPr>
        </p:nvSpPr>
        <p:spPr>
          <a:xfrm>
            <a:off x="7086600" y="6673850"/>
            <a:ext cx="2057400" cy="205874"/>
          </a:xfrm>
          <a:prstGeom prst="rect">
            <a:avLst/>
          </a:prstGeom>
        </p:spPr>
        <p:txBody>
          <a:bodyPr vert="horz" lIns="91440" tIns="45720" rIns="91440" bIns="45720" rtlCol="0" anchor="ctr"/>
          <a:lstStyle>
            <a:lvl1pPr algn="r">
              <a:defRPr sz="1050" b="1">
                <a:solidFill>
                  <a:schemeClr val="tx1">
                    <a:tint val="75000"/>
                  </a:schemeClr>
                </a:solidFill>
              </a:defRPr>
            </a:lvl1pPr>
          </a:lstStyle>
          <a:p>
            <a:fld id="{51A4455C-385D-47AD-8847-776B7BB56295}" type="slidenum">
              <a:rPr lang="en-US" smtClean="0"/>
              <a:pPr/>
              <a:t>‹#›</a:t>
            </a:fld>
            <a:endParaRPr lang="en-US"/>
          </a:p>
        </p:txBody>
      </p:sp>
    </p:spTree>
    <p:extLst>
      <p:ext uri="{BB962C8B-B14F-4D97-AF65-F5344CB8AC3E}">
        <p14:creationId xmlns:p14="http://schemas.microsoft.com/office/powerpoint/2010/main" val="192866893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0"/>
            <a:ext cx="9144000" cy="983411"/>
          </a:xfrm>
          <a:prstGeom prst="rect">
            <a:avLst/>
          </a:prstGeom>
        </p:spPr>
        <p:txBody>
          <a:bodyPr anchor="ctr"/>
          <a:lstStyle>
            <a:lvl1pPr>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4" name="Text Placeholder 3"/>
          <p:cNvSpPr>
            <a:spLocks noGrp="1"/>
          </p:cNvSpPr>
          <p:nvPr>
            <p:ph type="body" sz="quarter" idx="19" hasCustomPrompt="1"/>
          </p:nvPr>
        </p:nvSpPr>
        <p:spPr>
          <a:xfrm>
            <a:off x="3433763" y="6248400"/>
            <a:ext cx="2759075" cy="344488"/>
          </a:xfrm>
        </p:spPr>
        <p:txBody>
          <a:bodyPr anchor="ctr">
            <a:normAutofit/>
          </a:bodyPr>
          <a:lstStyle>
            <a:lvl1pPr algn="ctr">
              <a:defRPr sz="900"/>
            </a:lvl1pPr>
          </a:lstStyle>
          <a:p>
            <a:pPr lvl="0"/>
            <a:r>
              <a:rPr lang="en-US" dirty="0"/>
              <a:t>Add text alternative link, if needed.</a:t>
            </a:r>
          </a:p>
        </p:txBody>
      </p:sp>
      <p:sp>
        <p:nvSpPr>
          <p:cNvPr id="12" name="Text Placeholder 11"/>
          <p:cNvSpPr>
            <a:spLocks noGrp="1"/>
          </p:cNvSpPr>
          <p:nvPr>
            <p:ph type="body" sz="quarter" idx="20" hasCustomPrompt="1"/>
          </p:nvPr>
        </p:nvSpPr>
        <p:spPr>
          <a:xfrm>
            <a:off x="1508125" y="6689725"/>
            <a:ext cx="7123113" cy="168275"/>
          </a:xfrm>
        </p:spPr>
        <p:txBody>
          <a:bodyPr>
            <a:noAutofit/>
          </a:bodyPr>
          <a:lstStyle>
            <a:lvl1pPr algn="r">
              <a:defRPr sz="800"/>
            </a:lvl1pPr>
          </a:lstStyle>
          <a:p>
            <a:pPr lvl="0"/>
            <a:r>
              <a:rPr lang="en-US" dirty="0"/>
              <a:t>Insert image credit here.</a:t>
            </a:r>
          </a:p>
        </p:txBody>
      </p:sp>
      <p:sp>
        <p:nvSpPr>
          <p:cNvPr id="14" name="Slide Number Placeholder 3"/>
          <p:cNvSpPr>
            <a:spLocks noGrp="1"/>
          </p:cNvSpPr>
          <p:nvPr>
            <p:ph type="sldNum" sz="quarter" idx="4"/>
          </p:nvPr>
        </p:nvSpPr>
        <p:spPr>
          <a:xfrm>
            <a:off x="7086600" y="6689725"/>
            <a:ext cx="2057400" cy="189999"/>
          </a:xfrm>
          <a:prstGeom prst="rect">
            <a:avLst/>
          </a:prstGeom>
        </p:spPr>
        <p:txBody>
          <a:bodyPr vert="horz" lIns="91440" tIns="45720" rIns="91440" bIns="45720" rtlCol="0" anchor="ctr"/>
          <a:lstStyle>
            <a:lvl1pPr algn="r">
              <a:defRPr sz="1050" b="1">
                <a:solidFill>
                  <a:schemeClr val="tx1">
                    <a:tint val="75000"/>
                  </a:schemeClr>
                </a:solidFill>
              </a:defRPr>
            </a:lvl1pPr>
          </a:lstStyle>
          <a:p>
            <a:fld id="{51A4455C-385D-47AD-8847-776B7BB56295}" type="slidenum">
              <a:rPr lang="en-US" smtClean="0"/>
              <a:pPr/>
              <a:t>‹#›</a:t>
            </a:fld>
            <a:endParaRPr lang="en-US"/>
          </a:p>
        </p:txBody>
      </p:sp>
    </p:spTree>
    <p:extLst>
      <p:ext uri="{BB962C8B-B14F-4D97-AF65-F5344CB8AC3E}">
        <p14:creationId xmlns:p14="http://schemas.microsoft.com/office/powerpoint/2010/main" val="2906159514"/>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5894" y="702156"/>
            <a:ext cx="8272212"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435895" y="2180497"/>
            <a:ext cx="8272211"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77249E-591B-4A74-BE4C-174976D2C979}" type="datetime1">
              <a:rPr lang="en-CA" smtClean="0"/>
              <a:t>2024-11-16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7918725" y="5956138"/>
            <a:ext cx="789381" cy="365125"/>
          </a:xfrm>
        </p:spPr>
        <p:txBody>
          <a:bodyPr/>
          <a:lstStyle/>
          <a:p>
            <a:fld id="{7469247A-E631-4B49-A61D-7B7E7CAD4DB7}" type="slidenum">
              <a:rPr lang="en-CA" smtClean="0"/>
              <a:t>‹#›</a:t>
            </a:fld>
            <a:endParaRPr lang="en-CA"/>
          </a:p>
        </p:txBody>
      </p:sp>
    </p:spTree>
    <p:extLst>
      <p:ext uri="{BB962C8B-B14F-4D97-AF65-F5344CB8AC3E}">
        <p14:creationId xmlns:p14="http://schemas.microsoft.com/office/powerpoint/2010/main" val="16331640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3"/>
          <p:cNvSpPr>
            <a:spLocks noGrp="1"/>
          </p:cNvSpPr>
          <p:nvPr>
            <p:ph type="sldNum" sz="quarter" idx="4"/>
          </p:nvPr>
        </p:nvSpPr>
        <p:spPr>
          <a:xfrm>
            <a:off x="7086600" y="6645729"/>
            <a:ext cx="2057400" cy="233995"/>
          </a:xfrm>
          <a:prstGeom prst="rect">
            <a:avLst/>
          </a:prstGeom>
        </p:spPr>
        <p:txBody>
          <a:bodyPr vert="horz" lIns="91440" tIns="45720" rIns="91440" bIns="45720" rtlCol="0" anchor="ctr"/>
          <a:lstStyle>
            <a:lvl1pPr algn="r">
              <a:defRPr sz="1050">
                <a:solidFill>
                  <a:schemeClr val="tx1">
                    <a:tint val="75000"/>
                  </a:schemeClr>
                </a:solidFill>
              </a:defRPr>
            </a:lvl1pPr>
          </a:lstStyle>
          <a:p>
            <a:fld id="{51A4455C-385D-47AD-8847-776B7BB56295}" type="slidenum">
              <a:rPr lang="en-US" smtClean="0"/>
              <a:pPr/>
              <a:t>‹#›</a:t>
            </a:fld>
            <a:endParaRPr lang="en-US"/>
          </a:p>
        </p:txBody>
      </p:sp>
    </p:spTree>
    <p:extLst>
      <p:ext uri="{BB962C8B-B14F-4D97-AF65-F5344CB8AC3E}">
        <p14:creationId xmlns:p14="http://schemas.microsoft.com/office/powerpoint/2010/main" val="7272553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5CB9B11-1C0D-4C4F-91B4-7E8D9940BF54}" type="datetimeFigureOut">
              <a:rPr lang="en-US" smtClean="0"/>
              <a:t>11/16/24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A4455C-385D-47AD-8847-776B7BB56295}" type="slidenum">
              <a:rPr lang="en-US" smtClean="0"/>
              <a:pPr/>
              <a:t>‹#›</a:t>
            </a:fld>
            <a:endParaRPr lang="en-US"/>
          </a:p>
        </p:txBody>
      </p:sp>
    </p:spTree>
    <p:extLst>
      <p:ext uri="{BB962C8B-B14F-4D97-AF65-F5344CB8AC3E}">
        <p14:creationId xmlns:p14="http://schemas.microsoft.com/office/powerpoint/2010/main" val="1054724566"/>
      </p:ext>
    </p:extLst>
  </p:cSld>
  <p:clrMapOvr>
    <a:overrideClrMapping bg1="dk1" tx1="lt1" bg2="dk2" tx2="lt2" accent1="accent1" accent2="accent2" accent3="accent3" accent4="accent4" accent5="accent5" accent6="accent6" hlink="hlink" folHlink="folHlink"/>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77249E-591B-4A74-BE4C-174976D2C979}" type="datetime1">
              <a:rPr lang="en-CA" smtClean="0"/>
              <a:t>2024-11-16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469247A-E631-4B49-A61D-7B7E7CAD4DB7}" type="slidenum">
              <a:rPr lang="en-CA" smtClean="0"/>
              <a:t>‹#›</a:t>
            </a:fld>
            <a:endParaRPr lang="en-CA"/>
          </a:p>
        </p:txBody>
      </p:sp>
    </p:spTree>
    <p:extLst>
      <p:ext uri="{BB962C8B-B14F-4D97-AF65-F5344CB8AC3E}">
        <p14:creationId xmlns:p14="http://schemas.microsoft.com/office/powerpoint/2010/main" val="33568275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5CB9B11-1C0D-4C4F-91B4-7E8D9940BF54}" type="datetimeFigureOut">
              <a:rPr lang="en-US" smtClean="0"/>
              <a:t>11/16/24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A4455C-385D-47AD-8847-776B7BB56295}" type="slidenum">
              <a:rPr lang="en-US" smtClean="0"/>
              <a:pPr/>
              <a:t>‹#›</a:t>
            </a:fld>
            <a:endParaRPr lang="en-US"/>
          </a:p>
        </p:txBody>
      </p:sp>
    </p:spTree>
    <p:extLst>
      <p:ext uri="{BB962C8B-B14F-4D97-AF65-F5344CB8AC3E}">
        <p14:creationId xmlns:p14="http://schemas.microsoft.com/office/powerpoint/2010/main" val="4041356663"/>
      </p:ext>
    </p:extLst>
  </p:cSld>
  <p:clrMapOvr>
    <a:overrideClrMapping bg1="dk1" tx1="lt1" bg2="dk2" tx2="lt2" accent1="accent1" accent2="accent2" accent3="accent3" accent4="accent4" accent5="accent5" accent6="accent6" hlink="hlink" folHlink="folHlink"/>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0"/>
            <a:ext cx="9144000" cy="983411"/>
          </a:xfrm>
          <a:prstGeom prst="rect">
            <a:avLst/>
          </a:prstGeom>
        </p:spPr>
        <p:txBody>
          <a:bodyPr anchor="ctr"/>
          <a:lstStyle>
            <a:lvl1pPr>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cxnSp>
        <p:nvCxnSpPr>
          <p:cNvPr id="8"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flipV="1">
            <a:off x="4572000" y="1490870"/>
            <a:ext cx="0" cy="4757530"/>
          </a:xfrm>
          <a:prstGeom prst="line">
            <a:avLst/>
          </a:prstGeom>
          <a:ln w="12700">
            <a:solidFill>
              <a:srgbClr val="9E260D"/>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5" hasCustomPrompt="1"/>
          </p:nvPr>
        </p:nvSpPr>
        <p:spPr>
          <a:xfrm>
            <a:off x="3738563" y="6248400"/>
            <a:ext cx="2373312" cy="280988"/>
          </a:xfrm>
        </p:spPr>
        <p:txBody>
          <a:bodyPr anchor="ctr">
            <a:normAutofit/>
          </a:bodyPr>
          <a:lstStyle>
            <a:lvl1pPr algn="ctr">
              <a:defRPr sz="900"/>
            </a:lvl1pPr>
          </a:lstStyle>
          <a:p>
            <a:pPr lvl="0"/>
            <a:r>
              <a:rPr lang="en-US" dirty="0"/>
              <a:t>Add text alternative link, if needed.</a:t>
            </a:r>
          </a:p>
        </p:txBody>
      </p:sp>
      <p:sp>
        <p:nvSpPr>
          <p:cNvPr id="11" name="Text Placeholder 10"/>
          <p:cNvSpPr>
            <a:spLocks noGrp="1"/>
          </p:cNvSpPr>
          <p:nvPr>
            <p:ph type="body" sz="quarter" idx="16" hasCustomPrompt="1"/>
          </p:nvPr>
        </p:nvSpPr>
        <p:spPr>
          <a:xfrm>
            <a:off x="1539875" y="6673850"/>
            <a:ext cx="7123113" cy="184150"/>
          </a:xfrm>
        </p:spPr>
        <p:txBody>
          <a:bodyPr>
            <a:noAutofit/>
          </a:bodyPr>
          <a:lstStyle>
            <a:lvl1pPr algn="r">
              <a:defRPr sz="800"/>
            </a:lvl1pPr>
          </a:lstStyle>
          <a:p>
            <a:pPr lvl="0"/>
            <a:r>
              <a:rPr lang="en-US" dirty="0"/>
              <a:t>Insert image credit here.</a:t>
            </a:r>
          </a:p>
        </p:txBody>
      </p:sp>
      <p:sp>
        <p:nvSpPr>
          <p:cNvPr id="9" name="Slide Number Placeholder 3"/>
          <p:cNvSpPr>
            <a:spLocks noGrp="1"/>
          </p:cNvSpPr>
          <p:nvPr>
            <p:ph type="sldNum" sz="quarter" idx="4"/>
          </p:nvPr>
        </p:nvSpPr>
        <p:spPr>
          <a:xfrm>
            <a:off x="7086600" y="6673850"/>
            <a:ext cx="2057400" cy="205874"/>
          </a:xfrm>
          <a:prstGeom prst="rect">
            <a:avLst/>
          </a:prstGeom>
        </p:spPr>
        <p:txBody>
          <a:bodyPr vert="horz" lIns="91440" tIns="45720" rIns="91440" bIns="45720" rtlCol="0" anchor="ctr"/>
          <a:lstStyle>
            <a:lvl1pPr algn="r">
              <a:defRPr sz="1050" b="1">
                <a:solidFill>
                  <a:schemeClr val="tx1">
                    <a:tint val="75000"/>
                  </a:schemeClr>
                </a:solidFill>
              </a:defRPr>
            </a:lvl1pPr>
          </a:lstStyle>
          <a:p>
            <a:fld id="{51A4455C-385D-47AD-8847-776B7BB56295}" type="slidenum">
              <a:rPr lang="en-US" smtClean="0"/>
              <a:pPr/>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CB9B11-1C0D-4C4F-91B4-7E8D9940BF54}" type="datetimeFigureOut">
              <a:rPr lang="en-US" smtClean="0"/>
              <a:t>11/16/24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1A4455C-385D-47AD-8847-776B7BB56295}" type="slidenum">
              <a:rPr lang="en-US" smtClean="0"/>
              <a:pPr/>
              <a:t>‹#›</a:t>
            </a:fld>
            <a:endParaRPr lang="en-US"/>
          </a:p>
        </p:txBody>
      </p:sp>
    </p:spTree>
    <p:extLst>
      <p:ext uri="{BB962C8B-B14F-4D97-AF65-F5344CB8AC3E}">
        <p14:creationId xmlns:p14="http://schemas.microsoft.com/office/powerpoint/2010/main" val="2341701737"/>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8A87A34-81AB-432B-8DAE-1953F412C126}" type="datetimeFigureOut">
              <a:rPr lang="en-US" smtClean="0"/>
              <a:pPr/>
              <a:t>11/16/24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1A4455C-385D-47AD-8847-776B7BB56295}"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69275855"/>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CB9B11-1C0D-4C4F-91B4-7E8D9940BF54}" type="datetimeFigureOut">
              <a:rPr lang="en-US" smtClean="0"/>
              <a:t>11/16/24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A4455C-385D-47AD-8847-776B7BB56295}" type="slidenum">
              <a:rPr lang="en-US" smtClean="0"/>
              <a:pPr/>
              <a:t>‹#›</a:t>
            </a:fld>
            <a:endParaRPr lang="en-US"/>
          </a:p>
        </p:txBody>
      </p:sp>
    </p:spTree>
    <p:extLst>
      <p:ext uri="{BB962C8B-B14F-4D97-AF65-F5344CB8AC3E}">
        <p14:creationId xmlns:p14="http://schemas.microsoft.com/office/powerpoint/2010/main" val="441534913"/>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CB9B11-1C0D-4C4F-91B4-7E8D9940BF54}" type="datetimeFigureOut">
              <a:rPr lang="en-US" smtClean="0"/>
              <a:t>11/16/24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A4455C-385D-47AD-8847-776B7BB56295}" type="slidenum">
              <a:rPr lang="en-US" smtClean="0"/>
              <a:pPr/>
              <a:t>‹#›</a:t>
            </a:fld>
            <a:endParaRPr lang="en-US"/>
          </a:p>
        </p:txBody>
      </p:sp>
    </p:spTree>
    <p:extLst>
      <p:ext uri="{BB962C8B-B14F-4D97-AF65-F5344CB8AC3E}">
        <p14:creationId xmlns:p14="http://schemas.microsoft.com/office/powerpoint/2010/main" val="3071133362"/>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5CB9B11-1C0D-4C4F-91B4-7E8D9940BF54}" type="datetimeFigureOut">
              <a:rPr lang="en-US" smtClean="0"/>
              <a:t>11/16/24</a:t>
            </a:fld>
            <a:endParaRPr lang="en-US"/>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51A4455C-385D-47AD-8847-776B7BB56295}" type="slidenum">
              <a:rPr lang="en-US" smtClean="0"/>
              <a:pPr/>
              <a:t>‹#›</a:t>
            </a:fld>
            <a:endParaRPr lang="en-US"/>
          </a:p>
        </p:txBody>
      </p:sp>
    </p:spTree>
    <p:extLst>
      <p:ext uri="{BB962C8B-B14F-4D97-AF65-F5344CB8AC3E}">
        <p14:creationId xmlns:p14="http://schemas.microsoft.com/office/powerpoint/2010/main" val="3445730306"/>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5CB9B11-1C0D-4C4F-91B4-7E8D9940BF54}" type="datetimeFigureOut">
              <a:rPr lang="en-US" smtClean="0"/>
              <a:t>11/16/24</a:t>
            </a:fld>
            <a:endParaRPr lang="en-US"/>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51A4455C-385D-47AD-8847-776B7BB56295}" type="slidenum">
              <a:rPr lang="en-US" smtClean="0"/>
              <a:pPr/>
              <a:t>‹#›</a:t>
            </a:fld>
            <a:endParaRPr lang="en-US"/>
          </a:p>
        </p:txBody>
      </p:sp>
    </p:spTree>
    <p:extLst>
      <p:ext uri="{BB962C8B-B14F-4D97-AF65-F5344CB8AC3E}">
        <p14:creationId xmlns:p14="http://schemas.microsoft.com/office/powerpoint/2010/main" val="93215953"/>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B9B11-1C0D-4C4F-91B4-7E8D9940BF54}" type="datetimeFigureOut">
              <a:rPr lang="en-US" smtClean="0"/>
              <a:t>11/16/24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4455C-385D-47AD-8847-776B7BB56295}" type="slidenum">
              <a:rPr lang="en-US" smtClean="0"/>
              <a:pPr/>
              <a:t>‹#›</a:t>
            </a:fld>
            <a:endParaRPr lang="en-US"/>
          </a:p>
        </p:txBody>
      </p:sp>
    </p:spTree>
    <p:extLst>
      <p:ext uri="{BB962C8B-B14F-4D97-AF65-F5344CB8AC3E}">
        <p14:creationId xmlns:p14="http://schemas.microsoft.com/office/powerpoint/2010/main" val="2653861681"/>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B9B11-1C0D-4C4F-91B4-7E8D9940BF54}" type="datetimeFigureOut">
              <a:rPr lang="en-US" smtClean="0"/>
              <a:t>11/16/24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4455C-385D-47AD-8847-776B7BB56295}" type="slidenum">
              <a:rPr lang="en-US" smtClean="0"/>
              <a:pPr/>
              <a:t>‹#›</a:t>
            </a:fld>
            <a:endParaRPr lang="en-US"/>
          </a:p>
        </p:txBody>
      </p:sp>
    </p:spTree>
    <p:extLst>
      <p:ext uri="{BB962C8B-B14F-4D97-AF65-F5344CB8AC3E}">
        <p14:creationId xmlns:p14="http://schemas.microsoft.com/office/powerpoint/2010/main" val="3934247824"/>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0"/>
            <a:ext cx="9144000" cy="983411"/>
          </a:xfrm>
          <a:prstGeom prst="rect">
            <a:avLst/>
          </a:prstGeom>
        </p:spPr>
        <p:txBody>
          <a:bodyPr anchor="ctr"/>
          <a:lstStyle>
            <a:lvl1pPr>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4" name="Text Placeholder 3"/>
          <p:cNvSpPr>
            <a:spLocks noGrp="1"/>
          </p:cNvSpPr>
          <p:nvPr>
            <p:ph type="body" sz="quarter" idx="12" hasCustomPrompt="1"/>
          </p:nvPr>
        </p:nvSpPr>
        <p:spPr>
          <a:xfrm>
            <a:off x="3802063" y="6312568"/>
            <a:ext cx="2774950" cy="293298"/>
          </a:xfrm>
        </p:spPr>
        <p:txBody>
          <a:bodyPr anchor="ctr">
            <a:normAutofit/>
          </a:bodyPr>
          <a:lstStyle>
            <a:lvl1pPr algn="ctr">
              <a:defRPr sz="900" baseline="0"/>
            </a:lvl1pPr>
          </a:lstStyle>
          <a:p>
            <a:pPr lvl="0"/>
            <a:r>
              <a:rPr lang="en-US" dirty="0"/>
              <a:t>Add text alternative link, if needed.</a:t>
            </a:r>
          </a:p>
        </p:txBody>
      </p:sp>
      <p:sp>
        <p:nvSpPr>
          <p:cNvPr id="8" name="Text Placeholder 7"/>
          <p:cNvSpPr>
            <a:spLocks noGrp="1"/>
          </p:cNvSpPr>
          <p:nvPr>
            <p:ph type="body" sz="quarter" idx="13" hasCustomPrompt="1"/>
          </p:nvPr>
        </p:nvSpPr>
        <p:spPr>
          <a:xfrm>
            <a:off x="1508125" y="6657975"/>
            <a:ext cx="7154863" cy="200025"/>
          </a:xfrm>
        </p:spPr>
        <p:txBody>
          <a:bodyPr>
            <a:noAutofit/>
          </a:bodyPr>
          <a:lstStyle>
            <a:lvl1pPr algn="r">
              <a:defRPr sz="800"/>
            </a:lvl1pPr>
          </a:lstStyle>
          <a:p>
            <a:pPr lvl="0"/>
            <a:r>
              <a:rPr lang="en-US" dirty="0"/>
              <a:t>Insert image credit here.</a:t>
            </a:r>
          </a:p>
        </p:txBody>
      </p:sp>
    </p:spTree>
    <p:extLst>
      <p:ext uri="{BB962C8B-B14F-4D97-AF65-F5344CB8AC3E}">
        <p14:creationId xmlns:p14="http://schemas.microsoft.com/office/powerpoint/2010/main" val="2808443179"/>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0"/>
            <a:ext cx="9144000" cy="983411"/>
          </a:xfrm>
          <a:prstGeom prst="rect">
            <a:avLst/>
          </a:prstGeom>
        </p:spPr>
        <p:txBody>
          <a:bodyPr anchor="ctr"/>
          <a:lstStyle>
            <a:lvl1pPr>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4" name="Text Placeholder 3"/>
          <p:cNvSpPr>
            <a:spLocks noGrp="1"/>
          </p:cNvSpPr>
          <p:nvPr>
            <p:ph type="body" sz="quarter" idx="15" hasCustomPrompt="1"/>
          </p:nvPr>
        </p:nvSpPr>
        <p:spPr>
          <a:xfrm>
            <a:off x="3416300" y="6248400"/>
            <a:ext cx="2551113" cy="312738"/>
          </a:xfrm>
        </p:spPr>
        <p:txBody>
          <a:bodyPr anchor="ctr">
            <a:normAutofit/>
          </a:bodyPr>
          <a:lstStyle>
            <a:lvl1pPr algn="ctr">
              <a:defRPr sz="900" baseline="0"/>
            </a:lvl1pPr>
          </a:lstStyle>
          <a:p>
            <a:pPr lvl="0"/>
            <a:r>
              <a:rPr lang="en-US" dirty="0"/>
              <a:t>Add text alternative link, if needed</a:t>
            </a:r>
          </a:p>
        </p:txBody>
      </p:sp>
      <p:sp>
        <p:nvSpPr>
          <p:cNvPr id="12" name="Text Placeholder 11"/>
          <p:cNvSpPr>
            <a:spLocks noGrp="1"/>
          </p:cNvSpPr>
          <p:nvPr>
            <p:ph type="body" sz="quarter" idx="16" hasCustomPrompt="1"/>
          </p:nvPr>
        </p:nvSpPr>
        <p:spPr>
          <a:xfrm>
            <a:off x="1492250" y="6673850"/>
            <a:ext cx="7138988" cy="184150"/>
          </a:xfrm>
        </p:spPr>
        <p:txBody>
          <a:bodyPr>
            <a:noAutofit/>
          </a:bodyPr>
          <a:lstStyle>
            <a:lvl1pPr algn="r">
              <a:defRPr sz="800"/>
            </a:lvl1pPr>
          </a:lstStyle>
          <a:p>
            <a:pPr lvl="0"/>
            <a:r>
              <a:rPr lang="en-US" dirty="0"/>
              <a:t>Insert image credit here.</a:t>
            </a:r>
          </a:p>
        </p:txBody>
      </p:sp>
      <p:sp>
        <p:nvSpPr>
          <p:cNvPr id="7" name="Slide Number Placeholder 3"/>
          <p:cNvSpPr>
            <a:spLocks noGrp="1"/>
          </p:cNvSpPr>
          <p:nvPr>
            <p:ph type="sldNum" sz="quarter" idx="4"/>
          </p:nvPr>
        </p:nvSpPr>
        <p:spPr>
          <a:xfrm>
            <a:off x="7086600" y="6673850"/>
            <a:ext cx="2057400" cy="205874"/>
          </a:xfrm>
          <a:prstGeom prst="rect">
            <a:avLst/>
          </a:prstGeom>
        </p:spPr>
        <p:txBody>
          <a:bodyPr vert="horz" lIns="91440" tIns="45720" rIns="91440" bIns="45720" rtlCol="0" anchor="ctr"/>
          <a:lstStyle>
            <a:lvl1pPr algn="r">
              <a:defRPr sz="1050" b="1">
                <a:solidFill>
                  <a:schemeClr val="tx1">
                    <a:tint val="75000"/>
                  </a:schemeClr>
                </a:solidFill>
              </a:defRPr>
            </a:lvl1pPr>
          </a:lstStyle>
          <a:p>
            <a:fld id="{51A4455C-385D-47AD-8847-776B7BB56295}" type="slidenum">
              <a:rPr lang="en-US" smtClean="0"/>
              <a:pPr/>
              <a:t>‹#›</a:t>
            </a:fld>
            <a:endParaRPr lang="en-US" dirty="0"/>
          </a:p>
        </p:txBody>
      </p:sp>
    </p:spTree>
    <p:extLst>
      <p:ext uri="{BB962C8B-B14F-4D97-AF65-F5344CB8AC3E}">
        <p14:creationId xmlns:p14="http://schemas.microsoft.com/office/powerpoint/2010/main" val="4231227593"/>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0"/>
            <a:ext cx="9144000" cy="983411"/>
          </a:xfrm>
          <a:prstGeom prst="rect">
            <a:avLst/>
          </a:prstGeom>
        </p:spPr>
        <p:txBody>
          <a:bodyPr anchor="ctr"/>
          <a:lstStyle>
            <a:lvl1pPr>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4" name="Text Placeholder 3"/>
          <p:cNvSpPr>
            <a:spLocks noGrp="1"/>
          </p:cNvSpPr>
          <p:nvPr>
            <p:ph type="body" sz="quarter" idx="15" hasCustomPrompt="1"/>
          </p:nvPr>
        </p:nvSpPr>
        <p:spPr>
          <a:xfrm>
            <a:off x="3802063" y="6248400"/>
            <a:ext cx="2454358" cy="293298"/>
          </a:xfrm>
        </p:spPr>
        <p:txBody>
          <a:bodyPr anchor="ctr">
            <a:normAutofit/>
          </a:bodyPr>
          <a:lstStyle>
            <a:lvl1pPr algn="ctr">
              <a:defRPr sz="900" baseline="0"/>
            </a:lvl1pPr>
          </a:lstStyle>
          <a:p>
            <a:pPr lvl="0"/>
            <a:r>
              <a:rPr lang="en-US" dirty="0"/>
              <a:t>Add text alternative link, if needed.</a:t>
            </a:r>
          </a:p>
        </p:txBody>
      </p:sp>
      <p:sp>
        <p:nvSpPr>
          <p:cNvPr id="14" name="Text Placeholder 13"/>
          <p:cNvSpPr>
            <a:spLocks noGrp="1"/>
          </p:cNvSpPr>
          <p:nvPr>
            <p:ph type="body" sz="quarter" idx="16" hasCustomPrompt="1"/>
          </p:nvPr>
        </p:nvSpPr>
        <p:spPr>
          <a:xfrm>
            <a:off x="1555750" y="6673850"/>
            <a:ext cx="7059613" cy="184150"/>
          </a:xfrm>
        </p:spPr>
        <p:txBody>
          <a:bodyPr>
            <a:noAutofit/>
          </a:bodyPr>
          <a:lstStyle>
            <a:lvl1pPr algn="r">
              <a:defRPr sz="800"/>
            </a:lvl1pPr>
          </a:lstStyle>
          <a:p>
            <a:pPr lvl="0"/>
            <a:r>
              <a:rPr lang="en-US" dirty="0"/>
              <a:t>Insert image credit here.</a:t>
            </a:r>
          </a:p>
        </p:txBody>
      </p:sp>
      <p:sp>
        <p:nvSpPr>
          <p:cNvPr id="7" name="Slide Number Placeholder 3"/>
          <p:cNvSpPr>
            <a:spLocks noGrp="1"/>
          </p:cNvSpPr>
          <p:nvPr>
            <p:ph type="sldNum" sz="quarter" idx="4"/>
          </p:nvPr>
        </p:nvSpPr>
        <p:spPr>
          <a:xfrm>
            <a:off x="7086600" y="6673850"/>
            <a:ext cx="2057400" cy="205874"/>
          </a:xfrm>
          <a:prstGeom prst="rect">
            <a:avLst/>
          </a:prstGeom>
        </p:spPr>
        <p:txBody>
          <a:bodyPr vert="horz" lIns="91440" tIns="45720" rIns="91440" bIns="45720" rtlCol="0" anchor="ctr"/>
          <a:lstStyle>
            <a:lvl1pPr algn="r">
              <a:defRPr sz="1050" b="1">
                <a:solidFill>
                  <a:schemeClr val="tx1">
                    <a:tint val="75000"/>
                  </a:schemeClr>
                </a:solidFill>
              </a:defRPr>
            </a:lvl1pPr>
          </a:lstStyle>
          <a:p>
            <a:fld id="{51A4455C-385D-47AD-8847-776B7BB56295}" type="slidenum">
              <a:rPr lang="en-US" smtClean="0"/>
              <a:pPr/>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0"/>
            <a:ext cx="9144000" cy="983411"/>
          </a:xfrm>
          <a:prstGeom prst="rect">
            <a:avLst/>
          </a:prstGeom>
        </p:spPr>
        <p:txBody>
          <a:bodyPr anchor="ctr"/>
          <a:lstStyle>
            <a:lvl1pPr>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cxnSp>
        <p:nvCxnSpPr>
          <p:cNvPr id="8"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flipV="1">
            <a:off x="4572000" y="1490870"/>
            <a:ext cx="0" cy="4757530"/>
          </a:xfrm>
          <a:prstGeom prst="line">
            <a:avLst/>
          </a:prstGeom>
          <a:ln w="12700">
            <a:solidFill>
              <a:srgbClr val="9E260D"/>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5" hasCustomPrompt="1"/>
          </p:nvPr>
        </p:nvSpPr>
        <p:spPr>
          <a:xfrm>
            <a:off x="3738563" y="6248400"/>
            <a:ext cx="2373312" cy="280988"/>
          </a:xfrm>
        </p:spPr>
        <p:txBody>
          <a:bodyPr anchor="ctr">
            <a:normAutofit/>
          </a:bodyPr>
          <a:lstStyle>
            <a:lvl1pPr algn="ctr">
              <a:defRPr sz="900"/>
            </a:lvl1pPr>
          </a:lstStyle>
          <a:p>
            <a:pPr lvl="0"/>
            <a:r>
              <a:rPr lang="en-US" dirty="0"/>
              <a:t>Add text alternative link, if needed.</a:t>
            </a:r>
          </a:p>
        </p:txBody>
      </p:sp>
      <p:sp>
        <p:nvSpPr>
          <p:cNvPr id="11" name="Text Placeholder 10"/>
          <p:cNvSpPr>
            <a:spLocks noGrp="1"/>
          </p:cNvSpPr>
          <p:nvPr>
            <p:ph type="body" sz="quarter" idx="16" hasCustomPrompt="1"/>
          </p:nvPr>
        </p:nvSpPr>
        <p:spPr>
          <a:xfrm>
            <a:off x="1539875" y="6673850"/>
            <a:ext cx="7123113" cy="184150"/>
          </a:xfrm>
        </p:spPr>
        <p:txBody>
          <a:bodyPr>
            <a:noAutofit/>
          </a:bodyPr>
          <a:lstStyle>
            <a:lvl1pPr algn="r">
              <a:defRPr sz="800"/>
            </a:lvl1pPr>
          </a:lstStyle>
          <a:p>
            <a:pPr lvl="0"/>
            <a:r>
              <a:rPr lang="en-US" dirty="0"/>
              <a:t>Insert image credit here.</a:t>
            </a:r>
          </a:p>
        </p:txBody>
      </p:sp>
      <p:sp>
        <p:nvSpPr>
          <p:cNvPr id="9" name="Slide Number Placeholder 3"/>
          <p:cNvSpPr>
            <a:spLocks noGrp="1"/>
          </p:cNvSpPr>
          <p:nvPr>
            <p:ph type="sldNum" sz="quarter" idx="4"/>
          </p:nvPr>
        </p:nvSpPr>
        <p:spPr>
          <a:xfrm>
            <a:off x="7086600" y="6673850"/>
            <a:ext cx="2057400" cy="205874"/>
          </a:xfrm>
          <a:prstGeom prst="rect">
            <a:avLst/>
          </a:prstGeom>
        </p:spPr>
        <p:txBody>
          <a:bodyPr vert="horz" lIns="91440" tIns="45720" rIns="91440" bIns="45720" rtlCol="0" anchor="ctr"/>
          <a:lstStyle>
            <a:lvl1pPr algn="r">
              <a:defRPr sz="1050" b="1">
                <a:solidFill>
                  <a:schemeClr val="tx1">
                    <a:tint val="75000"/>
                  </a:schemeClr>
                </a:solidFill>
              </a:defRPr>
            </a:lvl1pPr>
          </a:lstStyle>
          <a:p>
            <a:fld id="{51A4455C-385D-47AD-8847-776B7BB56295}" type="slidenum">
              <a:rPr lang="en-US" smtClean="0"/>
              <a:pPr/>
              <a:t>‹#›</a:t>
            </a:fld>
            <a:endParaRPr lang="en-US"/>
          </a:p>
        </p:txBody>
      </p:sp>
    </p:spTree>
    <p:extLst>
      <p:ext uri="{BB962C8B-B14F-4D97-AF65-F5344CB8AC3E}">
        <p14:creationId xmlns:p14="http://schemas.microsoft.com/office/powerpoint/2010/main" val="16674805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0"/>
            <a:ext cx="9144000" cy="983411"/>
          </a:xfrm>
          <a:prstGeom prst="rect">
            <a:avLst/>
          </a:prstGeom>
        </p:spPr>
        <p:txBody>
          <a:bodyPr anchor="ctr"/>
          <a:lstStyle>
            <a:lvl1pPr>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4" name="Text Placeholder 3"/>
          <p:cNvSpPr>
            <a:spLocks noGrp="1"/>
          </p:cNvSpPr>
          <p:nvPr>
            <p:ph type="body" sz="quarter" idx="19" hasCustomPrompt="1"/>
          </p:nvPr>
        </p:nvSpPr>
        <p:spPr>
          <a:xfrm>
            <a:off x="3433763" y="6248400"/>
            <a:ext cx="2759075" cy="344488"/>
          </a:xfrm>
        </p:spPr>
        <p:txBody>
          <a:bodyPr anchor="ctr">
            <a:normAutofit/>
          </a:bodyPr>
          <a:lstStyle>
            <a:lvl1pPr algn="ctr">
              <a:defRPr sz="900"/>
            </a:lvl1pPr>
          </a:lstStyle>
          <a:p>
            <a:pPr lvl="0"/>
            <a:r>
              <a:rPr lang="en-US" dirty="0"/>
              <a:t>Add text alternative link, if needed.</a:t>
            </a:r>
          </a:p>
        </p:txBody>
      </p:sp>
      <p:sp>
        <p:nvSpPr>
          <p:cNvPr id="12" name="Text Placeholder 11"/>
          <p:cNvSpPr>
            <a:spLocks noGrp="1"/>
          </p:cNvSpPr>
          <p:nvPr>
            <p:ph type="body" sz="quarter" idx="20" hasCustomPrompt="1"/>
          </p:nvPr>
        </p:nvSpPr>
        <p:spPr>
          <a:xfrm>
            <a:off x="1508125" y="6689725"/>
            <a:ext cx="7123113" cy="168275"/>
          </a:xfrm>
        </p:spPr>
        <p:txBody>
          <a:bodyPr>
            <a:noAutofit/>
          </a:bodyPr>
          <a:lstStyle>
            <a:lvl1pPr algn="r">
              <a:defRPr sz="800"/>
            </a:lvl1pPr>
          </a:lstStyle>
          <a:p>
            <a:pPr lvl="0"/>
            <a:r>
              <a:rPr lang="en-US" dirty="0"/>
              <a:t>Insert image credit here.</a:t>
            </a:r>
          </a:p>
        </p:txBody>
      </p:sp>
      <p:sp>
        <p:nvSpPr>
          <p:cNvPr id="14" name="Slide Number Placeholder 3"/>
          <p:cNvSpPr>
            <a:spLocks noGrp="1"/>
          </p:cNvSpPr>
          <p:nvPr>
            <p:ph type="sldNum" sz="quarter" idx="4"/>
          </p:nvPr>
        </p:nvSpPr>
        <p:spPr>
          <a:xfrm>
            <a:off x="7086600" y="6689725"/>
            <a:ext cx="2057400" cy="189999"/>
          </a:xfrm>
          <a:prstGeom prst="rect">
            <a:avLst/>
          </a:prstGeom>
        </p:spPr>
        <p:txBody>
          <a:bodyPr vert="horz" lIns="91440" tIns="45720" rIns="91440" bIns="45720" rtlCol="0" anchor="ctr"/>
          <a:lstStyle>
            <a:lvl1pPr algn="r">
              <a:defRPr sz="1050" b="1">
                <a:solidFill>
                  <a:schemeClr val="tx1">
                    <a:tint val="75000"/>
                  </a:schemeClr>
                </a:solidFill>
              </a:defRPr>
            </a:lvl1pPr>
          </a:lstStyle>
          <a:p>
            <a:fld id="{51A4455C-385D-47AD-8847-776B7BB56295}" type="slidenum">
              <a:rPr lang="en-US" smtClean="0"/>
              <a:pPr/>
              <a:t>‹#›</a:t>
            </a:fld>
            <a:endParaRPr lang="en-US"/>
          </a:p>
        </p:txBody>
      </p:sp>
    </p:spTree>
    <p:extLst>
      <p:ext uri="{BB962C8B-B14F-4D97-AF65-F5344CB8AC3E}">
        <p14:creationId xmlns:p14="http://schemas.microsoft.com/office/powerpoint/2010/main" val="413805068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0"/>
            <a:ext cx="9144000" cy="983411"/>
          </a:xfrm>
          <a:prstGeom prst="rect">
            <a:avLst/>
          </a:prstGeom>
        </p:spPr>
        <p:txBody>
          <a:bodyPr anchor="ctr"/>
          <a:lstStyle>
            <a:lvl1pPr>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4" name="Text Placeholder 3"/>
          <p:cNvSpPr>
            <a:spLocks noGrp="1"/>
          </p:cNvSpPr>
          <p:nvPr>
            <p:ph type="body" sz="quarter" idx="16" hasCustomPrompt="1"/>
          </p:nvPr>
        </p:nvSpPr>
        <p:spPr>
          <a:xfrm>
            <a:off x="3738563" y="6400800"/>
            <a:ext cx="2395537" cy="223838"/>
          </a:xfrm>
        </p:spPr>
        <p:txBody>
          <a:bodyPr anchor="ctr">
            <a:noAutofit/>
          </a:bodyPr>
          <a:lstStyle>
            <a:lvl1pPr algn="ctr">
              <a:defRPr sz="900"/>
            </a:lvl1pPr>
          </a:lstStyle>
          <a:p>
            <a:pPr lvl="0"/>
            <a:r>
              <a:rPr lang="en-US" dirty="0"/>
              <a:t>Add text alternative link, if needed.</a:t>
            </a:r>
          </a:p>
        </p:txBody>
      </p:sp>
      <p:sp>
        <p:nvSpPr>
          <p:cNvPr id="11" name="Text Placeholder 10"/>
          <p:cNvSpPr>
            <a:spLocks noGrp="1"/>
          </p:cNvSpPr>
          <p:nvPr>
            <p:ph type="body" sz="quarter" idx="17" hasCustomPrompt="1"/>
          </p:nvPr>
        </p:nvSpPr>
        <p:spPr>
          <a:xfrm>
            <a:off x="1508125" y="6657975"/>
            <a:ext cx="7058025" cy="200025"/>
          </a:xfrm>
        </p:spPr>
        <p:txBody>
          <a:bodyPr>
            <a:noAutofit/>
          </a:bodyPr>
          <a:lstStyle>
            <a:lvl1pPr algn="r">
              <a:defRPr sz="800" baseline="0"/>
            </a:lvl1pPr>
          </a:lstStyle>
          <a:p>
            <a:pPr lvl="0"/>
            <a:r>
              <a:rPr lang="en-US" dirty="0"/>
              <a:t>Insert image credit here.</a:t>
            </a:r>
          </a:p>
        </p:txBody>
      </p:sp>
      <p:sp>
        <p:nvSpPr>
          <p:cNvPr id="9" name="Slide Number Placeholder 3"/>
          <p:cNvSpPr>
            <a:spLocks noGrp="1"/>
          </p:cNvSpPr>
          <p:nvPr>
            <p:ph type="sldNum" sz="quarter" idx="4"/>
          </p:nvPr>
        </p:nvSpPr>
        <p:spPr>
          <a:xfrm>
            <a:off x="7086600" y="6657975"/>
            <a:ext cx="2057400" cy="221749"/>
          </a:xfrm>
          <a:prstGeom prst="rect">
            <a:avLst/>
          </a:prstGeom>
        </p:spPr>
        <p:txBody>
          <a:bodyPr vert="horz" lIns="91440" tIns="45720" rIns="91440" bIns="45720" rtlCol="0" anchor="ctr"/>
          <a:lstStyle>
            <a:lvl1pPr algn="r">
              <a:defRPr sz="1050" b="1">
                <a:solidFill>
                  <a:schemeClr val="tx1">
                    <a:tint val="75000"/>
                  </a:schemeClr>
                </a:solidFill>
              </a:defRPr>
            </a:lvl1pPr>
          </a:lstStyle>
          <a:p>
            <a:fld id="{51A4455C-385D-47AD-8847-776B7BB56295}" type="slidenum">
              <a:rPr lang="en-US" smtClean="0"/>
              <a:pPr/>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0"/>
            <a:ext cx="9144000" cy="983411"/>
          </a:xfrm>
          <a:prstGeom prst="rect">
            <a:avLst/>
          </a:prstGeom>
        </p:spPr>
        <p:txBody>
          <a:bodyPr anchor="ctr"/>
          <a:lstStyle>
            <a:lvl1pPr>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4" name="Text Placeholder 3"/>
          <p:cNvSpPr>
            <a:spLocks noGrp="1"/>
          </p:cNvSpPr>
          <p:nvPr>
            <p:ph type="body" sz="quarter" idx="19" hasCustomPrompt="1"/>
          </p:nvPr>
        </p:nvSpPr>
        <p:spPr>
          <a:xfrm>
            <a:off x="3433763" y="6248400"/>
            <a:ext cx="2759075" cy="344488"/>
          </a:xfrm>
        </p:spPr>
        <p:txBody>
          <a:bodyPr anchor="ctr">
            <a:normAutofit/>
          </a:bodyPr>
          <a:lstStyle>
            <a:lvl1pPr algn="ctr">
              <a:defRPr sz="900"/>
            </a:lvl1pPr>
          </a:lstStyle>
          <a:p>
            <a:pPr lvl="0"/>
            <a:r>
              <a:rPr lang="en-US" dirty="0"/>
              <a:t>Add text alternative link, if needed.</a:t>
            </a:r>
          </a:p>
        </p:txBody>
      </p:sp>
      <p:sp>
        <p:nvSpPr>
          <p:cNvPr id="12" name="Text Placeholder 11"/>
          <p:cNvSpPr>
            <a:spLocks noGrp="1"/>
          </p:cNvSpPr>
          <p:nvPr>
            <p:ph type="body" sz="quarter" idx="20" hasCustomPrompt="1"/>
          </p:nvPr>
        </p:nvSpPr>
        <p:spPr>
          <a:xfrm>
            <a:off x="1508125" y="6689725"/>
            <a:ext cx="7123113" cy="168275"/>
          </a:xfrm>
        </p:spPr>
        <p:txBody>
          <a:bodyPr>
            <a:noAutofit/>
          </a:bodyPr>
          <a:lstStyle>
            <a:lvl1pPr algn="r">
              <a:defRPr sz="800"/>
            </a:lvl1pPr>
          </a:lstStyle>
          <a:p>
            <a:pPr lvl="0"/>
            <a:r>
              <a:rPr lang="en-US" dirty="0"/>
              <a:t>Insert image credit here.</a:t>
            </a:r>
          </a:p>
        </p:txBody>
      </p:sp>
      <p:sp>
        <p:nvSpPr>
          <p:cNvPr id="14" name="Slide Number Placeholder 3"/>
          <p:cNvSpPr>
            <a:spLocks noGrp="1"/>
          </p:cNvSpPr>
          <p:nvPr>
            <p:ph type="sldNum" sz="quarter" idx="4"/>
          </p:nvPr>
        </p:nvSpPr>
        <p:spPr>
          <a:xfrm>
            <a:off x="7086600" y="6689725"/>
            <a:ext cx="2057400" cy="189999"/>
          </a:xfrm>
          <a:prstGeom prst="rect">
            <a:avLst/>
          </a:prstGeom>
        </p:spPr>
        <p:txBody>
          <a:bodyPr vert="horz" lIns="91440" tIns="45720" rIns="91440" bIns="45720" rtlCol="0" anchor="ctr"/>
          <a:lstStyle>
            <a:lvl1pPr algn="r">
              <a:defRPr sz="1050" b="1">
                <a:solidFill>
                  <a:schemeClr val="tx1">
                    <a:tint val="75000"/>
                  </a:schemeClr>
                </a:solidFill>
              </a:defRPr>
            </a:lvl1pPr>
          </a:lstStyle>
          <a:p>
            <a:fld id="{51A4455C-385D-47AD-8847-776B7BB56295}" type="slidenum">
              <a:rPr lang="en-US" smtClean="0"/>
              <a:pPr/>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35894" y="1020431"/>
            <a:ext cx="8245162" cy="1475013"/>
          </a:xfrm>
          <a:effectLst/>
        </p:spPr>
        <p:txBody>
          <a:bodyPr anchor="b">
            <a:normAutofit/>
          </a:bodyPr>
          <a:lstStyle>
            <a:lvl1pPr>
              <a:defRPr sz="27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35895" y="2495446"/>
            <a:ext cx="8245160" cy="59032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704463" y="5956138"/>
            <a:ext cx="2133600" cy="365125"/>
          </a:xfrm>
        </p:spPr>
        <p:txBody>
          <a:bodyPr/>
          <a:lstStyle>
            <a:lvl1pPr>
              <a:defRPr>
                <a:solidFill>
                  <a:schemeClr val="accent1">
                    <a:lumMod val="75000"/>
                    <a:lumOff val="25000"/>
                  </a:schemeClr>
                </a:solidFill>
              </a:defRPr>
            </a:lvl1pPr>
          </a:lstStyle>
          <a:p>
            <a:fld id="{325000D9-3457-4BC6-8EBC-761331D70893}" type="datetime1">
              <a:rPr lang="en-CA" smtClean="0"/>
              <a:t>2024-11-16</a:t>
            </a:fld>
            <a:endParaRPr lang="en-CA"/>
          </a:p>
        </p:txBody>
      </p:sp>
      <p:sp>
        <p:nvSpPr>
          <p:cNvPr id="5" name="Footer Placeholder 4"/>
          <p:cNvSpPr>
            <a:spLocks noGrp="1"/>
          </p:cNvSpPr>
          <p:nvPr>
            <p:ph type="ftr" sz="quarter" idx="11"/>
          </p:nvPr>
        </p:nvSpPr>
        <p:spPr>
          <a:xfrm>
            <a:off x="435894" y="5951812"/>
            <a:ext cx="5187908" cy="365125"/>
          </a:xfrm>
          <a:prstGeom prst="rect">
            <a:avLst/>
          </a:prstGeom>
        </p:spPr>
        <p:txBody>
          <a:bodyPr/>
          <a:lstStyle>
            <a:lvl1pPr>
              <a:defRPr>
                <a:solidFill>
                  <a:schemeClr val="accent1">
                    <a:lumMod val="75000"/>
                    <a:lumOff val="25000"/>
                  </a:schemeClr>
                </a:solidFill>
              </a:defRPr>
            </a:lvl1pPr>
          </a:lstStyle>
          <a:p>
            <a:endParaRPr lang="en-CA"/>
          </a:p>
        </p:txBody>
      </p:sp>
      <p:sp>
        <p:nvSpPr>
          <p:cNvPr id="6" name="Slide Number Placeholder 5"/>
          <p:cNvSpPr>
            <a:spLocks noGrp="1"/>
          </p:cNvSpPr>
          <p:nvPr>
            <p:ph type="sldNum" sz="quarter" idx="12"/>
          </p:nvPr>
        </p:nvSpPr>
        <p:spPr>
          <a:xfrm>
            <a:off x="7918725" y="5956138"/>
            <a:ext cx="762330" cy="365125"/>
          </a:xfrm>
        </p:spPr>
        <p:txBody>
          <a:bodyPr/>
          <a:lstStyle>
            <a:lvl1pPr>
              <a:defRPr>
                <a:solidFill>
                  <a:schemeClr val="accent1">
                    <a:lumMod val="75000"/>
                    <a:lumOff val="25000"/>
                  </a:schemeClr>
                </a:solidFill>
              </a:defRPr>
            </a:lvl1pPr>
          </a:lstStyle>
          <a:p>
            <a:fld id="{7469247A-E631-4B49-A61D-7B7E7CAD4DB7}" type="slidenum">
              <a:rPr lang="en-CA" smtClean="0"/>
              <a:t>‹#›</a:t>
            </a:fld>
            <a:endParaRPr lang="en-CA"/>
          </a:p>
        </p:txBody>
      </p:sp>
    </p:spTree>
    <p:extLst>
      <p:ext uri="{BB962C8B-B14F-4D97-AF65-F5344CB8AC3E}">
        <p14:creationId xmlns:p14="http://schemas.microsoft.com/office/powerpoint/2010/main" val="4059969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0"/>
            <a:ext cx="9144000" cy="983411"/>
          </a:xfrm>
          <a:prstGeom prst="rect">
            <a:avLst/>
          </a:prstGeom>
        </p:spPr>
        <p:txBody>
          <a:bodyPr anchor="ctr"/>
          <a:lstStyle>
            <a:lvl1pPr>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4" name="Text Placeholder 3"/>
          <p:cNvSpPr>
            <a:spLocks noGrp="1"/>
          </p:cNvSpPr>
          <p:nvPr>
            <p:ph type="body" sz="quarter" idx="12" hasCustomPrompt="1"/>
          </p:nvPr>
        </p:nvSpPr>
        <p:spPr>
          <a:xfrm>
            <a:off x="3802063" y="6312568"/>
            <a:ext cx="2774950" cy="293298"/>
          </a:xfrm>
        </p:spPr>
        <p:txBody>
          <a:bodyPr anchor="ctr">
            <a:normAutofit/>
          </a:bodyPr>
          <a:lstStyle>
            <a:lvl1pPr algn="ctr">
              <a:defRPr sz="900" baseline="0"/>
            </a:lvl1pPr>
          </a:lstStyle>
          <a:p>
            <a:pPr lvl="0"/>
            <a:r>
              <a:rPr lang="en-US" dirty="0"/>
              <a:t>Add text alternative link, if needed.</a:t>
            </a:r>
          </a:p>
        </p:txBody>
      </p:sp>
      <p:sp>
        <p:nvSpPr>
          <p:cNvPr id="8" name="Text Placeholder 7"/>
          <p:cNvSpPr>
            <a:spLocks noGrp="1"/>
          </p:cNvSpPr>
          <p:nvPr>
            <p:ph type="body" sz="quarter" idx="13" hasCustomPrompt="1"/>
          </p:nvPr>
        </p:nvSpPr>
        <p:spPr>
          <a:xfrm>
            <a:off x="1508125" y="6657975"/>
            <a:ext cx="7154863" cy="200025"/>
          </a:xfrm>
        </p:spPr>
        <p:txBody>
          <a:bodyPr>
            <a:noAutofit/>
          </a:bodyPr>
          <a:lstStyle>
            <a:lvl1pPr algn="r">
              <a:defRPr sz="800"/>
            </a:lvl1pPr>
          </a:lstStyle>
          <a:p>
            <a:pPr lvl="0"/>
            <a:r>
              <a:rPr lang="en-US" dirty="0"/>
              <a:t>Insert image credit here.</a:t>
            </a:r>
          </a:p>
        </p:txBody>
      </p:sp>
    </p:spTree>
    <p:extLst>
      <p:ext uri="{BB962C8B-B14F-4D97-AF65-F5344CB8AC3E}">
        <p14:creationId xmlns:p14="http://schemas.microsoft.com/office/powerpoint/2010/main" val="571840532"/>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0" y="0"/>
            <a:ext cx="9144000" cy="983411"/>
          </a:xfrm>
          <a:prstGeom prst="rect">
            <a:avLst/>
          </a:prstGeom>
        </p:spPr>
        <p:txBody>
          <a:bodyPr anchor="ctr"/>
          <a:lstStyle>
            <a:lvl1pPr>
              <a:defRPr sz="24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4" name="Text Placeholder 3"/>
          <p:cNvSpPr>
            <a:spLocks noGrp="1"/>
          </p:cNvSpPr>
          <p:nvPr>
            <p:ph type="body" sz="quarter" idx="15" hasCustomPrompt="1"/>
          </p:nvPr>
        </p:nvSpPr>
        <p:spPr>
          <a:xfrm>
            <a:off x="3416300" y="6248400"/>
            <a:ext cx="2551113" cy="312738"/>
          </a:xfrm>
        </p:spPr>
        <p:txBody>
          <a:bodyPr anchor="ctr">
            <a:normAutofit/>
          </a:bodyPr>
          <a:lstStyle>
            <a:lvl1pPr algn="ctr">
              <a:defRPr sz="900" baseline="0"/>
            </a:lvl1pPr>
          </a:lstStyle>
          <a:p>
            <a:pPr lvl="0"/>
            <a:r>
              <a:rPr lang="en-US" dirty="0"/>
              <a:t>Add text alternative link, if needed</a:t>
            </a:r>
          </a:p>
        </p:txBody>
      </p:sp>
      <p:sp>
        <p:nvSpPr>
          <p:cNvPr id="12" name="Text Placeholder 11"/>
          <p:cNvSpPr>
            <a:spLocks noGrp="1"/>
          </p:cNvSpPr>
          <p:nvPr>
            <p:ph type="body" sz="quarter" idx="16" hasCustomPrompt="1"/>
          </p:nvPr>
        </p:nvSpPr>
        <p:spPr>
          <a:xfrm>
            <a:off x="1492250" y="6673850"/>
            <a:ext cx="7138988" cy="184150"/>
          </a:xfrm>
        </p:spPr>
        <p:txBody>
          <a:bodyPr>
            <a:noAutofit/>
          </a:bodyPr>
          <a:lstStyle>
            <a:lvl1pPr algn="r">
              <a:defRPr sz="800"/>
            </a:lvl1pPr>
          </a:lstStyle>
          <a:p>
            <a:pPr lvl="0"/>
            <a:r>
              <a:rPr lang="en-US" dirty="0"/>
              <a:t>Insert image credit here.</a:t>
            </a:r>
          </a:p>
        </p:txBody>
      </p:sp>
      <p:sp>
        <p:nvSpPr>
          <p:cNvPr id="7" name="Slide Number Placeholder 3"/>
          <p:cNvSpPr>
            <a:spLocks noGrp="1"/>
          </p:cNvSpPr>
          <p:nvPr>
            <p:ph type="sldNum" sz="quarter" idx="4"/>
          </p:nvPr>
        </p:nvSpPr>
        <p:spPr>
          <a:xfrm>
            <a:off x="7086600" y="6673850"/>
            <a:ext cx="2057400" cy="205874"/>
          </a:xfrm>
          <a:prstGeom prst="rect">
            <a:avLst/>
          </a:prstGeom>
        </p:spPr>
        <p:txBody>
          <a:bodyPr vert="horz" lIns="91440" tIns="45720" rIns="91440" bIns="45720" rtlCol="0" anchor="ctr"/>
          <a:lstStyle>
            <a:lvl1pPr algn="r">
              <a:defRPr sz="1050" b="1">
                <a:solidFill>
                  <a:schemeClr val="tx1">
                    <a:tint val="75000"/>
                  </a:schemeClr>
                </a:solidFill>
              </a:defRPr>
            </a:lvl1pPr>
          </a:lstStyle>
          <a:p>
            <a:fld id="{51A4455C-385D-47AD-8847-776B7BB56295}" type="slidenum">
              <a:rPr lang="en-US" smtClean="0"/>
              <a:pPr/>
              <a:t>‹#›</a:t>
            </a:fld>
            <a:endParaRPr lang="en-US" dirty="0"/>
          </a:p>
        </p:txBody>
      </p:sp>
    </p:spTree>
    <p:extLst>
      <p:ext uri="{BB962C8B-B14F-4D97-AF65-F5344CB8AC3E}">
        <p14:creationId xmlns:p14="http://schemas.microsoft.com/office/powerpoint/2010/main" val="4125127857"/>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theme" Target="../theme/theme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6" Type="http://schemas.openxmlformats.org/officeDocument/2006/relationships/theme" Target="../theme/theme5.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0" y="0"/>
            <a:ext cx="9144000" cy="822057"/>
          </a:xfrm>
          <a:prstGeom prst="rect">
            <a:avLst/>
          </a:prstGeom>
          <a:solidFill>
            <a:srgbClr val="FFEAA0">
              <a:alpha val="50196"/>
            </a:srgbClr>
          </a:solidFill>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4" name="Slide Number Placeholder 3"/>
          <p:cNvSpPr>
            <a:spLocks noGrp="1"/>
          </p:cNvSpPr>
          <p:nvPr>
            <p:ph type="sldNum" sz="quarter" idx="4"/>
          </p:nvPr>
        </p:nvSpPr>
        <p:spPr>
          <a:xfrm>
            <a:off x="7086600" y="6664280"/>
            <a:ext cx="2057400" cy="215444"/>
          </a:xfrm>
          <a:prstGeom prst="rect">
            <a:avLst/>
          </a:prstGeom>
        </p:spPr>
        <p:txBody>
          <a:bodyPr vert="horz" lIns="91440" tIns="45720" rIns="91440" bIns="45720" rtlCol="0" anchor="ctr"/>
          <a:lstStyle>
            <a:lvl1pPr algn="r">
              <a:defRPr sz="1050">
                <a:solidFill>
                  <a:schemeClr val="tx1">
                    <a:tint val="75000"/>
                  </a:schemeClr>
                </a:solidFill>
              </a:defRPr>
            </a:lvl1pPr>
          </a:lstStyle>
          <a:p>
            <a:fld id="{51A4455C-385D-47AD-8847-776B7BB56295}" type="slidenum">
              <a:rPr lang="en-US" smtClean="0"/>
              <a:pPr/>
              <a:t>‹#›</a:t>
            </a:fld>
            <a:endParaRPr lang="en-US"/>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 id="2147483706" r:id="rId7"/>
  </p:sldLayoutIdLst>
  <p:hf hdr="0" ftr="0" dt="0"/>
  <p:txStyles>
    <p:titleStyle>
      <a:lvl1pPr algn="ctr"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endParaRPr lang="en-US" dirty="0"/>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rgbClr val="9E26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Lst>
  <p:hf hdr="0" ft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E26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003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rgbClr val="FFEA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
        <p:nvSpPr>
          <p:cNvPr id="12" name="Slide Number Placeholder 3"/>
          <p:cNvSpPr>
            <a:spLocks noGrp="1"/>
          </p:cNvSpPr>
          <p:nvPr>
            <p:ph type="sldNum" sz="quarter" idx="4"/>
          </p:nvPr>
        </p:nvSpPr>
        <p:spPr>
          <a:xfrm>
            <a:off x="7086600" y="6622319"/>
            <a:ext cx="2057400" cy="257405"/>
          </a:xfrm>
          <a:prstGeom prst="rect">
            <a:avLst/>
          </a:prstGeom>
        </p:spPr>
        <p:txBody>
          <a:bodyPr vert="horz" lIns="91440" tIns="45720" rIns="91440" bIns="45720" rtlCol="0" anchor="ctr"/>
          <a:lstStyle>
            <a:lvl1pPr algn="r">
              <a:defRPr sz="1050" b="1">
                <a:solidFill>
                  <a:schemeClr val="tx1">
                    <a:tint val="75000"/>
                  </a:schemeClr>
                </a:solidFill>
              </a:defRPr>
            </a:lvl1pPr>
          </a:lstStyle>
          <a:p>
            <a:fld id="{51A4455C-385D-47AD-8847-776B7BB56295}" type="slidenum">
              <a:rPr lang="en-US" smtClean="0"/>
              <a:pPr/>
              <a:t>‹#›</a:t>
            </a:fld>
            <a:endParaRPr lang="en-US"/>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 id="2147483705" r:id="rId3"/>
    <p:sldLayoutId id="2147483711" r:id="rId4"/>
    <p:sldLayoutId id="2147483712" r:id="rId5"/>
    <p:sldLayoutId id="2147483713" r:id="rId6"/>
    <p:sldLayoutId id="2147483714" r:id="rId7"/>
  </p:sldLayoutIdLst>
  <p:hf hdr="0" ft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1" y="0"/>
            <a:ext cx="9027023" cy="99768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9" name="Slide Number Placeholder 3"/>
          <p:cNvSpPr>
            <a:spLocks noGrp="1"/>
          </p:cNvSpPr>
          <p:nvPr>
            <p:ph type="sldNum" sz="quarter" idx="4"/>
          </p:nvPr>
        </p:nvSpPr>
        <p:spPr>
          <a:xfrm>
            <a:off x="7086600" y="6676912"/>
            <a:ext cx="2057400" cy="202812"/>
          </a:xfrm>
          <a:prstGeom prst="rect">
            <a:avLst/>
          </a:prstGeom>
        </p:spPr>
        <p:txBody>
          <a:bodyPr vert="horz" lIns="91440" tIns="45720" rIns="91440" bIns="45720" rtlCol="0" anchor="ctr"/>
          <a:lstStyle>
            <a:lvl1pPr algn="r">
              <a:defRPr sz="1050" b="1">
                <a:solidFill>
                  <a:schemeClr val="tx1">
                    <a:tint val="75000"/>
                  </a:schemeClr>
                </a:solidFill>
              </a:defRPr>
            </a:lvl1pPr>
          </a:lstStyle>
          <a:p>
            <a:fld id="{51A4455C-385D-47AD-8847-776B7BB56295}" type="slidenum">
              <a:rPr lang="en-US" smtClean="0"/>
              <a:pPr/>
              <a:t>‹#›</a:t>
            </a:fld>
            <a:endParaRPr lang="en-US"/>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15" r:id="rId3"/>
    <p:sldLayoutId id="2147483716" r:id="rId4"/>
    <p:sldLayoutId id="2147483717" r:id="rId5"/>
    <p:sldLayoutId id="2147483718" r:id="rId6"/>
    <p:sldLayoutId id="2147483719" r:id="rId7"/>
    <p:sldLayoutId id="2147483720" r:id="rId8"/>
  </p:sldLayoutIdLst>
  <p:hf hdr="0" ftr="0" dt="0"/>
  <p:txStyles>
    <p:titleStyle>
      <a:lvl1pPr algn="ctr"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1160EA64-D806-43AC-9DF2-F8C432F32B4C}" type="datetimeFigureOut">
              <a:rPr lang="en-US" dirty="0"/>
              <a:pPr/>
              <a:t>11/16/24</a:t>
            </a:fld>
            <a:endParaRPr lang="en-US" dirty="0"/>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51A4455C-385D-47AD-8847-776B7BB56295}" type="slidenum">
              <a:rPr lang="en-US" smtClean="0"/>
              <a:pPr/>
              <a:t>‹#›</a:t>
            </a:fld>
            <a:endParaRPr lang="en-US"/>
          </a:p>
        </p:txBody>
      </p:sp>
    </p:spTree>
    <p:extLst>
      <p:ext uri="{BB962C8B-B14F-4D97-AF65-F5344CB8AC3E}">
        <p14:creationId xmlns:p14="http://schemas.microsoft.com/office/powerpoint/2010/main" val="732033743"/>
      </p:ext>
    </p:extLst>
  </p:cSld>
  <p:clrMap bg1="lt1" tx1="dk1" bg2="lt2" tx2="dk2" accent1="accent1" accent2="accent2" accent3="accent3" accent4="accent4" accent5="accent5" accent6="accent6" hlink="hlink" folHlink="folHlink"/>
  <p:sldLayoutIdLst>
    <p:sldLayoutId id="2147484124" r:id="rId1"/>
    <p:sldLayoutId id="2147484125" r:id="rId2"/>
    <p:sldLayoutId id="2147484126" r:id="rId3"/>
    <p:sldLayoutId id="2147484127" r:id="rId4"/>
    <p:sldLayoutId id="2147484128" r:id="rId5"/>
    <p:sldLayoutId id="2147484129" r:id="rId6"/>
    <p:sldLayoutId id="2147484130" r:id="rId7"/>
    <p:sldLayoutId id="2147484131" r:id="rId8"/>
    <p:sldLayoutId id="2147484132" r:id="rId9"/>
    <p:sldLayoutId id="2147484133" r:id="rId10"/>
    <p:sldLayoutId id="2147484134" r:id="rId11"/>
    <p:sldLayoutId id="2147484135" r:id="rId12"/>
    <p:sldLayoutId id="2147484136" r:id="rId13"/>
    <p:sldLayoutId id="2147484137" r:id="rId14"/>
    <p:sldLayoutId id="2147484138" r:id="rId15"/>
  </p:sldLayoutIdLst>
  <p:hf hdr="0" ftr="0" dt="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0.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4167985-D6E9-40FF-97C0-4B6D373E8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1" y="640080"/>
            <a:ext cx="8183898"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8801362-349C-44BE-BEF6-8E926E1D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4647" y="804672"/>
            <a:ext cx="7934706"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7046" y="1289303"/>
            <a:ext cx="7228833" cy="3339303"/>
          </a:xfrm>
          <a:ln>
            <a:noFill/>
          </a:ln>
        </p:spPr>
        <p:txBody>
          <a:bodyPr vert="horz" lIns="274320" tIns="182880" rIns="274320" bIns="182880" rtlCol="0" anchor="ctr" anchorCtr="1">
            <a:normAutofit/>
          </a:bodyPr>
          <a:lstStyle/>
          <a:p>
            <a:r>
              <a:rPr lang="en-US" sz="4100" kern="1200" cap="all" spc="200" baseline="0" dirty="0">
                <a:solidFill>
                  <a:srgbClr val="262626"/>
                </a:solidFill>
                <a:latin typeface="+mj-lt"/>
                <a:ea typeface="+mj-ea"/>
                <a:cs typeface="+mj-cs"/>
              </a:rPr>
              <a:t>BUSI 650</a:t>
            </a:r>
            <a:br>
              <a:rPr lang="en-US" sz="4100" kern="1200" cap="all" spc="200" baseline="0" dirty="0">
                <a:solidFill>
                  <a:srgbClr val="262626"/>
                </a:solidFill>
                <a:latin typeface="+mj-lt"/>
                <a:ea typeface="+mj-ea"/>
                <a:cs typeface="+mj-cs"/>
              </a:rPr>
            </a:br>
            <a:br>
              <a:rPr lang="en-US" sz="4100" kern="1200" cap="all" spc="200" baseline="0" dirty="0">
                <a:solidFill>
                  <a:srgbClr val="262626"/>
                </a:solidFill>
                <a:latin typeface="+mj-lt"/>
                <a:ea typeface="+mj-ea"/>
                <a:cs typeface="+mj-cs"/>
              </a:rPr>
            </a:br>
            <a:r>
              <a:rPr lang="en-US" sz="4100" kern="1200" cap="all" spc="200" baseline="0" dirty="0">
                <a:solidFill>
                  <a:srgbClr val="262626"/>
                </a:solidFill>
                <a:latin typeface="+mj-lt"/>
                <a:ea typeface="+mj-ea"/>
                <a:cs typeface="+mj-cs"/>
              </a:rPr>
              <a:t>Introduction to Machine Learning: Clustering</a:t>
            </a:r>
          </a:p>
        </p:txBody>
      </p:sp>
      <p:sp>
        <p:nvSpPr>
          <p:cNvPr id="4" name="Slide Number Placeholder 3" hidden="1"/>
          <p:cNvSpPr>
            <a:spLocks noGrp="1"/>
          </p:cNvSpPr>
          <p:nvPr>
            <p:ph type="sldNum" sz="quarter" idx="4294967295"/>
          </p:nvPr>
        </p:nvSpPr>
        <p:spPr>
          <a:xfrm>
            <a:off x="8382000" y="5956300"/>
            <a:ext cx="762000" cy="365125"/>
          </a:xfrm>
          <a:prstGeom prst="rect">
            <a:avLst/>
          </a:prstGeom>
        </p:spPr>
        <p:txBody>
          <a:bodyPr/>
          <a:lstStyle/>
          <a:p>
            <a:pPr>
              <a:spcAft>
                <a:spcPts val="600"/>
              </a:spcAft>
            </a:pPr>
            <a:fld id="{7469247A-E631-4B49-A61D-7B7E7CAD4DB7}" type="slidenum">
              <a:rPr lang="en-CA" sz="1350">
                <a:solidFill>
                  <a:srgbClr val="FFC000"/>
                </a:solidFill>
              </a:rPr>
              <a:pPr>
                <a:spcAft>
                  <a:spcPts val="600"/>
                </a:spcAft>
              </a:pPr>
              <a:t>1</a:t>
            </a:fld>
            <a:endParaRPr lang="en-CA">
              <a:solidFill>
                <a:srgbClr val="FFC000"/>
              </a:solidFill>
            </a:endParaRPr>
          </a:p>
        </p:txBody>
      </p:sp>
      <p:sp>
        <p:nvSpPr>
          <p:cNvPr id="5" name="TextBox 4">
            <a:extLst>
              <a:ext uri="{FF2B5EF4-FFF2-40B4-BE49-F238E27FC236}">
                <a16:creationId xmlns:a16="http://schemas.microsoft.com/office/drawing/2014/main" id="{BEF1A06F-0CA1-65D5-7D1D-99563CD3BF99}"/>
              </a:ext>
            </a:extLst>
          </p:cNvPr>
          <p:cNvSpPr txBox="1"/>
          <p:nvPr/>
        </p:nvSpPr>
        <p:spPr>
          <a:xfrm>
            <a:off x="833247" y="6375083"/>
            <a:ext cx="7706106" cy="200055"/>
          </a:xfrm>
          <a:prstGeom prst="rect">
            <a:avLst/>
          </a:prstGeom>
          <a:noFill/>
        </p:spPr>
        <p:txBody>
          <a:bodyPr wrap="square">
            <a:spAutoFit/>
          </a:bodyPr>
          <a:lstStyle/>
          <a:p>
            <a:r>
              <a:rPr lang="en-CA" sz="700" b="0" i="0" dirty="0">
                <a:solidFill>
                  <a:srgbClr val="333333"/>
                </a:solidFill>
                <a:effectLst/>
                <a:latin typeface="Arial" panose="020B0604020202020204" pitchFamily="34" charset="0"/>
              </a:rPr>
              <a:t>[2] Essentials of Marketing Analytics 1st Edition, By Joseph Hair and Dana E. Harrison and Haya </a:t>
            </a:r>
            <a:r>
              <a:rPr lang="en-CA" sz="700" b="0" i="0" dirty="0" err="1">
                <a:solidFill>
                  <a:srgbClr val="333333"/>
                </a:solidFill>
                <a:effectLst/>
                <a:latin typeface="Arial" panose="020B0604020202020204" pitchFamily="34" charset="0"/>
              </a:rPr>
              <a:t>Ajjan</a:t>
            </a:r>
            <a:r>
              <a:rPr lang="en-CA" sz="700" b="0" i="0" dirty="0">
                <a:solidFill>
                  <a:srgbClr val="333333"/>
                </a:solidFill>
                <a:effectLst/>
                <a:latin typeface="Arial" panose="020B0604020202020204" pitchFamily="34" charset="0"/>
              </a:rPr>
              <a:t>.  Mc Graw-Hill (2022). ISBN10: 1264263600 | ISBN13: 9781264263608</a:t>
            </a:r>
            <a:endParaRPr lang="en-US" sz="700" dirty="0"/>
          </a:p>
        </p:txBody>
      </p:sp>
    </p:spTree>
    <p:extLst>
      <p:ext uri="{BB962C8B-B14F-4D97-AF65-F5344CB8AC3E}">
        <p14:creationId xmlns:p14="http://schemas.microsoft.com/office/powerpoint/2010/main" val="75918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the Types of Cluster Analysis?</a:t>
            </a:r>
            <a:br>
              <a:rPr lang="en-US" dirty="0"/>
            </a:br>
            <a:r>
              <a:rPr lang="en-US" dirty="0"/>
              <a:t>Hierarchical Clustering</a:t>
            </a:r>
          </a:p>
        </p:txBody>
      </p:sp>
      <p:sp>
        <p:nvSpPr>
          <p:cNvPr id="7" name="Content Placeholder 6"/>
          <p:cNvSpPr>
            <a:spLocks noGrp="1"/>
          </p:cNvSpPr>
          <p:nvPr>
            <p:ph sz="quarter" idx="11"/>
          </p:nvPr>
        </p:nvSpPr>
        <p:spPr>
          <a:xfrm>
            <a:off x="342900" y="1276709"/>
            <a:ext cx="8458200" cy="1885591"/>
          </a:xfrm>
        </p:spPr>
        <p:txBody>
          <a:bodyPr>
            <a:normAutofit/>
          </a:bodyPr>
          <a:lstStyle/>
          <a:p>
            <a:r>
              <a:rPr lang="en-US" dirty="0"/>
              <a:t>A second widely used method for identifying subgroups for market segmentation is </a:t>
            </a:r>
            <a:r>
              <a:rPr lang="en-US" b="1" dirty="0"/>
              <a:t>hierarchical clustering</a:t>
            </a:r>
            <a:r>
              <a:rPr lang="en-US" dirty="0"/>
              <a:t>.</a:t>
            </a:r>
          </a:p>
          <a:p>
            <a:pPr marL="342900" indent="-342900">
              <a:buFont typeface="Arial" panose="020B0604020202020204" pitchFamily="34" charset="0"/>
              <a:buChar char="•"/>
            </a:pPr>
            <a:r>
              <a:rPr lang="en-US" dirty="0"/>
              <a:t>Individual observations are combined into subgroups using a measure of distance between observations.</a:t>
            </a:r>
          </a:p>
          <a:p>
            <a:pPr marL="342900" indent="-342900">
              <a:buFont typeface="Arial" panose="020B0604020202020204" pitchFamily="34" charset="0"/>
              <a:buChar char="•"/>
            </a:pPr>
            <a:r>
              <a:rPr lang="en-US" dirty="0"/>
              <a:t>There are two commonly used approaches.</a:t>
            </a:r>
          </a:p>
        </p:txBody>
      </p:sp>
      <p:sp>
        <p:nvSpPr>
          <p:cNvPr id="8" name="Content Placeholder 7"/>
          <p:cNvSpPr>
            <a:spLocks noGrp="1"/>
          </p:cNvSpPr>
          <p:nvPr>
            <p:ph sz="quarter" idx="14"/>
          </p:nvPr>
        </p:nvSpPr>
        <p:spPr>
          <a:xfrm>
            <a:off x="342900" y="3162300"/>
            <a:ext cx="8458200" cy="2400300"/>
          </a:xfrm>
          <a:ln>
            <a:solidFill>
              <a:srgbClr val="9E260D"/>
            </a:solidFill>
          </a:ln>
        </p:spPr>
        <p:txBody>
          <a:bodyPr>
            <a:normAutofit/>
          </a:bodyPr>
          <a:lstStyle/>
          <a:p>
            <a:r>
              <a:rPr lang="en-US" dirty="0"/>
              <a:t>With </a:t>
            </a:r>
            <a:r>
              <a:rPr lang="en-US" b="1" dirty="0"/>
              <a:t>agglomerative clustering </a:t>
            </a:r>
            <a:r>
              <a:rPr lang="en-US" dirty="0"/>
              <a:t>(a bottom-up approach), each observation is initially considered to be a separate cluster.</a:t>
            </a:r>
          </a:p>
          <a:p>
            <a:pPr marL="342900" indent="-342900">
              <a:buFont typeface="Arial" panose="020B0604020202020204" pitchFamily="34" charset="0"/>
              <a:buChar char="•"/>
            </a:pPr>
            <a:r>
              <a:rPr lang="en-US" dirty="0"/>
              <a:t>100 observations = 100 clusters.</a:t>
            </a:r>
          </a:p>
          <a:p>
            <a:r>
              <a:rPr lang="en-US" dirty="0"/>
              <a:t>With </a:t>
            </a:r>
            <a:r>
              <a:rPr lang="en-US" b="1" dirty="0"/>
              <a:t>divisive clustering </a:t>
            </a:r>
            <a:r>
              <a:rPr lang="en-US" dirty="0"/>
              <a:t>(a top-down approach), all records are initially assigned to a single cluster.</a:t>
            </a:r>
          </a:p>
          <a:p>
            <a:pPr marL="342900" indent="-342900">
              <a:buFont typeface="Arial" panose="020B0604020202020204" pitchFamily="34" charset="0"/>
              <a:buChar char="•"/>
            </a:pPr>
            <a:r>
              <a:rPr lang="en-US" dirty="0"/>
              <a:t>100 observations = 1 cluster</a:t>
            </a:r>
          </a:p>
          <a:p>
            <a:endParaRPr lang="en-US" dirty="0"/>
          </a:p>
        </p:txBody>
      </p:sp>
      <p:sp>
        <p:nvSpPr>
          <p:cNvPr id="6" name="Slide Number Placeholder 5"/>
          <p:cNvSpPr>
            <a:spLocks noGrp="1"/>
          </p:cNvSpPr>
          <p:nvPr>
            <p:ph type="sldNum" sz="quarter" idx="4"/>
          </p:nvPr>
        </p:nvSpPr>
        <p:spPr/>
        <p:txBody>
          <a:bodyPr/>
          <a:lstStyle/>
          <a:p>
            <a:fld id="{51A4455C-385D-47AD-8847-776B7BB56295}" type="slidenum">
              <a:rPr lang="en-US" smtClean="0"/>
              <a:pPr/>
              <a:t>10</a:t>
            </a:fld>
            <a:endParaRPr lang="en-US"/>
          </a:p>
        </p:txBody>
      </p:sp>
      <p:sp>
        <p:nvSpPr>
          <p:cNvPr id="3" name="TextBox 2">
            <a:extLst>
              <a:ext uri="{FF2B5EF4-FFF2-40B4-BE49-F238E27FC236}">
                <a16:creationId xmlns:a16="http://schemas.microsoft.com/office/drawing/2014/main" id="{0291459D-34FF-586A-D89D-6CBF585D8E5E}"/>
              </a:ext>
            </a:extLst>
          </p:cNvPr>
          <p:cNvSpPr txBox="1"/>
          <p:nvPr/>
        </p:nvSpPr>
        <p:spPr>
          <a:xfrm>
            <a:off x="718947" y="6573822"/>
            <a:ext cx="7706106" cy="200055"/>
          </a:xfrm>
          <a:prstGeom prst="rect">
            <a:avLst/>
          </a:prstGeom>
          <a:noFill/>
        </p:spPr>
        <p:txBody>
          <a:bodyPr wrap="square">
            <a:spAutoFit/>
          </a:bodyPr>
          <a:lstStyle/>
          <a:p>
            <a:r>
              <a:rPr lang="en-CA" sz="700" b="0" i="0" dirty="0">
                <a:solidFill>
                  <a:srgbClr val="333333"/>
                </a:solidFill>
                <a:effectLst/>
                <a:latin typeface="Arial" panose="020B0604020202020204" pitchFamily="34" charset="0"/>
              </a:rPr>
              <a:t>[2] Essentials of Marketing Analytics 1st Edition, By Joseph Hair and Dana E. Harrison and Haya </a:t>
            </a:r>
            <a:r>
              <a:rPr lang="en-CA" sz="700" b="0" i="0" dirty="0" err="1">
                <a:solidFill>
                  <a:srgbClr val="333333"/>
                </a:solidFill>
                <a:effectLst/>
                <a:latin typeface="Arial" panose="020B0604020202020204" pitchFamily="34" charset="0"/>
              </a:rPr>
              <a:t>Ajjan</a:t>
            </a:r>
            <a:r>
              <a:rPr lang="en-CA" sz="700" b="0" i="0" dirty="0">
                <a:solidFill>
                  <a:srgbClr val="333333"/>
                </a:solidFill>
                <a:effectLst/>
                <a:latin typeface="Arial" panose="020B0604020202020204" pitchFamily="34" charset="0"/>
              </a:rPr>
              <a:t>.  Mc Graw-Hill (2022). ISBN10: 1264263600 | ISBN13: 9781264263608</a:t>
            </a:r>
            <a:endParaRPr lang="en-US" sz="700" dirty="0"/>
          </a:p>
        </p:txBody>
      </p:sp>
    </p:spTree>
    <p:extLst>
      <p:ext uri="{BB962C8B-B14F-4D97-AF65-F5344CB8AC3E}">
        <p14:creationId xmlns:p14="http://schemas.microsoft.com/office/powerpoint/2010/main" val="2798413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Measuring Similarity with Hierarchical Clustering</a:t>
            </a:r>
          </a:p>
        </p:txBody>
      </p:sp>
      <p:sp>
        <p:nvSpPr>
          <p:cNvPr id="3" name="Content Placeholder 2"/>
          <p:cNvSpPr>
            <a:spLocks noGrp="1"/>
          </p:cNvSpPr>
          <p:nvPr>
            <p:ph sz="quarter" idx="11"/>
          </p:nvPr>
        </p:nvSpPr>
        <p:spPr/>
        <p:txBody>
          <a:bodyPr>
            <a:normAutofit/>
          </a:bodyPr>
          <a:lstStyle/>
          <a:p>
            <a:r>
              <a:rPr lang="en-US" dirty="0"/>
              <a:t>Euclidean method.</a:t>
            </a:r>
          </a:p>
          <a:p>
            <a:pPr marL="342900" indent="-342900">
              <a:buFont typeface="Arial" panose="020B0604020202020204" pitchFamily="34" charset="0"/>
              <a:buChar char="•"/>
            </a:pPr>
            <a:r>
              <a:rPr lang="en-US" dirty="0"/>
              <a:t>The distance is measured as the true straight line distance between two points.</a:t>
            </a:r>
          </a:p>
          <a:p>
            <a:r>
              <a:rPr lang="en-US" dirty="0"/>
              <a:t>Manhattan method.</a:t>
            </a:r>
          </a:p>
          <a:p>
            <a:pPr marL="342900" indent="-342900">
              <a:buFont typeface="Arial" panose="020B0604020202020204" pitchFamily="34" charset="0"/>
              <a:buChar char="•"/>
            </a:pPr>
            <a:r>
              <a:rPr lang="en-US" dirty="0"/>
              <a:t>The distance between two points is not straight, but rather a path with right turns as if walking on a city grid.</a:t>
            </a:r>
          </a:p>
          <a:p>
            <a:r>
              <a:rPr lang="en-US" dirty="0"/>
              <a:t>Matching method.</a:t>
            </a:r>
          </a:p>
          <a:p>
            <a:pPr marL="342900" indent="-342900">
              <a:buFont typeface="Arial" panose="020B0604020202020204" pitchFamily="34" charset="0"/>
              <a:buChar char="•"/>
            </a:pPr>
            <a:r>
              <a:rPr lang="en-US" dirty="0"/>
              <a:t>Measures the similarity between two observations with values that represent the minimum differences between two points.</a:t>
            </a:r>
          </a:p>
          <a:p>
            <a:r>
              <a:rPr lang="en-US" dirty="0" err="1"/>
              <a:t>Jaccard’s</a:t>
            </a:r>
            <a:r>
              <a:rPr lang="en-US" dirty="0"/>
              <a:t>.</a:t>
            </a:r>
          </a:p>
          <a:p>
            <a:pPr marL="342900" indent="-342900">
              <a:buFont typeface="Arial" panose="020B0604020202020204" pitchFamily="34" charset="0"/>
              <a:buChar char="•"/>
            </a:pPr>
            <a:r>
              <a:rPr lang="en-US" dirty="0"/>
              <a:t>Measures the similarity between two observations based on how dissimilar two observations are from each other.</a:t>
            </a:r>
          </a:p>
        </p:txBody>
      </p:sp>
      <p:sp>
        <p:nvSpPr>
          <p:cNvPr id="6" name="Slide Number Placeholder 5"/>
          <p:cNvSpPr>
            <a:spLocks noGrp="1"/>
          </p:cNvSpPr>
          <p:nvPr>
            <p:ph type="sldNum" sz="quarter" idx="4294967295"/>
          </p:nvPr>
        </p:nvSpPr>
        <p:spPr>
          <a:xfrm>
            <a:off x="7086600" y="6657975"/>
            <a:ext cx="2057400" cy="222250"/>
          </a:xfrm>
          <a:prstGeom prst="rect">
            <a:avLst/>
          </a:prstGeom>
        </p:spPr>
        <p:txBody>
          <a:bodyPr/>
          <a:lstStyle/>
          <a:p>
            <a:fld id="{51A4455C-385D-47AD-8847-776B7BB56295}" type="slidenum">
              <a:rPr lang="en-US" smtClean="0"/>
              <a:pPr/>
              <a:t>11</a:t>
            </a:fld>
            <a:endParaRPr lang="en-US"/>
          </a:p>
        </p:txBody>
      </p:sp>
      <p:sp>
        <p:nvSpPr>
          <p:cNvPr id="4" name="TextBox 3">
            <a:extLst>
              <a:ext uri="{FF2B5EF4-FFF2-40B4-BE49-F238E27FC236}">
                <a16:creationId xmlns:a16="http://schemas.microsoft.com/office/drawing/2014/main" id="{72E9FB0C-104B-805F-0852-2E84E1F1D956}"/>
              </a:ext>
            </a:extLst>
          </p:cNvPr>
          <p:cNvSpPr txBox="1"/>
          <p:nvPr/>
        </p:nvSpPr>
        <p:spPr>
          <a:xfrm>
            <a:off x="718947" y="6573822"/>
            <a:ext cx="7706106" cy="200055"/>
          </a:xfrm>
          <a:prstGeom prst="rect">
            <a:avLst/>
          </a:prstGeom>
          <a:noFill/>
        </p:spPr>
        <p:txBody>
          <a:bodyPr wrap="square">
            <a:spAutoFit/>
          </a:bodyPr>
          <a:lstStyle/>
          <a:p>
            <a:r>
              <a:rPr lang="en-CA" sz="700" b="0" i="0" dirty="0">
                <a:solidFill>
                  <a:srgbClr val="333333"/>
                </a:solidFill>
                <a:effectLst/>
                <a:latin typeface="Arial" panose="020B0604020202020204" pitchFamily="34" charset="0"/>
              </a:rPr>
              <a:t>[2] Essentials of Marketing Analytics 1st Edition, By Joseph Hair and Dana E. Harrison and Haya </a:t>
            </a:r>
            <a:r>
              <a:rPr lang="en-CA" sz="700" b="0" i="0" dirty="0" err="1">
                <a:solidFill>
                  <a:srgbClr val="333333"/>
                </a:solidFill>
                <a:effectLst/>
                <a:latin typeface="Arial" panose="020B0604020202020204" pitchFamily="34" charset="0"/>
              </a:rPr>
              <a:t>Ajjan</a:t>
            </a:r>
            <a:r>
              <a:rPr lang="en-CA" sz="700" b="0" i="0" dirty="0">
                <a:solidFill>
                  <a:srgbClr val="333333"/>
                </a:solidFill>
                <a:effectLst/>
                <a:latin typeface="Arial" panose="020B0604020202020204" pitchFamily="34" charset="0"/>
              </a:rPr>
              <a:t>.  Mc Graw-Hill (2022). ISBN10: 1264263600 | ISBN13: 9781264263608</a:t>
            </a:r>
            <a:endParaRPr lang="en-US" sz="700" dirty="0"/>
          </a:p>
        </p:txBody>
      </p:sp>
    </p:spTree>
    <p:extLst>
      <p:ext uri="{BB962C8B-B14F-4D97-AF65-F5344CB8AC3E}">
        <p14:creationId xmlns:p14="http://schemas.microsoft.com/office/powerpoint/2010/main" val="3604618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Similarity – Linkage Criterion</a:t>
            </a:r>
          </a:p>
        </p:txBody>
      </p:sp>
      <p:sp>
        <p:nvSpPr>
          <p:cNvPr id="3" name="Content Placeholder 2"/>
          <p:cNvSpPr>
            <a:spLocks noGrp="1"/>
          </p:cNvSpPr>
          <p:nvPr>
            <p:ph sz="quarter" idx="11"/>
          </p:nvPr>
        </p:nvSpPr>
        <p:spPr/>
        <p:txBody>
          <a:bodyPr>
            <a:normAutofit/>
          </a:bodyPr>
          <a:lstStyle/>
          <a:p>
            <a:r>
              <a:rPr lang="en-US" dirty="0"/>
              <a:t>To measure similarity (dissimilarity), a linkage criterion can be used to capture the distance between the resulting clusters.</a:t>
            </a:r>
          </a:p>
          <a:p>
            <a:pPr marL="342900" indent="-342900">
              <a:buFont typeface="Arial" panose="020B0604020202020204" pitchFamily="34" charset="0"/>
              <a:buChar char="•"/>
            </a:pPr>
            <a:r>
              <a:rPr lang="en-US" dirty="0"/>
              <a:t>With </a:t>
            </a:r>
            <a:r>
              <a:rPr lang="en-US" b="1" dirty="0"/>
              <a:t>complete linkage</a:t>
            </a:r>
            <a:r>
              <a:rPr lang="en-US" dirty="0"/>
              <a:t>, similarity is defined by the maximum distance between observations in two different clusters</a:t>
            </a:r>
            <a:r>
              <a:rPr lang="en-US" b="1" dirty="0"/>
              <a:t>.</a:t>
            </a:r>
          </a:p>
          <a:p>
            <a:pPr marL="342900" indent="-342900">
              <a:buFont typeface="Arial" panose="020B0604020202020204" pitchFamily="34" charset="0"/>
              <a:buChar char="•"/>
            </a:pPr>
            <a:r>
              <a:rPr lang="en-US" dirty="0"/>
              <a:t>With </a:t>
            </a:r>
            <a:r>
              <a:rPr lang="en-US" b="1" dirty="0"/>
              <a:t>single linkage</a:t>
            </a:r>
            <a:r>
              <a:rPr lang="en-US" dirty="0"/>
              <a:t>, similarity is defined by the shortest distance from an object in a cluster to an object from another cluster.</a:t>
            </a:r>
          </a:p>
          <a:p>
            <a:pPr marL="342900" indent="-342900">
              <a:buFont typeface="Arial" panose="020B0604020202020204" pitchFamily="34" charset="0"/>
              <a:buChar char="•"/>
            </a:pPr>
            <a:r>
              <a:rPr lang="en-US" dirty="0"/>
              <a:t>With </a:t>
            </a:r>
            <a:r>
              <a:rPr lang="en-US" b="1" dirty="0"/>
              <a:t>average linkage</a:t>
            </a:r>
            <a:r>
              <a:rPr lang="en-US" dirty="0"/>
              <a:t>, similarity is defined by the group average of observations from one cluster to all observations from another cluster.</a:t>
            </a:r>
          </a:p>
        </p:txBody>
      </p:sp>
      <p:sp>
        <p:nvSpPr>
          <p:cNvPr id="7" name="Slide Number Placeholder 6"/>
          <p:cNvSpPr>
            <a:spLocks noGrp="1"/>
          </p:cNvSpPr>
          <p:nvPr>
            <p:ph type="sldNum" sz="quarter" idx="4"/>
          </p:nvPr>
        </p:nvSpPr>
        <p:spPr/>
        <p:txBody>
          <a:bodyPr/>
          <a:lstStyle/>
          <a:p>
            <a:fld id="{51A4455C-385D-47AD-8847-776B7BB56295}" type="slidenum">
              <a:rPr lang="en-US" smtClean="0"/>
              <a:pPr/>
              <a:t>12</a:t>
            </a:fld>
            <a:endParaRPr lang="en-US" dirty="0"/>
          </a:p>
        </p:txBody>
      </p:sp>
      <p:pic>
        <p:nvPicPr>
          <p:cNvPr id="8" name="Picture 7" descr="Exhibit 8-8: Similarity Measur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98" y="4227512"/>
            <a:ext cx="9069448" cy="1908176"/>
          </a:xfrm>
          <a:prstGeom prst="rect">
            <a:avLst/>
          </a:prstGeom>
        </p:spPr>
      </p:pic>
      <p:sp>
        <p:nvSpPr>
          <p:cNvPr id="4" name="TextBox 3">
            <a:extLst>
              <a:ext uri="{FF2B5EF4-FFF2-40B4-BE49-F238E27FC236}">
                <a16:creationId xmlns:a16="http://schemas.microsoft.com/office/drawing/2014/main" id="{832E50AC-331E-EFB7-66EF-A43D12AE7877}"/>
              </a:ext>
            </a:extLst>
          </p:cNvPr>
          <p:cNvSpPr txBox="1"/>
          <p:nvPr/>
        </p:nvSpPr>
        <p:spPr>
          <a:xfrm>
            <a:off x="718947" y="6573822"/>
            <a:ext cx="7706106" cy="200055"/>
          </a:xfrm>
          <a:prstGeom prst="rect">
            <a:avLst/>
          </a:prstGeom>
          <a:noFill/>
        </p:spPr>
        <p:txBody>
          <a:bodyPr wrap="square">
            <a:spAutoFit/>
          </a:bodyPr>
          <a:lstStyle/>
          <a:p>
            <a:r>
              <a:rPr lang="en-CA" sz="700" b="0" i="0" dirty="0">
                <a:solidFill>
                  <a:srgbClr val="333333"/>
                </a:solidFill>
                <a:effectLst/>
                <a:latin typeface="Arial" panose="020B0604020202020204" pitchFamily="34" charset="0"/>
              </a:rPr>
              <a:t>[2] Essentials of Marketing Analytics 1st Edition, By Joseph Hair and Dana E. Harrison and Haya </a:t>
            </a:r>
            <a:r>
              <a:rPr lang="en-CA" sz="700" b="0" i="0" dirty="0" err="1">
                <a:solidFill>
                  <a:srgbClr val="333333"/>
                </a:solidFill>
                <a:effectLst/>
                <a:latin typeface="Arial" panose="020B0604020202020204" pitchFamily="34" charset="0"/>
              </a:rPr>
              <a:t>Ajjan</a:t>
            </a:r>
            <a:r>
              <a:rPr lang="en-CA" sz="700" b="0" i="0" dirty="0">
                <a:solidFill>
                  <a:srgbClr val="333333"/>
                </a:solidFill>
                <a:effectLst/>
                <a:latin typeface="Arial" panose="020B0604020202020204" pitchFamily="34" charset="0"/>
              </a:rPr>
              <a:t>.  Mc Graw-Hill (2022). ISBN10: 1264263600 | ISBN13: 9781264263608</a:t>
            </a:r>
            <a:endParaRPr lang="en-US" sz="700" dirty="0"/>
          </a:p>
        </p:txBody>
      </p:sp>
    </p:spTree>
    <p:extLst>
      <p:ext uri="{BB962C8B-B14F-4D97-AF65-F5344CB8AC3E}">
        <p14:creationId xmlns:p14="http://schemas.microsoft.com/office/powerpoint/2010/main" val="1468233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Clustering – Ward’s Method</a:t>
            </a:r>
          </a:p>
        </p:txBody>
      </p:sp>
      <p:sp>
        <p:nvSpPr>
          <p:cNvPr id="3" name="Content Placeholder 2"/>
          <p:cNvSpPr>
            <a:spLocks noGrp="1"/>
          </p:cNvSpPr>
          <p:nvPr>
            <p:ph sz="quarter" idx="11"/>
          </p:nvPr>
        </p:nvSpPr>
        <p:spPr/>
        <p:txBody>
          <a:bodyPr/>
          <a:lstStyle/>
          <a:p>
            <a:r>
              <a:rPr lang="en-US" dirty="0"/>
              <a:t>Another method of measuring distances with hierarchical clustering is Ward’s method.</a:t>
            </a:r>
          </a:p>
          <a:p>
            <a:pPr marL="342900" indent="-342900">
              <a:buFont typeface="Arial" panose="020B0604020202020204" pitchFamily="34" charset="0"/>
              <a:buChar char="•"/>
            </a:pPr>
            <a:r>
              <a:rPr lang="en-US" b="1" dirty="0"/>
              <a:t>Ward’s method </a:t>
            </a:r>
            <a:r>
              <a:rPr lang="en-US" dirty="0"/>
              <a:t>applies a measure of the sum of squares within the clusters summed over all variables.</a:t>
            </a:r>
          </a:p>
          <a:p>
            <a:r>
              <a:rPr lang="en-US" dirty="0"/>
              <a:t>This method selects two clusters to combine based on:</a:t>
            </a:r>
          </a:p>
          <a:p>
            <a:pPr marL="342900" indent="-342900">
              <a:buFont typeface="Arial" panose="020B0604020202020204" pitchFamily="34" charset="0"/>
              <a:buChar char="•"/>
            </a:pPr>
            <a:r>
              <a:rPr lang="en-US" dirty="0"/>
              <a:t>Which combination of clusters minimizes the within cluster sum of squares for all clusters across all of the separate clusters.</a:t>
            </a:r>
          </a:p>
        </p:txBody>
      </p:sp>
      <p:sp>
        <p:nvSpPr>
          <p:cNvPr id="7" name="Slide Number Placeholder 6"/>
          <p:cNvSpPr>
            <a:spLocks noGrp="1"/>
          </p:cNvSpPr>
          <p:nvPr>
            <p:ph type="sldNum" sz="quarter" idx="4294967295"/>
          </p:nvPr>
        </p:nvSpPr>
        <p:spPr>
          <a:xfrm>
            <a:off x="7086600" y="6657975"/>
            <a:ext cx="2057400" cy="222250"/>
          </a:xfrm>
          <a:prstGeom prst="rect">
            <a:avLst/>
          </a:prstGeom>
        </p:spPr>
        <p:txBody>
          <a:bodyPr/>
          <a:lstStyle/>
          <a:p>
            <a:fld id="{51A4455C-385D-47AD-8847-776B7BB56295}" type="slidenum">
              <a:rPr lang="en-US" smtClean="0"/>
              <a:pPr/>
              <a:t>13</a:t>
            </a:fld>
            <a:endParaRPr lang="en-US" dirty="0"/>
          </a:p>
        </p:txBody>
      </p:sp>
      <p:sp>
        <p:nvSpPr>
          <p:cNvPr id="4" name="TextBox 3">
            <a:extLst>
              <a:ext uri="{FF2B5EF4-FFF2-40B4-BE49-F238E27FC236}">
                <a16:creationId xmlns:a16="http://schemas.microsoft.com/office/drawing/2014/main" id="{63EDA430-EABF-8917-5D34-66BF33D410FE}"/>
              </a:ext>
            </a:extLst>
          </p:cNvPr>
          <p:cNvSpPr txBox="1"/>
          <p:nvPr/>
        </p:nvSpPr>
        <p:spPr>
          <a:xfrm>
            <a:off x="718947" y="6573822"/>
            <a:ext cx="7706106" cy="200055"/>
          </a:xfrm>
          <a:prstGeom prst="rect">
            <a:avLst/>
          </a:prstGeom>
          <a:noFill/>
        </p:spPr>
        <p:txBody>
          <a:bodyPr wrap="square">
            <a:spAutoFit/>
          </a:bodyPr>
          <a:lstStyle/>
          <a:p>
            <a:r>
              <a:rPr lang="en-CA" sz="700" b="0" i="0" dirty="0">
                <a:solidFill>
                  <a:srgbClr val="333333"/>
                </a:solidFill>
                <a:effectLst/>
                <a:latin typeface="Arial" panose="020B0604020202020204" pitchFamily="34" charset="0"/>
              </a:rPr>
              <a:t>[2] Essentials of Marketing Analytics 1st Edition, By Joseph Hair and Dana E. Harrison and Haya </a:t>
            </a:r>
            <a:r>
              <a:rPr lang="en-CA" sz="700" b="0" i="0" dirty="0" err="1">
                <a:solidFill>
                  <a:srgbClr val="333333"/>
                </a:solidFill>
                <a:effectLst/>
                <a:latin typeface="Arial" panose="020B0604020202020204" pitchFamily="34" charset="0"/>
              </a:rPr>
              <a:t>Ajjan</a:t>
            </a:r>
            <a:r>
              <a:rPr lang="en-CA" sz="700" b="0" i="0" dirty="0">
                <a:solidFill>
                  <a:srgbClr val="333333"/>
                </a:solidFill>
                <a:effectLst/>
                <a:latin typeface="Arial" panose="020B0604020202020204" pitchFamily="34" charset="0"/>
              </a:rPr>
              <a:t>.  Mc Graw-Hill (2022). ISBN10: 1264263600 | ISBN13: 9781264263608</a:t>
            </a:r>
            <a:endParaRPr lang="en-US" sz="700" dirty="0"/>
          </a:p>
        </p:txBody>
      </p:sp>
    </p:spTree>
    <p:extLst>
      <p:ext uri="{BB962C8B-B14F-4D97-AF65-F5344CB8AC3E}">
        <p14:creationId xmlns:p14="http://schemas.microsoft.com/office/powerpoint/2010/main" val="712221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Exhibit 8-9: Hierarchical Clustering </a:t>
            </a:r>
            <a:r>
              <a:rPr lang="en-US" dirty="0" err="1"/>
              <a:t>Dendrogram</a:t>
            </a:r>
            <a:endParaRPr lang="en-US" dirty="0"/>
          </a:p>
        </p:txBody>
      </p:sp>
      <p:sp>
        <p:nvSpPr>
          <p:cNvPr id="3" name="Content Placeholder 2"/>
          <p:cNvSpPr>
            <a:spLocks noGrp="1"/>
          </p:cNvSpPr>
          <p:nvPr>
            <p:ph sz="quarter" idx="11"/>
          </p:nvPr>
        </p:nvSpPr>
        <p:spPr>
          <a:xfrm>
            <a:off x="342900" y="1276709"/>
            <a:ext cx="8458200" cy="1218841"/>
          </a:xfrm>
        </p:spPr>
        <p:txBody>
          <a:bodyPr anchor="ctr">
            <a:normAutofit/>
          </a:bodyPr>
          <a:lstStyle/>
          <a:p>
            <a:r>
              <a:rPr lang="en-US" dirty="0"/>
              <a:t>All four measurement approaches can be illustrated with a </a:t>
            </a:r>
            <a:r>
              <a:rPr lang="en-US" dirty="0" err="1"/>
              <a:t>dendrogram</a:t>
            </a:r>
            <a:r>
              <a:rPr lang="en-US" dirty="0"/>
              <a:t>.</a:t>
            </a:r>
          </a:p>
          <a:p>
            <a:pPr marL="342900" indent="-342900">
              <a:buFont typeface="Arial" panose="020B0604020202020204" pitchFamily="34" charset="0"/>
              <a:buChar char="•"/>
            </a:pPr>
            <a:r>
              <a:rPr lang="en-US" dirty="0"/>
              <a:t>Identifying the correct number of clusters using a </a:t>
            </a:r>
            <a:r>
              <a:rPr lang="en-US" dirty="0" err="1"/>
              <a:t>dendrogram</a:t>
            </a:r>
            <a:r>
              <a:rPr lang="en-US" dirty="0"/>
              <a:t> is subjective.</a:t>
            </a:r>
          </a:p>
        </p:txBody>
      </p:sp>
      <p:sp>
        <p:nvSpPr>
          <p:cNvPr id="6" name="Slide Number Placeholder 5"/>
          <p:cNvSpPr>
            <a:spLocks noGrp="1"/>
          </p:cNvSpPr>
          <p:nvPr>
            <p:ph type="sldNum" sz="quarter" idx="4294967295"/>
          </p:nvPr>
        </p:nvSpPr>
        <p:spPr>
          <a:xfrm>
            <a:off x="7086600" y="6657975"/>
            <a:ext cx="2057400" cy="222250"/>
          </a:xfrm>
          <a:prstGeom prst="rect">
            <a:avLst/>
          </a:prstGeom>
        </p:spPr>
        <p:txBody>
          <a:bodyPr/>
          <a:lstStyle/>
          <a:p>
            <a:fld id="{51A4455C-385D-47AD-8847-776B7BB56295}" type="slidenum">
              <a:rPr lang="en-US" smtClean="0"/>
              <a:pPr/>
              <a:t>14</a:t>
            </a:fld>
            <a:endParaRPr lang="en-US"/>
          </a:p>
        </p:txBody>
      </p:sp>
      <p:pic>
        <p:nvPicPr>
          <p:cNvPr id="7" name="Picture 6" descr="Exhibit 8-9: Hierarchical Clustering Dendrogr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442260"/>
            <a:ext cx="6096000" cy="3940757"/>
          </a:xfrm>
          <a:prstGeom prst="rect">
            <a:avLst/>
          </a:prstGeom>
        </p:spPr>
      </p:pic>
      <p:sp>
        <p:nvSpPr>
          <p:cNvPr id="4" name="TextBox 3">
            <a:extLst>
              <a:ext uri="{FF2B5EF4-FFF2-40B4-BE49-F238E27FC236}">
                <a16:creationId xmlns:a16="http://schemas.microsoft.com/office/drawing/2014/main" id="{0DA4E3FE-C8B8-75F1-F9DD-F6E5E820B20A}"/>
              </a:ext>
            </a:extLst>
          </p:cNvPr>
          <p:cNvSpPr txBox="1"/>
          <p:nvPr/>
        </p:nvSpPr>
        <p:spPr>
          <a:xfrm>
            <a:off x="718947" y="6573822"/>
            <a:ext cx="7706106" cy="200055"/>
          </a:xfrm>
          <a:prstGeom prst="rect">
            <a:avLst/>
          </a:prstGeom>
          <a:noFill/>
        </p:spPr>
        <p:txBody>
          <a:bodyPr wrap="square">
            <a:spAutoFit/>
          </a:bodyPr>
          <a:lstStyle/>
          <a:p>
            <a:r>
              <a:rPr lang="en-CA" sz="700" b="0" i="0" dirty="0">
                <a:solidFill>
                  <a:srgbClr val="333333"/>
                </a:solidFill>
                <a:effectLst/>
                <a:latin typeface="Arial" panose="020B0604020202020204" pitchFamily="34" charset="0"/>
              </a:rPr>
              <a:t>[2] Essentials of Marketing Analytics 1st Edition, By Joseph Hair and Dana E. Harrison and Haya </a:t>
            </a:r>
            <a:r>
              <a:rPr lang="en-CA" sz="700" b="0" i="0" dirty="0" err="1">
                <a:solidFill>
                  <a:srgbClr val="333333"/>
                </a:solidFill>
                <a:effectLst/>
                <a:latin typeface="Arial" panose="020B0604020202020204" pitchFamily="34" charset="0"/>
              </a:rPr>
              <a:t>Ajjan</a:t>
            </a:r>
            <a:r>
              <a:rPr lang="en-CA" sz="700" b="0" i="0" dirty="0">
                <a:solidFill>
                  <a:srgbClr val="333333"/>
                </a:solidFill>
                <a:effectLst/>
                <a:latin typeface="Arial" panose="020B0604020202020204" pitchFamily="34" charset="0"/>
              </a:rPr>
              <a:t>.  Mc Graw-Hill (2022). ISBN10: 1264263600 | ISBN13: 9781264263608</a:t>
            </a:r>
            <a:endParaRPr lang="en-US" sz="700" dirty="0"/>
          </a:p>
        </p:txBody>
      </p:sp>
    </p:spTree>
    <p:extLst>
      <p:ext uri="{BB962C8B-B14F-4D97-AF65-F5344CB8AC3E}">
        <p14:creationId xmlns:p14="http://schemas.microsoft.com/office/powerpoint/2010/main" val="3901921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Clustering Issues to Remember</a:t>
            </a:r>
          </a:p>
        </p:txBody>
      </p:sp>
      <p:sp>
        <p:nvSpPr>
          <p:cNvPr id="3" name="Content Placeholder 2"/>
          <p:cNvSpPr>
            <a:spLocks noGrp="1"/>
          </p:cNvSpPr>
          <p:nvPr>
            <p:ph sz="quarter" idx="11"/>
          </p:nvPr>
        </p:nvSpPr>
        <p:spPr>
          <a:xfrm>
            <a:off x="1133475" y="1715022"/>
            <a:ext cx="6877050" cy="971027"/>
          </a:xfrm>
          <a:solidFill>
            <a:srgbClr val="AEAB00">
              <a:alpha val="34902"/>
            </a:srgbClr>
          </a:solidFill>
          <a:ln>
            <a:solidFill>
              <a:srgbClr val="AEAB00"/>
            </a:solidFill>
          </a:ln>
        </p:spPr>
        <p:txBody>
          <a:bodyPr anchor="ctr">
            <a:normAutofit/>
          </a:bodyPr>
          <a:lstStyle/>
          <a:p>
            <a:pPr algn="ctr"/>
            <a:r>
              <a:rPr lang="en-US" dirty="0"/>
              <a:t>While k-means works only with numerical values, hierarchical clustering can be executed with a mixed set of data including both categorical and numerical values.</a:t>
            </a:r>
          </a:p>
        </p:txBody>
      </p:sp>
      <p:sp>
        <p:nvSpPr>
          <p:cNvPr id="4" name="Content Placeholder 3"/>
          <p:cNvSpPr>
            <a:spLocks noGrp="1"/>
          </p:cNvSpPr>
          <p:nvPr>
            <p:ph sz="quarter" idx="14"/>
          </p:nvPr>
        </p:nvSpPr>
        <p:spPr>
          <a:xfrm>
            <a:off x="1133475" y="2830510"/>
            <a:ext cx="6877050" cy="960439"/>
          </a:xfrm>
          <a:solidFill>
            <a:srgbClr val="DC9D34">
              <a:alpha val="34902"/>
            </a:srgbClr>
          </a:solidFill>
          <a:ln>
            <a:solidFill>
              <a:srgbClr val="DC9D34"/>
            </a:solidFill>
          </a:ln>
        </p:spPr>
        <p:txBody>
          <a:bodyPr anchor="ctr">
            <a:normAutofit/>
          </a:bodyPr>
          <a:lstStyle/>
          <a:p>
            <a:pPr algn="ctr"/>
            <a:r>
              <a:rPr lang="en-US" dirty="0"/>
              <a:t>Also, similar to k-means clustering, the hierarchical clustering process should be executed with standardized data developed using either z-scores or min-max.</a:t>
            </a:r>
          </a:p>
        </p:txBody>
      </p:sp>
      <p:sp>
        <p:nvSpPr>
          <p:cNvPr id="11" name="Slide Number Placeholder 10"/>
          <p:cNvSpPr>
            <a:spLocks noGrp="1"/>
          </p:cNvSpPr>
          <p:nvPr>
            <p:ph type="sldNum" sz="quarter" idx="4"/>
          </p:nvPr>
        </p:nvSpPr>
        <p:spPr/>
        <p:txBody>
          <a:bodyPr/>
          <a:lstStyle/>
          <a:p>
            <a:fld id="{51A4455C-385D-47AD-8847-776B7BB56295}" type="slidenum">
              <a:rPr lang="en-US" smtClean="0"/>
              <a:pPr/>
              <a:t>15</a:t>
            </a:fld>
            <a:endParaRPr lang="en-US"/>
          </a:p>
        </p:txBody>
      </p:sp>
      <p:sp>
        <p:nvSpPr>
          <p:cNvPr id="5" name="TextBox 4">
            <a:extLst>
              <a:ext uri="{FF2B5EF4-FFF2-40B4-BE49-F238E27FC236}">
                <a16:creationId xmlns:a16="http://schemas.microsoft.com/office/drawing/2014/main" id="{000FB2CF-7A4F-D759-9F80-E0BCD78FB80B}"/>
              </a:ext>
            </a:extLst>
          </p:cNvPr>
          <p:cNvSpPr txBox="1"/>
          <p:nvPr/>
        </p:nvSpPr>
        <p:spPr>
          <a:xfrm>
            <a:off x="718947" y="6573822"/>
            <a:ext cx="7706106" cy="200055"/>
          </a:xfrm>
          <a:prstGeom prst="rect">
            <a:avLst/>
          </a:prstGeom>
          <a:noFill/>
        </p:spPr>
        <p:txBody>
          <a:bodyPr wrap="square">
            <a:spAutoFit/>
          </a:bodyPr>
          <a:lstStyle/>
          <a:p>
            <a:r>
              <a:rPr lang="en-CA" sz="700" b="0" i="0" dirty="0">
                <a:solidFill>
                  <a:srgbClr val="333333"/>
                </a:solidFill>
                <a:effectLst/>
                <a:latin typeface="Arial" panose="020B0604020202020204" pitchFamily="34" charset="0"/>
              </a:rPr>
              <a:t>[2] Essentials of Marketing Analytics 1st Edition, By Joseph Hair and Dana E. Harrison and Haya </a:t>
            </a:r>
            <a:r>
              <a:rPr lang="en-CA" sz="700" b="0" i="0" dirty="0" err="1">
                <a:solidFill>
                  <a:srgbClr val="333333"/>
                </a:solidFill>
                <a:effectLst/>
                <a:latin typeface="Arial" panose="020B0604020202020204" pitchFamily="34" charset="0"/>
              </a:rPr>
              <a:t>Ajjan</a:t>
            </a:r>
            <a:r>
              <a:rPr lang="en-CA" sz="700" b="0" i="0" dirty="0">
                <a:solidFill>
                  <a:srgbClr val="333333"/>
                </a:solidFill>
                <a:effectLst/>
                <a:latin typeface="Arial" panose="020B0604020202020204" pitchFamily="34" charset="0"/>
              </a:rPr>
              <a:t>.  Mc Graw-Hill (2022). ISBN10: 1264263600 | ISBN13: 9781264263608</a:t>
            </a:r>
            <a:endParaRPr lang="en-US" sz="700" dirty="0"/>
          </a:p>
        </p:txBody>
      </p:sp>
    </p:spTree>
    <p:extLst>
      <p:ext uri="{BB962C8B-B14F-4D97-AF65-F5344CB8AC3E}">
        <p14:creationId xmlns:p14="http://schemas.microsoft.com/office/powerpoint/2010/main" val="825078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Study – Online Perfume and Cosmetic Sales: Understanding Customer Segmentation through Cluster Analysis</a:t>
            </a:r>
          </a:p>
        </p:txBody>
      </p:sp>
      <p:sp>
        <p:nvSpPr>
          <p:cNvPr id="3" name="Content Placeholder 2"/>
          <p:cNvSpPr>
            <a:spLocks noGrp="1"/>
          </p:cNvSpPr>
          <p:nvPr>
            <p:ph sz="quarter" idx="11"/>
          </p:nvPr>
        </p:nvSpPr>
        <p:spPr/>
        <p:txBody>
          <a:bodyPr>
            <a:normAutofit/>
          </a:bodyPr>
          <a:lstStyle/>
          <a:p>
            <a:r>
              <a:rPr lang="en-US" dirty="0"/>
              <a:t>The online perfume and cosmetic industry includes retailers who also sell products in brick-and-mortar stores, but patterns have shifted to online.</a:t>
            </a:r>
          </a:p>
          <a:p>
            <a:pPr marL="342900" indent="-342900">
              <a:buFont typeface="Arial" panose="020B0604020202020204" pitchFamily="34" charset="0"/>
              <a:buChar char="•"/>
            </a:pPr>
            <a:r>
              <a:rPr lang="en-US" dirty="0"/>
              <a:t>Industry revenue exceeds $16.2 billion annually and expected to grow.</a:t>
            </a:r>
          </a:p>
          <a:p>
            <a:pPr marL="342900" indent="-342900">
              <a:buFont typeface="Arial" panose="020B0604020202020204" pitchFamily="34" charset="0"/>
              <a:buChar char="•"/>
            </a:pPr>
            <a:r>
              <a:rPr lang="en-US" dirty="0"/>
              <a:t>The Chief Marketing Officer wants to understand customer behavior.</a:t>
            </a:r>
          </a:p>
          <a:p>
            <a:pPr marL="342900" indent="-342900">
              <a:buFont typeface="Arial" panose="020B0604020202020204" pitchFamily="34" charset="0"/>
              <a:buChar char="•"/>
            </a:pPr>
            <a:r>
              <a:rPr lang="en-US" dirty="0"/>
              <a:t>The goal is to segment the market to more effectively engage customers in marketing campaigns.</a:t>
            </a:r>
          </a:p>
          <a:p>
            <a:r>
              <a:rPr lang="en-US" dirty="0"/>
              <a:t>After downloading the dataset, you explore the data using Python.</a:t>
            </a:r>
          </a:p>
          <a:p>
            <a:pPr marL="342900" indent="-342900">
              <a:buFont typeface="Arial" panose="020B0604020202020204" pitchFamily="34" charset="0"/>
              <a:buChar char="•"/>
            </a:pPr>
            <a:r>
              <a:rPr lang="en-US" dirty="0"/>
              <a:t>The text guides you through 34 steps resulting in four clusters.</a:t>
            </a:r>
          </a:p>
          <a:p>
            <a:pPr marL="342900" indent="-342900">
              <a:buFont typeface="Arial" panose="020B0604020202020204" pitchFamily="34" charset="0"/>
              <a:buChar char="•"/>
            </a:pPr>
            <a:r>
              <a:rPr lang="en-US" dirty="0"/>
              <a:t>The analysis revealed four customer segments that can be targeted differently.</a:t>
            </a:r>
          </a:p>
          <a:p>
            <a:pPr marL="342900" indent="-342900">
              <a:buFont typeface="Arial" panose="020B0604020202020204" pitchFamily="34" charset="0"/>
              <a:buChar char="•"/>
            </a:pPr>
            <a:r>
              <a:rPr lang="en-US" dirty="0"/>
              <a:t>The retailer can use this knowledge to engage customers through targeted outreach programs and grow revenue through customer retention.</a:t>
            </a:r>
          </a:p>
        </p:txBody>
      </p:sp>
      <p:sp>
        <p:nvSpPr>
          <p:cNvPr id="6" name="Slide Number Placeholder 5"/>
          <p:cNvSpPr>
            <a:spLocks noGrp="1"/>
          </p:cNvSpPr>
          <p:nvPr>
            <p:ph type="sldNum" sz="quarter" idx="4294967295"/>
          </p:nvPr>
        </p:nvSpPr>
        <p:spPr>
          <a:xfrm>
            <a:off x="7086600" y="6657975"/>
            <a:ext cx="2057400" cy="222250"/>
          </a:xfrm>
          <a:prstGeom prst="rect">
            <a:avLst/>
          </a:prstGeom>
        </p:spPr>
        <p:txBody>
          <a:bodyPr/>
          <a:lstStyle/>
          <a:p>
            <a:fld id="{51A4455C-385D-47AD-8847-776B7BB56295}" type="slidenum">
              <a:rPr lang="en-US" smtClean="0"/>
              <a:pPr/>
              <a:t>16</a:t>
            </a:fld>
            <a:endParaRPr lang="en-US"/>
          </a:p>
        </p:txBody>
      </p:sp>
      <p:sp>
        <p:nvSpPr>
          <p:cNvPr id="4" name="TextBox 3">
            <a:extLst>
              <a:ext uri="{FF2B5EF4-FFF2-40B4-BE49-F238E27FC236}">
                <a16:creationId xmlns:a16="http://schemas.microsoft.com/office/drawing/2014/main" id="{7EAAB9CD-9C86-9765-7924-0B8543222828}"/>
              </a:ext>
            </a:extLst>
          </p:cNvPr>
          <p:cNvSpPr txBox="1"/>
          <p:nvPr/>
        </p:nvSpPr>
        <p:spPr>
          <a:xfrm>
            <a:off x="718947" y="6573822"/>
            <a:ext cx="7706106" cy="200055"/>
          </a:xfrm>
          <a:prstGeom prst="rect">
            <a:avLst/>
          </a:prstGeom>
          <a:noFill/>
        </p:spPr>
        <p:txBody>
          <a:bodyPr wrap="square">
            <a:spAutoFit/>
          </a:bodyPr>
          <a:lstStyle/>
          <a:p>
            <a:r>
              <a:rPr lang="en-CA" sz="700" b="0" i="0" dirty="0">
                <a:solidFill>
                  <a:srgbClr val="333333"/>
                </a:solidFill>
                <a:effectLst/>
                <a:latin typeface="Arial" panose="020B0604020202020204" pitchFamily="34" charset="0"/>
              </a:rPr>
              <a:t>[2] Essentials of Marketing Analytics 1st Edition, By Joseph Hair and Dana E. Harrison and Haya </a:t>
            </a:r>
            <a:r>
              <a:rPr lang="en-CA" sz="700" b="0" i="0" dirty="0" err="1">
                <a:solidFill>
                  <a:srgbClr val="333333"/>
                </a:solidFill>
                <a:effectLst/>
                <a:latin typeface="Arial" panose="020B0604020202020204" pitchFamily="34" charset="0"/>
              </a:rPr>
              <a:t>Ajjan</a:t>
            </a:r>
            <a:r>
              <a:rPr lang="en-CA" sz="700" b="0" i="0" dirty="0">
                <a:solidFill>
                  <a:srgbClr val="333333"/>
                </a:solidFill>
                <a:effectLst/>
                <a:latin typeface="Arial" panose="020B0604020202020204" pitchFamily="34" charset="0"/>
              </a:rPr>
              <a:t>.  Mc Graw-Hill (2022). ISBN10: 1264263600 | ISBN13: 9781264263608</a:t>
            </a:r>
            <a:endParaRPr lang="en-US" sz="700" dirty="0"/>
          </a:p>
        </p:txBody>
      </p:sp>
    </p:spTree>
    <p:extLst>
      <p:ext uri="{BB962C8B-B14F-4D97-AF65-F5344CB8AC3E}">
        <p14:creationId xmlns:p14="http://schemas.microsoft.com/office/powerpoint/2010/main" val="1570921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1D6948-A238-5E02-0C13-6BE990221603}"/>
              </a:ext>
            </a:extLst>
          </p:cNvPr>
          <p:cNvSpPr>
            <a:spLocks noGrp="1"/>
          </p:cNvSpPr>
          <p:nvPr>
            <p:ph sz="quarter" idx="11"/>
          </p:nvPr>
        </p:nvSpPr>
        <p:spPr/>
        <p:txBody>
          <a:bodyPr>
            <a:normAutofit/>
          </a:bodyPr>
          <a:lstStyle/>
          <a:p>
            <a:pPr marL="0" indent="0" algn="ctr">
              <a:buNone/>
            </a:pPr>
            <a:r>
              <a:rPr lang="en-US" sz="6000" b="1" dirty="0"/>
              <a:t>Thank you</a:t>
            </a:r>
          </a:p>
          <a:p>
            <a:pPr marL="0" indent="0" algn="ctr">
              <a:buNone/>
            </a:pPr>
            <a:r>
              <a:rPr lang="en-US" sz="6000" b="1" dirty="0"/>
              <a:t>Question? </a:t>
            </a:r>
          </a:p>
        </p:txBody>
      </p:sp>
    </p:spTree>
    <p:extLst>
      <p:ext uri="{BB962C8B-B14F-4D97-AF65-F5344CB8AC3E}">
        <p14:creationId xmlns:p14="http://schemas.microsoft.com/office/powerpoint/2010/main" val="3592719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Cluster Analysis?</a:t>
            </a:r>
          </a:p>
        </p:txBody>
      </p:sp>
      <p:sp>
        <p:nvSpPr>
          <p:cNvPr id="3" name="Content Placeholder 2"/>
          <p:cNvSpPr>
            <a:spLocks noGrp="1"/>
          </p:cNvSpPr>
          <p:nvPr>
            <p:ph sz="quarter" idx="11"/>
          </p:nvPr>
        </p:nvSpPr>
        <p:spPr/>
        <p:txBody>
          <a:bodyPr>
            <a:normAutofit/>
          </a:bodyPr>
          <a:lstStyle/>
          <a:p>
            <a:r>
              <a:rPr lang="en-US" dirty="0"/>
              <a:t>A market is a group of people who gather to buy and sell.</a:t>
            </a:r>
          </a:p>
          <a:p>
            <a:pPr marL="342900" indent="-342900">
              <a:buFont typeface="Arial" panose="020B0604020202020204" pitchFamily="34" charset="0"/>
              <a:buChar char="•"/>
            </a:pPr>
            <a:r>
              <a:rPr lang="en-US" dirty="0"/>
              <a:t>Within each market, there are subgroups with different needs.</a:t>
            </a:r>
          </a:p>
          <a:p>
            <a:r>
              <a:rPr lang="en-US" dirty="0"/>
              <a:t>Market segmentation lets companies divide consumer and business markets into smaller groups with shared characteristics.</a:t>
            </a:r>
          </a:p>
          <a:p>
            <a:pPr marL="342900" indent="-342900">
              <a:buFont typeface="Arial" panose="020B0604020202020204" pitchFamily="34" charset="0"/>
              <a:buChar char="•"/>
            </a:pPr>
            <a:r>
              <a:rPr lang="en-US" dirty="0"/>
              <a:t>Segmenting a market using shared characteristics is referred to as </a:t>
            </a:r>
            <a:r>
              <a:rPr lang="en-US" b="1" dirty="0"/>
              <a:t>cluster analysis</a:t>
            </a:r>
            <a:r>
              <a:rPr lang="en-US" dirty="0"/>
              <a:t>.</a:t>
            </a:r>
          </a:p>
          <a:p>
            <a:r>
              <a:rPr lang="en-US" dirty="0"/>
              <a:t>Cluster analysis uses algorithms to explore data relationships, then develops smaller groups from larger populations.</a:t>
            </a:r>
          </a:p>
          <a:p>
            <a:endParaRPr lang="en-US" dirty="0"/>
          </a:p>
        </p:txBody>
      </p:sp>
      <p:sp>
        <p:nvSpPr>
          <p:cNvPr id="7" name="Content Placeholder 6"/>
          <p:cNvSpPr>
            <a:spLocks noGrp="1"/>
          </p:cNvSpPr>
          <p:nvPr>
            <p:ph sz="quarter" idx="14"/>
          </p:nvPr>
        </p:nvSpPr>
        <p:spPr>
          <a:xfrm>
            <a:off x="1962150" y="4114800"/>
            <a:ext cx="5124450" cy="2133600"/>
          </a:xfrm>
          <a:ln>
            <a:solidFill>
              <a:srgbClr val="003369"/>
            </a:solidFill>
          </a:ln>
        </p:spPr>
        <p:txBody>
          <a:bodyPr>
            <a:normAutofit/>
          </a:bodyPr>
          <a:lstStyle/>
          <a:p>
            <a:r>
              <a:rPr lang="en-US" dirty="0"/>
              <a:t>Marketers use these insights to:</a:t>
            </a:r>
          </a:p>
          <a:p>
            <a:pPr marL="342900" indent="-342900">
              <a:buFont typeface="Arial" panose="020B0604020202020204" pitchFamily="34" charset="0"/>
              <a:buChar char="•"/>
            </a:pPr>
            <a:r>
              <a:rPr lang="en-US" dirty="0"/>
              <a:t>Improve marketing strategies.</a:t>
            </a:r>
          </a:p>
          <a:p>
            <a:pPr marL="342900" indent="-342900">
              <a:buFont typeface="Arial" panose="020B0604020202020204" pitchFamily="34" charset="0"/>
              <a:buChar char="•"/>
            </a:pPr>
            <a:r>
              <a:rPr lang="en-US" dirty="0"/>
              <a:t>Better allocate resources.</a:t>
            </a:r>
          </a:p>
          <a:p>
            <a:pPr marL="342900" indent="-342900">
              <a:buFont typeface="Arial" panose="020B0604020202020204" pitchFamily="34" charset="0"/>
              <a:buChar char="•"/>
            </a:pPr>
            <a:r>
              <a:rPr lang="en-US" dirty="0"/>
              <a:t>Gauge new product development.</a:t>
            </a:r>
          </a:p>
          <a:p>
            <a:pPr marL="342900" indent="-342900">
              <a:buFont typeface="Arial" panose="020B0604020202020204" pitchFamily="34" charset="0"/>
              <a:buChar char="•"/>
            </a:pPr>
            <a:r>
              <a:rPr lang="en-US" dirty="0"/>
              <a:t>Select the most receptive test markets.</a:t>
            </a:r>
          </a:p>
        </p:txBody>
      </p:sp>
      <p:sp>
        <p:nvSpPr>
          <p:cNvPr id="6" name="Slide Number Placeholder 5"/>
          <p:cNvSpPr>
            <a:spLocks noGrp="1"/>
          </p:cNvSpPr>
          <p:nvPr>
            <p:ph type="sldNum" sz="quarter" idx="4"/>
          </p:nvPr>
        </p:nvSpPr>
        <p:spPr/>
        <p:txBody>
          <a:bodyPr/>
          <a:lstStyle/>
          <a:p>
            <a:fld id="{51A4455C-385D-47AD-8847-776B7BB56295}" type="slidenum">
              <a:rPr lang="en-US" smtClean="0"/>
              <a:pPr/>
              <a:t>2</a:t>
            </a:fld>
            <a:endParaRPr lang="en-US"/>
          </a:p>
        </p:txBody>
      </p:sp>
      <p:sp>
        <p:nvSpPr>
          <p:cNvPr id="4" name="TextBox 3">
            <a:extLst>
              <a:ext uri="{FF2B5EF4-FFF2-40B4-BE49-F238E27FC236}">
                <a16:creationId xmlns:a16="http://schemas.microsoft.com/office/drawing/2014/main" id="{0FC588BB-B017-3D19-6F8F-B10BA9A72699}"/>
              </a:ext>
            </a:extLst>
          </p:cNvPr>
          <p:cNvSpPr txBox="1"/>
          <p:nvPr/>
        </p:nvSpPr>
        <p:spPr>
          <a:xfrm>
            <a:off x="718947" y="6573822"/>
            <a:ext cx="7706106" cy="200055"/>
          </a:xfrm>
          <a:prstGeom prst="rect">
            <a:avLst/>
          </a:prstGeom>
          <a:noFill/>
        </p:spPr>
        <p:txBody>
          <a:bodyPr wrap="square">
            <a:spAutoFit/>
          </a:bodyPr>
          <a:lstStyle/>
          <a:p>
            <a:r>
              <a:rPr lang="en-CA" sz="700" b="0" i="0" dirty="0">
                <a:solidFill>
                  <a:srgbClr val="333333"/>
                </a:solidFill>
                <a:effectLst/>
                <a:latin typeface="Arial" panose="020B0604020202020204" pitchFamily="34" charset="0"/>
              </a:rPr>
              <a:t>[2] Essentials of Marketing Analytics 1st Edition, By Joseph Hair and Dana E. Harrison and Haya </a:t>
            </a:r>
            <a:r>
              <a:rPr lang="en-CA" sz="700" b="0" i="0" dirty="0" err="1">
                <a:solidFill>
                  <a:srgbClr val="333333"/>
                </a:solidFill>
                <a:effectLst/>
                <a:latin typeface="Arial" panose="020B0604020202020204" pitchFamily="34" charset="0"/>
              </a:rPr>
              <a:t>Ajjan</a:t>
            </a:r>
            <a:r>
              <a:rPr lang="en-CA" sz="700" b="0" i="0" dirty="0">
                <a:solidFill>
                  <a:srgbClr val="333333"/>
                </a:solidFill>
                <a:effectLst/>
                <a:latin typeface="Arial" panose="020B0604020202020204" pitchFamily="34" charset="0"/>
              </a:rPr>
              <a:t>.  Mc Graw-Hill (2022). ISBN10: 1264263600 | ISBN13: 9781264263608</a:t>
            </a:r>
            <a:endParaRPr lang="en-US" sz="700" dirty="0"/>
          </a:p>
        </p:txBody>
      </p:sp>
    </p:spTree>
    <p:extLst>
      <p:ext uri="{BB962C8B-B14F-4D97-AF65-F5344CB8AC3E}">
        <p14:creationId xmlns:p14="http://schemas.microsoft.com/office/powerpoint/2010/main" val="357430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Cluster Analysis Used in Practice?</a:t>
            </a:r>
          </a:p>
        </p:txBody>
      </p:sp>
      <p:sp>
        <p:nvSpPr>
          <p:cNvPr id="3" name="Content Placeholder 2"/>
          <p:cNvSpPr>
            <a:spLocks noGrp="1"/>
          </p:cNvSpPr>
          <p:nvPr>
            <p:ph sz="quarter" idx="11"/>
          </p:nvPr>
        </p:nvSpPr>
        <p:spPr>
          <a:xfrm>
            <a:off x="342900" y="1276709"/>
            <a:ext cx="8458200" cy="2323741"/>
          </a:xfrm>
          <a:ln>
            <a:solidFill>
              <a:srgbClr val="003369"/>
            </a:solidFill>
          </a:ln>
        </p:spPr>
        <p:txBody>
          <a:bodyPr anchor="ctr">
            <a:normAutofit/>
          </a:bodyPr>
          <a:lstStyle/>
          <a:p>
            <a:r>
              <a:rPr lang="en-US" dirty="0"/>
              <a:t>Clustering algorithms identify groups with similar traits.</a:t>
            </a:r>
          </a:p>
          <a:p>
            <a:pPr marL="342900" indent="-342900">
              <a:buFont typeface="Arial" panose="020B0604020202020204" pitchFamily="34" charset="0"/>
              <a:buChar char="•"/>
            </a:pPr>
            <a:r>
              <a:rPr lang="en-US" dirty="0"/>
              <a:t>American Express segmented their market into loyal customers, tailored products for them, and increased their market share.</a:t>
            </a:r>
          </a:p>
          <a:p>
            <a:pPr marL="342900" indent="-342900">
              <a:buFont typeface="Arial" panose="020B0604020202020204" pitchFamily="34" charset="0"/>
              <a:buChar char="•"/>
            </a:pPr>
            <a:r>
              <a:rPr lang="en-US" dirty="0"/>
              <a:t>Auto companies use segmentation to target specific consumers.</a:t>
            </a:r>
          </a:p>
          <a:p>
            <a:pPr marL="342900" indent="-342900">
              <a:buFont typeface="Arial" panose="020B0604020202020204" pitchFamily="34" charset="0"/>
              <a:buChar char="•"/>
            </a:pPr>
            <a:r>
              <a:rPr lang="en-US" dirty="0"/>
              <a:t>Best Buy segmented loyal customers into five segments and focused on them to gain a 10 percent growth in sales.</a:t>
            </a:r>
          </a:p>
        </p:txBody>
      </p:sp>
      <p:sp>
        <p:nvSpPr>
          <p:cNvPr id="4" name="Content Placeholder 3"/>
          <p:cNvSpPr>
            <a:spLocks noGrp="1"/>
          </p:cNvSpPr>
          <p:nvPr>
            <p:ph sz="quarter" idx="14"/>
          </p:nvPr>
        </p:nvSpPr>
        <p:spPr>
          <a:xfrm>
            <a:off x="342900" y="3713162"/>
            <a:ext cx="8458200" cy="2535238"/>
          </a:xfrm>
        </p:spPr>
        <p:txBody>
          <a:bodyPr>
            <a:normAutofit/>
          </a:bodyPr>
          <a:lstStyle/>
          <a:p>
            <a:r>
              <a:rPr lang="en-US" dirty="0"/>
              <a:t>Clustering enables marketers to identify hidden patterns and structures.</a:t>
            </a:r>
          </a:p>
          <a:p>
            <a:pPr marL="342900" indent="-342900">
              <a:buFont typeface="Arial" panose="020B0604020202020204" pitchFamily="34" charset="0"/>
              <a:buChar char="•"/>
            </a:pPr>
            <a:r>
              <a:rPr lang="en-US" dirty="0"/>
              <a:t>Clustering provides the clusters, the companies provide the meaning.</a:t>
            </a:r>
          </a:p>
          <a:p>
            <a:pPr marL="342900" indent="-342900">
              <a:buFont typeface="Arial" panose="020B0604020202020204" pitchFamily="34" charset="0"/>
              <a:buChar char="•"/>
            </a:pPr>
            <a:r>
              <a:rPr lang="en-US" dirty="0"/>
              <a:t>Companies typically assign names and definitions to each cluster.</a:t>
            </a:r>
          </a:p>
          <a:p>
            <a:pPr marL="342900" indent="-342900">
              <a:buFont typeface="Arial" panose="020B0604020202020204" pitchFamily="34" charset="0"/>
              <a:buChar char="•"/>
            </a:pPr>
            <a:r>
              <a:rPr lang="en-US" dirty="0"/>
              <a:t>Distinguishing clusters from the larger population is necessary for understanding and responding to engagement and buying behaviors</a:t>
            </a:r>
          </a:p>
        </p:txBody>
      </p:sp>
      <p:sp>
        <p:nvSpPr>
          <p:cNvPr id="7" name="Slide Number Placeholder 6"/>
          <p:cNvSpPr>
            <a:spLocks noGrp="1"/>
          </p:cNvSpPr>
          <p:nvPr>
            <p:ph type="sldNum" sz="quarter" idx="4"/>
          </p:nvPr>
        </p:nvSpPr>
        <p:spPr/>
        <p:txBody>
          <a:bodyPr/>
          <a:lstStyle/>
          <a:p>
            <a:fld id="{51A4455C-385D-47AD-8847-776B7BB56295}" type="slidenum">
              <a:rPr lang="en-US" smtClean="0"/>
              <a:pPr/>
              <a:t>3</a:t>
            </a:fld>
            <a:endParaRPr lang="en-US" dirty="0"/>
          </a:p>
        </p:txBody>
      </p:sp>
      <p:sp>
        <p:nvSpPr>
          <p:cNvPr id="5" name="TextBox 4">
            <a:extLst>
              <a:ext uri="{FF2B5EF4-FFF2-40B4-BE49-F238E27FC236}">
                <a16:creationId xmlns:a16="http://schemas.microsoft.com/office/drawing/2014/main" id="{E037DE34-659C-5F55-20C8-7E248C7373F4}"/>
              </a:ext>
            </a:extLst>
          </p:cNvPr>
          <p:cNvSpPr txBox="1"/>
          <p:nvPr/>
        </p:nvSpPr>
        <p:spPr>
          <a:xfrm>
            <a:off x="718947" y="6573822"/>
            <a:ext cx="7706106" cy="200055"/>
          </a:xfrm>
          <a:prstGeom prst="rect">
            <a:avLst/>
          </a:prstGeom>
          <a:noFill/>
        </p:spPr>
        <p:txBody>
          <a:bodyPr wrap="square">
            <a:spAutoFit/>
          </a:bodyPr>
          <a:lstStyle/>
          <a:p>
            <a:r>
              <a:rPr lang="en-CA" sz="700" b="0" i="0" dirty="0">
                <a:solidFill>
                  <a:srgbClr val="333333"/>
                </a:solidFill>
                <a:effectLst/>
                <a:latin typeface="Arial" panose="020B0604020202020204" pitchFamily="34" charset="0"/>
              </a:rPr>
              <a:t>[2] Essentials of Marketing Analytics 1st Edition, By Joseph Hair and Dana E. Harrison and Haya </a:t>
            </a:r>
            <a:r>
              <a:rPr lang="en-CA" sz="700" b="0" i="0" dirty="0" err="1">
                <a:solidFill>
                  <a:srgbClr val="333333"/>
                </a:solidFill>
                <a:effectLst/>
                <a:latin typeface="Arial" panose="020B0604020202020204" pitchFamily="34" charset="0"/>
              </a:rPr>
              <a:t>Ajjan</a:t>
            </a:r>
            <a:r>
              <a:rPr lang="en-CA" sz="700" b="0" i="0" dirty="0">
                <a:solidFill>
                  <a:srgbClr val="333333"/>
                </a:solidFill>
                <a:effectLst/>
                <a:latin typeface="Arial" panose="020B0604020202020204" pitchFamily="34" charset="0"/>
              </a:rPr>
              <a:t>.  Mc Graw-Hill (2022). ISBN10: 1264263600 | ISBN13: 9781264263608</a:t>
            </a:r>
            <a:endParaRPr lang="en-US" sz="700" dirty="0"/>
          </a:p>
        </p:txBody>
      </p:sp>
    </p:spTree>
    <p:extLst>
      <p:ext uri="{BB962C8B-B14F-4D97-AF65-F5344CB8AC3E}">
        <p14:creationId xmlns:p14="http://schemas.microsoft.com/office/powerpoint/2010/main" val="499436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a Cluster Analysis Function?</a:t>
            </a:r>
          </a:p>
        </p:txBody>
      </p:sp>
      <p:sp>
        <p:nvSpPr>
          <p:cNvPr id="3" name="Content Placeholder 2"/>
          <p:cNvSpPr>
            <a:spLocks noGrp="1"/>
          </p:cNvSpPr>
          <p:nvPr>
            <p:ph sz="quarter" idx="11"/>
          </p:nvPr>
        </p:nvSpPr>
        <p:spPr>
          <a:xfrm>
            <a:off x="342900" y="1276709"/>
            <a:ext cx="8610600" cy="4971691"/>
          </a:xfrm>
        </p:spPr>
        <p:txBody>
          <a:bodyPr>
            <a:normAutofit/>
          </a:bodyPr>
          <a:lstStyle/>
          <a:p>
            <a:r>
              <a:rPr lang="en-US" dirty="0"/>
              <a:t>Cluster analysis organizes data into two or more similar groups which exhibit the following characteristics.</a:t>
            </a:r>
          </a:p>
          <a:p>
            <a:pPr marL="342900" indent="-342900">
              <a:buFont typeface="Arial" panose="020B0604020202020204" pitchFamily="34" charset="0"/>
              <a:buChar char="•"/>
            </a:pPr>
            <a:r>
              <a:rPr lang="en-US" dirty="0"/>
              <a:t>Within cluster (intra-cluster) homogeneity or similarities.</a:t>
            </a:r>
          </a:p>
          <a:p>
            <a:pPr marL="342900" indent="-342900">
              <a:buFont typeface="Arial" panose="020B0604020202020204" pitchFamily="34" charset="0"/>
              <a:buChar char="•"/>
            </a:pPr>
            <a:r>
              <a:rPr lang="en-US" dirty="0"/>
              <a:t>Dissimilar characteristics (heterogeneity) between groups (inter-cluster).</a:t>
            </a:r>
          </a:p>
          <a:p>
            <a:r>
              <a:rPr lang="en-US" dirty="0"/>
              <a:t>Similarities between groups is calculated using various measures of the distance between groups.</a:t>
            </a:r>
          </a:p>
          <a:p>
            <a:pPr marL="342900" indent="-342900">
              <a:buFont typeface="Arial" panose="020B0604020202020204" pitchFamily="34" charset="0"/>
              <a:buChar char="•"/>
            </a:pPr>
            <a:r>
              <a:rPr lang="en-US" dirty="0"/>
              <a:t>Smaller distances represent greater similarity.</a:t>
            </a:r>
          </a:p>
          <a:p>
            <a:r>
              <a:rPr lang="en-US" dirty="0"/>
              <a:t>No established dependent variable is specified with cluster analysis.</a:t>
            </a:r>
          </a:p>
          <a:p>
            <a:pPr marL="342900" indent="-342900">
              <a:buFont typeface="Arial" panose="020B0604020202020204" pitchFamily="34" charset="0"/>
              <a:buChar char="•"/>
            </a:pPr>
            <a:r>
              <a:rPr lang="en-US" dirty="0"/>
              <a:t>So the technique is considered an unsupervised learning.</a:t>
            </a:r>
          </a:p>
          <a:p>
            <a:r>
              <a:rPr lang="en-US" dirty="0"/>
              <a:t>The goal of cluster analysis is to model the underlying structure and distribution of characteristics in the data to separate a dataset into homogenous subgroups.</a:t>
            </a:r>
          </a:p>
          <a:p>
            <a:endParaRPr lang="en-US" dirty="0"/>
          </a:p>
          <a:p>
            <a:endParaRPr lang="en-US" dirty="0"/>
          </a:p>
        </p:txBody>
      </p:sp>
      <p:sp>
        <p:nvSpPr>
          <p:cNvPr id="6" name="Slide Number Placeholder 5"/>
          <p:cNvSpPr>
            <a:spLocks noGrp="1"/>
          </p:cNvSpPr>
          <p:nvPr>
            <p:ph type="sldNum" sz="quarter" idx="4294967295"/>
          </p:nvPr>
        </p:nvSpPr>
        <p:spPr>
          <a:xfrm>
            <a:off x="7086600" y="6657975"/>
            <a:ext cx="2057400" cy="222250"/>
          </a:xfrm>
          <a:prstGeom prst="rect">
            <a:avLst/>
          </a:prstGeom>
        </p:spPr>
        <p:txBody>
          <a:bodyPr/>
          <a:lstStyle/>
          <a:p>
            <a:fld id="{51A4455C-385D-47AD-8847-776B7BB56295}" type="slidenum">
              <a:rPr lang="en-US" smtClean="0"/>
              <a:pPr/>
              <a:t>4</a:t>
            </a:fld>
            <a:endParaRPr lang="en-US"/>
          </a:p>
        </p:txBody>
      </p:sp>
      <p:sp>
        <p:nvSpPr>
          <p:cNvPr id="4" name="TextBox 3">
            <a:extLst>
              <a:ext uri="{FF2B5EF4-FFF2-40B4-BE49-F238E27FC236}">
                <a16:creationId xmlns:a16="http://schemas.microsoft.com/office/drawing/2014/main" id="{B2CAB760-6824-0966-5073-9E0D5E25C4D3}"/>
              </a:ext>
            </a:extLst>
          </p:cNvPr>
          <p:cNvSpPr txBox="1"/>
          <p:nvPr/>
        </p:nvSpPr>
        <p:spPr>
          <a:xfrm>
            <a:off x="718947" y="6573822"/>
            <a:ext cx="7706106" cy="200055"/>
          </a:xfrm>
          <a:prstGeom prst="rect">
            <a:avLst/>
          </a:prstGeom>
          <a:noFill/>
        </p:spPr>
        <p:txBody>
          <a:bodyPr wrap="square">
            <a:spAutoFit/>
          </a:bodyPr>
          <a:lstStyle/>
          <a:p>
            <a:r>
              <a:rPr lang="en-CA" sz="700" b="0" i="0" dirty="0">
                <a:solidFill>
                  <a:srgbClr val="333333"/>
                </a:solidFill>
                <a:effectLst/>
                <a:latin typeface="Arial" panose="020B0604020202020204" pitchFamily="34" charset="0"/>
              </a:rPr>
              <a:t>[2] Essentials of Marketing Analytics 1st Edition, By Joseph Hair and Dana E. Harrison and Haya </a:t>
            </a:r>
            <a:r>
              <a:rPr lang="en-CA" sz="700" b="0" i="0" dirty="0" err="1">
                <a:solidFill>
                  <a:srgbClr val="333333"/>
                </a:solidFill>
                <a:effectLst/>
                <a:latin typeface="Arial" panose="020B0604020202020204" pitchFamily="34" charset="0"/>
              </a:rPr>
              <a:t>Ajjan</a:t>
            </a:r>
            <a:r>
              <a:rPr lang="en-CA" sz="700" b="0" i="0" dirty="0">
                <a:solidFill>
                  <a:srgbClr val="333333"/>
                </a:solidFill>
                <a:effectLst/>
                <a:latin typeface="Arial" panose="020B0604020202020204" pitchFamily="34" charset="0"/>
              </a:rPr>
              <a:t>.  Mc Graw-Hill (2022). ISBN10: 1264263600 | ISBN13: 9781264263608</a:t>
            </a:r>
            <a:endParaRPr lang="en-US" sz="700" dirty="0"/>
          </a:p>
        </p:txBody>
      </p:sp>
    </p:spTree>
    <p:extLst>
      <p:ext uri="{BB962C8B-B14F-4D97-AF65-F5344CB8AC3E}">
        <p14:creationId xmlns:p14="http://schemas.microsoft.com/office/powerpoint/2010/main" val="810631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51A4455C-385D-47AD-8847-776B7BB56295}" type="slidenum">
              <a:rPr lang="en-US" smtClean="0"/>
              <a:pPr/>
              <a:t>5</a:t>
            </a:fld>
            <a:endParaRPr lang="en-US"/>
          </a:p>
        </p:txBody>
      </p:sp>
      <p:pic>
        <p:nvPicPr>
          <p:cNvPr id="12" name="Picture 11" descr="Exhibit 8-2a - All Customers Within a Databas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399" y="1513419"/>
            <a:ext cx="4211201" cy="4393417"/>
          </a:xfrm>
          <a:prstGeom prst="rect">
            <a:avLst/>
          </a:prstGeom>
        </p:spPr>
      </p:pic>
      <p:pic>
        <p:nvPicPr>
          <p:cNvPr id="13" name="Picture 12" descr="Exhibit 8-2b - Cluster Analysis Applied to Customer Databas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4757" y="1513419"/>
            <a:ext cx="4216594" cy="4393417"/>
          </a:xfrm>
          <a:prstGeom prst="rect">
            <a:avLst/>
          </a:prstGeom>
        </p:spPr>
      </p:pic>
      <p:sp>
        <p:nvSpPr>
          <p:cNvPr id="2" name="TextBox 1">
            <a:extLst>
              <a:ext uri="{FF2B5EF4-FFF2-40B4-BE49-F238E27FC236}">
                <a16:creationId xmlns:a16="http://schemas.microsoft.com/office/drawing/2014/main" id="{C539DBD3-228D-73DF-0BB6-98BDCD74577D}"/>
              </a:ext>
            </a:extLst>
          </p:cNvPr>
          <p:cNvSpPr txBox="1"/>
          <p:nvPr/>
        </p:nvSpPr>
        <p:spPr>
          <a:xfrm>
            <a:off x="718947" y="6573822"/>
            <a:ext cx="7706106" cy="200055"/>
          </a:xfrm>
          <a:prstGeom prst="rect">
            <a:avLst/>
          </a:prstGeom>
          <a:noFill/>
        </p:spPr>
        <p:txBody>
          <a:bodyPr wrap="square">
            <a:spAutoFit/>
          </a:bodyPr>
          <a:lstStyle/>
          <a:p>
            <a:r>
              <a:rPr lang="en-CA" sz="700" b="0" i="0" dirty="0">
                <a:solidFill>
                  <a:srgbClr val="333333"/>
                </a:solidFill>
                <a:effectLst/>
                <a:latin typeface="Arial" panose="020B0604020202020204" pitchFamily="34" charset="0"/>
              </a:rPr>
              <a:t>[2] Essentials of Marketing Analytics 1st Edition, By Joseph Hair and Dana E. Harrison and Haya </a:t>
            </a:r>
            <a:r>
              <a:rPr lang="en-CA" sz="700" b="0" i="0" dirty="0" err="1">
                <a:solidFill>
                  <a:srgbClr val="333333"/>
                </a:solidFill>
                <a:effectLst/>
                <a:latin typeface="Arial" panose="020B0604020202020204" pitchFamily="34" charset="0"/>
              </a:rPr>
              <a:t>Ajjan</a:t>
            </a:r>
            <a:r>
              <a:rPr lang="en-CA" sz="700" b="0" i="0" dirty="0">
                <a:solidFill>
                  <a:srgbClr val="333333"/>
                </a:solidFill>
                <a:effectLst/>
                <a:latin typeface="Arial" panose="020B0604020202020204" pitchFamily="34" charset="0"/>
              </a:rPr>
              <a:t>.  Mc Graw-Hill (2022). ISBN10: 1264263600 | ISBN13: 9781264263608</a:t>
            </a:r>
            <a:endParaRPr lang="en-US" sz="700" dirty="0"/>
          </a:p>
        </p:txBody>
      </p:sp>
    </p:spTree>
    <p:extLst>
      <p:ext uri="{BB962C8B-B14F-4D97-AF65-F5344CB8AC3E}">
        <p14:creationId xmlns:p14="http://schemas.microsoft.com/office/powerpoint/2010/main" val="2566756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the Types of Cluster Analysis?</a:t>
            </a:r>
            <a:br>
              <a:rPr lang="en-US" dirty="0"/>
            </a:br>
            <a:r>
              <a:rPr lang="en-US" dirty="0"/>
              <a:t>K-Means Clustering</a:t>
            </a:r>
          </a:p>
        </p:txBody>
      </p:sp>
      <p:sp>
        <p:nvSpPr>
          <p:cNvPr id="7" name="Content Placeholder 6"/>
          <p:cNvSpPr>
            <a:spLocks noGrp="1"/>
          </p:cNvSpPr>
          <p:nvPr>
            <p:ph sz="quarter" idx="11"/>
          </p:nvPr>
        </p:nvSpPr>
        <p:spPr>
          <a:xfrm>
            <a:off x="342900" y="1276710"/>
            <a:ext cx="8458200" cy="1532768"/>
          </a:xfrm>
          <a:ln>
            <a:solidFill>
              <a:srgbClr val="18A1A1"/>
            </a:solidFill>
          </a:ln>
        </p:spPr>
        <p:txBody>
          <a:bodyPr anchor="ctr">
            <a:normAutofit/>
          </a:bodyPr>
          <a:lstStyle/>
          <a:p>
            <a:r>
              <a:rPr lang="en-US" b="1" dirty="0"/>
              <a:t>K-means clustering </a:t>
            </a:r>
            <a:r>
              <a:rPr lang="en-US" dirty="0"/>
              <a:t>uses the average data point in the cluster and minimizes the distance to individual observations.</a:t>
            </a:r>
          </a:p>
          <a:p>
            <a:pPr marL="342900" indent="-342900">
              <a:buFont typeface="Arial" panose="020B0604020202020204" pitchFamily="34" charset="0"/>
              <a:buChar char="•"/>
            </a:pPr>
            <a:r>
              <a:rPr lang="en-US" dirty="0"/>
              <a:t>Results are examined with the best number of different homogenous groups chosen, based on what leads to the most effective strategy.</a:t>
            </a:r>
          </a:p>
        </p:txBody>
      </p:sp>
      <p:sp>
        <p:nvSpPr>
          <p:cNvPr id="8" name="Content Placeholder 7"/>
          <p:cNvSpPr>
            <a:spLocks noGrp="1"/>
          </p:cNvSpPr>
          <p:nvPr>
            <p:ph sz="quarter" idx="14"/>
          </p:nvPr>
        </p:nvSpPr>
        <p:spPr>
          <a:xfrm>
            <a:off x="342899" y="5806281"/>
            <a:ext cx="8458200" cy="727869"/>
          </a:xfrm>
          <a:ln>
            <a:solidFill>
              <a:srgbClr val="18A1A1"/>
            </a:solidFill>
          </a:ln>
        </p:spPr>
        <p:txBody>
          <a:bodyPr>
            <a:normAutofit/>
          </a:bodyPr>
          <a:lstStyle/>
          <a:p>
            <a:pPr algn="ctr"/>
            <a:r>
              <a:rPr lang="en-US" dirty="0"/>
              <a:t>An overall group mean is calculated, and observations are assigned to the group they are closest to in terms of their characteristics.</a:t>
            </a:r>
          </a:p>
        </p:txBody>
      </p:sp>
      <p:sp>
        <p:nvSpPr>
          <p:cNvPr id="6" name="Slide Number Placeholder 5"/>
          <p:cNvSpPr>
            <a:spLocks noGrp="1"/>
          </p:cNvSpPr>
          <p:nvPr>
            <p:ph type="sldNum" sz="quarter" idx="4"/>
          </p:nvPr>
        </p:nvSpPr>
        <p:spPr/>
        <p:txBody>
          <a:bodyPr/>
          <a:lstStyle/>
          <a:p>
            <a:fld id="{51A4455C-385D-47AD-8847-776B7BB56295}" type="slidenum">
              <a:rPr lang="en-US" smtClean="0"/>
              <a:pPr/>
              <a:t>6</a:t>
            </a:fld>
            <a:endParaRPr lang="en-US"/>
          </a:p>
        </p:txBody>
      </p:sp>
      <p:pic>
        <p:nvPicPr>
          <p:cNvPr id="11" name="Picture 10" descr="Exhibit 8-3: K-Means Cluster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412" y="2921348"/>
            <a:ext cx="7035172" cy="2569217"/>
          </a:xfrm>
          <a:prstGeom prst="rect">
            <a:avLst/>
          </a:prstGeom>
        </p:spPr>
      </p:pic>
      <p:sp>
        <p:nvSpPr>
          <p:cNvPr id="3" name="TextBox 2">
            <a:extLst>
              <a:ext uri="{FF2B5EF4-FFF2-40B4-BE49-F238E27FC236}">
                <a16:creationId xmlns:a16="http://schemas.microsoft.com/office/drawing/2014/main" id="{1E090E49-3B26-926E-29B4-22298090F572}"/>
              </a:ext>
            </a:extLst>
          </p:cNvPr>
          <p:cNvSpPr txBox="1"/>
          <p:nvPr/>
        </p:nvSpPr>
        <p:spPr>
          <a:xfrm>
            <a:off x="718947" y="6573822"/>
            <a:ext cx="7706106" cy="200055"/>
          </a:xfrm>
          <a:prstGeom prst="rect">
            <a:avLst/>
          </a:prstGeom>
          <a:noFill/>
        </p:spPr>
        <p:txBody>
          <a:bodyPr wrap="square">
            <a:spAutoFit/>
          </a:bodyPr>
          <a:lstStyle/>
          <a:p>
            <a:r>
              <a:rPr lang="en-CA" sz="700" b="0" i="0" dirty="0">
                <a:solidFill>
                  <a:srgbClr val="333333"/>
                </a:solidFill>
                <a:effectLst/>
                <a:latin typeface="Arial" panose="020B0604020202020204" pitchFamily="34" charset="0"/>
              </a:rPr>
              <a:t>[2] Essentials of Marketing Analytics 1st Edition, By Joseph Hair and Dana E. Harrison and Haya </a:t>
            </a:r>
            <a:r>
              <a:rPr lang="en-CA" sz="700" b="0" i="0" dirty="0" err="1">
                <a:solidFill>
                  <a:srgbClr val="333333"/>
                </a:solidFill>
                <a:effectLst/>
                <a:latin typeface="Arial" panose="020B0604020202020204" pitchFamily="34" charset="0"/>
              </a:rPr>
              <a:t>Ajjan</a:t>
            </a:r>
            <a:r>
              <a:rPr lang="en-CA" sz="700" b="0" i="0" dirty="0">
                <a:solidFill>
                  <a:srgbClr val="333333"/>
                </a:solidFill>
                <a:effectLst/>
                <a:latin typeface="Arial" panose="020B0604020202020204" pitchFamily="34" charset="0"/>
              </a:rPr>
              <a:t>.  Mc Graw-Hill (2022). ISBN10: 1264263600 | ISBN13: 9781264263608</a:t>
            </a:r>
            <a:endParaRPr lang="en-US" sz="700" dirty="0"/>
          </a:p>
        </p:txBody>
      </p:sp>
    </p:spTree>
    <p:extLst>
      <p:ext uri="{BB962C8B-B14F-4D97-AF65-F5344CB8AC3E}">
        <p14:creationId xmlns:p14="http://schemas.microsoft.com/office/powerpoint/2010/main" val="1184992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Evaluation – Elbow Chart</a:t>
            </a:r>
          </a:p>
        </p:txBody>
      </p:sp>
      <p:sp>
        <p:nvSpPr>
          <p:cNvPr id="3" name="Content Placeholder 2"/>
          <p:cNvSpPr>
            <a:spLocks noGrp="1"/>
          </p:cNvSpPr>
          <p:nvPr>
            <p:ph sz="quarter" idx="11"/>
          </p:nvPr>
        </p:nvSpPr>
        <p:spPr>
          <a:xfrm>
            <a:off x="342900" y="1276709"/>
            <a:ext cx="8458200" cy="552091"/>
          </a:xfrm>
        </p:spPr>
        <p:txBody>
          <a:bodyPr anchor="ctr">
            <a:normAutofit/>
          </a:bodyPr>
          <a:lstStyle/>
          <a:p>
            <a:pPr algn="ctr"/>
            <a:r>
              <a:rPr lang="en-US" dirty="0"/>
              <a:t>The analyst uses a line chart to evaluate the reduction in cluster error.</a:t>
            </a:r>
          </a:p>
        </p:txBody>
      </p:sp>
      <p:sp>
        <p:nvSpPr>
          <p:cNvPr id="7" name="Slide Number Placeholder 6"/>
          <p:cNvSpPr>
            <a:spLocks noGrp="1"/>
          </p:cNvSpPr>
          <p:nvPr>
            <p:ph type="sldNum" sz="quarter" idx="4"/>
          </p:nvPr>
        </p:nvSpPr>
        <p:spPr/>
        <p:txBody>
          <a:bodyPr/>
          <a:lstStyle/>
          <a:p>
            <a:fld id="{51A4455C-385D-47AD-8847-776B7BB56295}" type="slidenum">
              <a:rPr lang="en-US" smtClean="0"/>
              <a:pPr/>
              <a:t>7</a:t>
            </a:fld>
            <a:endParaRPr lang="en-US" dirty="0"/>
          </a:p>
        </p:txBody>
      </p:sp>
      <p:pic>
        <p:nvPicPr>
          <p:cNvPr id="8" name="Picture 7" descr="Exhibit 8-4: Elbow Char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1575" y="1828800"/>
            <a:ext cx="6800850" cy="4321914"/>
          </a:xfrm>
          <a:prstGeom prst="rect">
            <a:avLst/>
          </a:prstGeom>
        </p:spPr>
      </p:pic>
      <p:sp>
        <p:nvSpPr>
          <p:cNvPr id="4" name="TextBox 3">
            <a:extLst>
              <a:ext uri="{FF2B5EF4-FFF2-40B4-BE49-F238E27FC236}">
                <a16:creationId xmlns:a16="http://schemas.microsoft.com/office/drawing/2014/main" id="{A653BE25-AE3D-BF7B-928E-1662A33B73FB}"/>
              </a:ext>
            </a:extLst>
          </p:cNvPr>
          <p:cNvSpPr txBox="1"/>
          <p:nvPr/>
        </p:nvSpPr>
        <p:spPr>
          <a:xfrm>
            <a:off x="718947" y="6573822"/>
            <a:ext cx="7706106" cy="200055"/>
          </a:xfrm>
          <a:prstGeom prst="rect">
            <a:avLst/>
          </a:prstGeom>
          <a:noFill/>
        </p:spPr>
        <p:txBody>
          <a:bodyPr wrap="square">
            <a:spAutoFit/>
          </a:bodyPr>
          <a:lstStyle/>
          <a:p>
            <a:r>
              <a:rPr lang="en-CA" sz="700" b="0" i="0" dirty="0">
                <a:solidFill>
                  <a:srgbClr val="333333"/>
                </a:solidFill>
                <a:effectLst/>
                <a:latin typeface="Arial" panose="020B0604020202020204" pitchFamily="34" charset="0"/>
              </a:rPr>
              <a:t>[2] Essentials of Marketing Analytics 1st Edition, By Joseph Hair and Dana E. Harrison and Haya </a:t>
            </a:r>
            <a:r>
              <a:rPr lang="en-CA" sz="700" b="0" i="0" dirty="0" err="1">
                <a:solidFill>
                  <a:srgbClr val="333333"/>
                </a:solidFill>
                <a:effectLst/>
                <a:latin typeface="Arial" panose="020B0604020202020204" pitchFamily="34" charset="0"/>
              </a:rPr>
              <a:t>Ajjan</a:t>
            </a:r>
            <a:r>
              <a:rPr lang="en-CA" sz="700" b="0" i="0" dirty="0">
                <a:solidFill>
                  <a:srgbClr val="333333"/>
                </a:solidFill>
                <a:effectLst/>
                <a:latin typeface="Arial" panose="020B0604020202020204" pitchFamily="34" charset="0"/>
              </a:rPr>
              <a:t>.  Mc Graw-Hill (2022). ISBN10: 1264263600 | ISBN13: 9781264263608</a:t>
            </a:r>
            <a:endParaRPr lang="en-US" sz="700" dirty="0"/>
          </a:p>
        </p:txBody>
      </p:sp>
    </p:spTree>
    <p:extLst>
      <p:ext uri="{BB962C8B-B14F-4D97-AF65-F5344CB8AC3E}">
        <p14:creationId xmlns:p14="http://schemas.microsoft.com/office/powerpoint/2010/main" val="1661499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Evaluation – Silhouette Score</a:t>
            </a:r>
          </a:p>
        </p:txBody>
      </p:sp>
      <p:sp>
        <p:nvSpPr>
          <p:cNvPr id="3" name="Content Placeholder 2"/>
          <p:cNvSpPr>
            <a:spLocks noGrp="1"/>
          </p:cNvSpPr>
          <p:nvPr>
            <p:ph sz="quarter" idx="11"/>
          </p:nvPr>
        </p:nvSpPr>
        <p:spPr>
          <a:xfrm>
            <a:off x="342900" y="1276709"/>
            <a:ext cx="8458200" cy="1456533"/>
          </a:xfrm>
        </p:spPr>
        <p:txBody>
          <a:bodyPr>
            <a:normAutofit/>
          </a:bodyPr>
          <a:lstStyle/>
          <a:p>
            <a:r>
              <a:rPr lang="en-US" dirty="0"/>
              <a:t>The </a:t>
            </a:r>
            <a:r>
              <a:rPr lang="en-US" b="1" dirty="0"/>
              <a:t>silhouette score </a:t>
            </a:r>
            <a:r>
              <a:rPr lang="en-US" dirty="0"/>
              <a:t>is calculated after the cluster algorithm has assigned each observation to a cluster.</a:t>
            </a:r>
          </a:p>
          <a:p>
            <a:pPr marL="342900" indent="-342900">
              <a:buFont typeface="Arial" panose="020B0604020202020204" pitchFamily="34" charset="0"/>
              <a:buChar char="•"/>
            </a:pPr>
            <a:r>
              <a:rPr lang="en-US" dirty="0"/>
              <a:t>Here, you determine the average distance between each observation in the cluster and the cluster centroid.</a:t>
            </a:r>
          </a:p>
        </p:txBody>
      </p:sp>
      <p:sp>
        <p:nvSpPr>
          <p:cNvPr id="6" name="Slide Number Placeholder 5"/>
          <p:cNvSpPr>
            <a:spLocks noGrp="1"/>
          </p:cNvSpPr>
          <p:nvPr>
            <p:ph type="sldNum" sz="quarter" idx="4294967295"/>
          </p:nvPr>
        </p:nvSpPr>
        <p:spPr>
          <a:xfrm>
            <a:off x="7086600" y="6657975"/>
            <a:ext cx="2057400" cy="222250"/>
          </a:xfrm>
          <a:prstGeom prst="rect">
            <a:avLst/>
          </a:prstGeom>
        </p:spPr>
        <p:txBody>
          <a:bodyPr/>
          <a:lstStyle/>
          <a:p>
            <a:fld id="{51A4455C-385D-47AD-8847-776B7BB56295}" type="slidenum">
              <a:rPr lang="en-US" smtClean="0"/>
              <a:pPr/>
              <a:t>8</a:t>
            </a:fld>
            <a:endParaRPr lang="en-US"/>
          </a:p>
        </p:txBody>
      </p:sp>
      <p:sp>
        <p:nvSpPr>
          <p:cNvPr id="4" name="TextBox 3">
            <a:extLst>
              <a:ext uri="{FF2B5EF4-FFF2-40B4-BE49-F238E27FC236}">
                <a16:creationId xmlns:a16="http://schemas.microsoft.com/office/drawing/2014/main" id="{1A205ACD-ADA5-8DA5-72C0-A2051DB6E6D6}"/>
              </a:ext>
            </a:extLst>
          </p:cNvPr>
          <p:cNvSpPr txBox="1"/>
          <p:nvPr/>
        </p:nvSpPr>
        <p:spPr>
          <a:xfrm>
            <a:off x="409194" y="6457920"/>
            <a:ext cx="7706106" cy="200055"/>
          </a:xfrm>
          <a:prstGeom prst="rect">
            <a:avLst/>
          </a:prstGeom>
          <a:noFill/>
        </p:spPr>
        <p:txBody>
          <a:bodyPr wrap="square">
            <a:spAutoFit/>
          </a:bodyPr>
          <a:lstStyle/>
          <a:p>
            <a:r>
              <a:rPr lang="en-CA" sz="700" b="0" i="0" dirty="0">
                <a:solidFill>
                  <a:srgbClr val="333333"/>
                </a:solidFill>
                <a:effectLst/>
                <a:latin typeface="Arial" panose="020B0604020202020204" pitchFamily="34" charset="0"/>
              </a:rPr>
              <a:t>[2] Essentials of Marketing Analytics 1st Edition, By Joseph Hair and Dana E. Harrison and Haya </a:t>
            </a:r>
            <a:r>
              <a:rPr lang="en-CA" sz="700" b="0" i="0" dirty="0" err="1">
                <a:solidFill>
                  <a:srgbClr val="333333"/>
                </a:solidFill>
                <a:effectLst/>
                <a:latin typeface="Arial" panose="020B0604020202020204" pitchFamily="34" charset="0"/>
              </a:rPr>
              <a:t>Ajjan</a:t>
            </a:r>
            <a:r>
              <a:rPr lang="en-CA" sz="700" b="0" i="0" dirty="0">
                <a:solidFill>
                  <a:srgbClr val="333333"/>
                </a:solidFill>
                <a:effectLst/>
                <a:latin typeface="Arial" panose="020B0604020202020204" pitchFamily="34" charset="0"/>
              </a:rPr>
              <a:t>.  Mc Graw-Hill (2022). ISBN10: 1264263600 | ISBN13: 9781264263608</a:t>
            </a:r>
            <a:endParaRPr lang="en-US" sz="700" dirty="0"/>
          </a:p>
        </p:txBody>
      </p:sp>
      <p:pic>
        <p:nvPicPr>
          <p:cNvPr id="8" name="Picture 7" descr="A graph with a blue line&#10;&#10;Description automatically generated">
            <a:extLst>
              <a:ext uri="{FF2B5EF4-FFF2-40B4-BE49-F238E27FC236}">
                <a16:creationId xmlns:a16="http://schemas.microsoft.com/office/drawing/2014/main" id="{C3E5D480-755F-BE9A-7D9C-0966D1B964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6267" y="2642204"/>
            <a:ext cx="5630333" cy="3518958"/>
          </a:xfrm>
          <a:prstGeom prst="rect">
            <a:avLst/>
          </a:prstGeom>
        </p:spPr>
      </p:pic>
    </p:spTree>
    <p:extLst>
      <p:ext uri="{BB962C8B-B14F-4D97-AF65-F5344CB8AC3E}">
        <p14:creationId xmlns:p14="http://schemas.microsoft.com/office/powerpoint/2010/main" val="3557273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Issues to Remember</a:t>
            </a:r>
          </a:p>
        </p:txBody>
      </p:sp>
      <p:sp>
        <p:nvSpPr>
          <p:cNvPr id="3" name="Content Placeholder 2"/>
          <p:cNvSpPr>
            <a:spLocks noGrp="1"/>
          </p:cNvSpPr>
          <p:nvPr>
            <p:ph sz="quarter" idx="11"/>
          </p:nvPr>
        </p:nvSpPr>
        <p:spPr>
          <a:xfrm>
            <a:off x="1133475" y="1715023"/>
            <a:ext cx="6877050" cy="837678"/>
          </a:xfrm>
          <a:solidFill>
            <a:srgbClr val="AEAB00">
              <a:alpha val="34902"/>
            </a:srgbClr>
          </a:solidFill>
          <a:ln>
            <a:solidFill>
              <a:srgbClr val="AEAB00"/>
            </a:solidFill>
          </a:ln>
        </p:spPr>
        <p:txBody>
          <a:bodyPr anchor="ctr">
            <a:normAutofit/>
          </a:bodyPr>
          <a:lstStyle/>
          <a:p>
            <a:pPr algn="ctr"/>
            <a:r>
              <a:rPr lang="en-US" dirty="0"/>
              <a:t>To obtain the most accurate results, begin with data that has been standardized using z-scores or min-max.</a:t>
            </a:r>
          </a:p>
        </p:txBody>
      </p:sp>
      <p:sp>
        <p:nvSpPr>
          <p:cNvPr id="4" name="Content Placeholder 3"/>
          <p:cNvSpPr>
            <a:spLocks noGrp="1"/>
          </p:cNvSpPr>
          <p:nvPr>
            <p:ph sz="quarter" idx="14"/>
          </p:nvPr>
        </p:nvSpPr>
        <p:spPr>
          <a:xfrm>
            <a:off x="1133475" y="2705100"/>
            <a:ext cx="6877050" cy="774549"/>
          </a:xfrm>
          <a:solidFill>
            <a:srgbClr val="DC9D34">
              <a:alpha val="34902"/>
            </a:srgbClr>
          </a:solidFill>
          <a:ln>
            <a:solidFill>
              <a:srgbClr val="DC9D34"/>
            </a:solidFill>
          </a:ln>
        </p:spPr>
        <p:txBody>
          <a:bodyPr anchor="ctr">
            <a:normAutofit/>
          </a:bodyPr>
          <a:lstStyle/>
          <a:p>
            <a:pPr algn="ctr"/>
            <a:r>
              <a:rPr lang="en-US" dirty="0"/>
              <a:t>K-means clustering can only be applied to numerical data.</a:t>
            </a:r>
          </a:p>
        </p:txBody>
      </p:sp>
      <p:sp>
        <p:nvSpPr>
          <p:cNvPr id="11" name="Slide Number Placeholder 10"/>
          <p:cNvSpPr>
            <a:spLocks noGrp="1"/>
          </p:cNvSpPr>
          <p:nvPr>
            <p:ph type="sldNum" sz="quarter" idx="4"/>
          </p:nvPr>
        </p:nvSpPr>
        <p:spPr/>
        <p:txBody>
          <a:bodyPr/>
          <a:lstStyle/>
          <a:p>
            <a:fld id="{51A4455C-385D-47AD-8847-776B7BB56295}" type="slidenum">
              <a:rPr lang="en-US" smtClean="0"/>
              <a:pPr/>
              <a:t>9</a:t>
            </a:fld>
            <a:endParaRPr lang="en-US"/>
          </a:p>
        </p:txBody>
      </p:sp>
      <p:sp>
        <p:nvSpPr>
          <p:cNvPr id="5" name="TextBox 4">
            <a:extLst>
              <a:ext uri="{FF2B5EF4-FFF2-40B4-BE49-F238E27FC236}">
                <a16:creationId xmlns:a16="http://schemas.microsoft.com/office/drawing/2014/main" id="{F9E3A2F0-7943-8CD2-3D45-8D154920B9FD}"/>
              </a:ext>
            </a:extLst>
          </p:cNvPr>
          <p:cNvSpPr txBox="1"/>
          <p:nvPr/>
        </p:nvSpPr>
        <p:spPr>
          <a:xfrm>
            <a:off x="718947" y="6573822"/>
            <a:ext cx="7706106" cy="200055"/>
          </a:xfrm>
          <a:prstGeom prst="rect">
            <a:avLst/>
          </a:prstGeom>
          <a:noFill/>
        </p:spPr>
        <p:txBody>
          <a:bodyPr wrap="square">
            <a:spAutoFit/>
          </a:bodyPr>
          <a:lstStyle/>
          <a:p>
            <a:r>
              <a:rPr lang="en-CA" sz="700" b="0" i="0" dirty="0">
                <a:solidFill>
                  <a:srgbClr val="333333"/>
                </a:solidFill>
                <a:effectLst/>
                <a:latin typeface="Arial" panose="020B0604020202020204" pitchFamily="34" charset="0"/>
              </a:rPr>
              <a:t>[2] Essentials of Marketing Analytics 1st Edition, By Joseph Hair and Dana E. Harrison and Haya </a:t>
            </a:r>
            <a:r>
              <a:rPr lang="en-CA" sz="700" b="0" i="0" dirty="0" err="1">
                <a:solidFill>
                  <a:srgbClr val="333333"/>
                </a:solidFill>
                <a:effectLst/>
                <a:latin typeface="Arial" panose="020B0604020202020204" pitchFamily="34" charset="0"/>
              </a:rPr>
              <a:t>Ajjan</a:t>
            </a:r>
            <a:r>
              <a:rPr lang="en-CA" sz="700" b="0" i="0" dirty="0">
                <a:solidFill>
                  <a:srgbClr val="333333"/>
                </a:solidFill>
                <a:effectLst/>
                <a:latin typeface="Arial" panose="020B0604020202020204" pitchFamily="34" charset="0"/>
              </a:rPr>
              <a:t>.  Mc Graw-Hill (2022). ISBN10: 1264263600 | ISBN13: 9781264263608</a:t>
            </a:r>
            <a:endParaRPr lang="en-US" sz="700" dirty="0"/>
          </a:p>
        </p:txBody>
      </p:sp>
    </p:spTree>
    <p:extLst>
      <p:ext uri="{BB962C8B-B14F-4D97-AF65-F5344CB8AC3E}">
        <p14:creationId xmlns:p14="http://schemas.microsoft.com/office/powerpoint/2010/main" val="2528466623"/>
      </p:ext>
    </p:extLst>
  </p:cSld>
  <p:clrMapOvr>
    <a:masterClrMapping/>
  </p:clrMapOvr>
</p:sld>
</file>

<file path=ppt/theme/theme1.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2.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3.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4.xml><?xml version="1.0" encoding="utf-8"?>
<a:theme xmlns:a="http://schemas.openxmlformats.org/drawingml/2006/main" name="ImageDescriptionAppendix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ppt/theme/theme5.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USE_MHHE_Generic Accessible PPT Template_Editorial_v8_2018 (2)</Template>
  <TotalTime>1520</TotalTime>
  <Words>2641</Words>
  <Application>Microsoft Macintosh PowerPoint</Application>
  <PresentationFormat>On-screen Show (4:3)</PresentationFormat>
  <Paragraphs>152</Paragraphs>
  <Slides>17</Slides>
  <Notes>7</Notes>
  <HiddenSlides>0</HiddenSlides>
  <MMClips>0</MMClips>
  <ScaleCrop>false</ScaleCrop>
  <HeadingPairs>
    <vt:vector size="6" baseType="variant">
      <vt:variant>
        <vt:lpstr>Fonts Used</vt:lpstr>
      </vt:variant>
      <vt:variant>
        <vt:i4>3</vt:i4>
      </vt:variant>
      <vt:variant>
        <vt:lpstr>Theme</vt:lpstr>
      </vt:variant>
      <vt:variant>
        <vt:i4>5</vt:i4>
      </vt:variant>
      <vt:variant>
        <vt:lpstr>Slide Titles</vt:lpstr>
      </vt:variant>
      <vt:variant>
        <vt:i4>17</vt:i4>
      </vt:variant>
    </vt:vector>
  </HeadingPairs>
  <TitlesOfParts>
    <vt:vector size="25" baseType="lpstr">
      <vt:lpstr>Arial</vt:lpstr>
      <vt:lpstr>Calibri</vt:lpstr>
      <vt:lpstr>Gill Sans MT</vt:lpstr>
      <vt:lpstr>MainContentSlideMaster</vt:lpstr>
      <vt:lpstr>ClosingMaster</vt:lpstr>
      <vt:lpstr>DividerSlideMaster</vt:lpstr>
      <vt:lpstr>ImageDescriptionAppendixSlideMaster</vt:lpstr>
      <vt:lpstr>Parcel</vt:lpstr>
      <vt:lpstr>BUSI 650  Introduction to Machine Learning: Clustering</vt:lpstr>
      <vt:lpstr>What Is Cluster Analysis?</vt:lpstr>
      <vt:lpstr>How Is Cluster Analysis Used in Practice?</vt:lpstr>
      <vt:lpstr>How Does a Cluster Analysis Function?</vt:lpstr>
      <vt:lpstr>PowerPoint Presentation</vt:lpstr>
      <vt:lpstr>What Are the Types of Cluster Analysis? K-Means Clustering</vt:lpstr>
      <vt:lpstr>Cluster Evaluation – Elbow Chart</vt:lpstr>
      <vt:lpstr>Cluster Evaluation – Silhouette Score</vt:lpstr>
      <vt:lpstr>K-Means Issues to Remember</vt:lpstr>
      <vt:lpstr>What Are the Types of Cluster Analysis? Hierarchical Clustering</vt:lpstr>
      <vt:lpstr>Measuring Similarity with Hierarchical Clustering</vt:lpstr>
      <vt:lpstr>Measuring Similarity – Linkage Criterion</vt:lpstr>
      <vt:lpstr>Hierarchical Clustering – Ward’s Method</vt:lpstr>
      <vt:lpstr>Exhibit 8-9: Hierarchical Clustering Dendrogram</vt:lpstr>
      <vt:lpstr>Hierarchical Clustering Issues to Remember</vt:lpstr>
      <vt:lpstr>Case Study – Online Perfume and Cosmetic Sales: Understanding Customer Segmentation through Cluster Analysis</vt:lpstr>
      <vt:lpstr>PowerPoint Presentation</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Hair_EOMA_1e_Chap000</dc:title>
  <dc:subject>Essentials of Marketing Analytics</dc:subject>
  <dc:creator>Amy Richard</dc:creator>
  <cp:keywords>Marketing, Analytics</cp:keywords>
  <cp:lastModifiedBy>Muhammad Hamza Asad</cp:lastModifiedBy>
  <cp:revision>97</cp:revision>
  <dcterms:created xsi:type="dcterms:W3CDTF">2019-09-12T21:03:20Z</dcterms:created>
  <dcterms:modified xsi:type="dcterms:W3CDTF">2024-11-16T20:10:16Z</dcterms:modified>
</cp:coreProperties>
</file>