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16D-4B67-E646-4663-667348A1A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91A8F-C180-03C7-DC21-D2EA344FA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EE993-F778-0EBD-0478-5850D012E680}"/>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11AD35CA-20E2-6073-3322-1E62A544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2382-325B-D28E-464F-B66499E1B450}"/>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69292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DE0-E8A3-1AE2-BF01-7651CDC53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F7CD4-ED04-DE7F-CBB1-14A4923F8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A17EC-16AE-2FDC-9B65-455767A18392}"/>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C5238C83-1EA2-1BA2-D25A-9DBDD9C0C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8FF69-608C-2670-110F-1F3C47F091E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17456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EA79-6461-0189-2314-EA5261A11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60E4-362E-A946-1BFA-E1D02C0B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EE33A-106D-8F3A-B8F1-13F7705B88F2}"/>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EB9F7946-D26A-D954-F207-A1660CED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2051-8770-749C-D284-BE9FF1445154}"/>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18548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C4C-D007-2588-7037-28D897FE7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6456-2655-769B-134D-33F4B426C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5FC-7778-04A4-D553-0A1D7A502DAB}"/>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56566EA5-BB43-180A-6501-04EC4A8F5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5476-5B0C-6075-6E35-B43E4258460B}"/>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87086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97A7-480A-324A-C7EF-B2C569336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29E-1121-0124-8F67-3E12DB69C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4FDD-7AC5-3B24-17BB-F685637CA42B}"/>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9BADD2E1-7210-D3BA-FE23-3CAF2442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1B77F-8C5E-380C-2F0D-AFDD58AB65B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384754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BC7-9CE4-58E0-4737-9E253CFA4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C23B9-B5E7-F0AB-8FED-50A80892B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D9629-319E-14FD-4790-247A5EA7B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AB191-F788-D53F-792F-FAE60CB68532}"/>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6" name="Footer Placeholder 5">
            <a:extLst>
              <a:ext uri="{FF2B5EF4-FFF2-40B4-BE49-F238E27FC236}">
                <a16:creationId xmlns:a16="http://schemas.microsoft.com/office/drawing/2014/main" id="{D591797E-234E-9A22-BD90-A3D2014ED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3E336-44EA-D43C-BCF5-8BC62145DB58}"/>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3564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F71A-653E-4DD9-9DA6-C39B7F049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47385-8241-16F9-FEB2-8A06D122C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E167A-0241-F007-7E51-13DB2860A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8DF01-9753-9A90-0FED-703198221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914A-A547-8204-5C49-38358B45F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2B11-6739-B2DE-3EB2-F62B4A2C96A5}"/>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8" name="Footer Placeholder 7">
            <a:extLst>
              <a:ext uri="{FF2B5EF4-FFF2-40B4-BE49-F238E27FC236}">
                <a16:creationId xmlns:a16="http://schemas.microsoft.com/office/drawing/2014/main" id="{DBBDF3E5-2C87-17C2-DC59-F044216EA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94D2F-6897-5E52-77C9-FB5B779FFB9A}"/>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710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5A0D-41F0-479D-1AD3-7957A821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638F0-DD76-37BD-6783-01378F564E57}"/>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4" name="Footer Placeholder 3">
            <a:extLst>
              <a:ext uri="{FF2B5EF4-FFF2-40B4-BE49-F238E27FC236}">
                <a16:creationId xmlns:a16="http://schemas.microsoft.com/office/drawing/2014/main" id="{BB0E3ACF-EDAA-C7FE-EC8D-A8CE2A28F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8295-B239-C3EA-5431-D79C4D359417}"/>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49713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E4595-B92D-0A3C-CC48-D19477BEC32F}"/>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3" name="Footer Placeholder 2">
            <a:extLst>
              <a:ext uri="{FF2B5EF4-FFF2-40B4-BE49-F238E27FC236}">
                <a16:creationId xmlns:a16="http://schemas.microsoft.com/office/drawing/2014/main" id="{7402A207-F6EB-126D-68D6-AF48B288B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85B7F-CEE4-4EEA-28CA-9A3821D894F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1057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8CF9-FE6A-B248-FD83-ACF01B4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6E8F-5F2D-3252-C008-923DE580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9E105-5767-4E85-36B6-35A2614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28AEC-3072-C749-53BF-F0CA46A6A8B9}"/>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6" name="Footer Placeholder 5">
            <a:extLst>
              <a:ext uri="{FF2B5EF4-FFF2-40B4-BE49-F238E27FC236}">
                <a16:creationId xmlns:a16="http://schemas.microsoft.com/office/drawing/2014/main" id="{544883EB-8E7A-2989-027F-EECF5FBD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108C2-3E35-E1B6-BFB0-D06840AA718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4636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709-AC31-A230-6216-6EB36703B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91EDD-A2AF-EF6D-FCC7-4A739DEBA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2784F-EAA9-01A8-8128-8E08A8377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F100-7671-26B9-1A05-A149548AF48F}"/>
              </a:ext>
            </a:extLst>
          </p:cNvPr>
          <p:cNvSpPr>
            <a:spLocks noGrp="1"/>
          </p:cNvSpPr>
          <p:nvPr>
            <p:ph type="dt" sz="half" idx="10"/>
          </p:nvPr>
        </p:nvSpPr>
        <p:spPr/>
        <p:txBody>
          <a:bodyPr/>
          <a:lstStyle/>
          <a:p>
            <a:fld id="{F7B91A26-4BD6-4AE5-8EC1-18F7F84D19E4}" type="datetimeFigureOut">
              <a:rPr lang="en-IN" smtClean="0"/>
              <a:t>05-07-2024</a:t>
            </a:fld>
            <a:endParaRPr lang="en-IN"/>
          </a:p>
        </p:txBody>
      </p:sp>
      <p:sp>
        <p:nvSpPr>
          <p:cNvPr id="6" name="Footer Placeholder 5">
            <a:extLst>
              <a:ext uri="{FF2B5EF4-FFF2-40B4-BE49-F238E27FC236}">
                <a16:creationId xmlns:a16="http://schemas.microsoft.com/office/drawing/2014/main" id="{5A1913ED-9978-53FC-C5D3-DAE764BA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4A42F-A676-C73A-69C2-627D7D4AAF7D}"/>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811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0EE12-D172-E3CA-551B-11A7BCE2E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34CF0-4C48-B6FC-EE2E-DDEAD249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80F11-9BB6-A668-9FC9-4B7AE8FB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91A26-4BD6-4AE5-8EC1-18F7F84D19E4}" type="datetimeFigureOut">
              <a:rPr lang="en-IN" smtClean="0"/>
              <a:t>05-07-2024</a:t>
            </a:fld>
            <a:endParaRPr lang="en-IN"/>
          </a:p>
        </p:txBody>
      </p:sp>
      <p:sp>
        <p:nvSpPr>
          <p:cNvPr id="5" name="Footer Placeholder 4">
            <a:extLst>
              <a:ext uri="{FF2B5EF4-FFF2-40B4-BE49-F238E27FC236}">
                <a16:creationId xmlns:a16="http://schemas.microsoft.com/office/drawing/2014/main" id="{20679E33-CF4C-2554-7CBB-E1E9581C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95935-0DCA-DFAB-E820-846CB76CB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5376-4686-497C-A320-75C7233C9A51}" type="slidenum">
              <a:rPr lang="en-IN" smtClean="0"/>
              <a:t>‹#›</a:t>
            </a:fld>
            <a:endParaRPr lang="en-IN"/>
          </a:p>
        </p:txBody>
      </p:sp>
    </p:spTree>
    <p:extLst>
      <p:ext uri="{BB962C8B-B14F-4D97-AF65-F5344CB8AC3E}">
        <p14:creationId xmlns:p14="http://schemas.microsoft.com/office/powerpoint/2010/main" val="160559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products/storage/storage-explorer/" TargetMode="External"/><Relationship Id="rId2" Type="http://schemas.openxmlformats.org/officeDocument/2006/relationships/hyperlink" Target="https://aka.ms/portalfx/downloadstorageexplor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mailto:mohdsameer20203097@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A09-8B1B-A299-9C62-5789E5A8B46C}"/>
              </a:ext>
            </a:extLst>
          </p:cNvPr>
          <p:cNvSpPr>
            <a:spLocks noGrp="1"/>
          </p:cNvSpPr>
          <p:nvPr>
            <p:ph type="title"/>
          </p:nvPr>
        </p:nvSpPr>
        <p:spPr>
          <a:xfrm>
            <a:off x="96354" y="0"/>
            <a:ext cx="10515600" cy="1133475"/>
          </a:xfrm>
        </p:spPr>
        <p:txBody>
          <a:bodyPr/>
          <a:lstStyle/>
          <a:p>
            <a:r>
              <a:rPr lang="en-US" dirty="0"/>
              <a:t>Go Threw the Topics</a:t>
            </a:r>
            <a:endParaRPr lang="en-IN" dirty="0"/>
          </a:p>
        </p:txBody>
      </p:sp>
      <p:sp>
        <p:nvSpPr>
          <p:cNvPr id="3" name="Text Placeholder 2">
            <a:extLst>
              <a:ext uri="{FF2B5EF4-FFF2-40B4-BE49-F238E27FC236}">
                <a16:creationId xmlns:a16="http://schemas.microsoft.com/office/drawing/2014/main" id="{26EEE54B-0A51-4D08-EDB6-0A1096E55E98}"/>
              </a:ext>
            </a:extLst>
          </p:cNvPr>
          <p:cNvSpPr>
            <a:spLocks noGrp="1"/>
          </p:cNvSpPr>
          <p:nvPr>
            <p:ph type="body" idx="1"/>
          </p:nvPr>
        </p:nvSpPr>
        <p:spPr>
          <a:xfrm>
            <a:off x="96354" y="1220098"/>
            <a:ext cx="10515600" cy="1500187"/>
          </a:xfrm>
        </p:spPr>
        <p:txBody>
          <a:bodyPr/>
          <a:lstStyle/>
          <a:p>
            <a:r>
              <a:rPr lang="en-US" dirty="0"/>
              <a:t>Markdown language used in README.md file of </a:t>
            </a:r>
            <a:r>
              <a:rPr lang="en-US" dirty="0" err="1"/>
              <a:t>gotHub</a:t>
            </a:r>
            <a:r>
              <a:rPr lang="en-US" dirty="0"/>
              <a:t> like HTML</a:t>
            </a:r>
          </a:p>
          <a:p>
            <a:r>
              <a:rPr lang="en-US" dirty="0"/>
              <a:t>Combining </a:t>
            </a:r>
            <a:r>
              <a:rPr lang="en-US" dirty="0" err="1"/>
              <a:t>dbutil.fs</a:t>
            </a:r>
            <a:r>
              <a:rPr lang="en-US" dirty="0"/>
              <a:t> with python</a:t>
            </a:r>
          </a:p>
          <a:p>
            <a:r>
              <a:rPr lang="en-US" dirty="0"/>
              <a:t>V- 26 last few min.</a:t>
            </a:r>
          </a:p>
          <a:p>
            <a:endParaRPr lang="en-IN" dirty="0"/>
          </a:p>
        </p:txBody>
      </p:sp>
    </p:spTree>
    <p:extLst>
      <p:ext uri="{BB962C8B-B14F-4D97-AF65-F5344CB8AC3E}">
        <p14:creationId xmlns:p14="http://schemas.microsoft.com/office/powerpoint/2010/main" val="3718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468-BEE8-44E1-6095-56DBBFA6E74B}"/>
              </a:ext>
            </a:extLst>
          </p:cNvPr>
          <p:cNvSpPr>
            <a:spLocks noGrp="1"/>
          </p:cNvSpPr>
          <p:nvPr>
            <p:ph type="title"/>
          </p:nvPr>
        </p:nvSpPr>
        <p:spPr>
          <a:xfrm>
            <a:off x="838200" y="365126"/>
            <a:ext cx="10515600" cy="907084"/>
          </a:xfrm>
        </p:spPr>
        <p:txBody>
          <a:bodyPr/>
          <a:lstStyle/>
          <a:p>
            <a:r>
              <a:rPr lang="en-IN" dirty="0"/>
              <a:t>Magic Commands</a:t>
            </a:r>
          </a:p>
        </p:txBody>
      </p:sp>
      <p:sp>
        <p:nvSpPr>
          <p:cNvPr id="3" name="Content Placeholder 2">
            <a:extLst>
              <a:ext uri="{FF2B5EF4-FFF2-40B4-BE49-F238E27FC236}">
                <a16:creationId xmlns:a16="http://schemas.microsoft.com/office/drawing/2014/main" id="{ABDD61A2-0453-C862-61E7-7310DC60EEA3}"/>
              </a:ext>
            </a:extLst>
          </p:cNvPr>
          <p:cNvSpPr>
            <a:spLocks noGrp="1"/>
          </p:cNvSpPr>
          <p:nvPr>
            <p:ph idx="1"/>
          </p:nvPr>
        </p:nvSpPr>
        <p:spPr>
          <a:xfrm>
            <a:off x="838200" y="1272209"/>
            <a:ext cx="10515600" cy="4904754"/>
          </a:xfrm>
        </p:spPr>
        <p:txBody>
          <a:bodyPr>
            <a:normAutofit fontScale="55000" lnSpcReduction="20000"/>
          </a:bodyPr>
          <a:lstStyle/>
          <a:p>
            <a:r>
              <a:rPr lang="en-IN" dirty="0"/>
              <a:t>1) % </a:t>
            </a:r>
            <a:r>
              <a:rPr lang="en-IN" dirty="0" err="1"/>
              <a:t>sql</a:t>
            </a:r>
            <a:r>
              <a:rPr lang="en-IN" dirty="0"/>
              <a:t>; %python; %r; %scala  </a:t>
            </a:r>
            <a:r>
              <a:rPr lang="en-IN" dirty="0">
                <a:sym typeface="Wingdings" panose="05000000000000000000" pitchFamily="2" charset="2"/>
              </a:rPr>
              <a:t>used to change the cell language other than default language.</a:t>
            </a:r>
            <a:endParaRPr lang="en-IN" dirty="0"/>
          </a:p>
          <a:p>
            <a:r>
              <a:rPr lang="en-US" b="0" i="0" dirty="0">
                <a:solidFill>
                  <a:srgbClr val="11171C"/>
                </a:solidFill>
                <a:effectLst/>
                <a:highlight>
                  <a:srgbClr val="FFFFFF"/>
                </a:highlight>
                <a:latin typeface="-apple-system"/>
              </a:rPr>
              <a:t> You cannot use two different languages in the same cell in a Databricks notebook. Each cell can only contain code in a single language. You need to split the code into separate cells for each language.</a:t>
            </a:r>
          </a:p>
          <a:p>
            <a:r>
              <a:rPr lang="en-US" dirty="0">
                <a:solidFill>
                  <a:srgbClr val="11171C"/>
                </a:solidFill>
                <a:highlight>
                  <a:srgbClr val="FFFFFF"/>
                </a:highlight>
                <a:latin typeface="-apple-system"/>
              </a:rPr>
              <a:t>2) %md </a:t>
            </a:r>
            <a:r>
              <a:rPr lang="en-US" dirty="0">
                <a:solidFill>
                  <a:srgbClr val="11171C"/>
                </a:solidFill>
                <a:highlight>
                  <a:srgbClr val="FFFFFF"/>
                </a:highlight>
                <a:latin typeface="-apple-system"/>
                <a:sym typeface="Wingdings" panose="05000000000000000000" pitchFamily="2" charset="2"/>
              </a:rPr>
              <a:t> by using this cell can be used as a marked down language</a:t>
            </a:r>
          </a:p>
          <a:p>
            <a:r>
              <a:rPr lang="en-US" dirty="0">
                <a:solidFill>
                  <a:srgbClr val="11171C"/>
                </a:solidFill>
                <a:highlight>
                  <a:srgbClr val="FFFFFF"/>
                </a:highlight>
                <a:latin typeface="-apple-system"/>
                <a:sym typeface="Wingdings" panose="05000000000000000000" pitchFamily="2" charset="2"/>
              </a:rPr>
              <a:t>3) %fs  </a:t>
            </a:r>
            <a:r>
              <a:rPr lang="en-IN" b="0" i="0" u="sng" dirty="0">
                <a:solidFill>
                  <a:srgbClr val="3B198F"/>
                </a:solidFill>
                <a:effectLst/>
                <a:highlight>
                  <a:srgbClr val="F7F9FA"/>
                </a:highlight>
                <a:latin typeface="Udemy Sans"/>
              </a:rPr>
              <a:t>file system magic command,</a:t>
            </a:r>
          </a:p>
          <a:p>
            <a:pPr marL="0" indent="0">
              <a:buNone/>
            </a:pPr>
            <a:r>
              <a:rPr lang="en-IN" u="sng" dirty="0">
                <a:solidFill>
                  <a:srgbClr val="3B198F"/>
                </a:solidFill>
                <a:highlight>
                  <a:srgbClr val="F7F9FA"/>
                </a:highlight>
                <a:latin typeface="Udemy Sans"/>
              </a:rPr>
              <a:t>        ls </a:t>
            </a:r>
            <a:r>
              <a:rPr lang="en-IN" u="sng" dirty="0">
                <a:solidFill>
                  <a:srgbClr val="3B198F"/>
                </a:solidFill>
                <a:highlight>
                  <a:srgbClr val="F7F9FA"/>
                </a:highlight>
                <a:latin typeface="Udemy Sans"/>
                <a:sym typeface="Wingdings" panose="05000000000000000000" pitchFamily="2" charset="2"/>
              </a:rPr>
              <a:t> to list down all filles.</a:t>
            </a:r>
          </a:p>
          <a:p>
            <a:pPr marL="0" indent="0">
              <a:buNone/>
            </a:pPr>
            <a:r>
              <a:rPr lang="en-IN" u="sng" dirty="0">
                <a:solidFill>
                  <a:srgbClr val="3B198F"/>
                </a:solidFill>
                <a:highlight>
                  <a:srgbClr val="F7F9FA"/>
                </a:highlight>
                <a:latin typeface="Udemy Sans"/>
                <a:sym typeface="Wingdings" panose="05000000000000000000" pitchFamily="2" charset="2"/>
              </a:rPr>
              <a:t>	</a:t>
            </a:r>
            <a:r>
              <a:rPr lang="en-US" b="0" i="0" dirty="0">
                <a:solidFill>
                  <a:srgbClr val="2D2F31"/>
                </a:solidFill>
                <a:effectLst/>
                <a:highlight>
                  <a:srgbClr val="C0C4FC"/>
                </a:highlight>
                <a:latin typeface="Udemy Sans"/>
              </a:rPr>
              <a:t>That's basically listed the folders within the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root folder.</a:t>
            </a:r>
          </a:p>
          <a:p>
            <a:pPr marL="0" indent="0">
              <a:buNone/>
            </a:pPr>
            <a:r>
              <a:rPr lang="en-US" b="0" i="0" u="sng" dirty="0">
                <a:solidFill>
                  <a:srgbClr val="3B198F"/>
                </a:solidFill>
                <a:effectLst/>
                <a:highlight>
                  <a:srgbClr val="F7F9FA"/>
                </a:highlight>
                <a:latin typeface="Udemy Sans"/>
              </a:rPr>
              <a:t>But if you wanted to see the contents of this folder for example, you would just do 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a:t>
            </a:r>
          </a:p>
          <a:p>
            <a:pPr marL="0" indent="0">
              <a:buNone/>
            </a:pPr>
            <a:r>
              <a:rPr lang="en-IN" u="sng" dirty="0">
                <a:solidFill>
                  <a:srgbClr val="3B198F"/>
                </a:solidFill>
                <a:highlight>
                  <a:srgbClr val="F7F9FA"/>
                </a:highlight>
                <a:latin typeface="Udemy Sans"/>
                <a:sym typeface="Wingdings" panose="05000000000000000000" pitchFamily="2" charset="2"/>
              </a:rPr>
              <a:t>%fs</a:t>
            </a:r>
          </a:p>
          <a:p>
            <a:pPr algn="l"/>
            <a:r>
              <a:rPr lang="en-IN" u="sng" dirty="0">
                <a:solidFill>
                  <a:srgbClr val="3B198F"/>
                </a:solidFill>
                <a:highlight>
                  <a:srgbClr val="F7F9FA"/>
                </a:highlight>
                <a:latin typeface="Udemy Sans"/>
                <a:sym typeface="Wingdings" panose="05000000000000000000" pitchFamily="2" charset="2"/>
              </a:rPr>
              <a:t>ls /</a:t>
            </a:r>
            <a:r>
              <a:rPr lang="en-IN" u="sng" dirty="0" err="1">
                <a:solidFill>
                  <a:srgbClr val="3B198F"/>
                </a:solidFill>
                <a:highlight>
                  <a:srgbClr val="F7F9FA"/>
                </a:highlight>
                <a:latin typeface="Udemy Sans"/>
                <a:sym typeface="Wingdings" panose="05000000000000000000" pitchFamily="2" charset="2"/>
              </a:rPr>
              <a:t>folderName</a:t>
            </a:r>
            <a:r>
              <a:rPr lang="en-IN" u="sng" dirty="0">
                <a:solidFill>
                  <a:srgbClr val="3B198F"/>
                </a:solidFill>
                <a:highlight>
                  <a:srgbClr val="F7F9FA"/>
                </a:highlight>
                <a:latin typeface="Udemy Sans"/>
                <a:sym typeface="Wingdings" panose="05000000000000000000" pitchFamily="2" charset="2"/>
              </a:rPr>
              <a:t> (</a:t>
            </a:r>
            <a:r>
              <a:rPr lang="en-IN" u="sng" dirty="0" err="1">
                <a:solidFill>
                  <a:srgbClr val="3B198F"/>
                </a:solidFill>
                <a:highlight>
                  <a:srgbClr val="F7F9FA"/>
                </a:highlight>
                <a:latin typeface="Udemy Sans"/>
                <a:sym typeface="Wingdings" panose="05000000000000000000" pitchFamily="2" charset="2"/>
              </a:rPr>
              <a:t>eg.</a:t>
            </a:r>
            <a:r>
              <a:rPr lang="en-IN" u="sng" dirty="0">
                <a:solidFill>
                  <a:srgbClr val="3B198F"/>
                </a:solidFill>
                <a:highlight>
                  <a:srgbClr val="F7F9FA"/>
                </a:highlight>
                <a:latin typeface="Udemy Sans"/>
                <a:sym typeface="Wingdings" panose="05000000000000000000" pitchFamily="2" charset="2"/>
              </a:rPr>
              <a:t> </a:t>
            </a:r>
            <a:r>
              <a:rPr lang="en-US" b="0" i="0" u="sng" dirty="0">
                <a:solidFill>
                  <a:srgbClr val="3B198F"/>
                </a:solidFill>
                <a:effectLst/>
                <a:highlight>
                  <a:srgbClr val="F7F9FA"/>
                </a:highlight>
                <a:latin typeface="Udemy Sans"/>
              </a:rPr>
              <a:t>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  </a:t>
            </a:r>
            <a:r>
              <a:rPr lang="en-US" b="0" i="0" u="sng" dirty="0">
                <a:solidFill>
                  <a:srgbClr val="3B198F"/>
                </a:solidFill>
                <a:effectLst/>
                <a:highlight>
                  <a:srgbClr val="F7F9FA"/>
                </a:highlight>
                <a:latin typeface="Udemy Sans"/>
                <a:sym typeface="Wingdings" panose="05000000000000000000" pitchFamily="2" charset="2"/>
              </a:rPr>
              <a:t> </a:t>
            </a:r>
            <a:r>
              <a:rPr lang="en-US" b="0" i="0" dirty="0">
                <a:solidFill>
                  <a:srgbClr val="2D2F31"/>
                </a:solidFill>
                <a:effectLst/>
                <a:latin typeface="Udemy Sans"/>
              </a:rPr>
              <a:t>But when you run this command, </a:t>
            </a:r>
            <a:r>
              <a:rPr lang="en-US" b="0" i="0" dirty="0" err="1">
                <a:solidFill>
                  <a:srgbClr val="2D2F31"/>
                </a:solidFill>
                <a:effectLst/>
                <a:latin typeface="Udemy Sans"/>
              </a:rPr>
              <a:t>databricks</a:t>
            </a:r>
            <a:r>
              <a:rPr lang="en-US" b="0" i="0" dirty="0">
                <a:solidFill>
                  <a:srgbClr val="2D2F31"/>
                </a:solidFill>
                <a:effectLst/>
                <a:latin typeface="Udemy Sans"/>
              </a:rPr>
              <a:t> basically called the </a:t>
            </a:r>
            <a:r>
              <a:rPr lang="en-US" b="1" i="0" dirty="0" err="1">
                <a:solidFill>
                  <a:srgbClr val="2D2F31"/>
                </a:solidFill>
                <a:effectLst/>
                <a:latin typeface="Udemy Sans"/>
              </a:rPr>
              <a:t>dbutils</a:t>
            </a:r>
            <a:r>
              <a:rPr lang="en-US" b="1" i="0" dirty="0">
                <a:solidFill>
                  <a:srgbClr val="2D2F31"/>
                </a:solidFill>
                <a:effectLst/>
                <a:latin typeface="Udemy Sans"/>
              </a:rPr>
              <a:t> package</a:t>
            </a:r>
            <a:r>
              <a:rPr lang="en-US" b="0" i="0" dirty="0">
                <a:solidFill>
                  <a:srgbClr val="2D2F31"/>
                </a:solidFill>
                <a:effectLst/>
                <a:latin typeface="Udemy Sans"/>
              </a:rPr>
              <a:t> called </a:t>
            </a:r>
            <a:r>
              <a:rPr lang="en-US" b="1" i="0" dirty="0" err="1">
                <a:solidFill>
                  <a:srgbClr val="2D2F31"/>
                </a:solidFill>
                <a:effectLst/>
                <a:latin typeface="Udemy Sans"/>
              </a:rPr>
              <a:t>dbutils.fs</a:t>
            </a:r>
            <a:r>
              <a:rPr lang="en-US" b="1" dirty="0">
                <a:solidFill>
                  <a:srgbClr val="2D2F31"/>
                </a:solidFill>
                <a:latin typeface="Udemy Sans"/>
              </a:rPr>
              <a:t> </a:t>
            </a:r>
            <a:r>
              <a:rPr lang="en-US" b="0" i="0" dirty="0">
                <a:solidFill>
                  <a:srgbClr val="2D2F31"/>
                </a:solidFill>
                <a:effectLst/>
                <a:highlight>
                  <a:srgbClr val="C0C4FC"/>
                </a:highlight>
                <a:latin typeface="Udemy Sans"/>
              </a:rPr>
              <a:t>to get the results.</a:t>
            </a:r>
          </a:p>
          <a:p>
            <a:pPr algn="l"/>
            <a:r>
              <a:rPr lang="en-US" b="0" i="0" u="sng" dirty="0">
                <a:solidFill>
                  <a:srgbClr val="3B198F"/>
                </a:solidFill>
                <a:effectLst/>
                <a:highlight>
                  <a:srgbClr val="C0C4FC"/>
                </a:highlight>
                <a:latin typeface="Udemy Sans"/>
              </a:rPr>
              <a:t>You can directly call the </a:t>
            </a:r>
            <a:r>
              <a:rPr lang="en-US" b="0" i="0" u="sng" dirty="0" err="1">
                <a:solidFill>
                  <a:srgbClr val="3B198F"/>
                </a:solidFill>
                <a:effectLst/>
                <a:highlight>
                  <a:srgbClr val="C0C4FC"/>
                </a:highlight>
                <a:latin typeface="Udemy Sans"/>
              </a:rPr>
              <a:t>dbutils.fs</a:t>
            </a:r>
            <a:r>
              <a:rPr lang="en-US" b="0" i="0" u="sng" dirty="0">
                <a:solidFill>
                  <a:srgbClr val="3B198F"/>
                </a:solidFill>
                <a:effectLst/>
                <a:highlight>
                  <a:srgbClr val="C0C4FC"/>
                </a:highlight>
                <a:latin typeface="Udemy Sans"/>
              </a:rPr>
              <a:t> package, instead to list these files.</a:t>
            </a:r>
            <a:r>
              <a:rPr lang="en-US" u="sng" dirty="0">
                <a:solidFill>
                  <a:srgbClr val="2D2F31"/>
                </a:solidFill>
                <a:highlight>
                  <a:srgbClr val="C0C4FC"/>
                </a:highlight>
                <a:latin typeface="Udemy Sans"/>
              </a:rPr>
              <a:t> </a:t>
            </a:r>
            <a:r>
              <a:rPr lang="en-US" b="0" i="0" dirty="0" err="1">
                <a:solidFill>
                  <a:srgbClr val="2D2F31"/>
                </a:solidFill>
                <a:effectLst/>
                <a:latin typeface="Udemy Sans"/>
              </a:rPr>
              <a:t>dbutils.fs</a:t>
            </a:r>
            <a:r>
              <a:rPr lang="en-US" b="0" i="0" dirty="0">
                <a:solidFill>
                  <a:srgbClr val="2D2F31"/>
                </a:solidFill>
                <a:effectLst/>
                <a:latin typeface="Udemy Sans"/>
              </a:rPr>
              <a:t> package offers a number of methods to perform file system operations and ls is one </a:t>
            </a:r>
            <a:r>
              <a:rPr lang="en-US" b="0" i="0" u="sng" dirty="0">
                <a:solidFill>
                  <a:srgbClr val="3B198F"/>
                </a:solidFill>
                <a:effectLst/>
                <a:latin typeface="Udemy Sans"/>
              </a:rPr>
              <a:t>of them.</a:t>
            </a:r>
          </a:p>
          <a:p>
            <a:pPr algn="l"/>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a:t>
            </a:r>
            <a:r>
              <a:rPr lang="en-US" u="sng" dirty="0" err="1">
                <a:solidFill>
                  <a:srgbClr val="3B198F"/>
                </a:solidFill>
                <a:latin typeface="Udemy Sans"/>
                <a:sym typeface="Wingdings" panose="05000000000000000000" pitchFamily="2" charset="2"/>
              </a:rPr>
              <a:t>filderName</a:t>
            </a:r>
            <a:r>
              <a:rPr lang="en-US" u="sng" dirty="0">
                <a:solidFill>
                  <a:srgbClr val="3B198F"/>
                </a:solidFill>
                <a:latin typeface="Udemy Sans"/>
                <a:sym typeface="Wingdings" panose="05000000000000000000" pitchFamily="2" charset="2"/>
              </a:rPr>
              <a:t>’)   ( </a:t>
            </a:r>
            <a:r>
              <a:rPr lang="en-US" u="sng" dirty="0" err="1">
                <a:solidFill>
                  <a:srgbClr val="3B198F"/>
                </a:solidFill>
                <a:latin typeface="Udemy Sans"/>
                <a:sym typeface="Wingdings" panose="05000000000000000000" pitchFamily="2" charset="2"/>
              </a:rPr>
              <a:t>eg.</a:t>
            </a:r>
            <a:r>
              <a:rPr lang="en-US" u="sng" dirty="0">
                <a:solidFill>
                  <a:srgbClr val="3B198F"/>
                </a:solidFill>
                <a:latin typeface="Udemy Sans"/>
                <a:sym typeface="Wingdings" panose="05000000000000000000" pitchFamily="2" charset="2"/>
              </a:rPr>
              <a:t> </a:t>
            </a:r>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  </a:t>
            </a:r>
            <a:r>
              <a:rPr lang="en-US" b="0" i="0" dirty="0">
                <a:solidFill>
                  <a:srgbClr val="2D2F31"/>
                </a:solidFill>
                <a:effectLst/>
                <a:highlight>
                  <a:srgbClr val="C0C4FC"/>
                </a:highlight>
                <a:latin typeface="Udemy Sans"/>
              </a:rPr>
              <a:t>list all the folders and </a:t>
            </a:r>
            <a:r>
              <a:rPr lang="en-US" b="0" i="0" dirty="0">
                <a:solidFill>
                  <a:srgbClr val="2D2F31"/>
                </a:solidFill>
                <a:effectLst/>
                <a:latin typeface="Udemy Sans"/>
              </a:rPr>
              <a:t>files within the root folder.)</a:t>
            </a:r>
          </a:p>
          <a:p>
            <a:pPr algn="l"/>
            <a:r>
              <a:rPr lang="en-US" b="0" i="0" u="sng" dirty="0">
                <a:solidFill>
                  <a:srgbClr val="3B198F"/>
                </a:solidFill>
                <a:effectLst/>
                <a:latin typeface="Udemy Sans"/>
              </a:rPr>
              <a:t>Note: </a:t>
            </a:r>
            <a:r>
              <a:rPr lang="en-US" b="0" i="0" u="sng" dirty="0">
                <a:solidFill>
                  <a:srgbClr val="3B198F"/>
                </a:solidFill>
                <a:effectLst/>
                <a:highlight>
                  <a:srgbClr val="C0C4FC"/>
                </a:highlight>
                <a:latin typeface="Udemy Sans"/>
              </a:rPr>
              <a:t>why we would want to use the</a:t>
            </a:r>
            <a:r>
              <a:rPr lang="en-US" u="sng" dirty="0">
                <a:solidFill>
                  <a:srgbClr val="3B198F"/>
                </a:solidFill>
                <a:highlight>
                  <a:srgbClr val="C0C4FC"/>
                </a:highlight>
                <a:latin typeface="Udemy Sans"/>
              </a:rPr>
              <a:t> </a:t>
            </a:r>
            <a:r>
              <a:rPr lang="en-US" b="0" i="0" dirty="0" err="1">
                <a:solidFill>
                  <a:srgbClr val="2D2F31"/>
                </a:solidFill>
                <a:effectLst/>
                <a:latin typeface="Udemy Sans"/>
              </a:rPr>
              <a:t>dbutils</a:t>
            </a:r>
            <a:r>
              <a:rPr lang="en-US" b="0" i="0" dirty="0">
                <a:solidFill>
                  <a:srgbClr val="2D2F31"/>
                </a:solidFill>
                <a:effectLst/>
                <a:latin typeface="Udemy Sans"/>
              </a:rPr>
              <a:t> package, instead of the Magic Command %fs. The answer is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endParaRPr lang="en-IN" u="sng" dirty="0">
              <a:solidFill>
                <a:srgbClr val="3B198F"/>
              </a:solidFill>
              <a:highlight>
                <a:srgbClr val="F7F9FA"/>
              </a:highlight>
              <a:latin typeface="Udemy Sans"/>
              <a:sym typeface="Wingdings" panose="05000000000000000000" pitchFamily="2" charset="2"/>
            </a:endParaRPr>
          </a:p>
          <a:p>
            <a:r>
              <a:rPr lang="en-IN" u="sng" dirty="0">
                <a:solidFill>
                  <a:srgbClr val="3B198F"/>
                </a:solidFill>
                <a:highlight>
                  <a:srgbClr val="F7F9FA"/>
                </a:highlight>
                <a:latin typeface="Udemy Sans"/>
                <a:sym typeface="Wingdings" panose="05000000000000000000" pitchFamily="2" charset="2"/>
              </a:rPr>
              <a:t>4) %</a:t>
            </a:r>
            <a:r>
              <a:rPr lang="en-IN" u="sng" dirty="0" err="1">
                <a:solidFill>
                  <a:srgbClr val="3B198F"/>
                </a:solidFill>
                <a:highlight>
                  <a:srgbClr val="F7F9FA"/>
                </a:highlight>
                <a:latin typeface="Udemy Sans"/>
                <a:sym typeface="Wingdings" panose="05000000000000000000" pitchFamily="2" charset="2"/>
              </a:rPr>
              <a:t>sh</a:t>
            </a:r>
            <a:r>
              <a:rPr lang="en-IN" u="sng" dirty="0">
                <a:solidFill>
                  <a:srgbClr val="3B198F"/>
                </a:solidFill>
                <a:highlight>
                  <a:srgbClr val="F7F9FA"/>
                </a:highlight>
                <a:latin typeface="Udemy Sans"/>
                <a:sym typeface="Wingdings" panose="05000000000000000000" pitchFamily="2" charset="2"/>
              </a:rPr>
              <a:t>  </a:t>
            </a:r>
            <a:r>
              <a:rPr lang="en-IN" b="0" i="0" dirty="0">
                <a:solidFill>
                  <a:srgbClr val="2D2F31"/>
                </a:solidFill>
                <a:effectLst/>
                <a:highlight>
                  <a:srgbClr val="C0C4FC"/>
                </a:highlight>
                <a:latin typeface="Udemy Sans"/>
              </a:rPr>
              <a:t>Shell command.</a:t>
            </a:r>
          </a:p>
          <a:p>
            <a:pPr marL="0" indent="0">
              <a:buNone/>
            </a:pPr>
            <a:r>
              <a:rPr lang="en-IN" dirty="0"/>
              <a:t>         </a:t>
            </a:r>
            <a:r>
              <a:rPr lang="en-IN" dirty="0" err="1"/>
              <a:t>ps</a:t>
            </a:r>
            <a:r>
              <a:rPr lang="en-IN" dirty="0"/>
              <a:t> </a:t>
            </a:r>
            <a:r>
              <a:rPr lang="en-IN" dirty="0">
                <a:sym typeface="Wingdings" panose="05000000000000000000" pitchFamily="2" charset="2"/>
              </a:rPr>
              <a:t> list all prosses that running in the cluster. </a:t>
            </a:r>
            <a:endParaRPr lang="en-IN" dirty="0"/>
          </a:p>
        </p:txBody>
      </p:sp>
      <p:sp>
        <p:nvSpPr>
          <p:cNvPr id="4" name="TextBox 3">
            <a:extLst>
              <a:ext uri="{FF2B5EF4-FFF2-40B4-BE49-F238E27FC236}">
                <a16:creationId xmlns:a16="http://schemas.microsoft.com/office/drawing/2014/main" id="{E199D132-D713-7891-848A-CA7FF17D61A1}"/>
              </a:ext>
            </a:extLst>
          </p:cNvPr>
          <p:cNvSpPr txBox="1"/>
          <p:nvPr/>
        </p:nvSpPr>
        <p:spPr>
          <a:xfrm>
            <a:off x="149087" y="258417"/>
            <a:ext cx="726481" cy="369332"/>
          </a:xfrm>
          <a:prstGeom prst="rect">
            <a:avLst/>
          </a:prstGeom>
          <a:noFill/>
        </p:spPr>
        <p:txBody>
          <a:bodyPr wrap="none" rtlCol="0">
            <a:spAutoFit/>
          </a:bodyPr>
          <a:lstStyle/>
          <a:p>
            <a:r>
              <a:rPr lang="en-IN" dirty="0"/>
              <a:t>V - 23</a:t>
            </a:r>
          </a:p>
        </p:txBody>
      </p:sp>
    </p:spTree>
    <p:extLst>
      <p:ext uri="{BB962C8B-B14F-4D97-AF65-F5344CB8AC3E}">
        <p14:creationId xmlns:p14="http://schemas.microsoft.com/office/powerpoint/2010/main" val="28960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5BDB-CC16-B4DB-BF73-09E4985258C8}"/>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As I said, this is really powerful.</a:t>
            </a:r>
            <a:endParaRPr lang="en-US" b="0" i="0" dirty="0">
              <a:solidFill>
                <a:srgbClr val="2D2F31"/>
              </a:solidFill>
              <a:effectLst/>
              <a:latin typeface="Udemy Sans"/>
            </a:endParaRPr>
          </a:p>
          <a:p>
            <a:pPr algn="l"/>
            <a:r>
              <a:rPr lang="en-US" b="0" i="0" dirty="0">
                <a:solidFill>
                  <a:srgbClr val="2D2F31"/>
                </a:solidFill>
                <a:effectLst/>
                <a:latin typeface="Udemy Sans"/>
              </a:rPr>
              <a:t>For example, in your pipeline, if you find a package in Python to do the first task and then another</a:t>
            </a:r>
          </a:p>
          <a:p>
            <a:pPr algn="l"/>
            <a:r>
              <a:rPr lang="en-US" b="0" i="0" dirty="0">
                <a:solidFill>
                  <a:srgbClr val="2D2F31"/>
                </a:solidFill>
                <a:effectLst/>
                <a:latin typeface="Udemy Sans"/>
              </a:rPr>
              <a:t>library in Scala to do the next task, you can still have both of them in one notebook.</a:t>
            </a:r>
          </a:p>
          <a:p>
            <a:pPr algn="l"/>
            <a:r>
              <a:rPr lang="en-US" b="0" i="0" u="sng" dirty="0">
                <a:solidFill>
                  <a:srgbClr val="3B198F"/>
                </a:solidFill>
                <a:effectLst/>
                <a:latin typeface="Udemy Sans"/>
              </a:rPr>
              <a:t>You don't have to convert them to the same language or have different notebooks to execute them, which</a:t>
            </a:r>
          </a:p>
          <a:p>
            <a:pPr algn="l"/>
            <a:r>
              <a:rPr lang="en-US" b="0" i="0" dirty="0">
                <a:solidFill>
                  <a:srgbClr val="2D2F31"/>
                </a:solidFill>
                <a:effectLst/>
                <a:latin typeface="Udemy Sans"/>
              </a:rPr>
              <a:t>is really cool.</a:t>
            </a:r>
          </a:p>
          <a:p>
            <a:endParaRPr lang="en-IN" dirty="0"/>
          </a:p>
        </p:txBody>
      </p:sp>
    </p:spTree>
    <p:extLst>
      <p:ext uri="{BB962C8B-B14F-4D97-AF65-F5344CB8AC3E}">
        <p14:creationId xmlns:p14="http://schemas.microsoft.com/office/powerpoint/2010/main" val="20809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39-3718-C3C6-9681-E77F660371DB}"/>
              </a:ext>
            </a:extLst>
          </p:cNvPr>
          <p:cNvSpPr>
            <a:spLocks noGrp="1"/>
          </p:cNvSpPr>
          <p:nvPr>
            <p:ph type="title"/>
          </p:nvPr>
        </p:nvSpPr>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773FB4AE-6D49-8C84-B8C1-37AB28CEA88B}"/>
              </a:ext>
            </a:extLst>
          </p:cNvPr>
          <p:cNvSpPr>
            <a:spLocks noGrp="1"/>
          </p:cNvSpPr>
          <p:nvPr>
            <p:ph idx="1"/>
          </p:nvPr>
        </p:nvSpPr>
        <p:spPr/>
        <p:txBody>
          <a:bodyPr>
            <a:normAutofit fontScale="85000" lnSpcReduction="10000"/>
          </a:bodyPr>
          <a:lstStyle/>
          <a:p>
            <a:pPr algn="l"/>
            <a:r>
              <a:rPr lang="en-US" b="0" i="0" u="sng" dirty="0">
                <a:solidFill>
                  <a:srgbClr val="3B198F"/>
                </a:solidFill>
                <a:effectLst/>
                <a:highlight>
                  <a:srgbClr val="C0C4FC"/>
                </a:highlight>
                <a:latin typeface="Udemy Sans"/>
              </a:rPr>
              <a:t>So that's what you're saying in a tabular format on the %fs ls and here when you access the</a:t>
            </a:r>
            <a:endParaRPr lang="en-US" b="0" i="0" u="sng" dirty="0">
              <a:solidFill>
                <a:srgbClr val="3B198F"/>
              </a:solidFill>
              <a:effectLst/>
              <a:latin typeface="Udemy Sans"/>
            </a:endParaRPr>
          </a:p>
          <a:p>
            <a:pPr algn="l"/>
            <a:r>
              <a:rPr lang="en-US" b="0" i="0" dirty="0">
                <a:solidFill>
                  <a:srgbClr val="2D2F31"/>
                </a:solidFill>
                <a:effectLst/>
                <a:latin typeface="Udemy Sans"/>
              </a:rPr>
              <a:t>dbutils.fs.ls(‘</a:t>
            </a:r>
            <a:r>
              <a:rPr lang="en-US" b="0" i="0" dirty="0" err="1">
                <a:solidFill>
                  <a:srgbClr val="2D2F31"/>
                </a:solidFill>
                <a:effectLst/>
                <a:latin typeface="Udemy Sans"/>
              </a:rPr>
              <a:t>root_pagth</a:t>
            </a:r>
            <a:r>
              <a:rPr lang="en-US" b="0" i="0" dirty="0">
                <a:solidFill>
                  <a:srgbClr val="2D2F31"/>
                </a:solidFill>
                <a:effectLst/>
                <a:latin typeface="Udemy Sans"/>
              </a:rPr>
              <a:t>’) you see the same contents, but you've got a list which is a Python list as an output.</a:t>
            </a:r>
          </a:p>
          <a:p>
            <a:pPr algn="l"/>
            <a:r>
              <a:rPr lang="en-US" b="0" i="0" dirty="0">
                <a:solidFill>
                  <a:srgbClr val="2D2F31"/>
                </a:solidFill>
                <a:effectLst/>
                <a:latin typeface="Udemy Sans"/>
              </a:rPr>
              <a:t>I mentioned this before, but this folder here </a:t>
            </a:r>
            <a:r>
              <a:rPr lang="en-US" b="0" i="0" dirty="0" err="1">
                <a:solidFill>
                  <a:srgbClr val="2D2F31"/>
                </a:solidFill>
                <a:effectLst/>
                <a:latin typeface="Udemy Sans"/>
              </a:rPr>
              <a:t>databricks</a:t>
            </a:r>
            <a:r>
              <a:rPr lang="en-US" b="0" i="0" dirty="0">
                <a:solidFill>
                  <a:srgbClr val="2D2F31"/>
                </a:solidFill>
                <a:effectLst/>
                <a:latin typeface="Udemy Sans"/>
              </a:rPr>
              <a:t>-datasets contains a number of publicly </a:t>
            </a:r>
            <a:r>
              <a:rPr lang="en-US" b="0" i="0" u="sng" dirty="0">
                <a:solidFill>
                  <a:srgbClr val="3B198F"/>
                </a:solidFill>
                <a:effectLst/>
                <a:highlight>
                  <a:srgbClr val="C0C4FC"/>
                </a:highlight>
                <a:latin typeface="Udemy Sans"/>
              </a:rPr>
              <a:t>available datasets, which you can use in your pet projects. </a:t>
            </a:r>
            <a:r>
              <a:rPr lang="en-US" b="0" i="0" dirty="0">
                <a:solidFill>
                  <a:srgbClr val="2D2F31"/>
                </a:solidFill>
                <a:effectLst/>
                <a:latin typeface="Udemy Sans"/>
              </a:rPr>
              <a:t>So as a Data Engineer you might want to develop your own projects and if you want to do that in Databricks, this is a really good place for you to look at.</a:t>
            </a:r>
          </a:p>
          <a:p>
            <a:pPr algn="l"/>
            <a:r>
              <a:rPr lang="en-US" b="0" i="0" dirty="0">
                <a:solidFill>
                  <a:srgbClr val="2D2F31"/>
                </a:solidFill>
                <a:effectLst/>
                <a:latin typeface="Udemy Sans"/>
              </a:rPr>
              <a:t>For example, if you want to see some Covid related data, you can just go into the COVID folder and </a:t>
            </a:r>
            <a:r>
              <a:rPr lang="en-US" b="0" i="0" dirty="0">
                <a:solidFill>
                  <a:srgbClr val="2D2F31"/>
                </a:solidFill>
                <a:effectLst/>
                <a:highlight>
                  <a:srgbClr val="C0C4FC"/>
                </a:highlight>
                <a:latin typeface="Udemy Sans"/>
              </a:rPr>
              <a:t>that's got a number of files that you can use in your projects.</a:t>
            </a:r>
          </a:p>
          <a:p>
            <a:pPr algn="l"/>
            <a:r>
              <a:rPr lang="en-US" b="0" i="0" dirty="0">
                <a:solidFill>
                  <a:srgbClr val="2D2F31"/>
                </a:solidFill>
                <a:effectLst/>
                <a:highlight>
                  <a:srgbClr val="F7F9FA"/>
                </a:highlight>
                <a:latin typeface="Udemy Sans"/>
              </a:rPr>
              <a:t>I would encourage you to look at this data if you are interested in doing any pet projects.</a:t>
            </a:r>
            <a:endParaRPr lang="en-US" b="0" i="0" u="sng" dirty="0">
              <a:solidFill>
                <a:srgbClr val="3B198F"/>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396604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1D1-AA66-DB92-D2EF-5DB6C745168E}"/>
              </a:ext>
            </a:extLst>
          </p:cNvPr>
          <p:cNvSpPr>
            <a:spLocks noGrp="1"/>
          </p:cNvSpPr>
          <p:nvPr>
            <p:ph type="title"/>
          </p:nvPr>
        </p:nvSpPr>
        <p:spPr>
          <a:xfrm>
            <a:off x="0" y="0"/>
            <a:ext cx="10515600" cy="777875"/>
          </a:xfrm>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852C545A-16B3-3BB8-FB86-43C3F4539D43}"/>
              </a:ext>
            </a:extLst>
          </p:cNvPr>
          <p:cNvSpPr>
            <a:spLocks noGrp="1"/>
          </p:cNvSpPr>
          <p:nvPr>
            <p:ph idx="1"/>
          </p:nvPr>
        </p:nvSpPr>
        <p:spPr>
          <a:xfrm>
            <a:off x="129209" y="777875"/>
            <a:ext cx="11224591" cy="5399088"/>
          </a:xfrm>
        </p:spPr>
        <p:txBody>
          <a:bodyPr>
            <a:normAutofit fontScale="92500" lnSpcReduction="20000"/>
          </a:bodyPr>
          <a:lstStyle/>
          <a:p>
            <a:pPr algn="l"/>
            <a:r>
              <a:rPr lang="en-US" b="0" i="0" dirty="0">
                <a:solidFill>
                  <a:srgbClr val="2D2F31"/>
                </a:solidFill>
                <a:effectLst/>
                <a:highlight>
                  <a:srgbClr val="C0C4FC"/>
                </a:highlight>
                <a:latin typeface="Udemy Sans"/>
              </a:rPr>
              <a:t>We use </a:t>
            </a:r>
            <a:r>
              <a:rPr lang="en-US" b="0" i="0" dirty="0" err="1">
                <a:solidFill>
                  <a:srgbClr val="2D2F31"/>
                </a:solidFill>
                <a:effectLst/>
                <a:highlight>
                  <a:srgbClr val="C0C4FC"/>
                </a:highlight>
                <a:latin typeface="Udemy Sans"/>
              </a:rPr>
              <a:t>dbutils</a:t>
            </a:r>
            <a:r>
              <a:rPr lang="en-US" b="0" i="0" dirty="0">
                <a:solidFill>
                  <a:srgbClr val="2D2F31"/>
                </a:solidFill>
                <a:effectLst/>
                <a:highlight>
                  <a:srgbClr val="C0C4FC"/>
                </a:highlight>
                <a:latin typeface="Udemy Sans"/>
              </a:rPr>
              <a:t> package instead of the magic command %fs.</a:t>
            </a:r>
          </a:p>
          <a:p>
            <a:pPr algn="l"/>
            <a:r>
              <a:rPr lang="en-US" b="0" i="0" dirty="0">
                <a:solidFill>
                  <a:srgbClr val="2D2F31"/>
                </a:solidFill>
                <a:effectLst/>
                <a:latin typeface="Udemy Sans"/>
              </a:rPr>
              <a:t>Because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p>
          <a:p>
            <a:pPr algn="l"/>
            <a:r>
              <a:rPr lang="en-US" b="0" i="0" dirty="0">
                <a:solidFill>
                  <a:srgbClr val="2D2F31"/>
                </a:solidFill>
                <a:effectLst/>
                <a:latin typeface="Udemy Sans"/>
              </a:rPr>
              <a:t>For example, If I want to go through the list of files here and perform some additional operations, I simply have </a:t>
            </a:r>
            <a:r>
              <a:rPr lang="en-US" b="0" i="0" dirty="0">
                <a:solidFill>
                  <a:srgbClr val="2D2F31"/>
                </a:solidFill>
                <a:effectLst/>
                <a:highlight>
                  <a:srgbClr val="C0C4FC"/>
                </a:highlight>
                <a:latin typeface="Udemy Sans"/>
              </a:rPr>
              <a:t>to write a for loop to iterate through this list, and add any additional manipulations as I need.</a:t>
            </a:r>
          </a:p>
          <a:p>
            <a:pPr algn="l"/>
            <a:r>
              <a:rPr lang="en-US" b="0" i="0" dirty="0">
                <a:solidFill>
                  <a:srgbClr val="2D2F31"/>
                </a:solidFill>
                <a:effectLst/>
                <a:highlight>
                  <a:srgbClr val="F7F9FA"/>
                </a:highlight>
                <a:latin typeface="Udemy Sans"/>
              </a:rPr>
              <a:t>we've quite easily combined </a:t>
            </a:r>
            <a:r>
              <a:rPr lang="en-US" b="0" i="0" dirty="0" err="1">
                <a:solidFill>
                  <a:srgbClr val="2D2F31"/>
                </a:solidFill>
                <a:effectLst/>
                <a:highlight>
                  <a:srgbClr val="F7F9FA"/>
                </a:highlight>
                <a:latin typeface="Udemy Sans"/>
              </a:rPr>
              <a:t>dbutils</a:t>
            </a:r>
            <a:r>
              <a:rPr lang="en-US" b="0" i="0" dirty="0">
                <a:solidFill>
                  <a:srgbClr val="2D2F31"/>
                </a:solidFill>
                <a:effectLst/>
                <a:highlight>
                  <a:srgbClr val="F7F9FA"/>
                </a:highlight>
                <a:latin typeface="Udemy Sans"/>
              </a:rPr>
              <a:t> with Python to make it more powerful.</a:t>
            </a:r>
            <a:endParaRPr lang="en-US" b="0" i="0" dirty="0">
              <a:solidFill>
                <a:srgbClr val="2D2F31"/>
              </a:solidFill>
              <a:effectLst/>
              <a:latin typeface="Udemy Sans"/>
            </a:endParaRPr>
          </a:p>
          <a:p>
            <a:pPr algn="l"/>
            <a:r>
              <a:rPr lang="en-US" b="0" i="0" dirty="0">
                <a:solidFill>
                  <a:srgbClr val="2D2F31"/>
                </a:solidFill>
                <a:effectLst/>
                <a:latin typeface="Udemy Sans"/>
              </a:rPr>
              <a:t>Use %fs magic command if you are doing some ad-hoc queries, and use the </a:t>
            </a:r>
            <a:r>
              <a:rPr lang="en-US" b="0" i="0" dirty="0" err="1">
                <a:solidFill>
                  <a:srgbClr val="2D2F31"/>
                </a:solidFill>
                <a:effectLst/>
                <a:latin typeface="Udemy Sans"/>
              </a:rPr>
              <a:t>dbutils.fs</a:t>
            </a:r>
            <a:r>
              <a:rPr lang="en-US" b="0" i="0" dirty="0">
                <a:solidFill>
                  <a:srgbClr val="2D2F31"/>
                </a:solidFill>
                <a:effectLst/>
                <a:latin typeface="Udemy Sans"/>
              </a:rPr>
              <a:t> package if you are</a:t>
            </a:r>
            <a:r>
              <a:rPr lang="en-US" b="0" i="0" u="sng" dirty="0">
                <a:solidFill>
                  <a:srgbClr val="3B198F"/>
                </a:solidFill>
                <a:effectLst/>
                <a:highlight>
                  <a:srgbClr val="C0C4FC"/>
                </a:highlight>
                <a:latin typeface="Udemy Sans"/>
              </a:rPr>
              <a:t> doing something programmatically.</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You can do the same with Scala and R, but you can’t </a:t>
            </a:r>
            <a:r>
              <a:rPr lang="en-US" b="0" i="0" dirty="0">
                <a:solidFill>
                  <a:srgbClr val="2D2F31"/>
                </a:solidFill>
                <a:effectLst/>
                <a:latin typeface="Udemy Sans"/>
              </a:rPr>
              <a:t>do this with SQL.</a:t>
            </a:r>
          </a:p>
          <a:p>
            <a:pPr algn="l"/>
            <a:r>
              <a:rPr lang="en-IN" dirty="0" err="1"/>
              <a:t>dbutils.help</a:t>
            </a:r>
            <a:r>
              <a:rPr lang="en-IN" dirty="0"/>
              <a:t>()  </a:t>
            </a:r>
            <a:r>
              <a:rPr lang="en-IN" dirty="0">
                <a:sym typeface="Wingdings" panose="05000000000000000000" pitchFamily="2" charset="2"/>
              </a:rPr>
              <a:t></a:t>
            </a:r>
            <a:r>
              <a:rPr lang="en-US" b="0" i="0" u="sng" dirty="0">
                <a:solidFill>
                  <a:srgbClr val="3B198F"/>
                </a:solidFill>
                <a:effectLst/>
                <a:highlight>
                  <a:srgbClr val="C0C4FC"/>
                </a:highlight>
                <a:latin typeface="Udemy Sans"/>
              </a:rPr>
              <a:t> hat's listed all the utilities available. </a:t>
            </a:r>
            <a:r>
              <a:rPr lang="en-US" b="0" i="0" dirty="0">
                <a:solidFill>
                  <a:srgbClr val="2D2F31"/>
                </a:solidFill>
                <a:effectLst/>
                <a:latin typeface="Udemy Sans"/>
              </a:rPr>
              <a:t>But please note that some are in experimental mode and some are in preview.</a:t>
            </a:r>
          </a:p>
          <a:p>
            <a:pPr algn="l"/>
            <a:r>
              <a:rPr lang="en-IN" dirty="0" err="1"/>
              <a:t>dbutils.fs.help</a:t>
            </a:r>
            <a:r>
              <a:rPr lang="en-IN" dirty="0"/>
              <a:t>() </a:t>
            </a:r>
            <a:r>
              <a:rPr lang="en-IN" dirty="0">
                <a:sym typeface="Wingdings" panose="05000000000000000000" pitchFamily="2" charset="2"/>
              </a:rPr>
              <a:t> This will list all things about </a:t>
            </a:r>
            <a:r>
              <a:rPr lang="en-IN" dirty="0" err="1">
                <a:sym typeface="Wingdings" panose="05000000000000000000" pitchFamily="2" charset="2"/>
              </a:rPr>
              <a:t>fsutils</a:t>
            </a:r>
            <a:r>
              <a:rPr lang="en-IN" dirty="0">
                <a:sym typeface="Wingdings" panose="05000000000000000000" pitchFamily="2" charset="2"/>
              </a:rPr>
              <a:t> command and also mount</a:t>
            </a:r>
          </a:p>
          <a:p>
            <a:pPr algn="l"/>
            <a:r>
              <a:rPr lang="en-IN" dirty="0" err="1"/>
              <a:t>butils.fs.help</a:t>
            </a:r>
            <a:r>
              <a:rPr lang="en-IN" dirty="0"/>
              <a:t>(‘ls’) </a:t>
            </a:r>
            <a:r>
              <a:rPr lang="en-IN" dirty="0">
                <a:sym typeface="Wingdings" panose="05000000000000000000" pitchFamily="2" charset="2"/>
              </a:rPr>
              <a:t> this will give descriptions about ls command with example</a:t>
            </a:r>
            <a:r>
              <a:rPr lang="en-IN" dirty="0"/>
              <a:t> </a:t>
            </a:r>
            <a:endParaRPr lang="en-US" b="0" i="0" dirty="0">
              <a:solidFill>
                <a:srgbClr val="2D2F31"/>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26425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2BA-7E86-0952-9F40-6AF873FB6EDA}"/>
              </a:ext>
            </a:extLst>
          </p:cNvPr>
          <p:cNvSpPr>
            <a:spLocks noGrp="1"/>
          </p:cNvSpPr>
          <p:nvPr>
            <p:ph type="title"/>
          </p:nvPr>
        </p:nvSpPr>
        <p:spPr/>
        <p:txBody>
          <a:bodyPr/>
          <a:lstStyle/>
          <a:p>
            <a:r>
              <a:rPr lang="en-IN" dirty="0"/>
              <a:t>How to import DBFS file in Databricks</a:t>
            </a:r>
          </a:p>
        </p:txBody>
      </p:sp>
      <p:sp>
        <p:nvSpPr>
          <p:cNvPr id="3" name="Content Placeholder 2">
            <a:extLst>
              <a:ext uri="{FF2B5EF4-FFF2-40B4-BE49-F238E27FC236}">
                <a16:creationId xmlns:a16="http://schemas.microsoft.com/office/drawing/2014/main" id="{E582FC00-1A13-91FA-2C5F-24602BD0AE91}"/>
              </a:ext>
            </a:extLst>
          </p:cNvPr>
          <p:cNvSpPr>
            <a:spLocks noGrp="1"/>
          </p:cNvSpPr>
          <p:nvPr>
            <p:ph idx="1"/>
          </p:nvPr>
        </p:nvSpPr>
        <p:spPr/>
        <p:txBody>
          <a:bodyPr>
            <a:normAutofit fontScale="85000" lnSpcReduction="20000"/>
          </a:bodyPr>
          <a:lstStyle/>
          <a:p>
            <a:r>
              <a:rPr lang="en-IN" dirty="0"/>
              <a:t>Databricks &gt; workspace &gt; chose folder where you wants to import (I Chose home dir.) &gt; right click &gt; select Import </a:t>
            </a:r>
          </a:p>
          <a:p>
            <a:endParaRPr lang="en-IN" dirty="0"/>
          </a:p>
          <a:p>
            <a:pPr algn="l"/>
            <a:r>
              <a:rPr lang="en-US" b="0" i="0" u="sng" dirty="0">
                <a:solidFill>
                  <a:srgbClr val="3B198F"/>
                </a:solidFill>
                <a:effectLst/>
                <a:highlight>
                  <a:srgbClr val="C0C4FC"/>
                </a:highlight>
                <a:latin typeface="Udemy Sans"/>
              </a:rPr>
              <a:t>Databricks proprietary file format called</a:t>
            </a:r>
            <a:r>
              <a:rPr lang="en-US" u="sng" dirty="0">
                <a:solidFill>
                  <a:srgbClr val="3B198F"/>
                </a:solidFill>
                <a:highlight>
                  <a:srgbClr val="C0C4FC"/>
                </a:highlight>
                <a:latin typeface="Udemy Sans"/>
              </a:rPr>
              <a:t> </a:t>
            </a:r>
            <a:r>
              <a:rPr lang="en-US" b="0" i="0" dirty="0">
                <a:solidFill>
                  <a:srgbClr val="2D2F31"/>
                </a:solidFill>
                <a:effectLst/>
                <a:latin typeface="Udemy Sans"/>
              </a:rPr>
              <a:t>DBC</a:t>
            </a:r>
          </a:p>
          <a:p>
            <a:pPr algn="l"/>
            <a:r>
              <a:rPr lang="en-US" b="0" i="0" dirty="0">
                <a:solidFill>
                  <a:srgbClr val="2D2F31"/>
                </a:solidFill>
                <a:effectLst/>
                <a:highlight>
                  <a:srgbClr val="C0C4FC"/>
                </a:highlight>
                <a:latin typeface="Udemy Sans"/>
              </a:rPr>
              <a:t>I have made My Project Solution available for you in both Databricks proprietary file format called</a:t>
            </a:r>
            <a:r>
              <a:rPr lang="en-US" dirty="0">
                <a:solidFill>
                  <a:srgbClr val="2D2F31"/>
                </a:solidFill>
                <a:highlight>
                  <a:srgbClr val="C0C4FC"/>
                </a:highlight>
                <a:latin typeface="Udemy Sans"/>
              </a:rPr>
              <a:t> </a:t>
            </a:r>
            <a:r>
              <a:rPr lang="en-US" b="0" i="0" dirty="0">
                <a:solidFill>
                  <a:srgbClr val="2D2F31"/>
                </a:solidFill>
                <a:effectLst/>
                <a:latin typeface="Udemy Sans"/>
              </a:rPr>
              <a:t>DBC and also Python and SQL file formats with the .</a:t>
            </a:r>
            <a:r>
              <a:rPr lang="en-US" b="0" i="0" dirty="0" err="1">
                <a:solidFill>
                  <a:srgbClr val="2D2F31"/>
                </a:solidFill>
                <a:effectLst/>
                <a:latin typeface="Udemy Sans"/>
              </a:rPr>
              <a:t>py</a:t>
            </a:r>
            <a:r>
              <a:rPr lang="en-US" b="0" i="0" dirty="0">
                <a:solidFill>
                  <a:srgbClr val="2D2F31"/>
                </a:solidFill>
                <a:effectLst/>
                <a:latin typeface="Udemy Sans"/>
              </a:rPr>
              <a:t> and .SQL extensions.</a:t>
            </a:r>
          </a:p>
          <a:p>
            <a:pPr algn="l"/>
            <a:r>
              <a:rPr lang="en-US" b="0" i="0" dirty="0">
                <a:solidFill>
                  <a:srgbClr val="2D2F31"/>
                </a:solidFill>
                <a:effectLst/>
                <a:highlight>
                  <a:srgbClr val="C0C4FC"/>
                </a:highlight>
                <a:latin typeface="Udemy Sans"/>
              </a:rPr>
              <a:t>Databricks allows us to export an entire folder or even a workspace in a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proprietary archive </a:t>
            </a:r>
            <a:r>
              <a:rPr lang="en-US" b="0" i="0" dirty="0">
                <a:solidFill>
                  <a:srgbClr val="2D2F31"/>
                </a:solidFill>
                <a:effectLst/>
                <a:latin typeface="Udemy Sans"/>
              </a:rPr>
              <a:t>file format called DBC.</a:t>
            </a:r>
          </a:p>
          <a:p>
            <a:pPr algn="l"/>
            <a:r>
              <a:rPr lang="en-US" b="0" i="0" dirty="0">
                <a:solidFill>
                  <a:srgbClr val="2D2F31"/>
                </a:solidFill>
                <a:effectLst/>
                <a:latin typeface="Udemy Sans"/>
              </a:rPr>
              <a:t>It's really useful because this allows us to have one large file for a backup of an entire project, rather </a:t>
            </a:r>
            <a:r>
              <a:rPr lang="en-US" b="0" i="0" u="sng" dirty="0">
                <a:solidFill>
                  <a:srgbClr val="3B198F"/>
                </a:solidFill>
                <a:effectLst/>
                <a:latin typeface="Udemy Sans"/>
              </a:rPr>
              <a:t>than many individual files for each of the notebooks.</a:t>
            </a:r>
          </a:p>
          <a:p>
            <a:pPr algn="l"/>
            <a:r>
              <a:rPr lang="en-US" b="0" i="0" dirty="0">
                <a:solidFill>
                  <a:srgbClr val="2D2F31"/>
                </a:solidFill>
                <a:effectLst/>
                <a:latin typeface="Udemy Sans"/>
              </a:rPr>
              <a:t>You can then import this DBC file into another workspace to recreate the project folder.</a:t>
            </a: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30468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49-09D7-B405-2EAE-7E22A3DABF0B}"/>
              </a:ext>
            </a:extLst>
          </p:cNvPr>
          <p:cNvSpPr>
            <a:spLocks noGrp="1"/>
          </p:cNvSpPr>
          <p:nvPr>
            <p:ph type="title"/>
          </p:nvPr>
        </p:nvSpPr>
        <p:spPr/>
        <p:txBody>
          <a:bodyPr/>
          <a:lstStyle/>
          <a:p>
            <a:r>
              <a:rPr lang="en-IN" dirty="0"/>
              <a:t>Creating storage Account</a:t>
            </a:r>
          </a:p>
        </p:txBody>
      </p:sp>
      <p:sp>
        <p:nvSpPr>
          <p:cNvPr id="3" name="Content Placeholder 2">
            <a:extLst>
              <a:ext uri="{FF2B5EF4-FFF2-40B4-BE49-F238E27FC236}">
                <a16:creationId xmlns:a16="http://schemas.microsoft.com/office/drawing/2014/main" id="{88F7F9E8-62E3-AC2C-E9D9-C73E2CD7F0CA}"/>
              </a:ext>
            </a:extLst>
          </p:cNvPr>
          <p:cNvSpPr>
            <a:spLocks noGrp="1"/>
          </p:cNvSpPr>
          <p:nvPr>
            <p:ph idx="1"/>
          </p:nvPr>
        </p:nvSpPr>
        <p:spPr/>
        <p:txBody>
          <a:bodyPr/>
          <a:lstStyle/>
          <a:p>
            <a:r>
              <a:rPr lang="en-IN" dirty="0"/>
              <a:t>Go to Azure Portal</a:t>
            </a:r>
          </a:p>
          <a:p>
            <a:r>
              <a:rPr lang="en-IN" dirty="0"/>
              <a:t>Left sidebar drop down menu</a:t>
            </a:r>
          </a:p>
          <a:p>
            <a:r>
              <a:rPr lang="en-IN" dirty="0"/>
              <a:t>+ Create resource &gt; search &gt;storage account &gt; </a:t>
            </a:r>
          </a:p>
        </p:txBody>
      </p:sp>
      <p:sp>
        <p:nvSpPr>
          <p:cNvPr id="4" name="TextBox 3">
            <a:extLst>
              <a:ext uri="{FF2B5EF4-FFF2-40B4-BE49-F238E27FC236}">
                <a16:creationId xmlns:a16="http://schemas.microsoft.com/office/drawing/2014/main" id="{1791EC07-3E5E-08F0-078E-8CCF06AC1697}"/>
              </a:ext>
            </a:extLst>
          </p:cNvPr>
          <p:cNvSpPr txBox="1"/>
          <p:nvPr/>
        </p:nvSpPr>
        <p:spPr>
          <a:xfrm>
            <a:off x="248478" y="268357"/>
            <a:ext cx="673582" cy="369332"/>
          </a:xfrm>
          <a:prstGeom prst="rect">
            <a:avLst/>
          </a:prstGeom>
          <a:noFill/>
        </p:spPr>
        <p:txBody>
          <a:bodyPr wrap="none" rtlCol="0">
            <a:spAutoFit/>
          </a:bodyPr>
          <a:lstStyle/>
          <a:p>
            <a:r>
              <a:rPr lang="en-IN" dirty="0"/>
              <a:t>V -27</a:t>
            </a:r>
          </a:p>
        </p:txBody>
      </p:sp>
      <p:pic>
        <p:nvPicPr>
          <p:cNvPr id="6" name="Picture 5">
            <a:extLst>
              <a:ext uri="{FF2B5EF4-FFF2-40B4-BE49-F238E27FC236}">
                <a16:creationId xmlns:a16="http://schemas.microsoft.com/office/drawing/2014/main" id="{42CF8C81-D56C-1E49-4CB6-16B78A2B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53" y="2682175"/>
            <a:ext cx="2408129" cy="746825"/>
          </a:xfrm>
          <a:prstGeom prst="rect">
            <a:avLst/>
          </a:prstGeom>
        </p:spPr>
      </p:pic>
      <p:pic>
        <p:nvPicPr>
          <p:cNvPr id="8" name="Picture 7">
            <a:extLst>
              <a:ext uri="{FF2B5EF4-FFF2-40B4-BE49-F238E27FC236}">
                <a16:creationId xmlns:a16="http://schemas.microsoft.com/office/drawing/2014/main" id="{5072AAAD-0107-3697-5C01-5B5F1260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37" y="757958"/>
            <a:ext cx="2347163" cy="4595258"/>
          </a:xfrm>
          <a:prstGeom prst="rect">
            <a:avLst/>
          </a:prstGeom>
        </p:spPr>
      </p:pic>
      <p:pic>
        <p:nvPicPr>
          <p:cNvPr id="10" name="Picture 9">
            <a:extLst>
              <a:ext uri="{FF2B5EF4-FFF2-40B4-BE49-F238E27FC236}">
                <a16:creationId xmlns:a16="http://schemas.microsoft.com/office/drawing/2014/main" id="{641FE2A6-62DE-4B9F-3936-3F6350B37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153" y="3774220"/>
            <a:ext cx="4961050" cy="2537680"/>
          </a:xfrm>
          <a:prstGeom prst="rect">
            <a:avLst/>
          </a:prstGeom>
        </p:spPr>
      </p:pic>
      <p:sp>
        <p:nvSpPr>
          <p:cNvPr id="11" name="Rectangle 10">
            <a:extLst>
              <a:ext uri="{FF2B5EF4-FFF2-40B4-BE49-F238E27FC236}">
                <a16:creationId xmlns:a16="http://schemas.microsoft.com/office/drawing/2014/main" id="{3239A9EA-5D4F-A593-41EA-9F95BDE86E33}"/>
              </a:ext>
            </a:extLst>
          </p:cNvPr>
          <p:cNvSpPr/>
          <p:nvPr/>
        </p:nvSpPr>
        <p:spPr>
          <a:xfrm>
            <a:off x="6758609" y="5353216"/>
            <a:ext cx="934278" cy="441297"/>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B75822-EF35-7A7F-414B-A235FEDAE3FE}"/>
              </a:ext>
            </a:extLst>
          </p:cNvPr>
          <p:cNvSpPr/>
          <p:nvPr/>
        </p:nvSpPr>
        <p:spPr>
          <a:xfrm>
            <a:off x="7762461" y="2547238"/>
            <a:ext cx="1818861" cy="881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E35B60-F2F2-2E9D-B294-E4884F54DC39}"/>
              </a:ext>
            </a:extLst>
          </p:cNvPr>
          <p:cNvSpPr/>
          <p:nvPr/>
        </p:nvSpPr>
        <p:spPr>
          <a:xfrm>
            <a:off x="9844837" y="1825625"/>
            <a:ext cx="2347163" cy="19485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BC05BF-0E02-7C94-463A-8025E4846FB4}"/>
              </a:ext>
            </a:extLst>
          </p:cNvPr>
          <p:cNvSpPr txBox="1"/>
          <p:nvPr/>
        </p:nvSpPr>
        <p:spPr>
          <a:xfrm>
            <a:off x="6286638" y="5875100"/>
            <a:ext cx="1632563" cy="369332"/>
          </a:xfrm>
          <a:prstGeom prst="rect">
            <a:avLst/>
          </a:prstGeom>
          <a:noFill/>
        </p:spPr>
        <p:txBody>
          <a:bodyPr wrap="none" rtlCol="0">
            <a:spAutoFit/>
          </a:bodyPr>
          <a:lstStyle/>
          <a:p>
            <a:r>
              <a:rPr lang="en-IN" dirty="0"/>
              <a:t>Click on Create </a:t>
            </a:r>
          </a:p>
        </p:txBody>
      </p:sp>
    </p:spTree>
    <p:extLst>
      <p:ext uri="{BB962C8B-B14F-4D97-AF65-F5344CB8AC3E}">
        <p14:creationId xmlns:p14="http://schemas.microsoft.com/office/powerpoint/2010/main" val="103827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D94127-71C8-F1AB-4730-F85A7EBA9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2" y="430992"/>
            <a:ext cx="6264183" cy="3840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39DA4493-B2F9-89FB-F647-9D05E1168B6B}"/>
              </a:ext>
            </a:extLst>
          </p:cNvPr>
          <p:cNvSpPr txBox="1"/>
          <p:nvPr/>
        </p:nvSpPr>
        <p:spPr>
          <a:xfrm>
            <a:off x="7185991" y="834887"/>
            <a:ext cx="3422540" cy="2031325"/>
          </a:xfrm>
          <a:prstGeom prst="rect">
            <a:avLst/>
          </a:prstGeom>
          <a:noFill/>
        </p:spPr>
        <p:txBody>
          <a:bodyPr wrap="none" rtlCol="0">
            <a:spAutoFit/>
          </a:bodyPr>
          <a:lstStyle/>
          <a:p>
            <a:r>
              <a:rPr lang="en-IN" dirty="0"/>
              <a:t>Storage account name: formula1dl</a:t>
            </a:r>
          </a:p>
          <a:p>
            <a:r>
              <a:rPr lang="en-IN" dirty="0"/>
              <a:t>dl </a:t>
            </a:r>
            <a:r>
              <a:rPr lang="en-IN" dirty="0">
                <a:sym typeface="Wingdings" panose="05000000000000000000" pitchFamily="2" charset="2"/>
              </a:rPr>
              <a:t> stands for data lake</a:t>
            </a:r>
          </a:p>
          <a:p>
            <a:r>
              <a:rPr lang="en-IN" dirty="0">
                <a:sym typeface="Wingdings" panose="05000000000000000000" pitchFamily="2" charset="2"/>
              </a:rPr>
              <a:t>Region: UK south</a:t>
            </a:r>
          </a:p>
          <a:p>
            <a:r>
              <a:rPr lang="en-IN" dirty="0">
                <a:sym typeface="Wingdings" panose="05000000000000000000" pitchFamily="2" charset="2"/>
              </a:rPr>
              <a:t>Redundancy: LRS</a:t>
            </a:r>
          </a:p>
          <a:p>
            <a:r>
              <a:rPr lang="en-IN" dirty="0">
                <a:sym typeface="Wingdings" panose="05000000000000000000" pitchFamily="2" charset="2"/>
              </a:rPr>
              <a:t>Performance: Standard</a:t>
            </a:r>
          </a:p>
          <a:p>
            <a:r>
              <a:rPr lang="en-IN" dirty="0">
                <a:sym typeface="Wingdings" panose="05000000000000000000" pitchFamily="2" charset="2"/>
              </a:rPr>
              <a:t>Then click on next button</a:t>
            </a:r>
          </a:p>
          <a:p>
            <a:endParaRPr lang="en-IN" dirty="0">
              <a:sym typeface="Wingdings" panose="05000000000000000000" pitchFamily="2" charset="2"/>
            </a:endParaRPr>
          </a:p>
        </p:txBody>
      </p:sp>
      <p:pic>
        <p:nvPicPr>
          <p:cNvPr id="8" name="Picture 7">
            <a:extLst>
              <a:ext uri="{FF2B5EF4-FFF2-40B4-BE49-F238E27FC236}">
                <a16:creationId xmlns:a16="http://schemas.microsoft.com/office/drawing/2014/main" id="{4CC3AA13-8239-4885-95D5-B689D67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91" y="2866212"/>
            <a:ext cx="3650296" cy="1806097"/>
          </a:xfrm>
          <a:prstGeom prst="rect">
            <a:avLst/>
          </a:prstGeom>
        </p:spPr>
      </p:pic>
      <p:pic>
        <p:nvPicPr>
          <p:cNvPr id="10" name="Picture 9">
            <a:extLst>
              <a:ext uri="{FF2B5EF4-FFF2-40B4-BE49-F238E27FC236}">
                <a16:creationId xmlns:a16="http://schemas.microsoft.com/office/drawing/2014/main" id="{D90D59E7-CF72-111B-2F12-77AD3884E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374" y="4954273"/>
            <a:ext cx="7392041" cy="13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366A63C9-12F7-1E15-EA73-DA40ED81ADFD}"/>
              </a:ext>
            </a:extLst>
          </p:cNvPr>
          <p:cNvSpPr txBox="1"/>
          <p:nvPr/>
        </p:nvSpPr>
        <p:spPr>
          <a:xfrm>
            <a:off x="3846443" y="6365256"/>
            <a:ext cx="5845190" cy="369332"/>
          </a:xfrm>
          <a:prstGeom prst="rect">
            <a:avLst/>
          </a:prstGeom>
          <a:noFill/>
        </p:spPr>
        <p:txBody>
          <a:bodyPr wrap="none" rtlCol="0">
            <a:spAutoFit/>
          </a:bodyPr>
          <a:lstStyle/>
          <a:p>
            <a:r>
              <a:rPr lang="en-IN" dirty="0"/>
              <a:t>Make sure that you have a check on </a:t>
            </a:r>
            <a:r>
              <a:rPr lang="en-IN" dirty="0" err="1"/>
              <a:t>Hieraxhical</a:t>
            </a:r>
            <a:r>
              <a:rPr lang="en-IN" dirty="0"/>
              <a:t> Name Space</a:t>
            </a:r>
          </a:p>
        </p:txBody>
      </p:sp>
      <p:sp>
        <p:nvSpPr>
          <p:cNvPr id="12" name="TextBox 11">
            <a:extLst>
              <a:ext uri="{FF2B5EF4-FFF2-40B4-BE49-F238E27FC236}">
                <a16:creationId xmlns:a16="http://schemas.microsoft.com/office/drawing/2014/main" id="{32DDCBC8-61AB-7A0F-843C-86F7595A7548}"/>
              </a:ext>
            </a:extLst>
          </p:cNvPr>
          <p:cNvSpPr txBox="1"/>
          <p:nvPr/>
        </p:nvSpPr>
        <p:spPr>
          <a:xfrm>
            <a:off x="1" y="4562061"/>
            <a:ext cx="3339548" cy="2554545"/>
          </a:xfrm>
          <a:prstGeom prst="rect">
            <a:avLst/>
          </a:prstGeom>
          <a:noFill/>
        </p:spPr>
        <p:txBody>
          <a:bodyPr wrap="square" rtlCol="0">
            <a:spAutoFit/>
          </a:bodyPr>
          <a:lstStyle/>
          <a:p>
            <a:pPr algn="l"/>
            <a:r>
              <a:rPr lang="en-US" sz="1600" b="0" i="0" dirty="0">
                <a:solidFill>
                  <a:srgbClr val="2D2F31"/>
                </a:solidFill>
                <a:effectLst/>
                <a:latin typeface="Udemy Sans"/>
              </a:rPr>
              <a:t>By default, the option to enable a hierarchical namespace is left Unticked.</a:t>
            </a:r>
          </a:p>
          <a:p>
            <a:pPr algn="l"/>
            <a:r>
              <a:rPr lang="en-US" sz="1600" b="0" i="0" dirty="0">
                <a:solidFill>
                  <a:srgbClr val="2D2F31"/>
                </a:solidFill>
                <a:effectLst/>
                <a:highlight>
                  <a:srgbClr val="C0C4FC"/>
                </a:highlight>
                <a:latin typeface="Udemy Sans"/>
              </a:rPr>
              <a:t>If we don't check this checkbox here, we'll end up creating a Standard Azure Blob Storage.</a:t>
            </a:r>
            <a:endParaRPr lang="en-US" sz="1600" b="0" i="0" dirty="0">
              <a:solidFill>
                <a:srgbClr val="2D2F31"/>
              </a:solidFill>
              <a:effectLst/>
              <a:latin typeface="Udemy Sans"/>
            </a:endParaRPr>
          </a:p>
          <a:p>
            <a:pPr algn="l"/>
            <a:r>
              <a:rPr lang="en-US" sz="1600" b="0" i="0" dirty="0">
                <a:solidFill>
                  <a:srgbClr val="2D2F31"/>
                </a:solidFill>
                <a:effectLst/>
                <a:latin typeface="Udemy Sans"/>
              </a:rPr>
              <a:t>But we want to create a Data Lake Storage Gen2 account.</a:t>
            </a:r>
          </a:p>
          <a:p>
            <a:pPr algn="l"/>
            <a:r>
              <a:rPr lang="en-US" sz="1600" b="0" i="0" u="sng" dirty="0">
                <a:solidFill>
                  <a:srgbClr val="3B198F"/>
                </a:solidFill>
                <a:effectLst/>
                <a:latin typeface="Udemy Sans"/>
              </a:rPr>
              <a:t>So let's tick that.</a:t>
            </a:r>
          </a:p>
          <a:p>
            <a:endParaRPr lang="en-IN" sz="1600" dirty="0"/>
          </a:p>
        </p:txBody>
      </p:sp>
    </p:spTree>
    <p:extLst>
      <p:ext uri="{BB962C8B-B14F-4D97-AF65-F5344CB8AC3E}">
        <p14:creationId xmlns:p14="http://schemas.microsoft.com/office/powerpoint/2010/main" val="16023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A18B1-1C09-8FFE-FC5B-3E5587656825}"/>
              </a:ext>
            </a:extLst>
          </p:cNvPr>
          <p:cNvSpPr>
            <a:spLocks noGrp="1"/>
          </p:cNvSpPr>
          <p:nvPr>
            <p:ph idx="1"/>
          </p:nvPr>
        </p:nvSpPr>
        <p:spPr>
          <a:xfrm>
            <a:off x="132522" y="205546"/>
            <a:ext cx="10515600" cy="4351338"/>
          </a:xfrm>
        </p:spPr>
        <p:txBody>
          <a:bodyPr>
            <a:normAutofit lnSpcReduction="10000"/>
          </a:bodyPr>
          <a:lstStyle/>
          <a:p>
            <a:pPr algn="l"/>
            <a:r>
              <a:rPr lang="en-US" b="0" i="0" dirty="0">
                <a:solidFill>
                  <a:srgbClr val="2D2F31"/>
                </a:solidFill>
                <a:effectLst/>
                <a:latin typeface="Udemy Sans"/>
              </a:rPr>
              <a:t>If you are wondering about the difference between the Standard Storage and the Data Lake Storage, they both use the same object storage underneath, but the Data Lake Storage comes with a hierarchical namespace, </a:t>
            </a:r>
            <a:r>
              <a:rPr lang="en-US" b="0" i="0" u="sng" dirty="0">
                <a:solidFill>
                  <a:srgbClr val="3B198F"/>
                </a:solidFill>
                <a:effectLst/>
                <a:latin typeface="Udemy Sans"/>
              </a:rPr>
              <a:t>which helps with folder structures and fine grained access control to the data files.</a:t>
            </a:r>
          </a:p>
          <a:p>
            <a:r>
              <a:rPr lang="en-US" b="0" i="0" u="sng" dirty="0">
                <a:solidFill>
                  <a:srgbClr val="3B198F"/>
                </a:solidFill>
                <a:effectLst/>
                <a:highlight>
                  <a:srgbClr val="F7F9FA"/>
                </a:highlight>
                <a:latin typeface="Udemy Sans"/>
              </a:rPr>
              <a:t>You can leave everything else as default and click through to Networking.</a:t>
            </a:r>
          </a:p>
          <a:p>
            <a:endParaRPr lang="en-US" u="sng" dirty="0">
              <a:solidFill>
                <a:srgbClr val="3B198F"/>
              </a:solidFill>
              <a:highlight>
                <a:srgbClr val="F7F9FA"/>
              </a:highlight>
              <a:latin typeface="Udemy Sans"/>
            </a:endParaRPr>
          </a:p>
          <a:p>
            <a:r>
              <a:rPr lang="en-US" u="sng" dirty="0">
                <a:solidFill>
                  <a:srgbClr val="3B198F"/>
                </a:solidFill>
                <a:highlight>
                  <a:srgbClr val="F7F9FA"/>
                </a:highlight>
                <a:latin typeface="Udemy Sans"/>
              </a:rPr>
              <a:t>After creating Storage account click on Go to resource </a:t>
            </a:r>
          </a:p>
          <a:p>
            <a:r>
              <a:rPr lang="en-US" u="sng" dirty="0">
                <a:solidFill>
                  <a:srgbClr val="3B198F"/>
                </a:solidFill>
                <a:highlight>
                  <a:srgbClr val="F7F9FA"/>
                </a:highlight>
                <a:latin typeface="Udemy Sans"/>
              </a:rPr>
              <a:t>From here you can manage the account</a:t>
            </a:r>
            <a:endParaRPr lang="en-IN" dirty="0"/>
          </a:p>
        </p:txBody>
      </p:sp>
      <p:sp>
        <p:nvSpPr>
          <p:cNvPr id="5" name="Rectangle 4">
            <a:extLst>
              <a:ext uri="{FF2B5EF4-FFF2-40B4-BE49-F238E27FC236}">
                <a16:creationId xmlns:a16="http://schemas.microsoft.com/office/drawing/2014/main" id="{D77B1283-CEA9-DE05-00BA-AAEE59D9DFD6}"/>
              </a:ext>
            </a:extLst>
          </p:cNvPr>
          <p:cNvSpPr/>
          <p:nvPr/>
        </p:nvSpPr>
        <p:spPr>
          <a:xfrm>
            <a:off x="6004890" y="3279913"/>
            <a:ext cx="2276061" cy="4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68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283-EA18-01DB-69B7-5C06FE397C99}"/>
              </a:ext>
            </a:extLst>
          </p:cNvPr>
          <p:cNvSpPr>
            <a:spLocks noGrp="1"/>
          </p:cNvSpPr>
          <p:nvPr>
            <p:ph type="title"/>
          </p:nvPr>
        </p:nvSpPr>
        <p:spPr>
          <a:xfrm>
            <a:off x="0" y="62188"/>
            <a:ext cx="10515600" cy="618849"/>
          </a:xfrm>
        </p:spPr>
        <p:txBody>
          <a:bodyPr>
            <a:normAutofit fontScale="90000"/>
          </a:bodyPr>
          <a:lstStyle/>
          <a:p>
            <a:r>
              <a:rPr lang="en-IN" dirty="0"/>
              <a:t>Creating containers</a:t>
            </a:r>
          </a:p>
        </p:txBody>
      </p:sp>
      <p:sp>
        <p:nvSpPr>
          <p:cNvPr id="3" name="Content Placeholder 2">
            <a:extLst>
              <a:ext uri="{FF2B5EF4-FFF2-40B4-BE49-F238E27FC236}">
                <a16:creationId xmlns:a16="http://schemas.microsoft.com/office/drawing/2014/main" id="{5DE455B4-DFF5-BD0E-F46A-6635644D4C77}"/>
              </a:ext>
            </a:extLst>
          </p:cNvPr>
          <p:cNvSpPr>
            <a:spLocks noGrp="1"/>
          </p:cNvSpPr>
          <p:nvPr>
            <p:ph idx="1"/>
          </p:nvPr>
        </p:nvSpPr>
        <p:spPr>
          <a:xfrm>
            <a:off x="321366" y="681036"/>
            <a:ext cx="10515600" cy="3900903"/>
          </a:xfrm>
        </p:spPr>
        <p:txBody>
          <a:bodyPr>
            <a:normAutofit fontScale="55000" lnSpcReduction="20000"/>
          </a:bodyPr>
          <a:lstStyle/>
          <a:p>
            <a:r>
              <a:rPr lang="en-IN" dirty="0"/>
              <a:t>Azure Databricks URL</a:t>
            </a:r>
          </a:p>
          <a:p>
            <a:r>
              <a:rPr lang="en-IN" dirty="0"/>
              <a:t>Formula1dlhamza&gt; data storage (sidebar) &gt; containers &gt; +container</a:t>
            </a:r>
          </a:p>
          <a:p>
            <a:endParaRPr lang="en-IN" dirty="0"/>
          </a:p>
          <a:p>
            <a:pPr algn="l"/>
            <a:r>
              <a:rPr lang="en-US" b="0" i="0" dirty="0">
                <a:solidFill>
                  <a:srgbClr val="2D2F31"/>
                </a:solidFill>
                <a:effectLst/>
                <a:latin typeface="Udemy Sans"/>
              </a:rPr>
              <a:t>If you're not familiar with the word Container, it's synonymous with folders or directories.</a:t>
            </a:r>
          </a:p>
          <a:p>
            <a:pPr algn="l"/>
            <a:r>
              <a:rPr lang="en-US" b="0" i="0" dirty="0">
                <a:solidFill>
                  <a:srgbClr val="2D2F31"/>
                </a:solidFill>
                <a:effectLst/>
                <a:latin typeface="Udemy Sans"/>
              </a:rPr>
              <a:t>They are just containers to hold your files, grouped together into one place.</a:t>
            </a:r>
          </a:p>
          <a:p>
            <a:pPr algn="l"/>
            <a:r>
              <a:rPr lang="en-US" b="0" i="0" dirty="0">
                <a:solidFill>
                  <a:srgbClr val="2D2F31"/>
                </a:solidFill>
                <a:effectLst/>
                <a:latin typeface="Udemy Sans"/>
              </a:rPr>
              <a:t>For our project, we are going to have three containers called raw, processed and presentation.</a:t>
            </a:r>
          </a:p>
          <a:p>
            <a:pPr algn="l"/>
            <a:r>
              <a:rPr lang="en-US" b="0" i="0" dirty="0">
                <a:solidFill>
                  <a:srgbClr val="2D2F31"/>
                </a:solidFill>
                <a:effectLst/>
                <a:latin typeface="Udemy Sans"/>
              </a:rPr>
              <a:t>If you are familiar with the Databricks Medallion Architecture, this is synonymous with Bronze, Silver </a:t>
            </a:r>
            <a:r>
              <a:rPr lang="en-US" b="0" i="0" u="sng" dirty="0">
                <a:solidFill>
                  <a:srgbClr val="3B198F"/>
                </a:solidFill>
                <a:effectLst/>
                <a:latin typeface="Udemy Sans"/>
              </a:rPr>
              <a:t>and Gold.</a:t>
            </a:r>
          </a:p>
          <a:p>
            <a:pPr algn="l"/>
            <a:r>
              <a:rPr lang="en-US" u="sng" dirty="0">
                <a:solidFill>
                  <a:srgbClr val="3B198F"/>
                </a:solidFill>
                <a:latin typeface="Udemy Sans"/>
              </a:rPr>
              <a:t>Now upload the circuit.csv file on the demo container,  </a:t>
            </a:r>
            <a:r>
              <a:rPr lang="en-US" b="0" i="0" u="sng" dirty="0">
                <a:solidFill>
                  <a:srgbClr val="3B198F"/>
                </a:solidFill>
                <a:effectLst/>
                <a:highlight>
                  <a:srgbClr val="C0C4FC"/>
                </a:highlight>
                <a:latin typeface="Udemy Sans"/>
              </a:rPr>
              <a:t>so you can use it within Azure.</a:t>
            </a:r>
            <a:endParaRPr lang="en-US" b="0" i="0" u="sng" dirty="0">
              <a:solidFill>
                <a:srgbClr val="3B198F"/>
              </a:solidFill>
              <a:effectLst/>
              <a:latin typeface="Udemy Sans"/>
            </a:endParaRPr>
          </a:p>
          <a:p>
            <a:pPr algn="l"/>
            <a:r>
              <a:rPr lang="en-US" b="0" i="0" dirty="0">
                <a:solidFill>
                  <a:srgbClr val="2D2F31"/>
                </a:solidFill>
                <a:effectLst/>
                <a:latin typeface="Udemy Sans"/>
              </a:rPr>
              <a:t>So this UI allows you to interact with the file as well.</a:t>
            </a:r>
          </a:p>
          <a:p>
            <a:pPr algn="l"/>
            <a:r>
              <a:rPr lang="en-US" b="0" i="0" dirty="0">
                <a:solidFill>
                  <a:srgbClr val="2D2F31"/>
                </a:solidFill>
                <a:effectLst/>
                <a:latin typeface="Udemy Sans"/>
              </a:rPr>
              <a:t>it's very similar to working with any other file system storage, such as in Windows</a:t>
            </a:r>
          </a:p>
          <a:p>
            <a:pPr algn="l"/>
            <a:r>
              <a:rPr lang="en-US" b="0" i="0" dirty="0">
                <a:solidFill>
                  <a:srgbClr val="2D2F31"/>
                </a:solidFill>
                <a:effectLst/>
                <a:latin typeface="Udemy Sans"/>
              </a:rPr>
              <a:t>or in Linux.</a:t>
            </a:r>
          </a:p>
          <a:p>
            <a:pPr algn="l"/>
            <a:r>
              <a:rPr lang="en-US" b="0" i="0" dirty="0">
                <a:solidFill>
                  <a:srgbClr val="2D2F31"/>
                </a:solidFill>
                <a:effectLst/>
                <a:latin typeface="Udemy Sans"/>
              </a:rPr>
              <a:t>But there are some limitations with this web user interface.</a:t>
            </a:r>
          </a:p>
          <a:p>
            <a:pPr algn="l"/>
            <a:r>
              <a:rPr lang="en-US" b="0" i="0" u="sng" dirty="0">
                <a:solidFill>
                  <a:srgbClr val="3B198F"/>
                </a:solidFill>
                <a:effectLst/>
                <a:latin typeface="Udemy Sans"/>
              </a:rPr>
              <a:t>Microsoft offers a desktop tool which works better, and we'll look at that in the next lesson.</a:t>
            </a:r>
          </a:p>
          <a:p>
            <a:pPr algn="l"/>
            <a:endParaRPr lang="en-US" b="0" i="0" dirty="0">
              <a:solidFill>
                <a:srgbClr val="2D2F31"/>
              </a:solidFill>
              <a:effectLst/>
              <a:latin typeface="Udemy Sans"/>
            </a:endParaRPr>
          </a:p>
          <a:p>
            <a:pPr algn="l"/>
            <a:endParaRPr lang="en-US" b="0" i="0" u="sng" dirty="0">
              <a:solidFill>
                <a:srgbClr val="3B198F"/>
              </a:solidFill>
              <a:effectLst/>
              <a:latin typeface="Udemy Sans"/>
            </a:endParaRPr>
          </a:p>
          <a:p>
            <a:endParaRPr lang="en-IN" dirty="0"/>
          </a:p>
        </p:txBody>
      </p:sp>
      <p:sp>
        <p:nvSpPr>
          <p:cNvPr id="4" name="Rectangle 3">
            <a:extLst>
              <a:ext uri="{FF2B5EF4-FFF2-40B4-BE49-F238E27FC236}">
                <a16:creationId xmlns:a16="http://schemas.microsoft.com/office/drawing/2014/main" id="{A501A3A1-C0B2-6E87-C9A3-0C45D06845F8}"/>
              </a:ext>
            </a:extLst>
          </p:cNvPr>
          <p:cNvSpPr/>
          <p:nvPr/>
        </p:nvSpPr>
        <p:spPr>
          <a:xfrm>
            <a:off x="4959626" y="934278"/>
            <a:ext cx="993913" cy="3363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A95DC7-AE57-778C-2E18-FAF4CDB7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5" y="4764019"/>
            <a:ext cx="10882303" cy="176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237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C14-088B-9AF9-96D3-AB48EA4E6AD4}"/>
              </a:ext>
            </a:extLst>
          </p:cNvPr>
          <p:cNvSpPr>
            <a:spLocks noGrp="1"/>
          </p:cNvSpPr>
          <p:nvPr>
            <p:ph type="title"/>
          </p:nvPr>
        </p:nvSpPr>
        <p:spPr/>
        <p:txBody>
          <a:bodyPr/>
          <a:lstStyle/>
          <a:p>
            <a:r>
              <a:rPr lang="en-IN" dirty="0"/>
              <a:t>Creating Azure storage </a:t>
            </a:r>
            <a:r>
              <a:rPr lang="en-IN" dirty="0" err="1"/>
              <a:t>Storage</a:t>
            </a:r>
            <a:r>
              <a:rPr lang="en-IN" dirty="0"/>
              <a:t> Browser</a:t>
            </a:r>
          </a:p>
        </p:txBody>
      </p:sp>
      <p:sp>
        <p:nvSpPr>
          <p:cNvPr id="3" name="Content Placeholder 2">
            <a:extLst>
              <a:ext uri="{FF2B5EF4-FFF2-40B4-BE49-F238E27FC236}">
                <a16:creationId xmlns:a16="http://schemas.microsoft.com/office/drawing/2014/main" id="{D3328665-11F5-EB81-BE92-40FFC3F76E24}"/>
              </a:ext>
            </a:extLst>
          </p:cNvPr>
          <p:cNvSpPr>
            <a:spLocks noGrp="1"/>
          </p:cNvSpPr>
          <p:nvPr>
            <p:ph idx="1"/>
          </p:nvPr>
        </p:nvSpPr>
        <p:spPr>
          <a:xfrm>
            <a:off x="838200" y="1825625"/>
            <a:ext cx="10840278" cy="4351338"/>
          </a:xfrm>
        </p:spPr>
        <p:txBody>
          <a:bodyPr/>
          <a:lstStyle/>
          <a:p>
            <a:endParaRPr lang="en-IN" dirty="0"/>
          </a:p>
          <a:p>
            <a:r>
              <a:rPr lang="en-IN" dirty="0"/>
              <a:t>Azure Databricks URL</a:t>
            </a:r>
          </a:p>
          <a:p>
            <a:r>
              <a:rPr lang="en-IN" dirty="0"/>
              <a:t>Formula1dlhamza &gt; storage browser ( sidebar) </a:t>
            </a:r>
            <a:r>
              <a:rPr lang="en-IN" sz="1800" dirty="0"/>
              <a:t>&gt; </a:t>
            </a:r>
            <a:r>
              <a:rPr lang="en-IN" sz="1800" b="0" i="0" u="none" strike="noStrike" dirty="0">
                <a:solidFill>
                  <a:srgbClr val="0078D4"/>
                </a:solidFill>
                <a:effectLst/>
                <a:highlight>
                  <a:srgbClr val="FFFFFF"/>
                </a:highlight>
                <a:latin typeface="Segoe UI" panose="020B0502040204020203" pitchFamily="34" charset="0"/>
                <a:hlinkClick r:id="rId2"/>
              </a:rPr>
              <a:t>Download Azure Storage Explorer</a:t>
            </a:r>
            <a:endParaRPr lang="en-IN" dirty="0"/>
          </a:p>
          <a:p>
            <a:r>
              <a:rPr lang="en-IN" dirty="0"/>
              <a:t>Or Click on the link: </a:t>
            </a:r>
            <a:r>
              <a:rPr lang="en-IN" sz="1800" dirty="0">
                <a:hlinkClick r:id="rId3"/>
              </a:rPr>
              <a:t>https://azure.microsoft.com/en-us/products/storage/storage-explorer/</a:t>
            </a:r>
            <a:endParaRPr lang="en-IN" sz="1800" dirty="0"/>
          </a:p>
          <a:p>
            <a:r>
              <a:rPr lang="en-IN" sz="1800" dirty="0" err="1"/>
              <a:t>Aftet</a:t>
            </a:r>
            <a:r>
              <a:rPr lang="en-IN" sz="1800" dirty="0"/>
              <a:t> downloading and installing the Explorer signed in with Azure.</a:t>
            </a:r>
          </a:p>
        </p:txBody>
      </p:sp>
    </p:spTree>
    <p:extLst>
      <p:ext uri="{BB962C8B-B14F-4D97-AF65-F5344CB8AC3E}">
        <p14:creationId xmlns:p14="http://schemas.microsoft.com/office/powerpoint/2010/main" val="23828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5A3-BA1E-B20C-A495-9AC2D0D0B538}"/>
              </a:ext>
            </a:extLst>
          </p:cNvPr>
          <p:cNvSpPr>
            <a:spLocks noGrp="1"/>
          </p:cNvSpPr>
          <p:nvPr>
            <p:ph type="title"/>
          </p:nvPr>
        </p:nvSpPr>
        <p:spPr>
          <a:xfrm>
            <a:off x="96354" y="119477"/>
            <a:ext cx="6910733" cy="775045"/>
          </a:xfrm>
        </p:spPr>
        <p:txBody>
          <a:bodyPr>
            <a:normAutofit/>
          </a:bodyPr>
          <a:lstStyle/>
          <a:p>
            <a:r>
              <a:rPr lang="en-IN" sz="3200" b="1" dirty="0"/>
              <a:t>Cluster Policy [V-9]</a:t>
            </a:r>
          </a:p>
        </p:txBody>
      </p:sp>
      <p:sp>
        <p:nvSpPr>
          <p:cNvPr id="3" name="Text Placeholder 2">
            <a:extLst>
              <a:ext uri="{FF2B5EF4-FFF2-40B4-BE49-F238E27FC236}">
                <a16:creationId xmlns:a16="http://schemas.microsoft.com/office/drawing/2014/main" id="{5D78C4D9-34FD-3D93-6D3B-42E70D5C8FE2}"/>
              </a:ext>
            </a:extLst>
          </p:cNvPr>
          <p:cNvSpPr>
            <a:spLocks noGrp="1"/>
          </p:cNvSpPr>
          <p:nvPr>
            <p:ph type="body" idx="1"/>
          </p:nvPr>
        </p:nvSpPr>
        <p:spPr>
          <a:xfrm>
            <a:off x="258417" y="1033671"/>
            <a:ext cx="11089033" cy="5055980"/>
          </a:xfrm>
        </p:spPr>
        <p:txBody>
          <a:bodyPr/>
          <a:lstStyle/>
          <a:p>
            <a:r>
              <a:rPr lang="en-IN" dirty="0"/>
              <a:t>Creating Cluster Policy</a:t>
            </a:r>
          </a:p>
          <a:p>
            <a:r>
              <a:rPr lang="en-IN" dirty="0"/>
              <a:t>Databricks &gt; Compute (sidebar) &gt; Policy </a:t>
            </a:r>
          </a:p>
          <a:p>
            <a:endParaRPr lang="en-IN" dirty="0"/>
          </a:p>
        </p:txBody>
      </p:sp>
      <p:pic>
        <p:nvPicPr>
          <p:cNvPr id="5" name="Picture 4">
            <a:extLst>
              <a:ext uri="{FF2B5EF4-FFF2-40B4-BE49-F238E27FC236}">
                <a16:creationId xmlns:a16="http://schemas.microsoft.com/office/drawing/2014/main" id="{6266A974-53EE-1409-40D7-7C542528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89" y="2154584"/>
            <a:ext cx="10503805" cy="3313136"/>
          </a:xfrm>
          <a:prstGeom prst="rect">
            <a:avLst/>
          </a:prstGeom>
        </p:spPr>
      </p:pic>
      <p:sp>
        <p:nvSpPr>
          <p:cNvPr id="7" name="TextBox 6">
            <a:extLst>
              <a:ext uri="{FF2B5EF4-FFF2-40B4-BE49-F238E27FC236}">
                <a16:creationId xmlns:a16="http://schemas.microsoft.com/office/drawing/2014/main" id="{94E1D6A6-28DD-F894-EA69-9C31E610AA6A}"/>
              </a:ext>
            </a:extLst>
          </p:cNvPr>
          <p:cNvSpPr txBox="1"/>
          <p:nvPr/>
        </p:nvSpPr>
        <p:spPr>
          <a:xfrm>
            <a:off x="2224156" y="3429000"/>
            <a:ext cx="5269948" cy="923330"/>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There are four Cluster policies available.</a:t>
            </a:r>
            <a:endParaRPr lang="en-US" b="0" i="0" dirty="0">
              <a:solidFill>
                <a:srgbClr val="2D2F31"/>
              </a:solidFill>
              <a:effectLst/>
              <a:latin typeface="Udemy Sans"/>
            </a:endParaRPr>
          </a:p>
          <a:p>
            <a:pPr algn="l"/>
            <a:r>
              <a:rPr lang="en-US" b="0" i="0" u="sng" dirty="0">
                <a:solidFill>
                  <a:srgbClr val="3B198F"/>
                </a:solidFill>
                <a:effectLst/>
                <a:latin typeface="Udemy Sans"/>
              </a:rPr>
              <a:t>They are default policies created by Databricks for us.</a:t>
            </a:r>
          </a:p>
          <a:p>
            <a:pPr algn="l"/>
            <a:r>
              <a:rPr lang="en-US" b="0" i="0" dirty="0">
                <a:solidFill>
                  <a:srgbClr val="2D2F31"/>
                </a:solidFill>
                <a:effectLst/>
                <a:latin typeface="Udemy Sans"/>
              </a:rPr>
              <a:t>If one of them suits our needs, we can simply use that.</a:t>
            </a:r>
          </a:p>
        </p:txBody>
      </p:sp>
      <p:sp>
        <p:nvSpPr>
          <p:cNvPr id="11" name="TextBox 10">
            <a:extLst>
              <a:ext uri="{FF2B5EF4-FFF2-40B4-BE49-F238E27FC236}">
                <a16:creationId xmlns:a16="http://schemas.microsoft.com/office/drawing/2014/main" id="{A1D5BAF9-0E6A-51AA-A4BC-75DA69B54C57}"/>
              </a:ext>
            </a:extLst>
          </p:cNvPr>
          <p:cNvSpPr txBox="1"/>
          <p:nvPr/>
        </p:nvSpPr>
        <p:spPr>
          <a:xfrm>
            <a:off x="2047361" y="2154584"/>
            <a:ext cx="6127474" cy="1200329"/>
          </a:xfrm>
          <a:prstGeom prst="rect">
            <a:avLst/>
          </a:prstGeom>
          <a:noFill/>
        </p:spPr>
        <p:txBody>
          <a:bodyPr wrap="square">
            <a:spAutoFit/>
          </a:bodyPr>
          <a:lstStyle/>
          <a:p>
            <a:pPr algn="l"/>
            <a:r>
              <a:rPr lang="en-US" b="0" i="0" dirty="0">
                <a:solidFill>
                  <a:srgbClr val="2D2F31"/>
                </a:solidFill>
                <a:effectLst/>
                <a:latin typeface="Udemy Sans"/>
              </a:rPr>
              <a:t>Also, we have the option to create another Policy, based on one of these policies available and override</a:t>
            </a:r>
          </a:p>
          <a:p>
            <a:pPr algn="l"/>
            <a:r>
              <a:rPr lang="en-US" b="0" i="0" dirty="0">
                <a:solidFill>
                  <a:srgbClr val="2D2F31"/>
                </a:solidFill>
                <a:effectLst/>
                <a:latin typeface="Udemy Sans"/>
              </a:rPr>
              <a:t>certain attributes.</a:t>
            </a:r>
          </a:p>
          <a:p>
            <a:pPr algn="l"/>
            <a:r>
              <a:rPr lang="en-US" b="0" i="0" dirty="0">
                <a:solidFill>
                  <a:srgbClr val="2D2F31"/>
                </a:solidFill>
                <a:effectLst/>
                <a:highlight>
                  <a:srgbClr val="C0C4FC"/>
                </a:highlight>
                <a:latin typeface="Udemy Sans"/>
              </a:rPr>
              <a:t>So that makes it easier to create a Policy.</a:t>
            </a:r>
            <a:endParaRPr lang="en-US" b="0" i="0" dirty="0">
              <a:solidFill>
                <a:srgbClr val="2D2F31"/>
              </a:solidFill>
              <a:effectLst/>
              <a:latin typeface="Udemy Sans"/>
            </a:endParaRPr>
          </a:p>
        </p:txBody>
      </p:sp>
    </p:spTree>
    <p:extLst>
      <p:ext uri="{BB962C8B-B14F-4D97-AF65-F5344CB8AC3E}">
        <p14:creationId xmlns:p14="http://schemas.microsoft.com/office/powerpoint/2010/main" val="2402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D96-1519-0484-7340-A96831F8C260}"/>
              </a:ext>
            </a:extLst>
          </p:cNvPr>
          <p:cNvSpPr>
            <a:spLocks noGrp="1"/>
          </p:cNvSpPr>
          <p:nvPr>
            <p:ph type="title"/>
          </p:nvPr>
        </p:nvSpPr>
        <p:spPr/>
        <p:txBody>
          <a:bodyPr/>
          <a:lstStyle/>
          <a:p>
            <a:r>
              <a:rPr lang="en-IN" dirty="0"/>
              <a:t>Section 9: </a:t>
            </a:r>
            <a:r>
              <a:rPr lang="en-IN"/>
              <a:t>Formula1 Project</a:t>
            </a:r>
          </a:p>
        </p:txBody>
      </p:sp>
      <p:sp>
        <p:nvSpPr>
          <p:cNvPr id="3" name="Content Placeholder 2">
            <a:extLst>
              <a:ext uri="{FF2B5EF4-FFF2-40B4-BE49-F238E27FC236}">
                <a16:creationId xmlns:a16="http://schemas.microsoft.com/office/drawing/2014/main" id="{DF1F7587-505B-5519-1318-1A1842AB5125}"/>
              </a:ext>
            </a:extLst>
          </p:cNvPr>
          <p:cNvSpPr>
            <a:spLocks noGrp="1"/>
          </p:cNvSpPr>
          <p:nvPr>
            <p:ph idx="1"/>
          </p:nvPr>
        </p:nvSpPr>
        <p:spPr/>
        <p:txBody>
          <a:bodyPr/>
          <a:lstStyle/>
          <a:p>
            <a:r>
              <a:rPr lang="en-IN" dirty="0"/>
              <a:t>FAE </a:t>
            </a:r>
            <a:r>
              <a:rPr lang="en-IN" dirty="0">
                <a:sym typeface="Wingdings" panose="05000000000000000000" pitchFamily="2" charset="2"/>
              </a:rPr>
              <a:t> Federation Internationale de </a:t>
            </a:r>
            <a:r>
              <a:rPr lang="en-IN" dirty="0" err="1">
                <a:sym typeface="Wingdings" panose="05000000000000000000" pitchFamily="2" charset="2"/>
              </a:rPr>
              <a:t>l’Automobile</a:t>
            </a:r>
            <a:r>
              <a:rPr lang="en-IN" dirty="0">
                <a:sym typeface="Wingdings" panose="05000000000000000000" pitchFamily="2" charset="2"/>
              </a:rPr>
              <a:t> </a:t>
            </a:r>
          </a:p>
          <a:p>
            <a:r>
              <a:rPr lang="en-IN" dirty="0">
                <a:sym typeface="Wingdings" panose="05000000000000000000" pitchFamily="2" charset="2"/>
              </a:rPr>
              <a:t>Association Stablished in 1947</a:t>
            </a:r>
          </a:p>
          <a:p>
            <a:r>
              <a:rPr lang="en-IN" dirty="0">
                <a:sym typeface="Wingdings" panose="05000000000000000000" pitchFamily="2" charset="2"/>
              </a:rPr>
              <a:t>Formula1  </a:t>
            </a:r>
            <a:r>
              <a:rPr lang="en-IN" dirty="0" err="1">
                <a:sym typeface="Wingdings" panose="05000000000000000000" pitchFamily="2" charset="2"/>
              </a:rPr>
              <a:t>Inetiay</a:t>
            </a:r>
            <a:r>
              <a:rPr lang="en-IN" dirty="0">
                <a:sym typeface="Wingdings" panose="05000000000000000000" pitchFamily="2" charset="2"/>
              </a:rPr>
              <a:t> rule was that the capacity of engine is only 2.5 feet capacity and naturally </a:t>
            </a:r>
            <a:r>
              <a:rPr lang="en-IN" dirty="0" err="1">
                <a:sym typeface="Wingdings" panose="05000000000000000000" pitchFamily="2" charset="2"/>
              </a:rPr>
              <a:t>asparit</a:t>
            </a:r>
            <a:r>
              <a:rPr lang="en-IN" dirty="0">
                <a:sym typeface="Wingdings" panose="05000000000000000000" pitchFamily="2" charset="2"/>
              </a:rPr>
              <a:t>.</a:t>
            </a:r>
          </a:p>
        </p:txBody>
      </p:sp>
    </p:spTree>
    <p:extLst>
      <p:ext uri="{BB962C8B-B14F-4D97-AF65-F5344CB8AC3E}">
        <p14:creationId xmlns:p14="http://schemas.microsoft.com/office/powerpoint/2010/main" val="367320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113-F808-8336-EFEA-2BF5CF1A4707}"/>
              </a:ext>
            </a:extLst>
          </p:cNvPr>
          <p:cNvSpPr>
            <a:spLocks noGrp="1"/>
          </p:cNvSpPr>
          <p:nvPr>
            <p:ph type="ctrTitle"/>
          </p:nvPr>
        </p:nvSpPr>
        <p:spPr>
          <a:xfrm>
            <a:off x="0" y="0"/>
            <a:ext cx="9144000" cy="567980"/>
          </a:xfrm>
        </p:spPr>
        <p:txBody>
          <a:bodyPr>
            <a:normAutofit/>
          </a:bodyPr>
          <a:lstStyle/>
          <a:p>
            <a:pPr algn="l"/>
            <a:r>
              <a:rPr lang="en-US" sz="3200" dirty="0">
                <a:solidFill>
                  <a:srgbClr val="2D2F31"/>
                </a:solidFill>
                <a:highlight>
                  <a:srgbClr val="C0C4FC"/>
                </a:highlight>
                <a:latin typeface="Udemy Sans"/>
              </a:rPr>
              <a:t>Creating </a:t>
            </a:r>
            <a:r>
              <a:rPr lang="en-US" sz="3200" b="0" i="0" dirty="0">
                <a:solidFill>
                  <a:srgbClr val="2D2F31"/>
                </a:solidFill>
                <a:effectLst/>
                <a:highlight>
                  <a:srgbClr val="C0C4FC"/>
                </a:highlight>
                <a:latin typeface="Udemy Sans"/>
              </a:rPr>
              <a:t>Cluster Policy from scratch.</a:t>
            </a:r>
            <a:endParaRPr lang="en-IN" sz="3200" dirty="0"/>
          </a:p>
        </p:txBody>
      </p:sp>
      <p:sp>
        <p:nvSpPr>
          <p:cNvPr id="3" name="Subtitle 2">
            <a:extLst>
              <a:ext uri="{FF2B5EF4-FFF2-40B4-BE49-F238E27FC236}">
                <a16:creationId xmlns:a16="http://schemas.microsoft.com/office/drawing/2014/main" id="{1419AD3F-62A4-8F89-E504-387113CCB5C2}"/>
              </a:ext>
            </a:extLst>
          </p:cNvPr>
          <p:cNvSpPr>
            <a:spLocks noGrp="1"/>
          </p:cNvSpPr>
          <p:nvPr>
            <p:ph type="subTitle" idx="1"/>
          </p:nvPr>
        </p:nvSpPr>
        <p:spPr>
          <a:xfrm>
            <a:off x="149087" y="705678"/>
            <a:ext cx="10518913" cy="4552122"/>
          </a:xfrm>
        </p:spPr>
        <p:txBody>
          <a:bodyPr/>
          <a:lstStyle/>
          <a:p>
            <a:pPr algn="l"/>
            <a:r>
              <a:rPr lang="en-US" b="0" i="0" u="sng" dirty="0">
                <a:solidFill>
                  <a:srgbClr val="3B198F"/>
                </a:solidFill>
                <a:effectLst/>
                <a:highlight>
                  <a:srgbClr val="F7F9FA"/>
                </a:highlight>
                <a:latin typeface="Udemy Sans"/>
              </a:rPr>
              <a:t>Let's define our requirement first.</a:t>
            </a:r>
            <a:endParaRPr lang="en-IN" dirty="0"/>
          </a:p>
          <a:p>
            <a:pPr algn="l"/>
            <a:r>
              <a:rPr lang="en-IN" dirty="0"/>
              <a:t>Databricks &gt; compute &gt; All </a:t>
            </a:r>
            <a:r>
              <a:rPr lang="en-IN" dirty="0" err="1"/>
              <a:t>perpous</a:t>
            </a:r>
            <a:r>
              <a:rPr lang="en-IN" dirty="0"/>
              <a:t> Compute &gt;  Create Compute</a:t>
            </a:r>
          </a:p>
        </p:txBody>
      </p:sp>
      <p:sp>
        <p:nvSpPr>
          <p:cNvPr id="4" name="Rectangle 3">
            <a:extLst>
              <a:ext uri="{FF2B5EF4-FFF2-40B4-BE49-F238E27FC236}">
                <a16:creationId xmlns:a16="http://schemas.microsoft.com/office/drawing/2014/main" id="{9AEC21F2-50C7-9783-F3C0-52205D497E73}"/>
              </a:ext>
            </a:extLst>
          </p:cNvPr>
          <p:cNvSpPr/>
          <p:nvPr/>
        </p:nvSpPr>
        <p:spPr>
          <a:xfrm>
            <a:off x="6096000" y="1222512"/>
            <a:ext cx="2143539" cy="2882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7770697-ABC1-ED72-9DB3-AD2E79898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9" y="1600200"/>
            <a:ext cx="5645426" cy="5131674"/>
          </a:xfrm>
          <a:prstGeom prst="rect">
            <a:avLst/>
          </a:prstGeom>
        </p:spPr>
      </p:pic>
      <p:sp>
        <p:nvSpPr>
          <p:cNvPr id="12" name="TextBox 11">
            <a:extLst>
              <a:ext uri="{FF2B5EF4-FFF2-40B4-BE49-F238E27FC236}">
                <a16:creationId xmlns:a16="http://schemas.microsoft.com/office/drawing/2014/main" id="{0569D6CF-B625-F899-2814-E2B834557ED2}"/>
              </a:ext>
            </a:extLst>
          </p:cNvPr>
          <p:cNvSpPr txBox="1"/>
          <p:nvPr/>
        </p:nvSpPr>
        <p:spPr>
          <a:xfrm>
            <a:off x="5993297" y="1859339"/>
            <a:ext cx="6177168" cy="3139321"/>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When we select the Policy as Unrestricted, we are presented with the user interface with all the options</a:t>
            </a:r>
            <a:endParaRPr lang="en-US" b="0" i="0" dirty="0">
              <a:solidFill>
                <a:srgbClr val="2D2F31"/>
              </a:solidFill>
              <a:effectLst/>
              <a:latin typeface="Udemy Sans"/>
            </a:endParaRPr>
          </a:p>
          <a:p>
            <a:pPr algn="l"/>
            <a:r>
              <a:rPr lang="en-US" b="0" i="0" dirty="0">
                <a:solidFill>
                  <a:srgbClr val="2D2F31"/>
                </a:solidFill>
                <a:effectLst/>
                <a:latin typeface="Udemy Sans"/>
              </a:rPr>
              <a:t>available to create a Cluster.</a:t>
            </a:r>
          </a:p>
          <a:p>
            <a:pPr algn="l"/>
            <a:r>
              <a:rPr lang="en-US" b="0" i="0" u="sng" dirty="0">
                <a:solidFill>
                  <a:srgbClr val="3B198F"/>
                </a:solidFill>
                <a:effectLst/>
                <a:latin typeface="Udemy Sans"/>
              </a:rPr>
              <a:t>Let's say, I'm an administrator and I have a number of students taking the course that you are taking,</a:t>
            </a:r>
          </a:p>
          <a:p>
            <a:pPr algn="l"/>
            <a:r>
              <a:rPr lang="en-US" b="0" i="0" dirty="0">
                <a:solidFill>
                  <a:srgbClr val="2D2F31"/>
                </a:solidFill>
                <a:effectLst/>
                <a:latin typeface="Udemy Sans"/>
              </a:rPr>
              <a:t>and I want to restrict them to create Clusters, limiting to only the needs of this project.</a:t>
            </a:r>
          </a:p>
          <a:p>
            <a:pPr algn="l"/>
            <a:r>
              <a:rPr lang="en-US" b="0" i="0" dirty="0">
                <a:solidFill>
                  <a:srgbClr val="2D2F31"/>
                </a:solidFill>
                <a:effectLst/>
                <a:latin typeface="Udemy Sans"/>
              </a:rPr>
              <a:t>That means we only allow for a Single node cluster to be created.</a:t>
            </a:r>
          </a:p>
          <a:p>
            <a:pPr algn="l"/>
            <a:r>
              <a:rPr lang="en-US" b="0" i="0" dirty="0">
                <a:solidFill>
                  <a:srgbClr val="2D2F31"/>
                </a:solidFill>
                <a:effectLst/>
                <a:latin typeface="Udemy Sans"/>
              </a:rPr>
              <a:t>That means, we'll pre-select Single node and we don't let them choose Multi node at all.</a:t>
            </a:r>
          </a:p>
        </p:txBody>
      </p:sp>
    </p:spTree>
    <p:extLst>
      <p:ext uri="{BB962C8B-B14F-4D97-AF65-F5344CB8AC3E}">
        <p14:creationId xmlns:p14="http://schemas.microsoft.com/office/powerpoint/2010/main" val="320678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24-5B3F-A65F-766B-F44484591D04}"/>
              </a:ext>
            </a:extLst>
          </p:cNvPr>
          <p:cNvSpPr>
            <a:spLocks noGrp="1"/>
          </p:cNvSpPr>
          <p:nvPr>
            <p:ph type="title"/>
          </p:nvPr>
        </p:nvSpPr>
        <p:spPr/>
        <p:txBody>
          <a:bodyPr/>
          <a:lstStyle/>
          <a:p>
            <a:r>
              <a:rPr lang="en-US" dirty="0"/>
              <a:t>Creating Notebook</a:t>
            </a:r>
            <a:endParaRPr lang="en-IN" dirty="0"/>
          </a:p>
        </p:txBody>
      </p:sp>
      <p:sp>
        <p:nvSpPr>
          <p:cNvPr id="3" name="Content Placeholder 2">
            <a:extLst>
              <a:ext uri="{FF2B5EF4-FFF2-40B4-BE49-F238E27FC236}">
                <a16:creationId xmlns:a16="http://schemas.microsoft.com/office/drawing/2014/main" id="{98BE3253-F59D-D9A0-D4FE-71D6FB55CDE1}"/>
              </a:ext>
            </a:extLst>
          </p:cNvPr>
          <p:cNvSpPr>
            <a:spLocks noGrp="1"/>
          </p:cNvSpPr>
          <p:nvPr>
            <p:ph idx="1"/>
          </p:nvPr>
        </p:nvSpPr>
        <p:spPr/>
        <p:txBody>
          <a:bodyPr/>
          <a:lstStyle/>
          <a:p>
            <a:r>
              <a:rPr lang="en-IN" dirty="0"/>
              <a:t>Databricks &gt; workspace(sidebar) &gt; workspace &gt;  users &gt; </a:t>
            </a:r>
            <a:r>
              <a:rPr lang="en-IN" dirty="0">
                <a:hlinkClick r:id="rId2"/>
              </a:rPr>
              <a:t>mohdsameer20203097@gmail.com</a:t>
            </a:r>
            <a:r>
              <a:rPr lang="en-IN" dirty="0"/>
              <a:t> &gt; Create   (</a:t>
            </a:r>
            <a:r>
              <a:rPr lang="en-IN" dirty="0" err="1"/>
              <a:t>rightSide</a:t>
            </a:r>
            <a:r>
              <a:rPr lang="en-IN" dirty="0"/>
              <a:t>) &gt;folder &gt; new folder </a:t>
            </a:r>
            <a:r>
              <a:rPr lang="en-IN" dirty="0">
                <a:sym typeface="Wingdings" panose="05000000000000000000" pitchFamily="2" charset="2"/>
              </a:rPr>
              <a:t> name as </a:t>
            </a:r>
            <a:r>
              <a:rPr lang="en-IN" dirty="0" err="1">
                <a:sym typeface="Wingdings" panose="05000000000000000000" pitchFamily="2" charset="2"/>
              </a:rPr>
              <a:t>databricks</a:t>
            </a:r>
            <a:r>
              <a:rPr lang="en-IN" dirty="0">
                <a:sym typeface="Wingdings" panose="05000000000000000000" pitchFamily="2" charset="2"/>
              </a:rPr>
              <a:t>-Course</a:t>
            </a:r>
            <a:endParaRPr lang="en-IN" dirty="0"/>
          </a:p>
          <a:p>
            <a:r>
              <a:rPr lang="en-IN" dirty="0"/>
              <a:t>Then visit new folder(</a:t>
            </a:r>
            <a:r>
              <a:rPr lang="en-IN" dirty="0" err="1"/>
              <a:t>databricks</a:t>
            </a:r>
            <a:r>
              <a:rPr lang="en-IN" dirty="0"/>
              <a:t>-course)&gt; Create   &gt; Notebook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8B7BB619-3D35-21C2-2F11-B05BFD3E44B7}"/>
              </a:ext>
            </a:extLst>
          </p:cNvPr>
          <p:cNvSpPr/>
          <p:nvPr/>
        </p:nvSpPr>
        <p:spPr>
          <a:xfrm>
            <a:off x="6599583" y="2256183"/>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ACB9B5-213B-6430-7843-C34F53E9CEFC}"/>
              </a:ext>
            </a:extLst>
          </p:cNvPr>
          <p:cNvSpPr/>
          <p:nvPr/>
        </p:nvSpPr>
        <p:spPr>
          <a:xfrm>
            <a:off x="7136296" y="3151188"/>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4EE19E-C10A-9952-FFEA-4D3DD3E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05" y="3671624"/>
            <a:ext cx="4671465" cy="3048264"/>
          </a:xfrm>
          <a:prstGeom prst="rect">
            <a:avLst/>
          </a:prstGeom>
        </p:spPr>
      </p:pic>
      <p:sp>
        <p:nvSpPr>
          <p:cNvPr id="8" name="TextBox 7">
            <a:extLst>
              <a:ext uri="{FF2B5EF4-FFF2-40B4-BE49-F238E27FC236}">
                <a16:creationId xmlns:a16="http://schemas.microsoft.com/office/drawing/2014/main" id="{524CD725-26A4-FD55-A9E0-925E5E699D72}"/>
              </a:ext>
            </a:extLst>
          </p:cNvPr>
          <p:cNvSpPr txBox="1"/>
          <p:nvPr/>
        </p:nvSpPr>
        <p:spPr>
          <a:xfrm>
            <a:off x="7792279" y="5103674"/>
            <a:ext cx="4323521" cy="1754326"/>
          </a:xfrm>
          <a:prstGeom prst="rect">
            <a:avLst/>
          </a:prstGeom>
          <a:noFill/>
        </p:spPr>
        <p:txBody>
          <a:bodyPr wrap="square" rtlCol="0">
            <a:spAutoFit/>
          </a:bodyPr>
          <a:lstStyle/>
          <a:p>
            <a:pPr algn="l"/>
            <a:r>
              <a:rPr lang="en-US" b="0" i="0" dirty="0">
                <a:solidFill>
                  <a:srgbClr val="2D2F31"/>
                </a:solidFill>
                <a:effectLst/>
                <a:latin typeface="Udemy Sans"/>
              </a:rPr>
              <a:t>we need to attach the notebook to a cluster in order to be able to execute the commands. </a:t>
            </a:r>
            <a:r>
              <a:rPr lang="en-US" b="0" i="0" u="sng" dirty="0">
                <a:solidFill>
                  <a:srgbClr val="3B198F"/>
                </a:solidFill>
                <a:effectLst/>
                <a:highlight>
                  <a:srgbClr val="C0C4FC"/>
                </a:highlight>
                <a:latin typeface="Udemy Sans"/>
              </a:rPr>
              <a:t>We only have one cluster and that's currently starting, so let's choose that and click Create.</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93354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91A0-DAB6-8455-DEBF-A5220BB0B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3" y="98060"/>
            <a:ext cx="4770533" cy="3154953"/>
          </a:xfrm>
        </p:spPr>
      </p:pic>
      <p:sp>
        <p:nvSpPr>
          <p:cNvPr id="6" name="TextBox 5">
            <a:extLst>
              <a:ext uri="{FF2B5EF4-FFF2-40B4-BE49-F238E27FC236}">
                <a16:creationId xmlns:a16="http://schemas.microsoft.com/office/drawing/2014/main" id="{D7DCDFB4-6342-92D0-4715-1CFC8A5B0F2C}"/>
              </a:ext>
            </a:extLst>
          </p:cNvPr>
          <p:cNvSpPr txBox="1"/>
          <p:nvPr/>
        </p:nvSpPr>
        <p:spPr>
          <a:xfrm>
            <a:off x="5038688" y="521374"/>
            <a:ext cx="7035549" cy="2031325"/>
          </a:xfrm>
          <a:prstGeom prst="rect">
            <a:avLst/>
          </a:prstGeom>
          <a:noFill/>
        </p:spPr>
        <p:txBody>
          <a:bodyPr wrap="square" rtlCol="0">
            <a:spAutoFit/>
          </a:bodyPr>
          <a:lstStyle/>
          <a:p>
            <a:pPr algn="l"/>
            <a:r>
              <a:rPr lang="en-US" b="0" i="0" dirty="0">
                <a:solidFill>
                  <a:srgbClr val="2D2F31"/>
                </a:solidFill>
                <a:effectLst/>
                <a:latin typeface="Udemy Sans"/>
              </a:rPr>
              <a:t>Over the top right You can click on the Run all button here, to run all the commands or the cells within this notebook.</a:t>
            </a:r>
          </a:p>
          <a:p>
            <a:pPr algn="l"/>
            <a:r>
              <a:rPr lang="en-US" b="0" i="0" dirty="0">
                <a:solidFill>
                  <a:srgbClr val="2D2F31"/>
                </a:solidFill>
                <a:effectLst/>
                <a:latin typeface="Udemy Sans"/>
              </a:rPr>
              <a:t>And you can see the Cluster that's attached to the notebook here, and the green circle here indicates that the Cluster is up and running.</a:t>
            </a:r>
          </a:p>
          <a:p>
            <a:pPr algn="l"/>
            <a:r>
              <a:rPr lang="en-US" b="0" i="0" dirty="0">
                <a:solidFill>
                  <a:srgbClr val="2D2F31"/>
                </a:solidFill>
                <a:effectLst/>
                <a:latin typeface="Udemy Sans"/>
              </a:rPr>
              <a:t>You can Detach, Restart or Terminate the cluster if you wanted to, and also you can attach to a different </a:t>
            </a:r>
            <a:r>
              <a:rPr lang="en-US" b="0" i="0" dirty="0">
                <a:solidFill>
                  <a:srgbClr val="2D2F31"/>
                </a:solidFill>
                <a:effectLst/>
                <a:highlight>
                  <a:srgbClr val="C0C4FC"/>
                </a:highlight>
                <a:latin typeface="Udemy Sans"/>
              </a:rPr>
              <a:t>cluster if you wanted to from here.</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2788534F-7139-0213-930E-5DC094C1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7" y="2976013"/>
            <a:ext cx="5800918" cy="3657670"/>
          </a:xfrm>
          <a:prstGeom prst="rect">
            <a:avLst/>
          </a:prstGeom>
        </p:spPr>
      </p:pic>
      <p:sp>
        <p:nvSpPr>
          <p:cNvPr id="11" name="TextBox 10">
            <a:extLst>
              <a:ext uri="{FF2B5EF4-FFF2-40B4-BE49-F238E27FC236}">
                <a16:creationId xmlns:a16="http://schemas.microsoft.com/office/drawing/2014/main" id="{FDB087DD-858E-DD06-ED31-E65E13312B4F}"/>
              </a:ext>
            </a:extLst>
          </p:cNvPr>
          <p:cNvSpPr txBox="1"/>
          <p:nvPr/>
        </p:nvSpPr>
        <p:spPr>
          <a:xfrm>
            <a:off x="6515100" y="3667991"/>
            <a:ext cx="3335482" cy="1754326"/>
          </a:xfrm>
          <a:prstGeom prst="rect">
            <a:avLst/>
          </a:prstGeom>
          <a:noFill/>
        </p:spPr>
        <p:txBody>
          <a:bodyPr wrap="square" rtlCol="0">
            <a:spAutoFit/>
          </a:bodyPr>
          <a:lstStyle/>
          <a:p>
            <a:pPr algn="l"/>
            <a:r>
              <a:rPr lang="en-US" b="0" i="0" dirty="0">
                <a:solidFill>
                  <a:srgbClr val="2D2F31"/>
                </a:solidFill>
                <a:effectLst/>
                <a:latin typeface="Udemy Sans"/>
              </a:rPr>
              <a:t>And the next button here gives you the option to schedule this notebook to run at regular intervals </a:t>
            </a:r>
            <a:r>
              <a:rPr lang="en-US" b="0" i="0" u="sng" dirty="0">
                <a:solidFill>
                  <a:srgbClr val="3B198F"/>
                </a:solidFill>
                <a:effectLst/>
                <a:highlight>
                  <a:srgbClr val="C0C4FC"/>
                </a:highlight>
                <a:latin typeface="Udemy Sans"/>
              </a:rPr>
              <a:t>by creating a Databricks Job.</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99154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9CC0A-96AF-910A-6D9D-7D6AB8BA7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15600" cy="1350438"/>
          </a:xfrm>
        </p:spPr>
      </p:pic>
      <p:sp>
        <p:nvSpPr>
          <p:cNvPr id="6" name="TextBox 5">
            <a:extLst>
              <a:ext uri="{FF2B5EF4-FFF2-40B4-BE49-F238E27FC236}">
                <a16:creationId xmlns:a16="http://schemas.microsoft.com/office/drawing/2014/main" id="{AC49F99D-38C5-4D2A-4CB6-CC249C863CDB}"/>
              </a:ext>
            </a:extLst>
          </p:cNvPr>
          <p:cNvSpPr txBox="1"/>
          <p:nvPr/>
        </p:nvSpPr>
        <p:spPr>
          <a:xfrm>
            <a:off x="675862" y="1212574"/>
            <a:ext cx="8533746" cy="1200329"/>
          </a:xfrm>
          <a:prstGeom prst="rect">
            <a:avLst/>
          </a:prstGeom>
          <a:noFill/>
        </p:spPr>
        <p:txBody>
          <a:bodyPr wrap="none" rtlCol="0">
            <a:spAutoFit/>
          </a:bodyPr>
          <a:lstStyle/>
          <a:p>
            <a:pPr algn="l"/>
            <a:r>
              <a:rPr lang="en-US" b="0" i="0" dirty="0">
                <a:solidFill>
                  <a:srgbClr val="2D2F31"/>
                </a:solidFill>
                <a:effectLst/>
                <a:latin typeface="Udemy Sans"/>
              </a:rPr>
              <a:t>As we said, a Notebook is a collection of cells that run commands on a Databricks Cluster.</a:t>
            </a:r>
          </a:p>
          <a:p>
            <a:pPr algn="l"/>
            <a:r>
              <a:rPr lang="en-US" b="0" i="0" dirty="0">
                <a:solidFill>
                  <a:srgbClr val="2D2F31"/>
                </a:solidFill>
                <a:effectLst/>
                <a:latin typeface="Udemy Sans"/>
              </a:rPr>
              <a:t>As you can see, we've got one cell here.</a:t>
            </a:r>
          </a:p>
          <a:p>
            <a:pPr algn="l"/>
            <a:r>
              <a:rPr lang="en-US" b="0" i="0" dirty="0">
                <a:solidFill>
                  <a:srgbClr val="2D2F31"/>
                </a:solidFill>
                <a:effectLst/>
                <a:highlight>
                  <a:srgbClr val="C0C4FC"/>
                </a:highlight>
                <a:latin typeface="Udemy Sans"/>
              </a:rPr>
              <a:t>You can add new cells by clicking the plus button here.</a:t>
            </a:r>
            <a:endParaRPr lang="en-US" b="0" i="0" dirty="0">
              <a:solidFill>
                <a:srgbClr val="2D2F31"/>
              </a:solidFill>
              <a:effectLst/>
              <a:latin typeface="Udemy Sans"/>
            </a:endParaRPr>
          </a:p>
          <a:p>
            <a:endParaRPr lang="en-IN" dirty="0"/>
          </a:p>
        </p:txBody>
      </p:sp>
      <p:pic>
        <p:nvPicPr>
          <p:cNvPr id="8" name="Picture 7">
            <a:extLst>
              <a:ext uri="{FF2B5EF4-FFF2-40B4-BE49-F238E27FC236}">
                <a16:creationId xmlns:a16="http://schemas.microsoft.com/office/drawing/2014/main" id="{778129A0-A68B-091F-4395-969E3CEA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27" y="2283947"/>
            <a:ext cx="3337849" cy="5311600"/>
          </a:xfrm>
          <a:prstGeom prst="rect">
            <a:avLst/>
          </a:prstGeom>
        </p:spPr>
      </p:pic>
      <p:sp>
        <p:nvSpPr>
          <p:cNvPr id="9" name="TextBox 8">
            <a:extLst>
              <a:ext uri="{FF2B5EF4-FFF2-40B4-BE49-F238E27FC236}">
                <a16:creationId xmlns:a16="http://schemas.microsoft.com/office/drawing/2014/main" id="{10509FE2-F3CC-214A-FFDD-0CD93696B551}"/>
              </a:ext>
            </a:extLst>
          </p:cNvPr>
          <p:cNvSpPr txBox="1"/>
          <p:nvPr/>
        </p:nvSpPr>
        <p:spPr>
          <a:xfrm>
            <a:off x="1686339" y="5148470"/>
            <a:ext cx="7994881" cy="1200329"/>
          </a:xfrm>
          <a:prstGeom prst="rect">
            <a:avLst/>
          </a:prstGeom>
          <a:noFill/>
        </p:spPr>
        <p:txBody>
          <a:bodyPr wrap="none" rtlCol="0">
            <a:spAutoFit/>
          </a:bodyPr>
          <a:lstStyle/>
          <a:p>
            <a:pPr algn="l"/>
            <a:r>
              <a:rPr lang="en-US" b="0" i="0" dirty="0">
                <a:solidFill>
                  <a:srgbClr val="2D2F31"/>
                </a:solidFill>
                <a:effectLst/>
                <a:latin typeface="Udemy Sans"/>
              </a:rPr>
              <a:t>Let's click Clone and call the new notebook as Notebooks Copy.</a:t>
            </a:r>
          </a:p>
          <a:p>
            <a:pPr algn="l"/>
            <a:r>
              <a:rPr lang="en-US" b="0" i="0" dirty="0">
                <a:solidFill>
                  <a:srgbClr val="2D2F31"/>
                </a:solidFill>
                <a:effectLst/>
                <a:latin typeface="Udemy Sans"/>
              </a:rPr>
              <a:t>So what that does is it's going to clone this notebook and create a duplicate of that.</a:t>
            </a:r>
          </a:p>
          <a:p>
            <a:pPr algn="l"/>
            <a:r>
              <a:rPr lang="en-US" b="0" i="0" dirty="0">
                <a:solidFill>
                  <a:srgbClr val="2D2F31"/>
                </a:solidFill>
                <a:effectLst/>
                <a:highlight>
                  <a:srgbClr val="C0C4FC"/>
                </a:highlight>
                <a:latin typeface="Udemy Sans"/>
              </a:rPr>
              <a:t>And you have the choice to put the notebook into whichever folder you want it to.</a:t>
            </a:r>
            <a:endParaRPr lang="en-US" b="0" i="0" dirty="0">
              <a:solidFill>
                <a:srgbClr val="2D2F31"/>
              </a:solidFill>
              <a:effectLst/>
              <a:latin typeface="Udemy Sans"/>
            </a:endParaRPr>
          </a:p>
          <a:p>
            <a:endParaRPr lang="en-IN" dirty="0"/>
          </a:p>
        </p:txBody>
      </p:sp>
      <p:sp>
        <p:nvSpPr>
          <p:cNvPr id="10" name="TextBox 9">
            <a:extLst>
              <a:ext uri="{FF2B5EF4-FFF2-40B4-BE49-F238E27FC236}">
                <a16:creationId xmlns:a16="http://schemas.microsoft.com/office/drawing/2014/main" id="{A1FCA480-7628-3C28-4044-8D65F31FED4F}"/>
              </a:ext>
            </a:extLst>
          </p:cNvPr>
          <p:cNvSpPr txBox="1"/>
          <p:nvPr/>
        </p:nvSpPr>
        <p:spPr>
          <a:xfrm>
            <a:off x="4621696" y="4780722"/>
            <a:ext cx="3625929" cy="369332"/>
          </a:xfrm>
          <a:prstGeom prst="rect">
            <a:avLst/>
          </a:prstGeom>
          <a:noFill/>
        </p:spPr>
        <p:txBody>
          <a:bodyPr wrap="none" rtlCol="0">
            <a:spAutoFit/>
          </a:bodyPr>
          <a:lstStyle/>
          <a:p>
            <a:r>
              <a:rPr lang="en-IN" dirty="0"/>
              <a:t>Clone creates the copy of notebook. </a:t>
            </a:r>
          </a:p>
        </p:txBody>
      </p:sp>
    </p:spTree>
    <p:extLst>
      <p:ext uri="{BB962C8B-B14F-4D97-AF65-F5344CB8AC3E}">
        <p14:creationId xmlns:p14="http://schemas.microsoft.com/office/powerpoint/2010/main" val="426226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6BE3DC-D1F1-1C38-2B8A-824AEB4A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3" y="82213"/>
            <a:ext cx="4404742" cy="1874682"/>
          </a:xfrm>
          <a:prstGeom prst="rect">
            <a:avLst/>
          </a:prstGeom>
        </p:spPr>
      </p:pic>
      <p:sp>
        <p:nvSpPr>
          <p:cNvPr id="13" name="TextBox 12">
            <a:extLst>
              <a:ext uri="{FF2B5EF4-FFF2-40B4-BE49-F238E27FC236}">
                <a16:creationId xmlns:a16="http://schemas.microsoft.com/office/drawing/2014/main" id="{9E7DA8E7-EB51-12E2-86F6-D412E2DD744B}"/>
              </a:ext>
            </a:extLst>
          </p:cNvPr>
          <p:cNvSpPr txBox="1"/>
          <p:nvPr/>
        </p:nvSpPr>
        <p:spPr>
          <a:xfrm>
            <a:off x="3470795" y="82213"/>
            <a:ext cx="8177866" cy="5909310"/>
          </a:xfrm>
          <a:prstGeom prst="rect">
            <a:avLst/>
          </a:prstGeom>
          <a:noFill/>
        </p:spPr>
        <p:txBody>
          <a:bodyPr wrap="square" rtlCol="0">
            <a:spAutoFit/>
          </a:bodyPr>
          <a:lstStyle/>
          <a:p>
            <a:pPr algn="l"/>
            <a:r>
              <a:rPr lang="en-US" b="0" i="0" dirty="0">
                <a:solidFill>
                  <a:srgbClr val="2D2F31"/>
                </a:solidFill>
                <a:effectLst/>
                <a:latin typeface="Udemy Sans"/>
              </a:rPr>
              <a:t>You can export the notebook in any of these four format specified here.</a:t>
            </a:r>
          </a:p>
          <a:p>
            <a:pPr algn="l"/>
            <a:endParaRPr lang="en-US" b="0" i="0" dirty="0">
              <a:solidFill>
                <a:srgbClr val="2D2F31"/>
              </a:solidFill>
              <a:effectLst/>
              <a:latin typeface="Udemy Sans"/>
            </a:endParaRPr>
          </a:p>
          <a:p>
            <a:pPr algn="l"/>
            <a:r>
              <a:rPr lang="en-US" b="0" i="0" dirty="0">
                <a:solidFill>
                  <a:srgbClr val="2D2F31"/>
                </a:solidFill>
                <a:effectLst/>
                <a:latin typeface="Udemy Sans"/>
              </a:rPr>
              <a:t>1) If you're not familiar with the DBC file format, that's the Databricks Binary File format, which allows us to export not only individual notebooks, you can also export the entire folder and also it can contain </a:t>
            </a:r>
            <a:r>
              <a:rPr lang="en-US" b="0" i="0" u="sng" dirty="0">
                <a:solidFill>
                  <a:srgbClr val="3B198F"/>
                </a:solidFill>
                <a:effectLst/>
                <a:latin typeface="Udemy Sans"/>
              </a:rPr>
              <a:t>any types of files in it.</a:t>
            </a: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And you can then import that DBC file into another Databricks workspace or within the same Databricks </a:t>
            </a:r>
            <a:r>
              <a:rPr lang="en-US" b="0" i="0" dirty="0">
                <a:solidFill>
                  <a:srgbClr val="2D2F31"/>
                </a:solidFill>
                <a:effectLst/>
                <a:latin typeface="Udemy Sans"/>
              </a:rPr>
              <a:t>workspace into another folder later.</a:t>
            </a:r>
          </a:p>
          <a:p>
            <a:pPr algn="l"/>
            <a:r>
              <a:rPr lang="en-US" b="0" i="0" dirty="0">
                <a:solidFill>
                  <a:srgbClr val="2D2F31"/>
                </a:solidFill>
                <a:effectLst/>
                <a:highlight>
                  <a:srgbClr val="C0C4FC"/>
                </a:highlight>
                <a:latin typeface="Udemy Sans"/>
              </a:rPr>
              <a:t>So that's really </a:t>
            </a:r>
            <a:r>
              <a:rPr lang="en-US" b="0" i="0" dirty="0" err="1">
                <a:solidFill>
                  <a:srgbClr val="2D2F31"/>
                </a:solidFill>
                <a:effectLst/>
                <a:highlight>
                  <a:srgbClr val="C0C4FC"/>
                </a:highlight>
                <a:latin typeface="Udemy Sans"/>
              </a:rPr>
              <a:t>really</a:t>
            </a:r>
            <a:r>
              <a:rPr lang="en-US" b="0" i="0" dirty="0">
                <a:solidFill>
                  <a:srgbClr val="2D2F31"/>
                </a:solidFill>
                <a:effectLst/>
                <a:highlight>
                  <a:srgbClr val="C0C4FC"/>
                </a:highlight>
                <a:latin typeface="Udemy Sans"/>
              </a:rPr>
              <a:t> useful, if you're working with Databricks.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2) </a:t>
            </a:r>
            <a:r>
              <a:rPr lang="en-US" b="0" i="0" dirty="0">
                <a:solidFill>
                  <a:srgbClr val="2D2F31"/>
                </a:solidFill>
                <a:effectLst/>
                <a:latin typeface="Udemy Sans"/>
              </a:rPr>
              <a:t>If you choose the Source file format, each notebook will be exported as separate files in Source file format.</a:t>
            </a:r>
          </a:p>
          <a:p>
            <a:pPr algn="l"/>
            <a:r>
              <a:rPr lang="en-US" b="0" i="0" u="sng" dirty="0">
                <a:solidFill>
                  <a:srgbClr val="3B198F"/>
                </a:solidFill>
                <a:effectLst/>
                <a:highlight>
                  <a:srgbClr val="C0C4FC"/>
                </a:highlight>
                <a:latin typeface="Udemy Sans"/>
              </a:rPr>
              <a:t>For example, . </a:t>
            </a:r>
            <a:r>
              <a:rPr lang="en-US" b="0" i="0" u="sng" dirty="0" err="1">
                <a:solidFill>
                  <a:srgbClr val="3B198F"/>
                </a:solidFill>
                <a:effectLst/>
                <a:highlight>
                  <a:srgbClr val="C0C4FC"/>
                </a:highlight>
                <a:latin typeface="Udemy Sans"/>
              </a:rPr>
              <a:t>py</a:t>
            </a:r>
            <a:r>
              <a:rPr lang="en-US" b="0" i="0" u="sng" dirty="0">
                <a:solidFill>
                  <a:srgbClr val="3B198F"/>
                </a:solidFill>
                <a:effectLst/>
                <a:highlight>
                  <a:srgbClr val="C0C4FC"/>
                </a:highlight>
                <a:latin typeface="Udemy Sans"/>
              </a:rPr>
              <a:t> for this notebook, as it's a Python Notebook.</a:t>
            </a:r>
          </a:p>
          <a:p>
            <a:pPr algn="l"/>
            <a:r>
              <a:rPr lang="en-US" b="0" i="0" dirty="0">
                <a:solidFill>
                  <a:srgbClr val="2D2F31"/>
                </a:solidFill>
                <a:effectLst/>
                <a:highlight>
                  <a:srgbClr val="C0C4FC"/>
                </a:highlight>
                <a:latin typeface="Udemy Sans"/>
              </a:rPr>
              <a:t>If you had a SQL notebook, you will have a file with the extension of .SQL.</a:t>
            </a:r>
            <a:endParaRPr lang="en-US" u="sng" dirty="0">
              <a:solidFill>
                <a:srgbClr val="3B198F"/>
              </a:solidFill>
              <a:highlight>
                <a:srgbClr val="C0C4FC"/>
              </a:highlight>
              <a:latin typeface="Udemy Sans"/>
            </a:endParaRPr>
          </a:p>
          <a:p>
            <a:pPr algn="l"/>
            <a:endParaRPr lang="en-US" b="0" i="0" u="sng" dirty="0">
              <a:solidFill>
                <a:srgbClr val="3B198F"/>
              </a:solidFill>
              <a:effectLst/>
              <a:highlight>
                <a:srgbClr val="C0C4FC"/>
              </a:highlight>
              <a:latin typeface="Udemy Sans"/>
            </a:endParaRPr>
          </a:p>
          <a:p>
            <a:pPr algn="l"/>
            <a:r>
              <a:rPr lang="en-US" u="sng" dirty="0">
                <a:solidFill>
                  <a:srgbClr val="3B198F"/>
                </a:solidFill>
                <a:highlight>
                  <a:srgbClr val="C0C4FC"/>
                </a:highlight>
                <a:latin typeface="Udemy Sans"/>
              </a:rPr>
              <a:t>3) </a:t>
            </a:r>
            <a:r>
              <a:rPr lang="en-US" b="0" i="0" dirty="0" err="1">
                <a:solidFill>
                  <a:srgbClr val="2D2F31"/>
                </a:solidFill>
                <a:effectLst/>
                <a:latin typeface="Udemy Sans"/>
              </a:rPr>
              <a:t>IPython</a:t>
            </a:r>
            <a:r>
              <a:rPr lang="en-US" b="0" i="0" dirty="0">
                <a:solidFill>
                  <a:srgbClr val="2D2F31"/>
                </a:solidFill>
                <a:effectLst/>
                <a:latin typeface="Udemy Sans"/>
              </a:rPr>
              <a:t> will export the file in </a:t>
            </a:r>
            <a:r>
              <a:rPr lang="en-US" b="0" i="0" dirty="0" err="1">
                <a:solidFill>
                  <a:srgbClr val="2D2F31"/>
                </a:solidFill>
                <a:effectLst/>
                <a:latin typeface="Udemy Sans"/>
              </a:rPr>
              <a:t>IPython</a:t>
            </a:r>
            <a:r>
              <a:rPr lang="en-US" b="0" i="0" dirty="0">
                <a:solidFill>
                  <a:srgbClr val="2D2F31"/>
                </a:solidFill>
                <a:effectLst/>
                <a:latin typeface="Udemy Sans"/>
              </a:rPr>
              <a:t> format.</a:t>
            </a:r>
          </a:p>
          <a:p>
            <a:pPr algn="l"/>
            <a:r>
              <a:rPr lang="en-US" b="0" i="0" dirty="0">
                <a:solidFill>
                  <a:srgbClr val="2D2F31"/>
                </a:solidFill>
                <a:effectLst/>
                <a:highlight>
                  <a:srgbClr val="C0C4FC"/>
                </a:highlight>
                <a:latin typeface="Udemy Sans"/>
              </a:rPr>
              <a:t>But as you can imagine, it's only applicable for notebooks with Python as the default language.</a:t>
            </a:r>
            <a:endParaRPr lang="en-US" b="0" i="0" dirty="0">
              <a:solidFill>
                <a:srgbClr val="2D2F31"/>
              </a:solidFill>
              <a:effectLst/>
              <a:latin typeface="Udemy Sans"/>
            </a:endParaRPr>
          </a:p>
          <a:p>
            <a:pPr algn="l"/>
            <a:endParaRPr lang="en-US" u="sng" dirty="0">
              <a:solidFill>
                <a:srgbClr val="3B198F"/>
              </a:solidFill>
              <a:highlight>
                <a:srgbClr val="C0C4FC"/>
              </a:highlight>
              <a:latin typeface="Udemy Sans"/>
            </a:endParaRPr>
          </a:p>
          <a:p>
            <a:pPr algn="l"/>
            <a:r>
              <a:rPr lang="en-US" b="0" i="0" u="sng" dirty="0">
                <a:solidFill>
                  <a:srgbClr val="3B198F"/>
                </a:solidFill>
                <a:effectLst/>
                <a:highlight>
                  <a:srgbClr val="C0C4FC"/>
                </a:highlight>
                <a:latin typeface="Udemy Sans"/>
              </a:rPr>
              <a:t>4) </a:t>
            </a:r>
            <a:r>
              <a:rPr lang="en-US" b="0" i="0" dirty="0">
                <a:solidFill>
                  <a:srgbClr val="2D2F31"/>
                </a:solidFill>
                <a:effectLst/>
                <a:highlight>
                  <a:srgbClr val="C0C4FC"/>
                </a:highlight>
                <a:latin typeface="Udemy Sans"/>
              </a:rPr>
              <a:t>Finally, HTML will export as a single HTML file for each of the notebook.</a:t>
            </a:r>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22727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F2F62-2C1F-63E1-B968-BAE1DFE6E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2" y="185668"/>
            <a:ext cx="3583455" cy="4351338"/>
          </a:xfrm>
        </p:spPr>
      </p:pic>
      <p:sp>
        <p:nvSpPr>
          <p:cNvPr id="6" name="TextBox 5">
            <a:extLst>
              <a:ext uri="{FF2B5EF4-FFF2-40B4-BE49-F238E27FC236}">
                <a16:creationId xmlns:a16="http://schemas.microsoft.com/office/drawing/2014/main" id="{01213B6F-B0E5-29A3-E688-A9953417D659}"/>
              </a:ext>
            </a:extLst>
          </p:cNvPr>
          <p:cNvSpPr txBox="1"/>
          <p:nvPr/>
        </p:nvSpPr>
        <p:spPr>
          <a:xfrm>
            <a:off x="3260035" y="3339548"/>
            <a:ext cx="8829340" cy="1200329"/>
          </a:xfrm>
          <a:prstGeom prst="rect">
            <a:avLst/>
          </a:prstGeom>
          <a:noFill/>
        </p:spPr>
        <p:txBody>
          <a:bodyPr wrap="none" rtlCol="0">
            <a:spAutoFit/>
          </a:bodyPr>
          <a:lstStyle/>
          <a:p>
            <a:pPr algn="l"/>
            <a:r>
              <a:rPr lang="en-US" dirty="0">
                <a:solidFill>
                  <a:srgbClr val="2D2F31"/>
                </a:solidFill>
                <a:highlight>
                  <a:srgbClr val="C0C4FC"/>
                </a:highlight>
                <a:latin typeface="Udemy Sans"/>
              </a:rPr>
              <a:t>Cl</a:t>
            </a:r>
            <a:r>
              <a:rPr lang="en-US" b="0" i="0" dirty="0">
                <a:solidFill>
                  <a:srgbClr val="2D2F31"/>
                </a:solidFill>
                <a:effectLst/>
                <a:highlight>
                  <a:srgbClr val="C0C4FC"/>
                </a:highlight>
                <a:latin typeface="Udemy Sans"/>
              </a:rPr>
              <a:t>ear the state and the outputs of this notebooks as you wish.</a:t>
            </a:r>
            <a:endParaRPr lang="en-US" b="0" i="0" dirty="0">
              <a:solidFill>
                <a:srgbClr val="2D2F31"/>
              </a:solidFill>
              <a:effectLst/>
              <a:latin typeface="Udemy Sans"/>
            </a:endParaRPr>
          </a:p>
          <a:p>
            <a:pPr algn="l"/>
            <a:r>
              <a:rPr lang="en-US" b="0" i="0" dirty="0">
                <a:solidFill>
                  <a:srgbClr val="2D2F31"/>
                </a:solidFill>
                <a:effectLst/>
                <a:latin typeface="Udemy Sans"/>
              </a:rPr>
              <a:t>Clearing the state basically clears all the variables.</a:t>
            </a:r>
          </a:p>
          <a:p>
            <a:pPr algn="l"/>
            <a:r>
              <a:rPr lang="en-US" b="0" i="0" dirty="0">
                <a:solidFill>
                  <a:srgbClr val="2D2F31"/>
                </a:solidFill>
                <a:effectLst/>
                <a:latin typeface="Udemy Sans"/>
              </a:rPr>
              <a:t>So if I now click on the Clear state, that's going to clear all the variables in this notebook as it</a:t>
            </a:r>
          </a:p>
          <a:p>
            <a:endParaRPr lang="en-IN" dirty="0"/>
          </a:p>
        </p:txBody>
      </p:sp>
      <p:sp>
        <p:nvSpPr>
          <p:cNvPr id="7" name="TextBox 6">
            <a:extLst>
              <a:ext uri="{FF2B5EF4-FFF2-40B4-BE49-F238E27FC236}">
                <a16:creationId xmlns:a16="http://schemas.microsoft.com/office/drawing/2014/main" id="{97BA76E7-DF63-4409-E879-7DAE15DDC1F1}"/>
              </a:ext>
            </a:extLst>
          </p:cNvPr>
          <p:cNvSpPr txBox="1"/>
          <p:nvPr/>
        </p:nvSpPr>
        <p:spPr>
          <a:xfrm>
            <a:off x="1411358" y="4094922"/>
            <a:ext cx="1848678" cy="1200329"/>
          </a:xfrm>
          <a:prstGeom prst="rect">
            <a:avLst/>
          </a:prstGeom>
          <a:noFill/>
        </p:spPr>
        <p:txBody>
          <a:bodyPr wrap="square" rtlCol="0">
            <a:spAutoFit/>
          </a:bodyPr>
          <a:lstStyle/>
          <a:p>
            <a:r>
              <a:rPr lang="en-US" b="0" i="0" u="sng" dirty="0">
                <a:solidFill>
                  <a:srgbClr val="3B198F"/>
                </a:solidFill>
                <a:effectLst/>
                <a:highlight>
                  <a:srgbClr val="C0C4FC"/>
                </a:highlight>
                <a:latin typeface="Udemy Sans"/>
              </a:rPr>
              <a:t>you also have the option to clear the state and run everything.</a:t>
            </a:r>
            <a:endParaRPr lang="en-IN" dirty="0"/>
          </a:p>
        </p:txBody>
      </p:sp>
    </p:spTree>
    <p:extLst>
      <p:ext uri="{BB962C8B-B14F-4D97-AF65-F5344CB8AC3E}">
        <p14:creationId xmlns:p14="http://schemas.microsoft.com/office/powerpoint/2010/main" val="8468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8F873-AEFF-0553-679B-EA7B9554C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 y="187112"/>
            <a:ext cx="10515600" cy="2062451"/>
          </a:xfrm>
        </p:spPr>
      </p:pic>
      <p:sp>
        <p:nvSpPr>
          <p:cNvPr id="6" name="TextBox 5">
            <a:extLst>
              <a:ext uri="{FF2B5EF4-FFF2-40B4-BE49-F238E27FC236}">
                <a16:creationId xmlns:a16="http://schemas.microsoft.com/office/drawing/2014/main" id="{5126B65E-A089-4BB6-E2BA-3B648FB2B9CB}"/>
              </a:ext>
            </a:extLst>
          </p:cNvPr>
          <p:cNvSpPr txBox="1"/>
          <p:nvPr/>
        </p:nvSpPr>
        <p:spPr>
          <a:xfrm>
            <a:off x="526774" y="2802835"/>
            <a:ext cx="11439939" cy="2308324"/>
          </a:xfrm>
          <a:prstGeom prst="rect">
            <a:avLst/>
          </a:prstGeom>
          <a:noFill/>
        </p:spPr>
        <p:txBody>
          <a:bodyPr wrap="square" rtlCol="0">
            <a:spAutoFit/>
          </a:bodyPr>
          <a:lstStyle/>
          <a:p>
            <a:r>
              <a:rPr lang="en-IN" dirty="0"/>
              <a:t>Hare % SQL (any language name) is used to change the programming language in the same notebook despite the default language.</a:t>
            </a:r>
          </a:p>
          <a:p>
            <a:r>
              <a:rPr lang="en-IN" dirty="0"/>
              <a:t>This can be also done by selecting a different language from the right side of the cell.</a:t>
            </a:r>
          </a:p>
          <a:p>
            <a:endParaRPr lang="en-IN" dirty="0"/>
          </a:p>
          <a:p>
            <a:r>
              <a:rPr lang="en-US" dirty="0">
                <a:solidFill>
                  <a:srgbClr val="2D2F31"/>
                </a:solidFill>
                <a:highlight>
                  <a:srgbClr val="C0C4FC"/>
                </a:highlight>
                <a:latin typeface="Udemy Sans"/>
              </a:rPr>
              <a:t>We can easily execute all the cells using the run-all button despite them having different languages. </a:t>
            </a:r>
          </a:p>
          <a:p>
            <a:pPr algn="l"/>
            <a:r>
              <a:rPr lang="en-US" b="0" i="0" dirty="0">
                <a:solidFill>
                  <a:srgbClr val="2D2F31"/>
                </a:solidFill>
                <a:effectLst/>
                <a:highlight>
                  <a:srgbClr val="C0C4FC"/>
                </a:highlight>
                <a:latin typeface="Udemy Sans"/>
              </a:rPr>
              <a:t>This is a cool feature within Databricks notebooks.</a:t>
            </a:r>
            <a:endParaRPr lang="en-US" b="0" i="0" dirty="0">
              <a:solidFill>
                <a:srgbClr val="2D2F31"/>
              </a:solidFill>
              <a:effectLst/>
              <a:latin typeface="Udemy Sans"/>
            </a:endParaRPr>
          </a:p>
          <a:p>
            <a:pPr algn="l"/>
            <a:r>
              <a:rPr lang="en-US" b="0" i="0" dirty="0">
                <a:solidFill>
                  <a:srgbClr val="2D2F31"/>
                </a:solidFill>
                <a:effectLst/>
                <a:latin typeface="Udemy Sans"/>
              </a:rPr>
              <a:t>This allows us to have one notebook with multiple languages, and that's really powerful.</a:t>
            </a:r>
          </a:p>
          <a:p>
            <a:endParaRPr lang="en-IN" dirty="0"/>
          </a:p>
        </p:txBody>
      </p:sp>
      <p:sp>
        <p:nvSpPr>
          <p:cNvPr id="7" name="TextBox 6">
            <a:extLst>
              <a:ext uri="{FF2B5EF4-FFF2-40B4-BE49-F238E27FC236}">
                <a16:creationId xmlns:a16="http://schemas.microsoft.com/office/drawing/2014/main" id="{1FA5342D-4CB9-9F17-9FAB-D78B6221B2CC}"/>
              </a:ext>
            </a:extLst>
          </p:cNvPr>
          <p:cNvSpPr txBox="1"/>
          <p:nvPr/>
        </p:nvSpPr>
        <p:spPr>
          <a:xfrm>
            <a:off x="526774" y="5111159"/>
            <a:ext cx="9376349" cy="1477328"/>
          </a:xfrm>
          <a:prstGeom prst="rect">
            <a:avLst/>
          </a:prstGeom>
          <a:noFill/>
        </p:spPr>
        <p:txBody>
          <a:bodyPr wrap="none" rtlCol="0">
            <a:spAutoFit/>
          </a:bodyPr>
          <a:lstStyle/>
          <a:p>
            <a:pPr algn="l"/>
            <a:r>
              <a:rPr lang="en-US" b="0" i="0" dirty="0">
                <a:solidFill>
                  <a:srgbClr val="2D2F31"/>
                </a:solidFill>
                <a:effectLst/>
                <a:latin typeface="Udemy Sans"/>
              </a:rPr>
              <a:t>Apart from being able to switch between these four languages, Databricks also offers few auxiliary</a:t>
            </a:r>
          </a:p>
          <a:p>
            <a:pPr algn="l"/>
            <a:r>
              <a:rPr lang="en-US" b="0" i="0" u="sng" dirty="0">
                <a:solidFill>
                  <a:srgbClr val="3B198F"/>
                </a:solidFill>
                <a:effectLst/>
                <a:latin typeface="Udemy Sans"/>
              </a:rPr>
              <a:t>magic commands, which are quite handy.</a:t>
            </a:r>
          </a:p>
          <a:p>
            <a:pPr algn="l"/>
            <a:endParaRPr lang="en-US" b="0" i="0" u="sng" dirty="0">
              <a:solidFill>
                <a:srgbClr val="3B198F"/>
              </a:solidFill>
              <a:effectLst/>
              <a:latin typeface="Udemy Sans"/>
            </a:endParaRPr>
          </a:p>
          <a:p>
            <a:pPr algn="l"/>
            <a:r>
              <a:rPr lang="en-IN" dirty="0"/>
              <a:t>Markdown guide cheat-sheet</a:t>
            </a:r>
            <a:endParaRPr lang="en-US" b="0" i="0" u="sng" dirty="0">
              <a:solidFill>
                <a:srgbClr val="3B198F"/>
              </a:solidFill>
              <a:effectLst/>
              <a:latin typeface="Udemy Sans"/>
            </a:endParaRPr>
          </a:p>
          <a:p>
            <a:r>
              <a:rPr lang="en-IN" dirty="0"/>
              <a:t>https://www.markdownguide.org/cheat-sheet/#basic-synta/</a:t>
            </a:r>
          </a:p>
        </p:txBody>
      </p:sp>
    </p:spTree>
    <p:extLst>
      <p:ext uri="{BB962C8B-B14F-4D97-AF65-F5344CB8AC3E}">
        <p14:creationId xmlns:p14="http://schemas.microsoft.com/office/powerpoint/2010/main" val="24923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7270</TotalTime>
  <Words>2230</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Segoe UI</vt:lpstr>
      <vt:lpstr>Udemy Sans</vt:lpstr>
      <vt:lpstr>Wingdings</vt:lpstr>
      <vt:lpstr>Office Theme</vt:lpstr>
      <vt:lpstr>Go Threw the Topics</vt:lpstr>
      <vt:lpstr>Cluster Policy [V-9]</vt:lpstr>
      <vt:lpstr>Creating Cluster Policy from scratch.</vt:lpstr>
      <vt:lpstr>Creating Notebook</vt:lpstr>
      <vt:lpstr>PowerPoint Presentation</vt:lpstr>
      <vt:lpstr>PowerPoint Presentation</vt:lpstr>
      <vt:lpstr>PowerPoint Presentation</vt:lpstr>
      <vt:lpstr>PowerPoint Presentation</vt:lpstr>
      <vt:lpstr>PowerPoint Presentation</vt:lpstr>
      <vt:lpstr>Magic Commands</vt:lpstr>
      <vt:lpstr>PowerPoint Presentation</vt:lpstr>
      <vt:lpstr>dbutils.fs Package</vt:lpstr>
      <vt:lpstr>dbutils.fs Package</vt:lpstr>
      <vt:lpstr>How to import DBFS file in Databricks</vt:lpstr>
      <vt:lpstr>Creating storage Account</vt:lpstr>
      <vt:lpstr>PowerPoint Presentation</vt:lpstr>
      <vt:lpstr>PowerPoint Presentation</vt:lpstr>
      <vt:lpstr>Creating containers</vt:lpstr>
      <vt:lpstr>Creating Azure storage Storage Browser</vt:lpstr>
      <vt:lpstr>Section 9: Formula1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AHMAD</dc:creator>
  <cp:lastModifiedBy>HAMZA AHMAD</cp:lastModifiedBy>
  <cp:revision>44</cp:revision>
  <dcterms:created xsi:type="dcterms:W3CDTF">2024-06-28T19:38:12Z</dcterms:created>
  <dcterms:modified xsi:type="dcterms:W3CDTF">2024-07-06T15:29:51Z</dcterms:modified>
</cp:coreProperties>
</file>