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25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A16D-4B67-E646-4663-667348A1A3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891A8F-C180-03C7-DC21-D2EA344FA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5EE993-F778-0EBD-0478-5850D012E680}"/>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11AD35CA-20E2-6073-3322-1E62A5442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52382-325B-D28E-464F-B66499E1B450}"/>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69292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DE0-E8A3-1AE2-BF01-7651CDC53A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F7CD4-ED04-DE7F-CBB1-14A4923F8D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CA17EC-16AE-2FDC-9B65-455767A18392}"/>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C5238C83-1EA2-1BA2-D25A-9DBDD9C0C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D8FF69-608C-2670-110F-1F3C47F091E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174568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5EA79-6461-0189-2314-EA5261A11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6760E4-362E-A946-1BFA-E1D02C0B7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EE33A-106D-8F3A-B8F1-13F7705B88F2}"/>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EB9F7946-D26A-D954-F207-A1660CEDD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32051-8770-749C-D284-BE9FF1445154}"/>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18548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AC4C-D007-2588-7037-28D897FE7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A6456-2655-769B-134D-33F4B426C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F15FC-7778-04A4-D553-0A1D7A502DAB}"/>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56566EA5-BB43-180A-6501-04EC4A8F5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B5476-5B0C-6075-6E35-B43E4258460B}"/>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87086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97A7-480A-324A-C7EF-B2C569336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C129E-1121-0124-8F67-3E12DB69C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4FDD-7AC5-3B24-17BB-F685637CA42B}"/>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9BADD2E1-7210-D3BA-FE23-3CAF2442B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1B77F-8C5E-380C-2F0D-AFDD58AB65B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384754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FBC7-9CE4-58E0-4737-9E253CFA4D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0C23B9-B5E7-F0AB-8FED-50A80892B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2D9629-319E-14FD-4790-247A5EA7B7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AB191-F788-D53F-792F-FAE60CB68532}"/>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6" name="Footer Placeholder 5">
            <a:extLst>
              <a:ext uri="{FF2B5EF4-FFF2-40B4-BE49-F238E27FC236}">
                <a16:creationId xmlns:a16="http://schemas.microsoft.com/office/drawing/2014/main" id="{D591797E-234E-9A22-BD90-A3D2014ED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B3E336-44EA-D43C-BCF5-8BC62145DB58}"/>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35645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F71A-653E-4DD9-9DA6-C39B7F0490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547385-8241-16F9-FEB2-8A06D122C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E167A-0241-F007-7E51-13DB2860A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C8DF01-9753-9A90-0FED-703198221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A914A-A547-8204-5C49-38358B45F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F2B11-6739-B2DE-3EB2-F62B4A2C96A5}"/>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8" name="Footer Placeholder 7">
            <a:extLst>
              <a:ext uri="{FF2B5EF4-FFF2-40B4-BE49-F238E27FC236}">
                <a16:creationId xmlns:a16="http://schemas.microsoft.com/office/drawing/2014/main" id="{DBBDF3E5-2C87-17C2-DC59-F044216EA0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694D2F-6897-5E52-77C9-FB5B779FFB9A}"/>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7101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5A0D-41F0-479D-1AD3-7957A82100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E638F0-DD76-37BD-6783-01378F564E57}"/>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4" name="Footer Placeholder 3">
            <a:extLst>
              <a:ext uri="{FF2B5EF4-FFF2-40B4-BE49-F238E27FC236}">
                <a16:creationId xmlns:a16="http://schemas.microsoft.com/office/drawing/2014/main" id="{BB0E3ACF-EDAA-C7FE-EC8D-A8CE2A28FC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A88295-B239-C3EA-5431-D79C4D359417}"/>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49713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E4595-B92D-0A3C-CC48-D19477BEC32F}"/>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3" name="Footer Placeholder 2">
            <a:extLst>
              <a:ext uri="{FF2B5EF4-FFF2-40B4-BE49-F238E27FC236}">
                <a16:creationId xmlns:a16="http://schemas.microsoft.com/office/drawing/2014/main" id="{7402A207-F6EB-126D-68D6-AF48B288BF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85B7F-CEE4-4EEA-28CA-9A3821D894F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1057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8CF9-FE6A-B248-FD83-ACF01B4CB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986E8F-5F2D-3252-C008-923DE580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9E105-5767-4E85-36B6-35A26142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28AEC-3072-C749-53BF-F0CA46A6A8B9}"/>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6" name="Footer Placeholder 5">
            <a:extLst>
              <a:ext uri="{FF2B5EF4-FFF2-40B4-BE49-F238E27FC236}">
                <a16:creationId xmlns:a16="http://schemas.microsoft.com/office/drawing/2014/main" id="{544883EB-8E7A-2989-027F-EECF5FBD0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108C2-3E35-E1B6-BFB0-D06840AA718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46366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709-AC31-A230-6216-6EB36703B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F91EDD-A2AF-EF6D-FCC7-4A739DEBA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F2784F-EAA9-01A8-8128-8E08A8377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AF100-7671-26B9-1A05-A149548AF48F}"/>
              </a:ext>
            </a:extLst>
          </p:cNvPr>
          <p:cNvSpPr>
            <a:spLocks noGrp="1"/>
          </p:cNvSpPr>
          <p:nvPr>
            <p:ph type="dt" sz="half" idx="10"/>
          </p:nvPr>
        </p:nvSpPr>
        <p:spPr/>
        <p:txBody>
          <a:bodyPr/>
          <a:lstStyle/>
          <a:p>
            <a:fld id="{F7B91A26-4BD6-4AE5-8EC1-18F7F84D19E4}" type="datetimeFigureOut">
              <a:rPr lang="en-IN" smtClean="0"/>
              <a:t>09-07-2024</a:t>
            </a:fld>
            <a:endParaRPr lang="en-IN"/>
          </a:p>
        </p:txBody>
      </p:sp>
      <p:sp>
        <p:nvSpPr>
          <p:cNvPr id="6" name="Footer Placeholder 5">
            <a:extLst>
              <a:ext uri="{FF2B5EF4-FFF2-40B4-BE49-F238E27FC236}">
                <a16:creationId xmlns:a16="http://schemas.microsoft.com/office/drawing/2014/main" id="{5A1913ED-9978-53FC-C5D3-DAE764BA7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4A42F-A676-C73A-69C2-627D7D4AAF7D}"/>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8117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0EE12-D172-E3CA-551B-11A7BCE2E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34CF0-4C48-B6FC-EE2E-DDEAD2497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80F11-9BB6-A668-9FC9-4B7AE8FBB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91A26-4BD6-4AE5-8EC1-18F7F84D19E4}" type="datetimeFigureOut">
              <a:rPr lang="en-IN" smtClean="0"/>
              <a:t>09-07-2024</a:t>
            </a:fld>
            <a:endParaRPr lang="en-IN"/>
          </a:p>
        </p:txBody>
      </p:sp>
      <p:sp>
        <p:nvSpPr>
          <p:cNvPr id="5" name="Footer Placeholder 4">
            <a:extLst>
              <a:ext uri="{FF2B5EF4-FFF2-40B4-BE49-F238E27FC236}">
                <a16:creationId xmlns:a16="http://schemas.microsoft.com/office/drawing/2014/main" id="{20679E33-CF4C-2554-7CBB-E1E9581C9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D95935-0DCA-DFAB-E820-846CB76CB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E5376-4686-497C-A320-75C7233C9A51}" type="slidenum">
              <a:rPr lang="en-IN" smtClean="0"/>
              <a:t>‹#›</a:t>
            </a:fld>
            <a:endParaRPr lang="en-IN"/>
          </a:p>
        </p:txBody>
      </p:sp>
    </p:spTree>
    <p:extLst>
      <p:ext uri="{BB962C8B-B14F-4D97-AF65-F5344CB8AC3E}">
        <p14:creationId xmlns:p14="http://schemas.microsoft.com/office/powerpoint/2010/main" val="1605590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products/storage/storage-explorer/" TargetMode="External"/><Relationship Id="rId2" Type="http://schemas.openxmlformats.org/officeDocument/2006/relationships/hyperlink" Target="https://aka.ms/portalfx/downloadstorageexplor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azure/databricks/connect/storage/azure-storage#access-azure-data-lake-storage-gen2-or-blob-storage-using-a-sas-toke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en-us/azure/storage/common/storage-sas-overview" TargetMode="External"/><Relationship Id="rId2" Type="http://schemas.openxmlformats.org/officeDocument/2006/relationships/hyperlink" Target="https://learn.microsoft.com/en-us/azure/databricks/connect/storage/azure-storage#access-azure-data-lake-storage-gen2-or-blob-storage-using-a-sas-token" TargetMode="External"/><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29.xml.rels><?xml version="1.0" encoding="UTF-8" standalone="yes"?>
<Relationships xmlns="http://schemas.openxmlformats.org/package/2006/relationships"><Relationship Id="rId3" Type="http://schemas.openxmlformats.org/officeDocument/2006/relationships/hyperlink" Target="https://realpython.com/python-f-strings/#f-strings-a-new-and-improved-way-to-format-strings-in-python" TargetMode="External"/><Relationship Id="rId2" Type="http://schemas.openxmlformats.org/officeDocument/2006/relationships/hyperlink" Target="https://learn.microsoft.com/en-us/azure/databricks/connect/storage/azure-storage#--access-azure-data-lake-storage-gen2-or-blob-storage-using-oauth-20-with-an-azure-service-princip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37.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mailto:mohdsameer20203097@gmai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45.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learn.microsoft.com/en-us/azure/databricks/dbfs/mount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rgast.com/mrd/db#csv" TargetMode="External"/><Relationship Id="rId2" Type="http://schemas.openxmlformats.org/officeDocument/2006/relationships/hyperlink" Target="https://ergast.com/mrd/" TargetMode="External"/><Relationship Id="rId1" Type="http://schemas.openxmlformats.org/officeDocument/2006/relationships/slideLayout" Target="../slideLayouts/slideLayout2.xml"/><Relationship Id="rId4" Type="http://schemas.openxmlformats.org/officeDocument/2006/relationships/hyperlink" Target="https://ergast.com/downloads/f1db_csv.zip"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learn.microsoft.com/en-us/azure/architecture/browse/?terms=azure%20databricks" TargetMode="External"/><Relationship Id="rId2" Type="http://schemas.openxmlformats.org/officeDocument/2006/relationships/hyperlink" Target="https://learn.microsoft.com/en-us/azure/architecture/" TargetMode="External"/><Relationship Id="rId1" Type="http://schemas.openxmlformats.org/officeDocument/2006/relationships/slideLayout" Target="../slideLayouts/slideLayout2.xml"/><Relationship Id="rId4" Type="http://schemas.openxmlformats.org/officeDocument/2006/relationships/hyperlink" Target="https://www.databricks.com/blog/2020/08/18/how-to-accelerate-your-etl-pipelines-from-18-hours-to-as-fast-as-5-minutes-with-azure-databrick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AA09-8B1B-A299-9C62-5789E5A8B46C}"/>
              </a:ext>
            </a:extLst>
          </p:cNvPr>
          <p:cNvSpPr>
            <a:spLocks noGrp="1"/>
          </p:cNvSpPr>
          <p:nvPr>
            <p:ph type="title"/>
          </p:nvPr>
        </p:nvSpPr>
        <p:spPr>
          <a:xfrm>
            <a:off x="96354" y="0"/>
            <a:ext cx="10515600" cy="1133475"/>
          </a:xfrm>
        </p:spPr>
        <p:txBody>
          <a:bodyPr/>
          <a:lstStyle/>
          <a:p>
            <a:r>
              <a:rPr lang="en-US" dirty="0"/>
              <a:t>Go Threw the Topics</a:t>
            </a:r>
            <a:endParaRPr lang="en-IN" dirty="0"/>
          </a:p>
        </p:txBody>
      </p:sp>
      <p:sp>
        <p:nvSpPr>
          <p:cNvPr id="3" name="Text Placeholder 2">
            <a:extLst>
              <a:ext uri="{FF2B5EF4-FFF2-40B4-BE49-F238E27FC236}">
                <a16:creationId xmlns:a16="http://schemas.microsoft.com/office/drawing/2014/main" id="{26EEE54B-0A51-4D08-EDB6-0A1096E55E98}"/>
              </a:ext>
            </a:extLst>
          </p:cNvPr>
          <p:cNvSpPr>
            <a:spLocks noGrp="1"/>
          </p:cNvSpPr>
          <p:nvPr>
            <p:ph type="body" idx="1"/>
          </p:nvPr>
        </p:nvSpPr>
        <p:spPr>
          <a:xfrm>
            <a:off x="96354" y="1220098"/>
            <a:ext cx="10515600" cy="1500187"/>
          </a:xfrm>
        </p:spPr>
        <p:txBody>
          <a:bodyPr>
            <a:normAutofit fontScale="92500" lnSpcReduction="20000"/>
          </a:bodyPr>
          <a:lstStyle/>
          <a:p>
            <a:r>
              <a:rPr lang="en-US" dirty="0"/>
              <a:t>Markdown language used in README.md file of </a:t>
            </a:r>
            <a:r>
              <a:rPr lang="en-US" dirty="0" err="1"/>
              <a:t>gotHub</a:t>
            </a:r>
            <a:r>
              <a:rPr lang="en-US" dirty="0"/>
              <a:t> like HTML</a:t>
            </a:r>
          </a:p>
          <a:p>
            <a:r>
              <a:rPr lang="en-US" dirty="0"/>
              <a:t>Combining </a:t>
            </a:r>
            <a:r>
              <a:rPr lang="en-US" dirty="0" err="1"/>
              <a:t>dbutil.fs</a:t>
            </a:r>
            <a:r>
              <a:rPr lang="en-US" dirty="0"/>
              <a:t> with python</a:t>
            </a:r>
          </a:p>
          <a:p>
            <a:r>
              <a:rPr lang="en-US" dirty="0"/>
              <a:t>V- 26 last few min.</a:t>
            </a:r>
          </a:p>
          <a:p>
            <a:r>
              <a:rPr lang="en-US" dirty="0"/>
              <a:t>Read about .csv files</a:t>
            </a:r>
          </a:p>
          <a:p>
            <a:endParaRPr lang="en-IN" dirty="0"/>
          </a:p>
        </p:txBody>
      </p:sp>
    </p:spTree>
    <p:extLst>
      <p:ext uri="{BB962C8B-B14F-4D97-AF65-F5344CB8AC3E}">
        <p14:creationId xmlns:p14="http://schemas.microsoft.com/office/powerpoint/2010/main" val="371896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8468-BEE8-44E1-6095-56DBBFA6E74B}"/>
              </a:ext>
            </a:extLst>
          </p:cNvPr>
          <p:cNvSpPr>
            <a:spLocks noGrp="1"/>
          </p:cNvSpPr>
          <p:nvPr>
            <p:ph type="title"/>
          </p:nvPr>
        </p:nvSpPr>
        <p:spPr>
          <a:xfrm>
            <a:off x="838200" y="365126"/>
            <a:ext cx="10515600" cy="907084"/>
          </a:xfrm>
        </p:spPr>
        <p:txBody>
          <a:bodyPr/>
          <a:lstStyle/>
          <a:p>
            <a:r>
              <a:rPr lang="en-IN" dirty="0"/>
              <a:t>Magic Commands</a:t>
            </a:r>
          </a:p>
        </p:txBody>
      </p:sp>
      <p:sp>
        <p:nvSpPr>
          <p:cNvPr id="3" name="Content Placeholder 2">
            <a:extLst>
              <a:ext uri="{FF2B5EF4-FFF2-40B4-BE49-F238E27FC236}">
                <a16:creationId xmlns:a16="http://schemas.microsoft.com/office/drawing/2014/main" id="{ABDD61A2-0453-C862-61E7-7310DC60EEA3}"/>
              </a:ext>
            </a:extLst>
          </p:cNvPr>
          <p:cNvSpPr>
            <a:spLocks noGrp="1"/>
          </p:cNvSpPr>
          <p:nvPr>
            <p:ph idx="1"/>
          </p:nvPr>
        </p:nvSpPr>
        <p:spPr>
          <a:xfrm>
            <a:off x="838200" y="1272209"/>
            <a:ext cx="10515600" cy="4904754"/>
          </a:xfrm>
        </p:spPr>
        <p:txBody>
          <a:bodyPr>
            <a:normAutofit fontScale="55000" lnSpcReduction="20000"/>
          </a:bodyPr>
          <a:lstStyle/>
          <a:p>
            <a:r>
              <a:rPr lang="en-IN" dirty="0"/>
              <a:t>1) % </a:t>
            </a:r>
            <a:r>
              <a:rPr lang="en-IN" dirty="0" err="1"/>
              <a:t>sql</a:t>
            </a:r>
            <a:r>
              <a:rPr lang="en-IN" dirty="0"/>
              <a:t>; %python; %r; %scala  </a:t>
            </a:r>
            <a:r>
              <a:rPr lang="en-IN" dirty="0">
                <a:sym typeface="Wingdings" panose="05000000000000000000" pitchFamily="2" charset="2"/>
              </a:rPr>
              <a:t>used to change the cell language other than default language.</a:t>
            </a:r>
            <a:endParaRPr lang="en-IN" dirty="0"/>
          </a:p>
          <a:p>
            <a:r>
              <a:rPr lang="en-US" b="0" i="0" dirty="0">
                <a:solidFill>
                  <a:srgbClr val="11171C"/>
                </a:solidFill>
                <a:effectLst/>
                <a:highlight>
                  <a:srgbClr val="FFFFFF"/>
                </a:highlight>
                <a:latin typeface="-apple-system"/>
              </a:rPr>
              <a:t> You cannot use two different languages in the same cell in a Databricks notebook. Each cell can only contain code in a single language. You need to split the code into separate cells for each language.</a:t>
            </a:r>
          </a:p>
          <a:p>
            <a:r>
              <a:rPr lang="en-US" dirty="0">
                <a:solidFill>
                  <a:srgbClr val="11171C"/>
                </a:solidFill>
                <a:highlight>
                  <a:srgbClr val="FFFFFF"/>
                </a:highlight>
                <a:latin typeface="-apple-system"/>
              </a:rPr>
              <a:t>2) %md </a:t>
            </a:r>
            <a:r>
              <a:rPr lang="en-US" dirty="0">
                <a:solidFill>
                  <a:srgbClr val="11171C"/>
                </a:solidFill>
                <a:highlight>
                  <a:srgbClr val="FFFFFF"/>
                </a:highlight>
                <a:latin typeface="-apple-system"/>
                <a:sym typeface="Wingdings" panose="05000000000000000000" pitchFamily="2" charset="2"/>
              </a:rPr>
              <a:t> by using this cell can be used as a marked down language</a:t>
            </a:r>
          </a:p>
          <a:p>
            <a:r>
              <a:rPr lang="en-US" dirty="0">
                <a:solidFill>
                  <a:srgbClr val="11171C"/>
                </a:solidFill>
                <a:highlight>
                  <a:srgbClr val="FFFFFF"/>
                </a:highlight>
                <a:latin typeface="-apple-system"/>
                <a:sym typeface="Wingdings" panose="05000000000000000000" pitchFamily="2" charset="2"/>
              </a:rPr>
              <a:t>3) %fs  </a:t>
            </a:r>
            <a:r>
              <a:rPr lang="en-IN" b="0" i="0" u="sng" dirty="0">
                <a:solidFill>
                  <a:srgbClr val="3B198F"/>
                </a:solidFill>
                <a:effectLst/>
                <a:highlight>
                  <a:srgbClr val="F7F9FA"/>
                </a:highlight>
                <a:latin typeface="Udemy Sans"/>
              </a:rPr>
              <a:t>file system magic command,</a:t>
            </a:r>
          </a:p>
          <a:p>
            <a:pPr marL="0" indent="0">
              <a:buNone/>
            </a:pPr>
            <a:r>
              <a:rPr lang="en-IN" u="sng" dirty="0">
                <a:solidFill>
                  <a:srgbClr val="3B198F"/>
                </a:solidFill>
                <a:highlight>
                  <a:srgbClr val="F7F9FA"/>
                </a:highlight>
                <a:latin typeface="Udemy Sans"/>
              </a:rPr>
              <a:t>        ls </a:t>
            </a:r>
            <a:r>
              <a:rPr lang="en-IN" u="sng" dirty="0">
                <a:solidFill>
                  <a:srgbClr val="3B198F"/>
                </a:solidFill>
                <a:highlight>
                  <a:srgbClr val="F7F9FA"/>
                </a:highlight>
                <a:latin typeface="Udemy Sans"/>
                <a:sym typeface="Wingdings" panose="05000000000000000000" pitchFamily="2" charset="2"/>
              </a:rPr>
              <a:t> to list down all filles.</a:t>
            </a:r>
          </a:p>
          <a:p>
            <a:pPr marL="0" indent="0">
              <a:buNone/>
            </a:pPr>
            <a:r>
              <a:rPr lang="en-IN" u="sng" dirty="0">
                <a:solidFill>
                  <a:srgbClr val="3B198F"/>
                </a:solidFill>
                <a:highlight>
                  <a:srgbClr val="F7F9FA"/>
                </a:highlight>
                <a:latin typeface="Udemy Sans"/>
                <a:sym typeface="Wingdings" panose="05000000000000000000" pitchFamily="2" charset="2"/>
              </a:rPr>
              <a:t>	</a:t>
            </a:r>
            <a:r>
              <a:rPr lang="en-US" b="0" i="0" dirty="0">
                <a:solidFill>
                  <a:srgbClr val="2D2F31"/>
                </a:solidFill>
                <a:effectLst/>
                <a:highlight>
                  <a:srgbClr val="C0C4FC"/>
                </a:highlight>
                <a:latin typeface="Udemy Sans"/>
              </a:rPr>
              <a:t>That's basically listed the folders within the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root folder.</a:t>
            </a:r>
          </a:p>
          <a:p>
            <a:pPr marL="0" indent="0">
              <a:buNone/>
            </a:pPr>
            <a:r>
              <a:rPr lang="en-US" b="0" i="0" u="sng" dirty="0">
                <a:solidFill>
                  <a:srgbClr val="3B198F"/>
                </a:solidFill>
                <a:effectLst/>
                <a:highlight>
                  <a:srgbClr val="F7F9FA"/>
                </a:highlight>
                <a:latin typeface="Udemy Sans"/>
              </a:rPr>
              <a:t>But if you wanted to see the contents of this folder for example, you would just do 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a:t>
            </a:r>
          </a:p>
          <a:p>
            <a:pPr marL="0" indent="0">
              <a:buNone/>
            </a:pPr>
            <a:r>
              <a:rPr lang="en-IN" u="sng" dirty="0">
                <a:solidFill>
                  <a:srgbClr val="3B198F"/>
                </a:solidFill>
                <a:highlight>
                  <a:srgbClr val="F7F9FA"/>
                </a:highlight>
                <a:latin typeface="Udemy Sans"/>
                <a:sym typeface="Wingdings" panose="05000000000000000000" pitchFamily="2" charset="2"/>
              </a:rPr>
              <a:t>%fs</a:t>
            </a:r>
          </a:p>
          <a:p>
            <a:pPr algn="l"/>
            <a:r>
              <a:rPr lang="en-IN" u="sng" dirty="0">
                <a:solidFill>
                  <a:srgbClr val="3B198F"/>
                </a:solidFill>
                <a:highlight>
                  <a:srgbClr val="F7F9FA"/>
                </a:highlight>
                <a:latin typeface="Udemy Sans"/>
                <a:sym typeface="Wingdings" panose="05000000000000000000" pitchFamily="2" charset="2"/>
              </a:rPr>
              <a:t>ls /</a:t>
            </a:r>
            <a:r>
              <a:rPr lang="en-IN" u="sng" dirty="0" err="1">
                <a:solidFill>
                  <a:srgbClr val="3B198F"/>
                </a:solidFill>
                <a:highlight>
                  <a:srgbClr val="F7F9FA"/>
                </a:highlight>
                <a:latin typeface="Udemy Sans"/>
                <a:sym typeface="Wingdings" panose="05000000000000000000" pitchFamily="2" charset="2"/>
              </a:rPr>
              <a:t>folderName</a:t>
            </a:r>
            <a:r>
              <a:rPr lang="en-IN" u="sng" dirty="0">
                <a:solidFill>
                  <a:srgbClr val="3B198F"/>
                </a:solidFill>
                <a:highlight>
                  <a:srgbClr val="F7F9FA"/>
                </a:highlight>
                <a:latin typeface="Udemy Sans"/>
                <a:sym typeface="Wingdings" panose="05000000000000000000" pitchFamily="2" charset="2"/>
              </a:rPr>
              <a:t> (</a:t>
            </a:r>
            <a:r>
              <a:rPr lang="en-IN" u="sng" dirty="0" err="1">
                <a:solidFill>
                  <a:srgbClr val="3B198F"/>
                </a:solidFill>
                <a:highlight>
                  <a:srgbClr val="F7F9FA"/>
                </a:highlight>
                <a:latin typeface="Udemy Sans"/>
                <a:sym typeface="Wingdings" panose="05000000000000000000" pitchFamily="2" charset="2"/>
              </a:rPr>
              <a:t>eg.</a:t>
            </a:r>
            <a:r>
              <a:rPr lang="en-IN" u="sng" dirty="0">
                <a:solidFill>
                  <a:srgbClr val="3B198F"/>
                </a:solidFill>
                <a:highlight>
                  <a:srgbClr val="F7F9FA"/>
                </a:highlight>
                <a:latin typeface="Udemy Sans"/>
                <a:sym typeface="Wingdings" panose="05000000000000000000" pitchFamily="2" charset="2"/>
              </a:rPr>
              <a:t> </a:t>
            </a:r>
            <a:r>
              <a:rPr lang="en-US" b="0" i="0" u="sng" dirty="0">
                <a:solidFill>
                  <a:srgbClr val="3B198F"/>
                </a:solidFill>
                <a:effectLst/>
                <a:highlight>
                  <a:srgbClr val="F7F9FA"/>
                </a:highlight>
                <a:latin typeface="Udemy Sans"/>
              </a:rPr>
              <a:t>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  </a:t>
            </a:r>
            <a:r>
              <a:rPr lang="en-US" b="0" i="0" u="sng" dirty="0">
                <a:solidFill>
                  <a:srgbClr val="3B198F"/>
                </a:solidFill>
                <a:effectLst/>
                <a:highlight>
                  <a:srgbClr val="F7F9FA"/>
                </a:highlight>
                <a:latin typeface="Udemy Sans"/>
                <a:sym typeface="Wingdings" panose="05000000000000000000" pitchFamily="2" charset="2"/>
              </a:rPr>
              <a:t> </a:t>
            </a:r>
            <a:r>
              <a:rPr lang="en-US" b="0" i="0" dirty="0">
                <a:solidFill>
                  <a:srgbClr val="2D2F31"/>
                </a:solidFill>
                <a:effectLst/>
                <a:latin typeface="Udemy Sans"/>
              </a:rPr>
              <a:t>But when you run this command, </a:t>
            </a:r>
            <a:r>
              <a:rPr lang="en-US" b="0" i="0" dirty="0" err="1">
                <a:solidFill>
                  <a:srgbClr val="2D2F31"/>
                </a:solidFill>
                <a:effectLst/>
                <a:latin typeface="Udemy Sans"/>
              </a:rPr>
              <a:t>databricks</a:t>
            </a:r>
            <a:r>
              <a:rPr lang="en-US" b="0" i="0" dirty="0">
                <a:solidFill>
                  <a:srgbClr val="2D2F31"/>
                </a:solidFill>
                <a:effectLst/>
                <a:latin typeface="Udemy Sans"/>
              </a:rPr>
              <a:t> basically called the </a:t>
            </a:r>
            <a:r>
              <a:rPr lang="en-US" b="1" i="0" dirty="0" err="1">
                <a:solidFill>
                  <a:srgbClr val="2D2F31"/>
                </a:solidFill>
                <a:effectLst/>
                <a:latin typeface="Udemy Sans"/>
              </a:rPr>
              <a:t>dbutils</a:t>
            </a:r>
            <a:r>
              <a:rPr lang="en-US" b="1" i="0" dirty="0">
                <a:solidFill>
                  <a:srgbClr val="2D2F31"/>
                </a:solidFill>
                <a:effectLst/>
                <a:latin typeface="Udemy Sans"/>
              </a:rPr>
              <a:t> package</a:t>
            </a:r>
            <a:r>
              <a:rPr lang="en-US" b="0" i="0" dirty="0">
                <a:solidFill>
                  <a:srgbClr val="2D2F31"/>
                </a:solidFill>
                <a:effectLst/>
                <a:latin typeface="Udemy Sans"/>
              </a:rPr>
              <a:t> called </a:t>
            </a:r>
            <a:r>
              <a:rPr lang="en-US" b="1" i="0" dirty="0" err="1">
                <a:solidFill>
                  <a:srgbClr val="2D2F31"/>
                </a:solidFill>
                <a:effectLst/>
                <a:latin typeface="Udemy Sans"/>
              </a:rPr>
              <a:t>dbutils.fs</a:t>
            </a:r>
            <a:r>
              <a:rPr lang="en-US" b="1" dirty="0">
                <a:solidFill>
                  <a:srgbClr val="2D2F31"/>
                </a:solidFill>
                <a:latin typeface="Udemy Sans"/>
              </a:rPr>
              <a:t> </a:t>
            </a:r>
            <a:r>
              <a:rPr lang="en-US" b="0" i="0" dirty="0">
                <a:solidFill>
                  <a:srgbClr val="2D2F31"/>
                </a:solidFill>
                <a:effectLst/>
                <a:highlight>
                  <a:srgbClr val="C0C4FC"/>
                </a:highlight>
                <a:latin typeface="Udemy Sans"/>
              </a:rPr>
              <a:t>to get the results.</a:t>
            </a:r>
          </a:p>
          <a:p>
            <a:pPr algn="l"/>
            <a:r>
              <a:rPr lang="en-US" b="0" i="0" u="sng" dirty="0">
                <a:solidFill>
                  <a:srgbClr val="3B198F"/>
                </a:solidFill>
                <a:effectLst/>
                <a:highlight>
                  <a:srgbClr val="C0C4FC"/>
                </a:highlight>
                <a:latin typeface="Udemy Sans"/>
              </a:rPr>
              <a:t>You can directly call the </a:t>
            </a:r>
            <a:r>
              <a:rPr lang="en-US" b="0" i="0" u="sng" dirty="0" err="1">
                <a:solidFill>
                  <a:srgbClr val="3B198F"/>
                </a:solidFill>
                <a:effectLst/>
                <a:highlight>
                  <a:srgbClr val="C0C4FC"/>
                </a:highlight>
                <a:latin typeface="Udemy Sans"/>
              </a:rPr>
              <a:t>dbutils.fs</a:t>
            </a:r>
            <a:r>
              <a:rPr lang="en-US" b="0" i="0" u="sng" dirty="0">
                <a:solidFill>
                  <a:srgbClr val="3B198F"/>
                </a:solidFill>
                <a:effectLst/>
                <a:highlight>
                  <a:srgbClr val="C0C4FC"/>
                </a:highlight>
                <a:latin typeface="Udemy Sans"/>
              </a:rPr>
              <a:t> package, instead to list these files.</a:t>
            </a:r>
            <a:r>
              <a:rPr lang="en-US" u="sng" dirty="0">
                <a:solidFill>
                  <a:srgbClr val="2D2F31"/>
                </a:solidFill>
                <a:highlight>
                  <a:srgbClr val="C0C4FC"/>
                </a:highlight>
                <a:latin typeface="Udemy Sans"/>
              </a:rPr>
              <a:t> </a:t>
            </a:r>
            <a:r>
              <a:rPr lang="en-US" b="0" i="0" dirty="0" err="1">
                <a:solidFill>
                  <a:srgbClr val="2D2F31"/>
                </a:solidFill>
                <a:effectLst/>
                <a:latin typeface="Udemy Sans"/>
              </a:rPr>
              <a:t>dbutils.fs</a:t>
            </a:r>
            <a:r>
              <a:rPr lang="en-US" b="0" i="0" dirty="0">
                <a:solidFill>
                  <a:srgbClr val="2D2F31"/>
                </a:solidFill>
                <a:effectLst/>
                <a:latin typeface="Udemy Sans"/>
              </a:rPr>
              <a:t> package offers a number of methods to perform file system operations and ls is one </a:t>
            </a:r>
            <a:r>
              <a:rPr lang="en-US" b="0" i="0" u="sng" dirty="0">
                <a:solidFill>
                  <a:srgbClr val="3B198F"/>
                </a:solidFill>
                <a:effectLst/>
                <a:latin typeface="Udemy Sans"/>
              </a:rPr>
              <a:t>of them.</a:t>
            </a:r>
          </a:p>
          <a:p>
            <a:pPr algn="l"/>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a:t>
            </a:r>
            <a:r>
              <a:rPr lang="en-US" u="sng" dirty="0" err="1">
                <a:solidFill>
                  <a:srgbClr val="3B198F"/>
                </a:solidFill>
                <a:latin typeface="Udemy Sans"/>
                <a:sym typeface="Wingdings" panose="05000000000000000000" pitchFamily="2" charset="2"/>
              </a:rPr>
              <a:t>filderName</a:t>
            </a:r>
            <a:r>
              <a:rPr lang="en-US" u="sng" dirty="0">
                <a:solidFill>
                  <a:srgbClr val="3B198F"/>
                </a:solidFill>
                <a:latin typeface="Udemy Sans"/>
                <a:sym typeface="Wingdings" panose="05000000000000000000" pitchFamily="2" charset="2"/>
              </a:rPr>
              <a:t>’)   ( </a:t>
            </a:r>
            <a:r>
              <a:rPr lang="en-US" u="sng" dirty="0" err="1">
                <a:solidFill>
                  <a:srgbClr val="3B198F"/>
                </a:solidFill>
                <a:latin typeface="Udemy Sans"/>
                <a:sym typeface="Wingdings" panose="05000000000000000000" pitchFamily="2" charset="2"/>
              </a:rPr>
              <a:t>eg.</a:t>
            </a:r>
            <a:r>
              <a:rPr lang="en-US" u="sng" dirty="0">
                <a:solidFill>
                  <a:srgbClr val="3B198F"/>
                </a:solidFill>
                <a:latin typeface="Udemy Sans"/>
                <a:sym typeface="Wingdings" panose="05000000000000000000" pitchFamily="2" charset="2"/>
              </a:rPr>
              <a:t> </a:t>
            </a:r>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  </a:t>
            </a:r>
            <a:r>
              <a:rPr lang="en-US" b="0" i="0" dirty="0">
                <a:solidFill>
                  <a:srgbClr val="2D2F31"/>
                </a:solidFill>
                <a:effectLst/>
                <a:highlight>
                  <a:srgbClr val="C0C4FC"/>
                </a:highlight>
                <a:latin typeface="Udemy Sans"/>
              </a:rPr>
              <a:t>list all the folders and </a:t>
            </a:r>
            <a:r>
              <a:rPr lang="en-US" b="0" i="0" dirty="0">
                <a:solidFill>
                  <a:srgbClr val="2D2F31"/>
                </a:solidFill>
                <a:effectLst/>
                <a:latin typeface="Udemy Sans"/>
              </a:rPr>
              <a:t>files within the root folder.)</a:t>
            </a:r>
          </a:p>
          <a:p>
            <a:pPr algn="l"/>
            <a:r>
              <a:rPr lang="en-US" b="0" i="0" u="sng" dirty="0">
                <a:solidFill>
                  <a:srgbClr val="3B198F"/>
                </a:solidFill>
                <a:effectLst/>
                <a:latin typeface="Udemy Sans"/>
              </a:rPr>
              <a:t>Note: </a:t>
            </a:r>
            <a:r>
              <a:rPr lang="en-US" b="0" i="0" u="sng" dirty="0">
                <a:solidFill>
                  <a:srgbClr val="3B198F"/>
                </a:solidFill>
                <a:effectLst/>
                <a:highlight>
                  <a:srgbClr val="C0C4FC"/>
                </a:highlight>
                <a:latin typeface="Udemy Sans"/>
              </a:rPr>
              <a:t>why we would want to use the</a:t>
            </a:r>
            <a:r>
              <a:rPr lang="en-US" u="sng" dirty="0">
                <a:solidFill>
                  <a:srgbClr val="3B198F"/>
                </a:solidFill>
                <a:highlight>
                  <a:srgbClr val="C0C4FC"/>
                </a:highlight>
                <a:latin typeface="Udemy Sans"/>
              </a:rPr>
              <a:t> </a:t>
            </a:r>
            <a:r>
              <a:rPr lang="en-US" b="0" i="0" dirty="0" err="1">
                <a:solidFill>
                  <a:srgbClr val="2D2F31"/>
                </a:solidFill>
                <a:effectLst/>
                <a:latin typeface="Udemy Sans"/>
              </a:rPr>
              <a:t>dbutils</a:t>
            </a:r>
            <a:r>
              <a:rPr lang="en-US" b="0" i="0" dirty="0">
                <a:solidFill>
                  <a:srgbClr val="2D2F31"/>
                </a:solidFill>
                <a:effectLst/>
                <a:latin typeface="Udemy Sans"/>
              </a:rPr>
              <a:t> package, instead of the Magic Command %fs. The answer is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endParaRPr lang="en-IN" u="sng" dirty="0">
              <a:solidFill>
                <a:srgbClr val="3B198F"/>
              </a:solidFill>
              <a:highlight>
                <a:srgbClr val="F7F9FA"/>
              </a:highlight>
              <a:latin typeface="Udemy Sans"/>
              <a:sym typeface="Wingdings" panose="05000000000000000000" pitchFamily="2" charset="2"/>
            </a:endParaRPr>
          </a:p>
          <a:p>
            <a:r>
              <a:rPr lang="en-IN" u="sng" dirty="0">
                <a:solidFill>
                  <a:srgbClr val="3B198F"/>
                </a:solidFill>
                <a:highlight>
                  <a:srgbClr val="F7F9FA"/>
                </a:highlight>
                <a:latin typeface="Udemy Sans"/>
                <a:sym typeface="Wingdings" panose="05000000000000000000" pitchFamily="2" charset="2"/>
              </a:rPr>
              <a:t>4) %</a:t>
            </a:r>
            <a:r>
              <a:rPr lang="en-IN" u="sng" dirty="0" err="1">
                <a:solidFill>
                  <a:srgbClr val="3B198F"/>
                </a:solidFill>
                <a:highlight>
                  <a:srgbClr val="F7F9FA"/>
                </a:highlight>
                <a:latin typeface="Udemy Sans"/>
                <a:sym typeface="Wingdings" panose="05000000000000000000" pitchFamily="2" charset="2"/>
              </a:rPr>
              <a:t>sh</a:t>
            </a:r>
            <a:r>
              <a:rPr lang="en-IN" u="sng" dirty="0">
                <a:solidFill>
                  <a:srgbClr val="3B198F"/>
                </a:solidFill>
                <a:highlight>
                  <a:srgbClr val="F7F9FA"/>
                </a:highlight>
                <a:latin typeface="Udemy Sans"/>
                <a:sym typeface="Wingdings" panose="05000000000000000000" pitchFamily="2" charset="2"/>
              </a:rPr>
              <a:t>  </a:t>
            </a:r>
            <a:r>
              <a:rPr lang="en-IN" b="0" i="0" dirty="0">
                <a:solidFill>
                  <a:srgbClr val="2D2F31"/>
                </a:solidFill>
                <a:effectLst/>
                <a:highlight>
                  <a:srgbClr val="C0C4FC"/>
                </a:highlight>
                <a:latin typeface="Udemy Sans"/>
              </a:rPr>
              <a:t>Shell command.</a:t>
            </a:r>
          </a:p>
          <a:p>
            <a:pPr marL="0" indent="0">
              <a:buNone/>
            </a:pPr>
            <a:r>
              <a:rPr lang="en-IN" dirty="0"/>
              <a:t>         </a:t>
            </a:r>
            <a:r>
              <a:rPr lang="en-IN" dirty="0" err="1"/>
              <a:t>ps</a:t>
            </a:r>
            <a:r>
              <a:rPr lang="en-IN" dirty="0"/>
              <a:t> </a:t>
            </a:r>
            <a:r>
              <a:rPr lang="en-IN" dirty="0">
                <a:sym typeface="Wingdings" panose="05000000000000000000" pitchFamily="2" charset="2"/>
              </a:rPr>
              <a:t> list all prosses that running in the cluster. </a:t>
            </a:r>
            <a:endParaRPr lang="en-IN" dirty="0"/>
          </a:p>
        </p:txBody>
      </p:sp>
      <p:sp>
        <p:nvSpPr>
          <p:cNvPr id="4" name="TextBox 3">
            <a:extLst>
              <a:ext uri="{FF2B5EF4-FFF2-40B4-BE49-F238E27FC236}">
                <a16:creationId xmlns:a16="http://schemas.microsoft.com/office/drawing/2014/main" id="{E199D132-D713-7891-848A-CA7FF17D61A1}"/>
              </a:ext>
            </a:extLst>
          </p:cNvPr>
          <p:cNvSpPr txBox="1"/>
          <p:nvPr/>
        </p:nvSpPr>
        <p:spPr>
          <a:xfrm>
            <a:off x="149087" y="258417"/>
            <a:ext cx="726481" cy="369332"/>
          </a:xfrm>
          <a:prstGeom prst="rect">
            <a:avLst/>
          </a:prstGeom>
          <a:noFill/>
        </p:spPr>
        <p:txBody>
          <a:bodyPr wrap="none" rtlCol="0">
            <a:spAutoFit/>
          </a:bodyPr>
          <a:lstStyle/>
          <a:p>
            <a:r>
              <a:rPr lang="en-IN" dirty="0"/>
              <a:t>V - 23</a:t>
            </a:r>
          </a:p>
        </p:txBody>
      </p:sp>
    </p:spTree>
    <p:extLst>
      <p:ext uri="{BB962C8B-B14F-4D97-AF65-F5344CB8AC3E}">
        <p14:creationId xmlns:p14="http://schemas.microsoft.com/office/powerpoint/2010/main" val="289602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15BDB-CC16-B4DB-BF73-09E4985258C8}"/>
              </a:ext>
            </a:extLst>
          </p:cNvPr>
          <p:cNvSpPr>
            <a:spLocks noGrp="1"/>
          </p:cNvSpPr>
          <p:nvPr>
            <p:ph idx="1"/>
          </p:nvPr>
        </p:nvSpPr>
        <p:spPr/>
        <p:txBody>
          <a:bodyPr/>
          <a:lstStyle/>
          <a:p>
            <a:pPr algn="l"/>
            <a:r>
              <a:rPr lang="en-US" b="0" i="0" dirty="0">
                <a:solidFill>
                  <a:srgbClr val="2D2F31"/>
                </a:solidFill>
                <a:effectLst/>
                <a:highlight>
                  <a:srgbClr val="C0C4FC"/>
                </a:highlight>
                <a:latin typeface="Udemy Sans"/>
              </a:rPr>
              <a:t>As I said, this is really powerful.</a:t>
            </a:r>
            <a:endParaRPr lang="en-US" b="0" i="0" dirty="0">
              <a:solidFill>
                <a:srgbClr val="2D2F31"/>
              </a:solidFill>
              <a:effectLst/>
              <a:latin typeface="Udemy Sans"/>
            </a:endParaRPr>
          </a:p>
          <a:p>
            <a:pPr algn="l"/>
            <a:r>
              <a:rPr lang="en-US" b="0" i="0" dirty="0">
                <a:solidFill>
                  <a:srgbClr val="2D2F31"/>
                </a:solidFill>
                <a:effectLst/>
                <a:latin typeface="Udemy Sans"/>
              </a:rPr>
              <a:t>For example, in your pipeline, if you find a package in Python to do the first task and then another</a:t>
            </a:r>
          </a:p>
          <a:p>
            <a:pPr algn="l"/>
            <a:r>
              <a:rPr lang="en-US" b="0" i="0" dirty="0">
                <a:solidFill>
                  <a:srgbClr val="2D2F31"/>
                </a:solidFill>
                <a:effectLst/>
                <a:latin typeface="Udemy Sans"/>
              </a:rPr>
              <a:t>library in Scala to do the next task, you can still have both of them in one notebook.</a:t>
            </a:r>
          </a:p>
          <a:p>
            <a:pPr algn="l"/>
            <a:r>
              <a:rPr lang="en-US" b="0" i="0" u="sng" dirty="0">
                <a:solidFill>
                  <a:srgbClr val="3B198F"/>
                </a:solidFill>
                <a:effectLst/>
                <a:latin typeface="Udemy Sans"/>
              </a:rPr>
              <a:t>You don't have to convert them to the same language or have different notebooks to execute them, which</a:t>
            </a:r>
          </a:p>
          <a:p>
            <a:pPr algn="l"/>
            <a:r>
              <a:rPr lang="en-US" b="0" i="0" dirty="0">
                <a:solidFill>
                  <a:srgbClr val="2D2F31"/>
                </a:solidFill>
                <a:effectLst/>
                <a:latin typeface="Udemy Sans"/>
              </a:rPr>
              <a:t>is really cool.</a:t>
            </a:r>
          </a:p>
          <a:p>
            <a:endParaRPr lang="en-IN" dirty="0"/>
          </a:p>
        </p:txBody>
      </p:sp>
    </p:spTree>
    <p:extLst>
      <p:ext uri="{BB962C8B-B14F-4D97-AF65-F5344CB8AC3E}">
        <p14:creationId xmlns:p14="http://schemas.microsoft.com/office/powerpoint/2010/main" val="208092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4039-3718-C3C6-9681-E77F660371DB}"/>
              </a:ext>
            </a:extLst>
          </p:cNvPr>
          <p:cNvSpPr>
            <a:spLocks noGrp="1"/>
          </p:cNvSpPr>
          <p:nvPr>
            <p:ph type="title"/>
          </p:nvPr>
        </p:nvSpPr>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773FB4AE-6D49-8C84-B8C1-37AB28CEA88B}"/>
              </a:ext>
            </a:extLst>
          </p:cNvPr>
          <p:cNvSpPr>
            <a:spLocks noGrp="1"/>
          </p:cNvSpPr>
          <p:nvPr>
            <p:ph idx="1"/>
          </p:nvPr>
        </p:nvSpPr>
        <p:spPr/>
        <p:txBody>
          <a:bodyPr>
            <a:normAutofit fontScale="85000" lnSpcReduction="10000"/>
          </a:bodyPr>
          <a:lstStyle/>
          <a:p>
            <a:pPr algn="l"/>
            <a:r>
              <a:rPr lang="en-US" b="0" i="0" u="sng" dirty="0">
                <a:solidFill>
                  <a:srgbClr val="3B198F"/>
                </a:solidFill>
                <a:effectLst/>
                <a:highlight>
                  <a:srgbClr val="C0C4FC"/>
                </a:highlight>
                <a:latin typeface="Udemy Sans"/>
              </a:rPr>
              <a:t>So that's what you're saying in a tabular format on the %fs ls and here when you access the</a:t>
            </a:r>
            <a:endParaRPr lang="en-US" b="0" i="0" u="sng" dirty="0">
              <a:solidFill>
                <a:srgbClr val="3B198F"/>
              </a:solidFill>
              <a:effectLst/>
              <a:latin typeface="Udemy Sans"/>
            </a:endParaRPr>
          </a:p>
          <a:p>
            <a:pPr algn="l"/>
            <a:r>
              <a:rPr lang="en-US" b="0" i="0" dirty="0">
                <a:solidFill>
                  <a:srgbClr val="2D2F31"/>
                </a:solidFill>
                <a:effectLst/>
                <a:latin typeface="Udemy Sans"/>
              </a:rPr>
              <a:t>dbutils.fs.ls(‘</a:t>
            </a:r>
            <a:r>
              <a:rPr lang="en-US" b="0" i="0" dirty="0" err="1">
                <a:solidFill>
                  <a:srgbClr val="2D2F31"/>
                </a:solidFill>
                <a:effectLst/>
                <a:latin typeface="Udemy Sans"/>
              </a:rPr>
              <a:t>root_pagth</a:t>
            </a:r>
            <a:r>
              <a:rPr lang="en-US" b="0" i="0" dirty="0">
                <a:solidFill>
                  <a:srgbClr val="2D2F31"/>
                </a:solidFill>
                <a:effectLst/>
                <a:latin typeface="Udemy Sans"/>
              </a:rPr>
              <a:t>’) you see the same contents, but you've got a list which is a Python list as an output.</a:t>
            </a:r>
          </a:p>
          <a:p>
            <a:pPr algn="l"/>
            <a:r>
              <a:rPr lang="en-US" b="0" i="0" dirty="0">
                <a:solidFill>
                  <a:srgbClr val="2D2F31"/>
                </a:solidFill>
                <a:effectLst/>
                <a:latin typeface="Udemy Sans"/>
              </a:rPr>
              <a:t>I mentioned this before, but this folder here </a:t>
            </a:r>
            <a:r>
              <a:rPr lang="en-US" b="0" i="0" dirty="0" err="1">
                <a:solidFill>
                  <a:srgbClr val="2D2F31"/>
                </a:solidFill>
                <a:effectLst/>
                <a:latin typeface="Udemy Sans"/>
              </a:rPr>
              <a:t>databricks</a:t>
            </a:r>
            <a:r>
              <a:rPr lang="en-US" b="0" i="0" dirty="0">
                <a:solidFill>
                  <a:srgbClr val="2D2F31"/>
                </a:solidFill>
                <a:effectLst/>
                <a:latin typeface="Udemy Sans"/>
              </a:rPr>
              <a:t>-datasets contains a number of publicly </a:t>
            </a:r>
            <a:r>
              <a:rPr lang="en-US" b="0" i="0" u="sng" dirty="0">
                <a:solidFill>
                  <a:srgbClr val="3B198F"/>
                </a:solidFill>
                <a:effectLst/>
                <a:highlight>
                  <a:srgbClr val="C0C4FC"/>
                </a:highlight>
                <a:latin typeface="Udemy Sans"/>
              </a:rPr>
              <a:t>available datasets, which you can use in your pet projects. </a:t>
            </a:r>
            <a:r>
              <a:rPr lang="en-US" b="0" i="0" dirty="0">
                <a:solidFill>
                  <a:srgbClr val="2D2F31"/>
                </a:solidFill>
                <a:effectLst/>
                <a:latin typeface="Udemy Sans"/>
              </a:rPr>
              <a:t>So as a Data Engineer you might want to develop your own projects and if you want to do that in Databricks, this is a really good place for you to look at.</a:t>
            </a:r>
          </a:p>
          <a:p>
            <a:pPr algn="l"/>
            <a:r>
              <a:rPr lang="en-US" b="0" i="0" dirty="0">
                <a:solidFill>
                  <a:srgbClr val="2D2F31"/>
                </a:solidFill>
                <a:effectLst/>
                <a:latin typeface="Udemy Sans"/>
              </a:rPr>
              <a:t>For example, if you want to see some Covid related data, you can just go into the COVID folder and </a:t>
            </a:r>
            <a:r>
              <a:rPr lang="en-US" b="0" i="0" dirty="0">
                <a:solidFill>
                  <a:srgbClr val="2D2F31"/>
                </a:solidFill>
                <a:effectLst/>
                <a:highlight>
                  <a:srgbClr val="C0C4FC"/>
                </a:highlight>
                <a:latin typeface="Udemy Sans"/>
              </a:rPr>
              <a:t>that's got a number of files that you can use in your projects.</a:t>
            </a:r>
          </a:p>
          <a:p>
            <a:pPr algn="l"/>
            <a:r>
              <a:rPr lang="en-US" b="0" i="0" dirty="0">
                <a:solidFill>
                  <a:srgbClr val="2D2F31"/>
                </a:solidFill>
                <a:effectLst/>
                <a:highlight>
                  <a:srgbClr val="F7F9FA"/>
                </a:highlight>
                <a:latin typeface="Udemy Sans"/>
              </a:rPr>
              <a:t>I would encourage you to look at this data if you are interested in doing any pet projects.</a:t>
            </a:r>
            <a:endParaRPr lang="en-US" b="0" i="0" u="sng" dirty="0">
              <a:solidFill>
                <a:srgbClr val="3B198F"/>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396604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F1D1-AA66-DB92-D2EF-5DB6C745168E}"/>
              </a:ext>
            </a:extLst>
          </p:cNvPr>
          <p:cNvSpPr>
            <a:spLocks noGrp="1"/>
          </p:cNvSpPr>
          <p:nvPr>
            <p:ph type="title"/>
          </p:nvPr>
        </p:nvSpPr>
        <p:spPr>
          <a:xfrm>
            <a:off x="0" y="0"/>
            <a:ext cx="10515600" cy="777875"/>
          </a:xfrm>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852C545A-16B3-3BB8-FB86-43C3F4539D43}"/>
              </a:ext>
            </a:extLst>
          </p:cNvPr>
          <p:cNvSpPr>
            <a:spLocks noGrp="1"/>
          </p:cNvSpPr>
          <p:nvPr>
            <p:ph idx="1"/>
          </p:nvPr>
        </p:nvSpPr>
        <p:spPr>
          <a:xfrm>
            <a:off x="129209" y="777875"/>
            <a:ext cx="11224591" cy="5399088"/>
          </a:xfrm>
        </p:spPr>
        <p:txBody>
          <a:bodyPr>
            <a:normAutofit fontScale="92500" lnSpcReduction="20000"/>
          </a:bodyPr>
          <a:lstStyle/>
          <a:p>
            <a:pPr algn="l"/>
            <a:r>
              <a:rPr lang="en-US" b="0" i="0" dirty="0">
                <a:solidFill>
                  <a:srgbClr val="2D2F31"/>
                </a:solidFill>
                <a:effectLst/>
                <a:highlight>
                  <a:srgbClr val="C0C4FC"/>
                </a:highlight>
                <a:latin typeface="Udemy Sans"/>
              </a:rPr>
              <a:t>We use </a:t>
            </a:r>
            <a:r>
              <a:rPr lang="en-US" b="0" i="0" dirty="0" err="1">
                <a:solidFill>
                  <a:srgbClr val="2D2F31"/>
                </a:solidFill>
                <a:effectLst/>
                <a:highlight>
                  <a:srgbClr val="C0C4FC"/>
                </a:highlight>
                <a:latin typeface="Udemy Sans"/>
              </a:rPr>
              <a:t>dbutils</a:t>
            </a:r>
            <a:r>
              <a:rPr lang="en-US" b="0" i="0" dirty="0">
                <a:solidFill>
                  <a:srgbClr val="2D2F31"/>
                </a:solidFill>
                <a:effectLst/>
                <a:highlight>
                  <a:srgbClr val="C0C4FC"/>
                </a:highlight>
                <a:latin typeface="Udemy Sans"/>
              </a:rPr>
              <a:t> package instead of the magic command %fs.</a:t>
            </a:r>
          </a:p>
          <a:p>
            <a:pPr algn="l"/>
            <a:r>
              <a:rPr lang="en-US" b="0" i="0" dirty="0">
                <a:solidFill>
                  <a:srgbClr val="2D2F31"/>
                </a:solidFill>
                <a:effectLst/>
                <a:latin typeface="Udemy Sans"/>
              </a:rPr>
              <a:t>Because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p>
          <a:p>
            <a:pPr algn="l"/>
            <a:r>
              <a:rPr lang="en-US" b="0" i="0" dirty="0">
                <a:solidFill>
                  <a:srgbClr val="2D2F31"/>
                </a:solidFill>
                <a:effectLst/>
                <a:latin typeface="Udemy Sans"/>
              </a:rPr>
              <a:t>For example, If I want to go through the list of files here and perform some additional operations, I simply have </a:t>
            </a:r>
            <a:r>
              <a:rPr lang="en-US" b="0" i="0" dirty="0">
                <a:solidFill>
                  <a:srgbClr val="2D2F31"/>
                </a:solidFill>
                <a:effectLst/>
                <a:highlight>
                  <a:srgbClr val="C0C4FC"/>
                </a:highlight>
                <a:latin typeface="Udemy Sans"/>
              </a:rPr>
              <a:t>to write a for loop to iterate through this list, and add any additional manipulations as I need.</a:t>
            </a:r>
          </a:p>
          <a:p>
            <a:pPr algn="l"/>
            <a:r>
              <a:rPr lang="en-US" b="0" i="0" dirty="0">
                <a:solidFill>
                  <a:srgbClr val="2D2F31"/>
                </a:solidFill>
                <a:effectLst/>
                <a:highlight>
                  <a:srgbClr val="F7F9FA"/>
                </a:highlight>
                <a:latin typeface="Udemy Sans"/>
              </a:rPr>
              <a:t>we've quite easily combined </a:t>
            </a:r>
            <a:r>
              <a:rPr lang="en-US" b="0" i="0" dirty="0" err="1">
                <a:solidFill>
                  <a:srgbClr val="2D2F31"/>
                </a:solidFill>
                <a:effectLst/>
                <a:highlight>
                  <a:srgbClr val="F7F9FA"/>
                </a:highlight>
                <a:latin typeface="Udemy Sans"/>
              </a:rPr>
              <a:t>dbutils</a:t>
            </a:r>
            <a:r>
              <a:rPr lang="en-US" b="0" i="0" dirty="0">
                <a:solidFill>
                  <a:srgbClr val="2D2F31"/>
                </a:solidFill>
                <a:effectLst/>
                <a:highlight>
                  <a:srgbClr val="F7F9FA"/>
                </a:highlight>
                <a:latin typeface="Udemy Sans"/>
              </a:rPr>
              <a:t> with Python to make it more powerful.</a:t>
            </a:r>
            <a:endParaRPr lang="en-US" b="0" i="0" dirty="0">
              <a:solidFill>
                <a:srgbClr val="2D2F31"/>
              </a:solidFill>
              <a:effectLst/>
              <a:latin typeface="Udemy Sans"/>
            </a:endParaRPr>
          </a:p>
          <a:p>
            <a:pPr algn="l"/>
            <a:r>
              <a:rPr lang="en-US" b="0" i="0" dirty="0">
                <a:solidFill>
                  <a:srgbClr val="2D2F31"/>
                </a:solidFill>
                <a:effectLst/>
                <a:latin typeface="Udemy Sans"/>
              </a:rPr>
              <a:t>Use %fs magic command if you are doing some ad-hoc queries, and use the </a:t>
            </a:r>
            <a:r>
              <a:rPr lang="en-US" b="0" i="0" dirty="0" err="1">
                <a:solidFill>
                  <a:srgbClr val="2D2F31"/>
                </a:solidFill>
                <a:effectLst/>
                <a:latin typeface="Udemy Sans"/>
              </a:rPr>
              <a:t>dbutils.fs</a:t>
            </a:r>
            <a:r>
              <a:rPr lang="en-US" b="0" i="0" dirty="0">
                <a:solidFill>
                  <a:srgbClr val="2D2F31"/>
                </a:solidFill>
                <a:effectLst/>
                <a:latin typeface="Udemy Sans"/>
              </a:rPr>
              <a:t> package if you are</a:t>
            </a:r>
            <a:r>
              <a:rPr lang="en-US" b="0" i="0" u="sng" dirty="0">
                <a:solidFill>
                  <a:srgbClr val="3B198F"/>
                </a:solidFill>
                <a:effectLst/>
                <a:highlight>
                  <a:srgbClr val="C0C4FC"/>
                </a:highlight>
                <a:latin typeface="Udemy Sans"/>
              </a:rPr>
              <a:t> doing something programmatically.</a:t>
            </a:r>
            <a:endParaRPr lang="en-US" b="0" i="0" u="sng" dirty="0">
              <a:solidFill>
                <a:srgbClr val="3B198F"/>
              </a:solidFill>
              <a:effectLst/>
              <a:latin typeface="Udemy Sans"/>
            </a:endParaRPr>
          </a:p>
          <a:p>
            <a:pPr algn="l"/>
            <a:r>
              <a:rPr lang="en-US" b="0" i="0" dirty="0">
                <a:solidFill>
                  <a:srgbClr val="2D2F31"/>
                </a:solidFill>
                <a:effectLst/>
                <a:highlight>
                  <a:srgbClr val="C0C4FC"/>
                </a:highlight>
                <a:latin typeface="Udemy Sans"/>
              </a:rPr>
              <a:t>You can do the same with Scala and R, but you can’t </a:t>
            </a:r>
            <a:r>
              <a:rPr lang="en-US" b="0" i="0" dirty="0">
                <a:solidFill>
                  <a:srgbClr val="2D2F31"/>
                </a:solidFill>
                <a:effectLst/>
                <a:latin typeface="Udemy Sans"/>
              </a:rPr>
              <a:t>do this with SQL.</a:t>
            </a:r>
          </a:p>
          <a:p>
            <a:pPr algn="l"/>
            <a:r>
              <a:rPr lang="en-IN" dirty="0" err="1"/>
              <a:t>dbutils.help</a:t>
            </a:r>
            <a:r>
              <a:rPr lang="en-IN" dirty="0"/>
              <a:t>()  </a:t>
            </a:r>
            <a:r>
              <a:rPr lang="en-IN" dirty="0">
                <a:sym typeface="Wingdings" panose="05000000000000000000" pitchFamily="2" charset="2"/>
              </a:rPr>
              <a:t></a:t>
            </a:r>
            <a:r>
              <a:rPr lang="en-US" b="0" i="0" u="sng" dirty="0">
                <a:solidFill>
                  <a:srgbClr val="3B198F"/>
                </a:solidFill>
                <a:effectLst/>
                <a:highlight>
                  <a:srgbClr val="C0C4FC"/>
                </a:highlight>
                <a:latin typeface="Udemy Sans"/>
              </a:rPr>
              <a:t> hat's listed all the utilities available. </a:t>
            </a:r>
            <a:r>
              <a:rPr lang="en-US" b="0" i="0" dirty="0">
                <a:solidFill>
                  <a:srgbClr val="2D2F31"/>
                </a:solidFill>
                <a:effectLst/>
                <a:latin typeface="Udemy Sans"/>
              </a:rPr>
              <a:t>But please note that some are in experimental mode and some are in preview.</a:t>
            </a:r>
          </a:p>
          <a:p>
            <a:pPr algn="l"/>
            <a:r>
              <a:rPr lang="en-IN" dirty="0" err="1"/>
              <a:t>dbutils.fs.help</a:t>
            </a:r>
            <a:r>
              <a:rPr lang="en-IN" dirty="0"/>
              <a:t>() </a:t>
            </a:r>
            <a:r>
              <a:rPr lang="en-IN" dirty="0">
                <a:sym typeface="Wingdings" panose="05000000000000000000" pitchFamily="2" charset="2"/>
              </a:rPr>
              <a:t> This will list all things about </a:t>
            </a:r>
            <a:r>
              <a:rPr lang="en-IN" dirty="0" err="1">
                <a:sym typeface="Wingdings" panose="05000000000000000000" pitchFamily="2" charset="2"/>
              </a:rPr>
              <a:t>fsutils</a:t>
            </a:r>
            <a:r>
              <a:rPr lang="en-IN" dirty="0">
                <a:sym typeface="Wingdings" panose="05000000000000000000" pitchFamily="2" charset="2"/>
              </a:rPr>
              <a:t> command and also mount</a:t>
            </a:r>
          </a:p>
          <a:p>
            <a:pPr algn="l"/>
            <a:r>
              <a:rPr lang="en-IN" dirty="0" err="1"/>
              <a:t>butils.fs.help</a:t>
            </a:r>
            <a:r>
              <a:rPr lang="en-IN" dirty="0"/>
              <a:t>(‘ls’) </a:t>
            </a:r>
            <a:r>
              <a:rPr lang="en-IN" dirty="0">
                <a:sym typeface="Wingdings" panose="05000000000000000000" pitchFamily="2" charset="2"/>
              </a:rPr>
              <a:t> this will give descriptions about ls command with example</a:t>
            </a:r>
            <a:r>
              <a:rPr lang="en-IN" dirty="0"/>
              <a:t> </a:t>
            </a:r>
            <a:endParaRPr lang="en-US" b="0" i="0" dirty="0">
              <a:solidFill>
                <a:srgbClr val="2D2F31"/>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264257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D2BA-7E86-0952-9F40-6AF873FB6EDA}"/>
              </a:ext>
            </a:extLst>
          </p:cNvPr>
          <p:cNvSpPr>
            <a:spLocks noGrp="1"/>
          </p:cNvSpPr>
          <p:nvPr>
            <p:ph type="title"/>
          </p:nvPr>
        </p:nvSpPr>
        <p:spPr/>
        <p:txBody>
          <a:bodyPr/>
          <a:lstStyle/>
          <a:p>
            <a:r>
              <a:rPr lang="en-IN" dirty="0"/>
              <a:t>How to import DBFS file in Databricks</a:t>
            </a:r>
          </a:p>
        </p:txBody>
      </p:sp>
      <p:sp>
        <p:nvSpPr>
          <p:cNvPr id="3" name="Content Placeholder 2">
            <a:extLst>
              <a:ext uri="{FF2B5EF4-FFF2-40B4-BE49-F238E27FC236}">
                <a16:creationId xmlns:a16="http://schemas.microsoft.com/office/drawing/2014/main" id="{E582FC00-1A13-91FA-2C5F-24602BD0AE91}"/>
              </a:ext>
            </a:extLst>
          </p:cNvPr>
          <p:cNvSpPr>
            <a:spLocks noGrp="1"/>
          </p:cNvSpPr>
          <p:nvPr>
            <p:ph idx="1"/>
          </p:nvPr>
        </p:nvSpPr>
        <p:spPr/>
        <p:txBody>
          <a:bodyPr>
            <a:normAutofit fontScale="85000" lnSpcReduction="20000"/>
          </a:bodyPr>
          <a:lstStyle/>
          <a:p>
            <a:r>
              <a:rPr lang="en-IN" dirty="0"/>
              <a:t>Databricks &gt; workspace &gt; chose folder where you wants to import (I Chose home dir.) &gt; right click &gt; select Import </a:t>
            </a:r>
          </a:p>
          <a:p>
            <a:endParaRPr lang="en-IN" dirty="0"/>
          </a:p>
          <a:p>
            <a:pPr algn="l"/>
            <a:r>
              <a:rPr lang="en-US" b="0" i="0" u="sng" dirty="0">
                <a:solidFill>
                  <a:srgbClr val="3B198F"/>
                </a:solidFill>
                <a:effectLst/>
                <a:highlight>
                  <a:srgbClr val="C0C4FC"/>
                </a:highlight>
                <a:latin typeface="Udemy Sans"/>
              </a:rPr>
              <a:t>Databricks proprietary file format called</a:t>
            </a:r>
            <a:r>
              <a:rPr lang="en-US" u="sng" dirty="0">
                <a:solidFill>
                  <a:srgbClr val="3B198F"/>
                </a:solidFill>
                <a:highlight>
                  <a:srgbClr val="C0C4FC"/>
                </a:highlight>
                <a:latin typeface="Udemy Sans"/>
              </a:rPr>
              <a:t> </a:t>
            </a:r>
            <a:r>
              <a:rPr lang="en-US" b="0" i="0" dirty="0">
                <a:solidFill>
                  <a:srgbClr val="2D2F31"/>
                </a:solidFill>
                <a:effectLst/>
                <a:latin typeface="Udemy Sans"/>
              </a:rPr>
              <a:t>DBC</a:t>
            </a:r>
          </a:p>
          <a:p>
            <a:pPr algn="l"/>
            <a:r>
              <a:rPr lang="en-US" b="0" i="0" dirty="0">
                <a:solidFill>
                  <a:srgbClr val="2D2F31"/>
                </a:solidFill>
                <a:effectLst/>
                <a:highlight>
                  <a:srgbClr val="C0C4FC"/>
                </a:highlight>
                <a:latin typeface="Udemy Sans"/>
              </a:rPr>
              <a:t>I have made My Project Solution available for you in both Databricks proprietary file format called</a:t>
            </a:r>
            <a:r>
              <a:rPr lang="en-US" dirty="0">
                <a:solidFill>
                  <a:srgbClr val="2D2F31"/>
                </a:solidFill>
                <a:highlight>
                  <a:srgbClr val="C0C4FC"/>
                </a:highlight>
                <a:latin typeface="Udemy Sans"/>
              </a:rPr>
              <a:t> </a:t>
            </a:r>
            <a:r>
              <a:rPr lang="en-US" b="0" i="0" dirty="0">
                <a:solidFill>
                  <a:srgbClr val="2D2F31"/>
                </a:solidFill>
                <a:effectLst/>
                <a:latin typeface="Udemy Sans"/>
              </a:rPr>
              <a:t>DBC and also Python and SQL file formats with the .</a:t>
            </a:r>
            <a:r>
              <a:rPr lang="en-US" b="0" i="0" dirty="0" err="1">
                <a:solidFill>
                  <a:srgbClr val="2D2F31"/>
                </a:solidFill>
                <a:effectLst/>
                <a:latin typeface="Udemy Sans"/>
              </a:rPr>
              <a:t>py</a:t>
            </a:r>
            <a:r>
              <a:rPr lang="en-US" b="0" i="0" dirty="0">
                <a:solidFill>
                  <a:srgbClr val="2D2F31"/>
                </a:solidFill>
                <a:effectLst/>
                <a:latin typeface="Udemy Sans"/>
              </a:rPr>
              <a:t> and .SQL extensions.</a:t>
            </a:r>
          </a:p>
          <a:p>
            <a:pPr algn="l"/>
            <a:r>
              <a:rPr lang="en-US" b="0" i="0" dirty="0">
                <a:solidFill>
                  <a:srgbClr val="2D2F31"/>
                </a:solidFill>
                <a:effectLst/>
                <a:highlight>
                  <a:srgbClr val="C0C4FC"/>
                </a:highlight>
                <a:latin typeface="Udemy Sans"/>
              </a:rPr>
              <a:t>Databricks allows us to export an entire folder or even a workspace in a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proprietary archive </a:t>
            </a:r>
            <a:r>
              <a:rPr lang="en-US" b="0" i="0" dirty="0">
                <a:solidFill>
                  <a:srgbClr val="2D2F31"/>
                </a:solidFill>
                <a:effectLst/>
                <a:latin typeface="Udemy Sans"/>
              </a:rPr>
              <a:t>file format called DBC.</a:t>
            </a:r>
          </a:p>
          <a:p>
            <a:pPr algn="l"/>
            <a:r>
              <a:rPr lang="en-US" b="0" i="0" dirty="0">
                <a:solidFill>
                  <a:srgbClr val="2D2F31"/>
                </a:solidFill>
                <a:effectLst/>
                <a:latin typeface="Udemy Sans"/>
              </a:rPr>
              <a:t>It's really useful because this allows us to have one large file for a backup of an entire project, rather </a:t>
            </a:r>
            <a:r>
              <a:rPr lang="en-US" b="0" i="0" u="sng" dirty="0">
                <a:solidFill>
                  <a:srgbClr val="3B198F"/>
                </a:solidFill>
                <a:effectLst/>
                <a:latin typeface="Udemy Sans"/>
              </a:rPr>
              <a:t>than many individual files for each of the notebooks.</a:t>
            </a:r>
          </a:p>
          <a:p>
            <a:pPr algn="l"/>
            <a:r>
              <a:rPr lang="en-US" b="0" i="0" dirty="0">
                <a:solidFill>
                  <a:srgbClr val="2D2F31"/>
                </a:solidFill>
                <a:effectLst/>
                <a:latin typeface="Udemy Sans"/>
              </a:rPr>
              <a:t>You can then import this DBC file into another workspace to recreate the project folder.</a:t>
            </a:r>
          </a:p>
          <a:p>
            <a:pPr algn="l"/>
            <a:endParaRPr lang="en-US" b="0" i="0" dirty="0">
              <a:solidFill>
                <a:srgbClr val="2D2F31"/>
              </a:solidFill>
              <a:effectLst/>
              <a:latin typeface="Udemy Sans"/>
            </a:endParaRPr>
          </a:p>
          <a:p>
            <a:pPr algn="l"/>
            <a:endParaRPr lang="en-US" b="0" i="0" dirty="0">
              <a:solidFill>
                <a:srgbClr val="2D2F31"/>
              </a:solidFill>
              <a:effectLst/>
              <a:latin typeface="Udemy Sans"/>
            </a:endParaRPr>
          </a:p>
          <a:p>
            <a:endParaRPr lang="en-IN" dirty="0"/>
          </a:p>
        </p:txBody>
      </p:sp>
    </p:spTree>
    <p:extLst>
      <p:ext uri="{BB962C8B-B14F-4D97-AF65-F5344CB8AC3E}">
        <p14:creationId xmlns:p14="http://schemas.microsoft.com/office/powerpoint/2010/main" val="304682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9D49-09D7-B405-2EAE-7E22A3DABF0B}"/>
              </a:ext>
            </a:extLst>
          </p:cNvPr>
          <p:cNvSpPr>
            <a:spLocks noGrp="1"/>
          </p:cNvSpPr>
          <p:nvPr>
            <p:ph type="title"/>
          </p:nvPr>
        </p:nvSpPr>
        <p:spPr/>
        <p:txBody>
          <a:bodyPr/>
          <a:lstStyle/>
          <a:p>
            <a:r>
              <a:rPr lang="en-IN" dirty="0"/>
              <a:t>Creating storage Account</a:t>
            </a:r>
          </a:p>
        </p:txBody>
      </p:sp>
      <p:sp>
        <p:nvSpPr>
          <p:cNvPr id="3" name="Content Placeholder 2">
            <a:extLst>
              <a:ext uri="{FF2B5EF4-FFF2-40B4-BE49-F238E27FC236}">
                <a16:creationId xmlns:a16="http://schemas.microsoft.com/office/drawing/2014/main" id="{88F7F9E8-62E3-AC2C-E9D9-C73E2CD7F0CA}"/>
              </a:ext>
            </a:extLst>
          </p:cNvPr>
          <p:cNvSpPr>
            <a:spLocks noGrp="1"/>
          </p:cNvSpPr>
          <p:nvPr>
            <p:ph idx="1"/>
          </p:nvPr>
        </p:nvSpPr>
        <p:spPr/>
        <p:txBody>
          <a:bodyPr/>
          <a:lstStyle/>
          <a:p>
            <a:r>
              <a:rPr lang="en-IN" dirty="0"/>
              <a:t>Go to Azure Portal</a:t>
            </a:r>
          </a:p>
          <a:p>
            <a:r>
              <a:rPr lang="en-IN" dirty="0"/>
              <a:t>Left sidebar drop down menu</a:t>
            </a:r>
          </a:p>
          <a:p>
            <a:r>
              <a:rPr lang="en-IN" dirty="0"/>
              <a:t>+ Create resource &gt; search &gt;storage account &gt; </a:t>
            </a:r>
          </a:p>
        </p:txBody>
      </p:sp>
      <p:sp>
        <p:nvSpPr>
          <p:cNvPr id="4" name="TextBox 3">
            <a:extLst>
              <a:ext uri="{FF2B5EF4-FFF2-40B4-BE49-F238E27FC236}">
                <a16:creationId xmlns:a16="http://schemas.microsoft.com/office/drawing/2014/main" id="{1791EC07-3E5E-08F0-078E-8CCF06AC1697}"/>
              </a:ext>
            </a:extLst>
          </p:cNvPr>
          <p:cNvSpPr txBox="1"/>
          <p:nvPr/>
        </p:nvSpPr>
        <p:spPr>
          <a:xfrm>
            <a:off x="248478" y="268357"/>
            <a:ext cx="673582" cy="369332"/>
          </a:xfrm>
          <a:prstGeom prst="rect">
            <a:avLst/>
          </a:prstGeom>
          <a:noFill/>
        </p:spPr>
        <p:txBody>
          <a:bodyPr wrap="none" rtlCol="0">
            <a:spAutoFit/>
          </a:bodyPr>
          <a:lstStyle/>
          <a:p>
            <a:r>
              <a:rPr lang="en-IN" dirty="0"/>
              <a:t>V -27</a:t>
            </a:r>
          </a:p>
        </p:txBody>
      </p:sp>
      <p:pic>
        <p:nvPicPr>
          <p:cNvPr id="6" name="Picture 5">
            <a:extLst>
              <a:ext uri="{FF2B5EF4-FFF2-40B4-BE49-F238E27FC236}">
                <a16:creationId xmlns:a16="http://schemas.microsoft.com/office/drawing/2014/main" id="{42CF8C81-D56C-1E49-4CB6-16B78A2B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553" y="2682175"/>
            <a:ext cx="2408129" cy="746825"/>
          </a:xfrm>
          <a:prstGeom prst="rect">
            <a:avLst/>
          </a:prstGeom>
        </p:spPr>
      </p:pic>
      <p:pic>
        <p:nvPicPr>
          <p:cNvPr id="8" name="Picture 7">
            <a:extLst>
              <a:ext uri="{FF2B5EF4-FFF2-40B4-BE49-F238E27FC236}">
                <a16:creationId xmlns:a16="http://schemas.microsoft.com/office/drawing/2014/main" id="{5072AAAD-0107-3697-5C01-5B5F1260A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37" y="757958"/>
            <a:ext cx="2347163" cy="4595258"/>
          </a:xfrm>
          <a:prstGeom prst="rect">
            <a:avLst/>
          </a:prstGeom>
        </p:spPr>
      </p:pic>
      <p:pic>
        <p:nvPicPr>
          <p:cNvPr id="10" name="Picture 9">
            <a:extLst>
              <a:ext uri="{FF2B5EF4-FFF2-40B4-BE49-F238E27FC236}">
                <a16:creationId xmlns:a16="http://schemas.microsoft.com/office/drawing/2014/main" id="{641FE2A6-62DE-4B9F-3936-3F6350B37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153" y="3774220"/>
            <a:ext cx="4961050" cy="2537680"/>
          </a:xfrm>
          <a:prstGeom prst="rect">
            <a:avLst/>
          </a:prstGeom>
        </p:spPr>
      </p:pic>
      <p:sp>
        <p:nvSpPr>
          <p:cNvPr id="11" name="Rectangle 10">
            <a:extLst>
              <a:ext uri="{FF2B5EF4-FFF2-40B4-BE49-F238E27FC236}">
                <a16:creationId xmlns:a16="http://schemas.microsoft.com/office/drawing/2014/main" id="{3239A9EA-5D4F-A593-41EA-9F95BDE86E33}"/>
              </a:ext>
            </a:extLst>
          </p:cNvPr>
          <p:cNvSpPr/>
          <p:nvPr/>
        </p:nvSpPr>
        <p:spPr>
          <a:xfrm>
            <a:off x="6758609" y="5353216"/>
            <a:ext cx="934278" cy="441297"/>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8B75822-EF35-7A7F-414B-A235FEDAE3FE}"/>
              </a:ext>
            </a:extLst>
          </p:cNvPr>
          <p:cNvSpPr/>
          <p:nvPr/>
        </p:nvSpPr>
        <p:spPr>
          <a:xfrm>
            <a:off x="7762461" y="2547238"/>
            <a:ext cx="1818861" cy="881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5E35B60-F2F2-2E9D-B294-E4884F54DC39}"/>
              </a:ext>
            </a:extLst>
          </p:cNvPr>
          <p:cNvSpPr/>
          <p:nvPr/>
        </p:nvSpPr>
        <p:spPr>
          <a:xfrm>
            <a:off x="9844837" y="1825625"/>
            <a:ext cx="2347163" cy="19485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BC05BF-0E02-7C94-463A-8025E4846FB4}"/>
              </a:ext>
            </a:extLst>
          </p:cNvPr>
          <p:cNvSpPr txBox="1"/>
          <p:nvPr/>
        </p:nvSpPr>
        <p:spPr>
          <a:xfrm>
            <a:off x="6286638" y="5875100"/>
            <a:ext cx="1632563" cy="369332"/>
          </a:xfrm>
          <a:prstGeom prst="rect">
            <a:avLst/>
          </a:prstGeom>
          <a:noFill/>
        </p:spPr>
        <p:txBody>
          <a:bodyPr wrap="none" rtlCol="0">
            <a:spAutoFit/>
          </a:bodyPr>
          <a:lstStyle/>
          <a:p>
            <a:r>
              <a:rPr lang="en-IN" dirty="0"/>
              <a:t>Click on Create </a:t>
            </a:r>
          </a:p>
        </p:txBody>
      </p:sp>
    </p:spTree>
    <p:extLst>
      <p:ext uri="{BB962C8B-B14F-4D97-AF65-F5344CB8AC3E}">
        <p14:creationId xmlns:p14="http://schemas.microsoft.com/office/powerpoint/2010/main" val="103827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D94127-71C8-F1AB-4730-F85A7EBA9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212" y="430992"/>
            <a:ext cx="6264183" cy="38408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39DA4493-B2F9-89FB-F647-9D05E1168B6B}"/>
              </a:ext>
            </a:extLst>
          </p:cNvPr>
          <p:cNvSpPr txBox="1"/>
          <p:nvPr/>
        </p:nvSpPr>
        <p:spPr>
          <a:xfrm>
            <a:off x="7185991" y="834887"/>
            <a:ext cx="3422540" cy="2031325"/>
          </a:xfrm>
          <a:prstGeom prst="rect">
            <a:avLst/>
          </a:prstGeom>
          <a:noFill/>
        </p:spPr>
        <p:txBody>
          <a:bodyPr wrap="none" rtlCol="0">
            <a:spAutoFit/>
          </a:bodyPr>
          <a:lstStyle/>
          <a:p>
            <a:r>
              <a:rPr lang="en-IN" dirty="0"/>
              <a:t>Storage account name: formula1dl</a:t>
            </a:r>
          </a:p>
          <a:p>
            <a:r>
              <a:rPr lang="en-IN" dirty="0"/>
              <a:t>dl </a:t>
            </a:r>
            <a:r>
              <a:rPr lang="en-IN" dirty="0">
                <a:sym typeface="Wingdings" panose="05000000000000000000" pitchFamily="2" charset="2"/>
              </a:rPr>
              <a:t> stands for data lake</a:t>
            </a:r>
          </a:p>
          <a:p>
            <a:r>
              <a:rPr lang="en-IN" dirty="0">
                <a:sym typeface="Wingdings" panose="05000000000000000000" pitchFamily="2" charset="2"/>
              </a:rPr>
              <a:t>Region: UK south</a:t>
            </a:r>
          </a:p>
          <a:p>
            <a:r>
              <a:rPr lang="en-IN" dirty="0">
                <a:sym typeface="Wingdings" panose="05000000000000000000" pitchFamily="2" charset="2"/>
              </a:rPr>
              <a:t>Redundancy: LRS</a:t>
            </a:r>
          </a:p>
          <a:p>
            <a:r>
              <a:rPr lang="en-IN" dirty="0">
                <a:sym typeface="Wingdings" panose="05000000000000000000" pitchFamily="2" charset="2"/>
              </a:rPr>
              <a:t>Performance: Standard</a:t>
            </a:r>
          </a:p>
          <a:p>
            <a:r>
              <a:rPr lang="en-IN" dirty="0">
                <a:sym typeface="Wingdings" panose="05000000000000000000" pitchFamily="2" charset="2"/>
              </a:rPr>
              <a:t>Then click on next button</a:t>
            </a:r>
          </a:p>
          <a:p>
            <a:endParaRPr lang="en-IN" dirty="0">
              <a:sym typeface="Wingdings" panose="05000000000000000000" pitchFamily="2" charset="2"/>
            </a:endParaRPr>
          </a:p>
        </p:txBody>
      </p:sp>
      <p:pic>
        <p:nvPicPr>
          <p:cNvPr id="8" name="Picture 7">
            <a:extLst>
              <a:ext uri="{FF2B5EF4-FFF2-40B4-BE49-F238E27FC236}">
                <a16:creationId xmlns:a16="http://schemas.microsoft.com/office/drawing/2014/main" id="{4CC3AA13-8239-4885-95D5-B689D6754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991" y="2866212"/>
            <a:ext cx="3650296" cy="1806097"/>
          </a:xfrm>
          <a:prstGeom prst="rect">
            <a:avLst/>
          </a:prstGeom>
        </p:spPr>
      </p:pic>
      <p:pic>
        <p:nvPicPr>
          <p:cNvPr id="10" name="Picture 9">
            <a:extLst>
              <a:ext uri="{FF2B5EF4-FFF2-40B4-BE49-F238E27FC236}">
                <a16:creationId xmlns:a16="http://schemas.microsoft.com/office/drawing/2014/main" id="{D90D59E7-CF72-111B-2F12-77AD3884E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374" y="4954273"/>
            <a:ext cx="7392041" cy="13488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1" name="TextBox 10">
            <a:extLst>
              <a:ext uri="{FF2B5EF4-FFF2-40B4-BE49-F238E27FC236}">
                <a16:creationId xmlns:a16="http://schemas.microsoft.com/office/drawing/2014/main" id="{366A63C9-12F7-1E15-EA73-DA40ED81ADFD}"/>
              </a:ext>
            </a:extLst>
          </p:cNvPr>
          <p:cNvSpPr txBox="1"/>
          <p:nvPr/>
        </p:nvSpPr>
        <p:spPr>
          <a:xfrm>
            <a:off x="3846443" y="6365256"/>
            <a:ext cx="5845190" cy="369332"/>
          </a:xfrm>
          <a:prstGeom prst="rect">
            <a:avLst/>
          </a:prstGeom>
          <a:noFill/>
        </p:spPr>
        <p:txBody>
          <a:bodyPr wrap="none" rtlCol="0">
            <a:spAutoFit/>
          </a:bodyPr>
          <a:lstStyle/>
          <a:p>
            <a:r>
              <a:rPr lang="en-IN" dirty="0"/>
              <a:t>Make sure that you have a check on </a:t>
            </a:r>
            <a:r>
              <a:rPr lang="en-IN" dirty="0" err="1"/>
              <a:t>Hieraxhical</a:t>
            </a:r>
            <a:r>
              <a:rPr lang="en-IN" dirty="0"/>
              <a:t> Name Space</a:t>
            </a:r>
          </a:p>
        </p:txBody>
      </p:sp>
      <p:sp>
        <p:nvSpPr>
          <p:cNvPr id="12" name="TextBox 11">
            <a:extLst>
              <a:ext uri="{FF2B5EF4-FFF2-40B4-BE49-F238E27FC236}">
                <a16:creationId xmlns:a16="http://schemas.microsoft.com/office/drawing/2014/main" id="{32DDCBC8-61AB-7A0F-843C-86F7595A7548}"/>
              </a:ext>
            </a:extLst>
          </p:cNvPr>
          <p:cNvSpPr txBox="1"/>
          <p:nvPr/>
        </p:nvSpPr>
        <p:spPr>
          <a:xfrm>
            <a:off x="1" y="4562061"/>
            <a:ext cx="3339548" cy="2554545"/>
          </a:xfrm>
          <a:prstGeom prst="rect">
            <a:avLst/>
          </a:prstGeom>
          <a:noFill/>
        </p:spPr>
        <p:txBody>
          <a:bodyPr wrap="square" rtlCol="0">
            <a:spAutoFit/>
          </a:bodyPr>
          <a:lstStyle/>
          <a:p>
            <a:pPr algn="l"/>
            <a:r>
              <a:rPr lang="en-US" sz="1600" b="0" i="0" dirty="0">
                <a:solidFill>
                  <a:srgbClr val="2D2F31"/>
                </a:solidFill>
                <a:effectLst/>
                <a:latin typeface="Udemy Sans"/>
              </a:rPr>
              <a:t>By default, the option to enable a hierarchical namespace is left Unticked.</a:t>
            </a:r>
          </a:p>
          <a:p>
            <a:pPr algn="l"/>
            <a:r>
              <a:rPr lang="en-US" sz="1600" b="0" i="0" dirty="0">
                <a:solidFill>
                  <a:srgbClr val="2D2F31"/>
                </a:solidFill>
                <a:effectLst/>
                <a:highlight>
                  <a:srgbClr val="C0C4FC"/>
                </a:highlight>
                <a:latin typeface="Udemy Sans"/>
              </a:rPr>
              <a:t>If we don't check this checkbox here, we'll end up creating a Standard Azure Blob Storage.</a:t>
            </a:r>
            <a:endParaRPr lang="en-US" sz="1600" b="0" i="0" dirty="0">
              <a:solidFill>
                <a:srgbClr val="2D2F31"/>
              </a:solidFill>
              <a:effectLst/>
              <a:latin typeface="Udemy Sans"/>
            </a:endParaRPr>
          </a:p>
          <a:p>
            <a:pPr algn="l"/>
            <a:r>
              <a:rPr lang="en-US" sz="1600" b="0" i="0" dirty="0">
                <a:solidFill>
                  <a:srgbClr val="2D2F31"/>
                </a:solidFill>
                <a:effectLst/>
                <a:latin typeface="Udemy Sans"/>
              </a:rPr>
              <a:t>But we want to create a Data Lake Storage Gen2 account.</a:t>
            </a:r>
          </a:p>
          <a:p>
            <a:pPr algn="l"/>
            <a:r>
              <a:rPr lang="en-US" sz="1600" b="0" i="0" u="sng" dirty="0">
                <a:solidFill>
                  <a:srgbClr val="3B198F"/>
                </a:solidFill>
                <a:effectLst/>
                <a:latin typeface="Udemy Sans"/>
              </a:rPr>
              <a:t>So let's tick that.</a:t>
            </a:r>
          </a:p>
          <a:p>
            <a:endParaRPr lang="en-IN" sz="1600" dirty="0"/>
          </a:p>
        </p:txBody>
      </p:sp>
    </p:spTree>
    <p:extLst>
      <p:ext uri="{BB962C8B-B14F-4D97-AF65-F5344CB8AC3E}">
        <p14:creationId xmlns:p14="http://schemas.microsoft.com/office/powerpoint/2010/main" val="160238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A18B1-1C09-8FFE-FC5B-3E5587656825}"/>
              </a:ext>
            </a:extLst>
          </p:cNvPr>
          <p:cNvSpPr>
            <a:spLocks noGrp="1"/>
          </p:cNvSpPr>
          <p:nvPr>
            <p:ph idx="1"/>
          </p:nvPr>
        </p:nvSpPr>
        <p:spPr>
          <a:xfrm>
            <a:off x="132522" y="205546"/>
            <a:ext cx="10515600" cy="4351338"/>
          </a:xfrm>
        </p:spPr>
        <p:txBody>
          <a:bodyPr>
            <a:normAutofit lnSpcReduction="10000"/>
          </a:bodyPr>
          <a:lstStyle/>
          <a:p>
            <a:pPr algn="l"/>
            <a:r>
              <a:rPr lang="en-US" b="0" i="0" dirty="0">
                <a:solidFill>
                  <a:srgbClr val="2D2F31"/>
                </a:solidFill>
                <a:effectLst/>
                <a:latin typeface="Udemy Sans"/>
              </a:rPr>
              <a:t>If you are wondering about the difference between the Standard Storage and the Data Lake Storage, they both use the same object storage underneath, but the Data Lake Storage comes with a hierarchical namespace, </a:t>
            </a:r>
            <a:r>
              <a:rPr lang="en-US" b="0" i="0" u="sng" dirty="0">
                <a:solidFill>
                  <a:srgbClr val="3B198F"/>
                </a:solidFill>
                <a:effectLst/>
                <a:latin typeface="Udemy Sans"/>
              </a:rPr>
              <a:t>which helps with folder structures and fine grained access control to the data files.</a:t>
            </a:r>
          </a:p>
          <a:p>
            <a:r>
              <a:rPr lang="en-US" b="0" i="0" u="sng" dirty="0">
                <a:solidFill>
                  <a:srgbClr val="3B198F"/>
                </a:solidFill>
                <a:effectLst/>
                <a:highlight>
                  <a:srgbClr val="F7F9FA"/>
                </a:highlight>
                <a:latin typeface="Udemy Sans"/>
              </a:rPr>
              <a:t>You can leave everything else as default and click through to Networking.</a:t>
            </a:r>
          </a:p>
          <a:p>
            <a:endParaRPr lang="en-US" u="sng" dirty="0">
              <a:solidFill>
                <a:srgbClr val="3B198F"/>
              </a:solidFill>
              <a:highlight>
                <a:srgbClr val="F7F9FA"/>
              </a:highlight>
              <a:latin typeface="Udemy Sans"/>
            </a:endParaRPr>
          </a:p>
          <a:p>
            <a:r>
              <a:rPr lang="en-US" u="sng" dirty="0">
                <a:solidFill>
                  <a:srgbClr val="3B198F"/>
                </a:solidFill>
                <a:highlight>
                  <a:srgbClr val="F7F9FA"/>
                </a:highlight>
                <a:latin typeface="Udemy Sans"/>
              </a:rPr>
              <a:t>After creating Storage account click on Go to resource </a:t>
            </a:r>
          </a:p>
          <a:p>
            <a:r>
              <a:rPr lang="en-US" u="sng" dirty="0">
                <a:solidFill>
                  <a:srgbClr val="3B198F"/>
                </a:solidFill>
                <a:highlight>
                  <a:srgbClr val="F7F9FA"/>
                </a:highlight>
                <a:latin typeface="Udemy Sans"/>
              </a:rPr>
              <a:t>From here you can manage the account</a:t>
            </a:r>
            <a:endParaRPr lang="en-IN" dirty="0"/>
          </a:p>
        </p:txBody>
      </p:sp>
      <p:sp>
        <p:nvSpPr>
          <p:cNvPr id="5" name="Rectangle 4">
            <a:extLst>
              <a:ext uri="{FF2B5EF4-FFF2-40B4-BE49-F238E27FC236}">
                <a16:creationId xmlns:a16="http://schemas.microsoft.com/office/drawing/2014/main" id="{D77B1283-CEA9-DE05-00BA-AAEE59D9DFD6}"/>
              </a:ext>
            </a:extLst>
          </p:cNvPr>
          <p:cNvSpPr/>
          <p:nvPr/>
        </p:nvSpPr>
        <p:spPr>
          <a:xfrm>
            <a:off x="6004890" y="3279913"/>
            <a:ext cx="2276061" cy="4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368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4283-EA18-01DB-69B7-5C06FE397C99}"/>
              </a:ext>
            </a:extLst>
          </p:cNvPr>
          <p:cNvSpPr>
            <a:spLocks noGrp="1"/>
          </p:cNvSpPr>
          <p:nvPr>
            <p:ph type="title"/>
          </p:nvPr>
        </p:nvSpPr>
        <p:spPr>
          <a:xfrm>
            <a:off x="0" y="62188"/>
            <a:ext cx="10515600" cy="618849"/>
          </a:xfrm>
        </p:spPr>
        <p:txBody>
          <a:bodyPr>
            <a:normAutofit fontScale="90000"/>
          </a:bodyPr>
          <a:lstStyle/>
          <a:p>
            <a:r>
              <a:rPr lang="en-IN" dirty="0"/>
              <a:t>Creating containers</a:t>
            </a:r>
          </a:p>
        </p:txBody>
      </p:sp>
      <p:sp>
        <p:nvSpPr>
          <p:cNvPr id="3" name="Content Placeholder 2">
            <a:extLst>
              <a:ext uri="{FF2B5EF4-FFF2-40B4-BE49-F238E27FC236}">
                <a16:creationId xmlns:a16="http://schemas.microsoft.com/office/drawing/2014/main" id="{5DE455B4-DFF5-BD0E-F46A-6635644D4C77}"/>
              </a:ext>
            </a:extLst>
          </p:cNvPr>
          <p:cNvSpPr>
            <a:spLocks noGrp="1"/>
          </p:cNvSpPr>
          <p:nvPr>
            <p:ph idx="1"/>
          </p:nvPr>
        </p:nvSpPr>
        <p:spPr>
          <a:xfrm>
            <a:off x="321365" y="681036"/>
            <a:ext cx="11963399" cy="4082983"/>
          </a:xfrm>
        </p:spPr>
        <p:txBody>
          <a:bodyPr>
            <a:normAutofit fontScale="55000" lnSpcReduction="20000"/>
          </a:bodyPr>
          <a:lstStyle/>
          <a:p>
            <a:r>
              <a:rPr lang="en-IN" dirty="0"/>
              <a:t>Azure Databricks URL</a:t>
            </a:r>
          </a:p>
          <a:p>
            <a:r>
              <a:rPr lang="en-IN" dirty="0"/>
              <a:t>Formula1dlhamza&gt; data storage (sidebar) &gt; containers &gt; +container</a:t>
            </a:r>
          </a:p>
          <a:p>
            <a:endParaRPr lang="en-IN" dirty="0"/>
          </a:p>
          <a:p>
            <a:pPr algn="l"/>
            <a:r>
              <a:rPr lang="en-US" b="0" i="0" dirty="0">
                <a:solidFill>
                  <a:srgbClr val="2D2F31"/>
                </a:solidFill>
                <a:effectLst/>
                <a:latin typeface="Udemy Sans"/>
              </a:rPr>
              <a:t>If you're not familiar with the word Container, it's synonymous with folders or directories.</a:t>
            </a:r>
          </a:p>
          <a:p>
            <a:pPr algn="l"/>
            <a:r>
              <a:rPr lang="en-US" b="0" i="0" dirty="0">
                <a:solidFill>
                  <a:srgbClr val="2D2F31"/>
                </a:solidFill>
                <a:effectLst/>
                <a:latin typeface="Udemy Sans"/>
              </a:rPr>
              <a:t>They are just containers to hold your files, grouped together into one place.</a:t>
            </a:r>
          </a:p>
          <a:p>
            <a:pPr algn="l"/>
            <a:r>
              <a:rPr lang="en-US" b="0" i="0" dirty="0">
                <a:solidFill>
                  <a:srgbClr val="2D2F31"/>
                </a:solidFill>
                <a:effectLst/>
                <a:latin typeface="Udemy Sans"/>
              </a:rPr>
              <a:t>For our project, we are going to have three containers called raw, processed and presentation.</a:t>
            </a:r>
          </a:p>
          <a:p>
            <a:pPr algn="l"/>
            <a:r>
              <a:rPr lang="en-US" b="0" i="0" dirty="0">
                <a:solidFill>
                  <a:srgbClr val="2D2F31"/>
                </a:solidFill>
                <a:effectLst/>
                <a:latin typeface="Udemy Sans"/>
              </a:rPr>
              <a:t>If you are familiar with the Databricks Medallion Architecture, this is synonymous with Bronze, Silver </a:t>
            </a:r>
            <a:r>
              <a:rPr lang="en-US" b="0" i="0" u="sng" dirty="0">
                <a:solidFill>
                  <a:srgbClr val="3B198F"/>
                </a:solidFill>
                <a:effectLst/>
                <a:latin typeface="Udemy Sans"/>
              </a:rPr>
              <a:t>and Gold.</a:t>
            </a:r>
          </a:p>
          <a:p>
            <a:pPr algn="l"/>
            <a:r>
              <a:rPr lang="en-US" u="sng" dirty="0">
                <a:solidFill>
                  <a:srgbClr val="3B198F"/>
                </a:solidFill>
                <a:latin typeface="Udemy Sans"/>
              </a:rPr>
              <a:t>Now upload the circuit.csv file on the demo container,  </a:t>
            </a:r>
            <a:r>
              <a:rPr lang="en-US" b="0" i="0" u="sng" dirty="0">
                <a:solidFill>
                  <a:srgbClr val="3B198F"/>
                </a:solidFill>
                <a:effectLst/>
                <a:highlight>
                  <a:srgbClr val="C0C4FC"/>
                </a:highlight>
                <a:latin typeface="Udemy Sans"/>
              </a:rPr>
              <a:t>so you can use it within Azure.</a:t>
            </a:r>
            <a:endParaRPr lang="en-US" b="0" i="0" u="sng" dirty="0">
              <a:solidFill>
                <a:srgbClr val="3B198F"/>
              </a:solidFill>
              <a:effectLst/>
              <a:latin typeface="Udemy Sans"/>
            </a:endParaRPr>
          </a:p>
          <a:p>
            <a:pPr algn="l"/>
            <a:r>
              <a:rPr lang="en-US" b="0" i="0" dirty="0">
                <a:solidFill>
                  <a:srgbClr val="2D2F31"/>
                </a:solidFill>
                <a:effectLst/>
                <a:latin typeface="Udemy Sans"/>
              </a:rPr>
              <a:t>So this UI allows you to interact with the file as well.</a:t>
            </a:r>
          </a:p>
          <a:p>
            <a:pPr algn="l"/>
            <a:r>
              <a:rPr lang="en-US" b="0" i="0" dirty="0">
                <a:solidFill>
                  <a:srgbClr val="2D2F31"/>
                </a:solidFill>
                <a:effectLst/>
                <a:latin typeface="Udemy Sans"/>
              </a:rPr>
              <a:t>it's very similar to working with any other file system storage, such as in Windows or in Linux.</a:t>
            </a:r>
          </a:p>
          <a:p>
            <a:pPr algn="l"/>
            <a:r>
              <a:rPr lang="en-US" b="0" i="0" dirty="0">
                <a:solidFill>
                  <a:srgbClr val="2D2F31"/>
                </a:solidFill>
                <a:effectLst/>
                <a:highlight>
                  <a:srgbClr val="C0C4FC"/>
                </a:highlight>
                <a:latin typeface="Udemy Sans"/>
              </a:rPr>
              <a:t>you can simply click on Add Directory </a:t>
            </a:r>
            <a:r>
              <a:rPr lang="en-US" b="0" i="0" dirty="0">
                <a:solidFill>
                  <a:srgbClr val="2D2F31"/>
                </a:solidFill>
                <a:effectLst/>
                <a:latin typeface="Udemy Sans"/>
              </a:rPr>
              <a:t>and then create the folders.</a:t>
            </a:r>
          </a:p>
          <a:p>
            <a:pPr algn="l"/>
            <a:r>
              <a:rPr lang="en-US" b="0" i="0" dirty="0">
                <a:solidFill>
                  <a:srgbClr val="2D2F31"/>
                </a:solidFill>
                <a:effectLst/>
                <a:latin typeface="Udemy Sans"/>
              </a:rPr>
              <a:t>You can have any number of nested folders within the container as well.</a:t>
            </a:r>
          </a:p>
          <a:p>
            <a:pPr algn="l"/>
            <a:r>
              <a:rPr lang="en-US" b="0" i="0" dirty="0">
                <a:solidFill>
                  <a:srgbClr val="2D2F31"/>
                </a:solidFill>
                <a:effectLst/>
                <a:latin typeface="Udemy Sans"/>
              </a:rPr>
              <a:t>But there are some limitations with this web user interface.</a:t>
            </a:r>
          </a:p>
          <a:p>
            <a:pPr algn="l"/>
            <a:r>
              <a:rPr lang="en-US" b="0" i="0" u="sng" dirty="0">
                <a:solidFill>
                  <a:srgbClr val="3B198F"/>
                </a:solidFill>
                <a:effectLst/>
                <a:latin typeface="Udemy Sans"/>
              </a:rPr>
              <a:t>Microsoft offers a desktop tool which works better, and we'll look at that in the next lesson.</a:t>
            </a:r>
          </a:p>
          <a:p>
            <a:endParaRPr lang="en-IN" dirty="0"/>
          </a:p>
        </p:txBody>
      </p:sp>
      <p:sp>
        <p:nvSpPr>
          <p:cNvPr id="4" name="Rectangle 3">
            <a:extLst>
              <a:ext uri="{FF2B5EF4-FFF2-40B4-BE49-F238E27FC236}">
                <a16:creationId xmlns:a16="http://schemas.microsoft.com/office/drawing/2014/main" id="{A501A3A1-C0B2-6E87-C9A3-0C45D06845F8}"/>
              </a:ext>
            </a:extLst>
          </p:cNvPr>
          <p:cNvSpPr/>
          <p:nvPr/>
        </p:nvSpPr>
        <p:spPr>
          <a:xfrm>
            <a:off x="4979504" y="964089"/>
            <a:ext cx="993913" cy="2667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1A95DC7-AE57-778C-2E18-FAF4CDB74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65" y="4764019"/>
            <a:ext cx="10882303" cy="1763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ADA70C54-D3CF-838E-95F5-339B01F3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439" y="3724155"/>
            <a:ext cx="1150720" cy="480102"/>
          </a:xfrm>
          <a:prstGeom prst="rect">
            <a:avLst/>
          </a:prstGeom>
        </p:spPr>
      </p:pic>
    </p:spTree>
    <p:extLst>
      <p:ext uri="{BB962C8B-B14F-4D97-AF65-F5344CB8AC3E}">
        <p14:creationId xmlns:p14="http://schemas.microsoft.com/office/powerpoint/2010/main" val="238237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C14-088B-9AF9-96D3-AB48EA4E6AD4}"/>
              </a:ext>
            </a:extLst>
          </p:cNvPr>
          <p:cNvSpPr>
            <a:spLocks noGrp="1"/>
          </p:cNvSpPr>
          <p:nvPr>
            <p:ph type="title"/>
          </p:nvPr>
        </p:nvSpPr>
        <p:spPr>
          <a:xfrm>
            <a:off x="0" y="12492"/>
            <a:ext cx="10515600" cy="668545"/>
          </a:xfrm>
        </p:spPr>
        <p:txBody>
          <a:bodyPr>
            <a:normAutofit fontScale="90000"/>
          </a:bodyPr>
          <a:lstStyle/>
          <a:p>
            <a:r>
              <a:rPr lang="en-IN" dirty="0"/>
              <a:t>Creating </a:t>
            </a:r>
            <a:r>
              <a:rPr lang="en-US" b="0" i="0" dirty="0">
                <a:solidFill>
                  <a:srgbClr val="2D2F31"/>
                </a:solidFill>
                <a:effectLst/>
                <a:latin typeface="Udemy Sans"/>
              </a:rPr>
              <a:t>Azure Storage Explorer</a:t>
            </a:r>
            <a:endParaRPr lang="en-IN" dirty="0"/>
          </a:p>
        </p:txBody>
      </p:sp>
      <p:sp>
        <p:nvSpPr>
          <p:cNvPr id="3" name="Content Placeholder 2">
            <a:extLst>
              <a:ext uri="{FF2B5EF4-FFF2-40B4-BE49-F238E27FC236}">
                <a16:creationId xmlns:a16="http://schemas.microsoft.com/office/drawing/2014/main" id="{D3328665-11F5-EB81-BE92-40FFC3F76E24}"/>
              </a:ext>
            </a:extLst>
          </p:cNvPr>
          <p:cNvSpPr>
            <a:spLocks noGrp="1"/>
          </p:cNvSpPr>
          <p:nvPr>
            <p:ph idx="1"/>
          </p:nvPr>
        </p:nvSpPr>
        <p:spPr>
          <a:xfrm>
            <a:off x="268357" y="681037"/>
            <a:ext cx="11410121" cy="5495926"/>
          </a:xfrm>
        </p:spPr>
        <p:txBody>
          <a:bodyPr>
            <a:noAutofit/>
          </a:bodyPr>
          <a:lstStyle/>
          <a:p>
            <a:pPr algn="l"/>
            <a:r>
              <a:rPr lang="en-US" sz="1400" b="0" i="0" dirty="0">
                <a:solidFill>
                  <a:srgbClr val="2D2F31"/>
                </a:solidFill>
                <a:effectLst/>
                <a:highlight>
                  <a:srgbClr val="C0C4FC"/>
                </a:highlight>
                <a:latin typeface="Udemy Sans"/>
              </a:rPr>
              <a:t>a desktop tool to interact with the Data Lake called</a:t>
            </a:r>
            <a:r>
              <a:rPr lang="en-US" sz="1400" dirty="0">
                <a:solidFill>
                  <a:srgbClr val="2D2F31"/>
                </a:solidFill>
                <a:highlight>
                  <a:srgbClr val="C0C4FC"/>
                </a:highlight>
                <a:latin typeface="Udemy Sans"/>
              </a:rPr>
              <a:t> </a:t>
            </a:r>
            <a:r>
              <a:rPr lang="en-US" sz="1400" b="0" i="0" dirty="0">
                <a:solidFill>
                  <a:srgbClr val="2D2F31"/>
                </a:solidFill>
                <a:effectLst/>
                <a:latin typeface="Udemy Sans"/>
              </a:rPr>
              <a:t>Azure Storage Explorer. For simple use cases, accessing the storage account via the Azure portal, like we did in the last lesson is fine. But when you're working on a large project, it becomes tedious.</a:t>
            </a:r>
          </a:p>
          <a:p>
            <a:pPr algn="l"/>
            <a:r>
              <a:rPr lang="en-US" sz="1400" b="0" i="0" dirty="0">
                <a:solidFill>
                  <a:srgbClr val="2D2F31"/>
                </a:solidFill>
                <a:effectLst/>
                <a:latin typeface="Udemy Sans"/>
              </a:rPr>
              <a:t>For example, this web UI doesn't allow us to upload folders.</a:t>
            </a:r>
          </a:p>
          <a:p>
            <a:pPr algn="l"/>
            <a:r>
              <a:rPr lang="en-US" sz="1400" b="0" i="0" dirty="0">
                <a:solidFill>
                  <a:srgbClr val="2D2F31"/>
                </a:solidFill>
                <a:effectLst/>
                <a:latin typeface="Udemy Sans"/>
              </a:rPr>
              <a:t>We can only upload individual files, and also you can't see all your storage accounts in your subscription in one place.</a:t>
            </a:r>
          </a:p>
          <a:p>
            <a:pPr algn="l"/>
            <a:r>
              <a:rPr lang="en-US" sz="1400" b="0" i="0" dirty="0">
                <a:solidFill>
                  <a:srgbClr val="2D2F31"/>
                </a:solidFill>
                <a:effectLst/>
                <a:latin typeface="Udemy Sans"/>
              </a:rPr>
              <a:t>You need to navigate to each of the storage accounts to see the files and folders in it.</a:t>
            </a:r>
          </a:p>
          <a:p>
            <a:pPr algn="l"/>
            <a:r>
              <a:rPr lang="en-US" sz="1400" b="0" i="0" u="sng" dirty="0">
                <a:solidFill>
                  <a:srgbClr val="3B198F"/>
                </a:solidFill>
                <a:effectLst/>
                <a:latin typeface="Udemy Sans"/>
              </a:rPr>
              <a:t>Azure Storage Explorer desktop version makes all of it a lot easier and offers many more features.</a:t>
            </a:r>
          </a:p>
          <a:p>
            <a:r>
              <a:rPr lang="en-US" sz="1400" b="0" i="0" dirty="0">
                <a:solidFill>
                  <a:srgbClr val="2D2F31"/>
                </a:solidFill>
                <a:effectLst/>
                <a:highlight>
                  <a:srgbClr val="C0C4FC"/>
                </a:highlight>
                <a:latin typeface="Udemy Sans"/>
              </a:rPr>
              <a:t>In order to download the Azure Storage Explorer go to …</a:t>
            </a:r>
            <a:endParaRPr lang="en-IN" sz="1400" dirty="0"/>
          </a:p>
          <a:p>
            <a:r>
              <a:rPr lang="en-IN" sz="1400" dirty="0"/>
              <a:t>Azure Databricks URL</a:t>
            </a:r>
          </a:p>
          <a:p>
            <a:r>
              <a:rPr lang="en-IN" sz="1400" dirty="0"/>
              <a:t>Formula1dlhamza &gt; storage browser ( sidebar) &gt; </a:t>
            </a:r>
            <a:r>
              <a:rPr lang="en-IN" sz="1400" b="0" i="0" u="none" strike="noStrike" dirty="0">
                <a:solidFill>
                  <a:srgbClr val="0078D4"/>
                </a:solidFill>
                <a:effectLst/>
                <a:highlight>
                  <a:srgbClr val="FFFFFF"/>
                </a:highlight>
                <a:latin typeface="Segoe UI" panose="020B0502040204020203" pitchFamily="34" charset="0"/>
                <a:hlinkClick r:id="rId2"/>
              </a:rPr>
              <a:t>Download Azure Storage Explorer</a:t>
            </a:r>
            <a:endParaRPr lang="en-IN" sz="1400" dirty="0"/>
          </a:p>
          <a:p>
            <a:r>
              <a:rPr lang="en-IN" sz="1400" dirty="0"/>
              <a:t>Or Click on the link: </a:t>
            </a:r>
            <a:r>
              <a:rPr lang="en-IN" sz="1400" dirty="0">
                <a:hlinkClick r:id="rId3"/>
              </a:rPr>
              <a:t>https://azure.microsoft.com/en-us/products/storage/storage-explorer/</a:t>
            </a:r>
            <a:endParaRPr lang="en-IN" sz="1400" dirty="0"/>
          </a:p>
          <a:p>
            <a:r>
              <a:rPr lang="en-IN" sz="1400" dirty="0" err="1"/>
              <a:t>Aftet</a:t>
            </a:r>
            <a:r>
              <a:rPr lang="en-IN" sz="1400" dirty="0"/>
              <a:t> downloading and installing the Explorer signed in with Azure.</a:t>
            </a:r>
          </a:p>
          <a:p>
            <a:endParaRPr lang="en-IN" sz="1400" dirty="0"/>
          </a:p>
          <a:p>
            <a:pPr algn="l"/>
            <a:r>
              <a:rPr lang="en-US" sz="1400" b="0" i="0" u="sng" dirty="0">
                <a:solidFill>
                  <a:srgbClr val="3B198F"/>
                </a:solidFill>
                <a:effectLst/>
                <a:highlight>
                  <a:srgbClr val="C0C4FC"/>
                </a:highlight>
                <a:latin typeface="Udemy Sans"/>
              </a:rPr>
              <a:t>First time when you open, you won't see any storage accounts because it's not connected to your subscription.</a:t>
            </a:r>
            <a:endParaRPr lang="en-US" sz="1400" b="0" i="0" u="sng" dirty="0">
              <a:solidFill>
                <a:srgbClr val="3B198F"/>
              </a:solidFill>
              <a:effectLst/>
              <a:latin typeface="Udemy Sans"/>
            </a:endParaRPr>
          </a:p>
          <a:p>
            <a:pPr algn="l"/>
            <a:r>
              <a:rPr lang="en-US" sz="1400" b="0" i="0" dirty="0">
                <a:solidFill>
                  <a:srgbClr val="2D2F31"/>
                </a:solidFill>
                <a:effectLst/>
                <a:latin typeface="Udemy Sans"/>
              </a:rPr>
              <a:t>So in order to connect to your subscription, click on the accounts icon here and then click Sign in with Azure.</a:t>
            </a:r>
          </a:p>
          <a:p>
            <a:pPr algn="l"/>
            <a:r>
              <a:rPr lang="en-US" sz="1400" b="0" i="0" u="sng" dirty="0">
                <a:solidFill>
                  <a:srgbClr val="3B198F"/>
                </a:solidFill>
                <a:effectLst/>
                <a:highlight>
                  <a:srgbClr val="F7F9FA"/>
                </a:highlight>
                <a:latin typeface="Udemy Sans"/>
              </a:rPr>
              <a:t>Leave the environment as Azure and click Next.</a:t>
            </a:r>
          </a:p>
          <a:p>
            <a:pPr algn="l"/>
            <a:endParaRPr lang="en-US" sz="1400" b="0" i="0" dirty="0">
              <a:solidFill>
                <a:srgbClr val="2D2F31"/>
              </a:solidFill>
              <a:effectLst/>
              <a:latin typeface="Udemy Sans"/>
            </a:endParaRPr>
          </a:p>
          <a:p>
            <a:pPr algn="l"/>
            <a:endParaRPr lang="en-US" sz="1400" b="0" i="0" dirty="0">
              <a:solidFill>
                <a:srgbClr val="2D2F31"/>
              </a:solidFill>
              <a:effectLst/>
              <a:latin typeface="Udemy Sans"/>
            </a:endParaRPr>
          </a:p>
          <a:p>
            <a:pPr marL="0" indent="0">
              <a:buNone/>
            </a:pPr>
            <a:endParaRPr lang="en-IN" sz="1400" dirty="0"/>
          </a:p>
        </p:txBody>
      </p:sp>
    </p:spTree>
    <p:extLst>
      <p:ext uri="{BB962C8B-B14F-4D97-AF65-F5344CB8AC3E}">
        <p14:creationId xmlns:p14="http://schemas.microsoft.com/office/powerpoint/2010/main" val="238282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B5A3-BA1E-B20C-A495-9AC2D0D0B538}"/>
              </a:ext>
            </a:extLst>
          </p:cNvPr>
          <p:cNvSpPr>
            <a:spLocks noGrp="1"/>
          </p:cNvSpPr>
          <p:nvPr>
            <p:ph type="title"/>
          </p:nvPr>
        </p:nvSpPr>
        <p:spPr>
          <a:xfrm>
            <a:off x="96354" y="119477"/>
            <a:ext cx="6910733" cy="775045"/>
          </a:xfrm>
        </p:spPr>
        <p:txBody>
          <a:bodyPr>
            <a:normAutofit/>
          </a:bodyPr>
          <a:lstStyle/>
          <a:p>
            <a:r>
              <a:rPr lang="en-IN" sz="3200" b="1" dirty="0"/>
              <a:t>Cluster Policy [V-9]</a:t>
            </a:r>
          </a:p>
        </p:txBody>
      </p:sp>
      <p:sp>
        <p:nvSpPr>
          <p:cNvPr id="3" name="Text Placeholder 2">
            <a:extLst>
              <a:ext uri="{FF2B5EF4-FFF2-40B4-BE49-F238E27FC236}">
                <a16:creationId xmlns:a16="http://schemas.microsoft.com/office/drawing/2014/main" id="{5D78C4D9-34FD-3D93-6D3B-42E70D5C8FE2}"/>
              </a:ext>
            </a:extLst>
          </p:cNvPr>
          <p:cNvSpPr>
            <a:spLocks noGrp="1"/>
          </p:cNvSpPr>
          <p:nvPr>
            <p:ph type="body" idx="1"/>
          </p:nvPr>
        </p:nvSpPr>
        <p:spPr>
          <a:xfrm>
            <a:off x="258417" y="1033671"/>
            <a:ext cx="11089033" cy="5055980"/>
          </a:xfrm>
        </p:spPr>
        <p:txBody>
          <a:bodyPr/>
          <a:lstStyle/>
          <a:p>
            <a:r>
              <a:rPr lang="en-IN" dirty="0"/>
              <a:t>Creating Cluster Policy</a:t>
            </a:r>
          </a:p>
          <a:p>
            <a:r>
              <a:rPr lang="en-IN" dirty="0"/>
              <a:t>Databricks &gt; Compute (sidebar) &gt; Policy </a:t>
            </a:r>
          </a:p>
          <a:p>
            <a:endParaRPr lang="en-IN" dirty="0"/>
          </a:p>
        </p:txBody>
      </p:sp>
      <p:pic>
        <p:nvPicPr>
          <p:cNvPr id="5" name="Picture 4">
            <a:extLst>
              <a:ext uri="{FF2B5EF4-FFF2-40B4-BE49-F238E27FC236}">
                <a16:creationId xmlns:a16="http://schemas.microsoft.com/office/drawing/2014/main" id="{6266A974-53EE-1409-40D7-7C542528E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89" y="2154584"/>
            <a:ext cx="10503805" cy="3313136"/>
          </a:xfrm>
          <a:prstGeom prst="rect">
            <a:avLst/>
          </a:prstGeom>
        </p:spPr>
      </p:pic>
      <p:sp>
        <p:nvSpPr>
          <p:cNvPr id="7" name="TextBox 6">
            <a:extLst>
              <a:ext uri="{FF2B5EF4-FFF2-40B4-BE49-F238E27FC236}">
                <a16:creationId xmlns:a16="http://schemas.microsoft.com/office/drawing/2014/main" id="{94E1D6A6-28DD-F894-EA69-9C31E610AA6A}"/>
              </a:ext>
            </a:extLst>
          </p:cNvPr>
          <p:cNvSpPr txBox="1"/>
          <p:nvPr/>
        </p:nvSpPr>
        <p:spPr>
          <a:xfrm>
            <a:off x="2224156" y="3429000"/>
            <a:ext cx="5269948" cy="923330"/>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There are four Cluster policies available.</a:t>
            </a:r>
            <a:endParaRPr lang="en-US" b="0" i="0" dirty="0">
              <a:solidFill>
                <a:srgbClr val="2D2F31"/>
              </a:solidFill>
              <a:effectLst/>
              <a:latin typeface="Udemy Sans"/>
            </a:endParaRPr>
          </a:p>
          <a:p>
            <a:pPr algn="l"/>
            <a:r>
              <a:rPr lang="en-US" b="0" i="0" u="sng" dirty="0">
                <a:solidFill>
                  <a:srgbClr val="3B198F"/>
                </a:solidFill>
                <a:effectLst/>
                <a:latin typeface="Udemy Sans"/>
              </a:rPr>
              <a:t>They are default policies created by Databricks for us.</a:t>
            </a:r>
          </a:p>
          <a:p>
            <a:pPr algn="l"/>
            <a:r>
              <a:rPr lang="en-US" b="0" i="0" dirty="0">
                <a:solidFill>
                  <a:srgbClr val="2D2F31"/>
                </a:solidFill>
                <a:effectLst/>
                <a:latin typeface="Udemy Sans"/>
              </a:rPr>
              <a:t>If one of them suits our needs, we can simply use that.</a:t>
            </a:r>
          </a:p>
        </p:txBody>
      </p:sp>
      <p:sp>
        <p:nvSpPr>
          <p:cNvPr id="11" name="TextBox 10">
            <a:extLst>
              <a:ext uri="{FF2B5EF4-FFF2-40B4-BE49-F238E27FC236}">
                <a16:creationId xmlns:a16="http://schemas.microsoft.com/office/drawing/2014/main" id="{A1D5BAF9-0E6A-51AA-A4BC-75DA69B54C57}"/>
              </a:ext>
            </a:extLst>
          </p:cNvPr>
          <p:cNvSpPr txBox="1"/>
          <p:nvPr/>
        </p:nvSpPr>
        <p:spPr>
          <a:xfrm>
            <a:off x="2047361" y="2154584"/>
            <a:ext cx="6127474" cy="1200329"/>
          </a:xfrm>
          <a:prstGeom prst="rect">
            <a:avLst/>
          </a:prstGeom>
          <a:noFill/>
        </p:spPr>
        <p:txBody>
          <a:bodyPr wrap="square">
            <a:spAutoFit/>
          </a:bodyPr>
          <a:lstStyle/>
          <a:p>
            <a:pPr algn="l"/>
            <a:r>
              <a:rPr lang="en-US" b="0" i="0" dirty="0">
                <a:solidFill>
                  <a:srgbClr val="2D2F31"/>
                </a:solidFill>
                <a:effectLst/>
                <a:latin typeface="Udemy Sans"/>
              </a:rPr>
              <a:t>Also, we have the option to create another Policy, based on one of these policies available and override</a:t>
            </a:r>
          </a:p>
          <a:p>
            <a:pPr algn="l"/>
            <a:r>
              <a:rPr lang="en-US" b="0" i="0" dirty="0">
                <a:solidFill>
                  <a:srgbClr val="2D2F31"/>
                </a:solidFill>
                <a:effectLst/>
                <a:latin typeface="Udemy Sans"/>
              </a:rPr>
              <a:t>certain attributes.</a:t>
            </a:r>
          </a:p>
          <a:p>
            <a:pPr algn="l"/>
            <a:r>
              <a:rPr lang="en-US" b="0" i="0" dirty="0">
                <a:solidFill>
                  <a:srgbClr val="2D2F31"/>
                </a:solidFill>
                <a:effectLst/>
                <a:highlight>
                  <a:srgbClr val="C0C4FC"/>
                </a:highlight>
                <a:latin typeface="Udemy Sans"/>
              </a:rPr>
              <a:t>So that makes it easier to create a Policy.</a:t>
            </a:r>
            <a:endParaRPr lang="en-US" b="0" i="0" dirty="0">
              <a:solidFill>
                <a:srgbClr val="2D2F31"/>
              </a:solidFill>
              <a:effectLst/>
              <a:latin typeface="Udemy Sans"/>
            </a:endParaRPr>
          </a:p>
        </p:txBody>
      </p:sp>
    </p:spTree>
    <p:extLst>
      <p:ext uri="{BB962C8B-B14F-4D97-AF65-F5344CB8AC3E}">
        <p14:creationId xmlns:p14="http://schemas.microsoft.com/office/powerpoint/2010/main" val="24026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9D418-41BC-E16F-59EC-B5D8C02B66B7}"/>
              </a:ext>
            </a:extLst>
          </p:cNvPr>
          <p:cNvSpPr>
            <a:spLocks noGrp="1"/>
          </p:cNvSpPr>
          <p:nvPr>
            <p:ph idx="1"/>
          </p:nvPr>
        </p:nvSpPr>
        <p:spPr>
          <a:xfrm>
            <a:off x="172278" y="142499"/>
            <a:ext cx="11625470" cy="6158910"/>
          </a:xfrm>
        </p:spPr>
        <p:txBody>
          <a:bodyPr>
            <a:normAutofit fontScale="62500" lnSpcReduction="20000"/>
          </a:bodyPr>
          <a:lstStyle/>
          <a:p>
            <a:pPr algn="l"/>
            <a:r>
              <a:rPr lang="en-US" b="0" i="0" dirty="0">
                <a:solidFill>
                  <a:srgbClr val="2D2F31"/>
                </a:solidFill>
                <a:effectLst/>
                <a:highlight>
                  <a:srgbClr val="C0C4FC"/>
                </a:highlight>
                <a:latin typeface="Udemy Sans"/>
              </a:rPr>
              <a:t>After logged in using your Azure account then </a:t>
            </a:r>
            <a:r>
              <a:rPr lang="en-US" b="0" i="0" u="sng" dirty="0">
                <a:solidFill>
                  <a:srgbClr val="3B198F"/>
                </a:solidFill>
                <a:effectLst/>
                <a:highlight>
                  <a:srgbClr val="C0C4FC"/>
                </a:highlight>
                <a:latin typeface="Udemy Sans"/>
              </a:rPr>
              <a:t>make sure that you select your default directory and the subscription. </a:t>
            </a:r>
            <a:r>
              <a:rPr lang="en-US" b="0" i="0" dirty="0">
                <a:solidFill>
                  <a:srgbClr val="2D2F31"/>
                </a:solidFill>
                <a:effectLst/>
                <a:highlight>
                  <a:srgbClr val="C0C4FC"/>
                </a:highlight>
                <a:latin typeface="Udemy Sans"/>
              </a:rPr>
              <a:t>	</a:t>
            </a:r>
          </a:p>
          <a:p>
            <a:pPr algn="l"/>
            <a:r>
              <a:rPr lang="en-US" b="0" i="0" u="sng" dirty="0">
                <a:solidFill>
                  <a:srgbClr val="3B198F"/>
                </a:solidFill>
                <a:effectLst/>
                <a:latin typeface="Udemy Sans"/>
              </a:rPr>
              <a:t>So if you are using a free subscription or a Pay As You Go subscription and you haven't made any changes to Active </a:t>
            </a:r>
            <a:r>
              <a:rPr lang="en-US" b="0" i="0" dirty="0">
                <a:solidFill>
                  <a:srgbClr val="2D2F31"/>
                </a:solidFill>
                <a:effectLst/>
                <a:latin typeface="Udemy Sans"/>
              </a:rPr>
              <a:t>Directory, then you will also have your subscription under the Default Directory.</a:t>
            </a:r>
          </a:p>
          <a:p>
            <a:pPr algn="l"/>
            <a:r>
              <a:rPr lang="en-US" dirty="0">
                <a:solidFill>
                  <a:srgbClr val="2D2F31"/>
                </a:solidFill>
                <a:latin typeface="Udemy Sans"/>
              </a:rPr>
              <a:t>Then click on                         &gt;                                                                   &gt;</a:t>
            </a:r>
          </a:p>
          <a:p>
            <a:pPr algn="l"/>
            <a:r>
              <a:rPr lang="en-US" b="0" i="0" dirty="0">
                <a:solidFill>
                  <a:srgbClr val="2D2F31"/>
                </a:solidFill>
                <a:effectLst/>
                <a:latin typeface="Udemy Sans"/>
              </a:rPr>
              <a:t>Open Explorer &gt; subscription (free trial) &gt; Storage Account &gt;</a:t>
            </a:r>
          </a:p>
          <a:p>
            <a:pPr algn="l"/>
            <a:r>
              <a:rPr lang="en-US" b="0" i="0" dirty="0">
                <a:solidFill>
                  <a:srgbClr val="2D2F31"/>
                </a:solidFill>
                <a:effectLst/>
                <a:latin typeface="Udemy Sans"/>
              </a:rPr>
              <a:t>We can see our all storage accounts in one place and even copy data between the storage accounts, just by simply right-clicking and copying and pasting into another </a:t>
            </a:r>
            <a:r>
              <a:rPr lang="en-US" b="0" i="0" u="sng" dirty="0">
                <a:solidFill>
                  <a:srgbClr val="3B198F"/>
                </a:solidFill>
                <a:effectLst/>
                <a:latin typeface="Udemy Sans"/>
              </a:rPr>
              <a:t>storage account. One of the storage account that I created is …</a:t>
            </a:r>
          </a:p>
          <a:p>
            <a:pPr marL="0" indent="0" algn="l">
              <a:buNone/>
            </a:pPr>
            <a:r>
              <a:rPr lang="en-US" b="0" i="0" dirty="0">
                <a:solidFill>
                  <a:srgbClr val="2D2F31"/>
                </a:solidFill>
                <a:effectLst/>
                <a:latin typeface="Udemy Sans"/>
              </a:rPr>
              <a:t> formula1dlhamza&gt; blob containers &gt;</a:t>
            </a:r>
          </a:p>
          <a:p>
            <a:r>
              <a:rPr lang="en-IN" dirty="0"/>
              <a:t> You can see all the containers that we created earlier (row, processed and presentation) and also the .csv file that we added to the demo container.</a:t>
            </a:r>
          </a:p>
          <a:p>
            <a:pPr algn="l"/>
            <a:r>
              <a:rPr lang="en-US" b="0" i="0" dirty="0">
                <a:solidFill>
                  <a:srgbClr val="2D2F31"/>
                </a:solidFill>
                <a:effectLst/>
                <a:highlight>
                  <a:srgbClr val="C0C4FC"/>
                </a:highlight>
                <a:latin typeface="Udemy Sans"/>
              </a:rPr>
              <a:t>You can simply copy the file and paste it in another container or whatever you want to do.</a:t>
            </a:r>
            <a:endParaRPr lang="en-US" b="0" i="0" dirty="0">
              <a:solidFill>
                <a:srgbClr val="2D2F31"/>
              </a:solidFill>
              <a:effectLst/>
              <a:latin typeface="Udemy Sans"/>
            </a:endParaRPr>
          </a:p>
          <a:p>
            <a:pPr algn="l"/>
            <a:r>
              <a:rPr lang="en-US" b="0" i="0" dirty="0">
                <a:solidFill>
                  <a:srgbClr val="2D2F31"/>
                </a:solidFill>
                <a:effectLst/>
                <a:latin typeface="Udemy Sans"/>
              </a:rPr>
              <a:t>And also you can upload files as well as folders from the Upload button.</a:t>
            </a:r>
          </a:p>
          <a:p>
            <a:pPr algn="l"/>
            <a:r>
              <a:rPr lang="en-US" b="0" i="0" dirty="0">
                <a:solidFill>
                  <a:srgbClr val="2D2F31"/>
                </a:solidFill>
                <a:effectLst/>
                <a:latin typeface="Udemy Sans"/>
              </a:rPr>
              <a:t>And also you can download the entire contents of the container or just one file, and you can do much more from here,</a:t>
            </a:r>
          </a:p>
          <a:p>
            <a:pPr algn="l"/>
            <a:r>
              <a:rPr lang="en-US" b="0" i="0" dirty="0">
                <a:solidFill>
                  <a:srgbClr val="2D2F31"/>
                </a:solidFill>
                <a:effectLst/>
                <a:latin typeface="Udemy Sans"/>
              </a:rPr>
              <a:t>you've got the Copy and Paste we talked about previously.</a:t>
            </a:r>
          </a:p>
          <a:p>
            <a:pPr algn="l"/>
            <a:r>
              <a:rPr lang="en-US" b="0" i="0" dirty="0">
                <a:solidFill>
                  <a:srgbClr val="2D2F31"/>
                </a:solidFill>
                <a:effectLst/>
                <a:latin typeface="Udemy Sans"/>
              </a:rPr>
              <a:t>You can Clone a file, you can Rename, you can Move it to another place, you can even manage ACLs</a:t>
            </a:r>
          </a:p>
          <a:p>
            <a:pPr algn="l"/>
            <a:r>
              <a:rPr lang="en-US" b="0" i="0" dirty="0">
                <a:solidFill>
                  <a:srgbClr val="2D2F31"/>
                </a:solidFill>
                <a:effectLst/>
                <a:highlight>
                  <a:srgbClr val="C0C4FC"/>
                </a:highlight>
                <a:latin typeface="Udemy Sans"/>
              </a:rPr>
              <a:t>And also you can even create a shared access signature from here by right clicking on the container</a:t>
            </a:r>
            <a:endParaRPr lang="en-US" b="0" i="0" dirty="0">
              <a:solidFill>
                <a:srgbClr val="2D2F31"/>
              </a:solidFill>
              <a:effectLst/>
              <a:latin typeface="Udemy Sans"/>
            </a:endParaRPr>
          </a:p>
          <a:p>
            <a:pPr algn="l"/>
            <a:r>
              <a:rPr lang="en-US" b="0" i="0" u="sng" dirty="0">
                <a:solidFill>
                  <a:srgbClr val="3B198F"/>
                </a:solidFill>
                <a:effectLst/>
                <a:latin typeface="Udemy Sans"/>
              </a:rPr>
              <a:t>As you can see, the Get Shared Access Signature will give you the Shared Access Signature as well.</a:t>
            </a:r>
          </a:p>
          <a:p>
            <a:pPr algn="l"/>
            <a:r>
              <a:rPr lang="en-US" b="0" i="0" dirty="0">
                <a:solidFill>
                  <a:srgbClr val="2D2F31"/>
                </a:solidFill>
                <a:effectLst/>
                <a:latin typeface="Udemy Sans"/>
              </a:rPr>
              <a:t>As you can see, it's a handy tool to have in your workstation when you're working on a production environment.</a:t>
            </a:r>
          </a:p>
          <a:p>
            <a:endParaRPr lang="en-IN" dirty="0"/>
          </a:p>
        </p:txBody>
      </p:sp>
      <p:pic>
        <p:nvPicPr>
          <p:cNvPr id="5" name="Picture 4">
            <a:extLst>
              <a:ext uri="{FF2B5EF4-FFF2-40B4-BE49-F238E27FC236}">
                <a16:creationId xmlns:a16="http://schemas.microsoft.com/office/drawing/2014/main" id="{87CF7988-D927-FF85-C795-801D4755C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717" y="1063485"/>
            <a:ext cx="891907" cy="437322"/>
          </a:xfrm>
          <a:prstGeom prst="rect">
            <a:avLst/>
          </a:prstGeom>
        </p:spPr>
      </p:pic>
      <p:pic>
        <p:nvPicPr>
          <p:cNvPr id="7" name="Picture 6">
            <a:extLst>
              <a:ext uri="{FF2B5EF4-FFF2-40B4-BE49-F238E27FC236}">
                <a16:creationId xmlns:a16="http://schemas.microsoft.com/office/drawing/2014/main" id="{9EC03DEC-79C5-3077-14CA-F9AC02325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458" y="1152753"/>
            <a:ext cx="2558934" cy="288417"/>
          </a:xfrm>
          <a:prstGeom prst="rect">
            <a:avLst/>
          </a:prstGeom>
        </p:spPr>
      </p:pic>
    </p:spTree>
    <p:extLst>
      <p:ext uri="{BB962C8B-B14F-4D97-AF65-F5344CB8AC3E}">
        <p14:creationId xmlns:p14="http://schemas.microsoft.com/office/powerpoint/2010/main" val="1245321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5F54-9615-7F48-CD7B-90692757DCA7}"/>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7E82AC5-914A-20A7-3B55-B92F34E503E6}"/>
              </a:ext>
            </a:extLst>
          </p:cNvPr>
          <p:cNvSpPr>
            <a:spLocks noGrp="1"/>
          </p:cNvSpPr>
          <p:nvPr>
            <p:ph idx="1"/>
          </p:nvPr>
        </p:nvSpPr>
        <p:spPr>
          <a:xfrm>
            <a:off x="487017" y="933173"/>
            <a:ext cx="10866783" cy="5243790"/>
          </a:xfrm>
        </p:spPr>
        <p:txBody>
          <a:bodyPr>
            <a:normAutofit fontScale="70000" lnSpcReduction="20000"/>
          </a:bodyPr>
          <a:lstStyle/>
          <a:p>
            <a:r>
              <a:rPr lang="en-IN" dirty="0"/>
              <a:t>Creating a new folder in the workspace, named Forlmula1, and also creating a subfolder in the Formula1 folder, named set-up.</a:t>
            </a:r>
          </a:p>
          <a:p>
            <a:pPr algn="l"/>
            <a:r>
              <a:rPr lang="en-IN" dirty="0"/>
              <a:t>In Set-up folder create new notebook named 1.access_adls_using_access_keys.</a:t>
            </a:r>
          </a:p>
          <a:p>
            <a:pPr algn="l"/>
            <a:r>
              <a:rPr lang="en-IN" b="0" i="0" u="sng" dirty="0">
                <a:solidFill>
                  <a:srgbClr val="3B198F"/>
                </a:solidFill>
                <a:effectLst/>
                <a:latin typeface="Udemy Sans"/>
              </a:rPr>
              <a:t>Default language: python</a:t>
            </a:r>
            <a:endParaRPr lang="en-US" b="0" i="0" u="sng" dirty="0">
              <a:solidFill>
                <a:srgbClr val="3B198F"/>
              </a:solidFill>
              <a:effectLst/>
              <a:latin typeface="Udemy Sans"/>
            </a:endParaRPr>
          </a:p>
          <a:p>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folders and files  present in demo storage</a:t>
            </a:r>
            <a:endParaRPr lang="en-IN" dirty="0"/>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the same thing as above but in tabular format / readable format.</a:t>
            </a:r>
          </a:p>
          <a:p>
            <a:endParaRPr lang="en-IN" b="0" dirty="0">
              <a:solidFill>
                <a:srgbClr val="3B3B3B"/>
              </a:solidFill>
              <a:effectLst/>
              <a:highlight>
                <a:srgbClr val="F6F7F9"/>
              </a:highlight>
              <a:latin typeface="Menlo"/>
              <a:sym typeface="Wingdings" panose="05000000000000000000" pitchFamily="2" charset="2"/>
            </a:endParaRPr>
          </a:p>
          <a:p>
            <a:r>
              <a:rPr lang="en-IN" b="0" dirty="0">
                <a:solidFill>
                  <a:srgbClr val="3B3B3B"/>
                </a:solidFill>
                <a:effectLst/>
                <a:highlight>
                  <a:srgbClr val="F6F7F9"/>
                </a:highlight>
                <a:latin typeface="Menlo"/>
              </a:rPr>
              <a:t>Before running the above code you must have to add an access key </a:t>
            </a:r>
            <a:r>
              <a:rPr lang="en-IN" dirty="0">
                <a:solidFill>
                  <a:srgbClr val="3B3B3B"/>
                </a:solidFill>
                <a:highlight>
                  <a:srgbClr val="F6F7F9"/>
                </a:highlight>
                <a:latin typeface="Menlo"/>
              </a:rPr>
              <a:t>o</a:t>
            </a:r>
            <a:r>
              <a:rPr lang="en-IN" b="0" dirty="0">
                <a:solidFill>
                  <a:srgbClr val="3B3B3B"/>
                </a:solidFill>
                <a:effectLst/>
                <a:highlight>
                  <a:srgbClr val="F6F7F9"/>
                </a:highlight>
                <a:latin typeface="Menlo"/>
              </a:rPr>
              <a:t>therwise it will give an error</a:t>
            </a:r>
          </a:p>
          <a:p>
            <a:pPr algn="l"/>
            <a:r>
              <a:rPr lang="en-US" dirty="0">
                <a:solidFill>
                  <a:srgbClr val="2D2F31"/>
                </a:solidFill>
                <a:latin typeface="Udemy Sans"/>
              </a:rPr>
              <a:t>It</a:t>
            </a:r>
            <a:r>
              <a:rPr lang="en-US" b="0" i="0" dirty="0">
                <a:solidFill>
                  <a:srgbClr val="2D2F31"/>
                </a:solidFill>
                <a:effectLst/>
                <a:latin typeface="Udemy Sans"/>
              </a:rPr>
              <a:t>'s given us the error message to say that it doesn't have the key to access the storage account.</a:t>
            </a:r>
          </a:p>
          <a:p>
            <a:pPr algn="l"/>
            <a:r>
              <a:rPr lang="en-US" u="sng" dirty="0">
                <a:solidFill>
                  <a:srgbClr val="3B198F"/>
                </a:solidFill>
                <a:latin typeface="Udemy Sans"/>
              </a:rPr>
              <a:t>U</a:t>
            </a:r>
            <a:r>
              <a:rPr lang="en-US" b="0" i="0" u="sng" dirty="0">
                <a:solidFill>
                  <a:srgbClr val="3B198F"/>
                </a:solidFill>
                <a:effectLst/>
                <a:latin typeface="Udemy Sans"/>
              </a:rPr>
              <a:t>se access keys to authenticate.</a:t>
            </a:r>
          </a:p>
          <a:p>
            <a:endParaRPr lang="en-IN" dirty="0"/>
          </a:p>
          <a:p>
            <a:endParaRPr lang="en-IN" dirty="0"/>
          </a:p>
          <a:p>
            <a:endParaRPr lang="en-IN" dirty="0"/>
          </a:p>
          <a:p>
            <a:r>
              <a:rPr lang="en-IN" dirty="0"/>
              <a:t>Some links:</a:t>
            </a:r>
            <a:br>
              <a:rPr lang="en-IN" dirty="0"/>
            </a:br>
            <a:r>
              <a:rPr lang="en-US" sz="2200" i="0" dirty="0">
                <a:solidFill>
                  <a:srgbClr val="161616"/>
                </a:solidFill>
                <a:effectLst/>
                <a:highlight>
                  <a:srgbClr val="FFFFFF"/>
                </a:highlight>
                <a:latin typeface="Segoe UI" panose="020B0502040204020203" pitchFamily="34" charset="0"/>
                <a:hlinkClick r:id="rId2"/>
              </a:rPr>
              <a:t>Connect to Azure Data Lake Storage Gen2 and Blob Storage</a:t>
            </a:r>
            <a:endParaRPr lang="en-US" sz="2200" i="0" dirty="0">
              <a:solidFill>
                <a:srgbClr val="161616"/>
              </a:solidFill>
              <a:effectLst/>
              <a:highlight>
                <a:srgbClr val="FFFFFF"/>
              </a:highlight>
              <a:latin typeface="Segoe UI" panose="020B0502040204020203" pitchFamily="34" charset="0"/>
            </a:endParaRPr>
          </a:p>
          <a:p>
            <a:endParaRPr lang="en-IN" dirty="0"/>
          </a:p>
        </p:txBody>
      </p:sp>
      <p:sp>
        <p:nvSpPr>
          <p:cNvPr id="4" name="TextBox 3">
            <a:extLst>
              <a:ext uri="{FF2B5EF4-FFF2-40B4-BE49-F238E27FC236}">
                <a16:creationId xmlns:a16="http://schemas.microsoft.com/office/drawing/2014/main" id="{7A159349-7355-0443-D8F8-0B2C02707485}"/>
              </a:ext>
            </a:extLst>
          </p:cNvPr>
          <p:cNvSpPr txBox="1"/>
          <p:nvPr/>
        </p:nvSpPr>
        <p:spPr>
          <a:xfrm>
            <a:off x="111719" y="112991"/>
            <a:ext cx="726481" cy="369332"/>
          </a:xfrm>
          <a:prstGeom prst="rect">
            <a:avLst/>
          </a:prstGeom>
          <a:noFill/>
        </p:spPr>
        <p:txBody>
          <a:bodyPr wrap="none" rtlCol="0">
            <a:spAutoFit/>
          </a:bodyPr>
          <a:lstStyle/>
          <a:p>
            <a:r>
              <a:rPr lang="en-IN" dirty="0"/>
              <a:t>V - 29</a:t>
            </a:r>
          </a:p>
        </p:txBody>
      </p:sp>
    </p:spTree>
    <p:extLst>
      <p:ext uri="{BB962C8B-B14F-4D97-AF65-F5344CB8AC3E}">
        <p14:creationId xmlns:p14="http://schemas.microsoft.com/office/powerpoint/2010/main" val="380618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9E81-AEEF-B7B1-DBDE-77EFFB90115D}"/>
              </a:ext>
            </a:extLst>
          </p:cNvPr>
          <p:cNvSpPr>
            <a:spLocks noGrp="1"/>
          </p:cNvSpPr>
          <p:nvPr>
            <p:ph type="title"/>
          </p:nvPr>
        </p:nvSpPr>
        <p:spPr>
          <a:xfrm>
            <a:off x="69574" y="1"/>
            <a:ext cx="11284226" cy="1073426"/>
          </a:xfrm>
        </p:spPr>
        <p:txBody>
          <a:bodyPr>
            <a:normAutofit/>
          </a:bodyPr>
          <a:lstStyle/>
          <a:p>
            <a:r>
              <a:rPr lang="en-US" sz="3200" u="sng" dirty="0">
                <a:solidFill>
                  <a:srgbClr val="3B198F"/>
                </a:solidFill>
                <a:latin typeface="Udemy Sans"/>
              </a:rPr>
              <a:t>U</a:t>
            </a:r>
            <a:r>
              <a:rPr lang="en-US" sz="3200" b="0" i="0" u="sng" dirty="0">
                <a:solidFill>
                  <a:srgbClr val="3B198F"/>
                </a:solidFill>
                <a:effectLst/>
                <a:latin typeface="Udemy Sans"/>
              </a:rPr>
              <a:t>se access keys to authenticate.</a:t>
            </a:r>
            <a:br>
              <a:rPr lang="en-US" sz="3200" b="0" i="0" u="sng" dirty="0">
                <a:solidFill>
                  <a:srgbClr val="3B198F"/>
                </a:solidFill>
                <a:effectLst/>
                <a:latin typeface="Udemy Sans"/>
              </a:rPr>
            </a:br>
            <a:endParaRPr lang="en-IN" sz="3200" dirty="0"/>
          </a:p>
        </p:txBody>
      </p:sp>
      <p:sp>
        <p:nvSpPr>
          <p:cNvPr id="3" name="Content Placeholder 2">
            <a:extLst>
              <a:ext uri="{FF2B5EF4-FFF2-40B4-BE49-F238E27FC236}">
                <a16:creationId xmlns:a16="http://schemas.microsoft.com/office/drawing/2014/main" id="{80A96817-F59B-66B6-94CE-7D01031E1AE9}"/>
              </a:ext>
            </a:extLst>
          </p:cNvPr>
          <p:cNvSpPr>
            <a:spLocks noGrp="1"/>
          </p:cNvSpPr>
          <p:nvPr>
            <p:ph idx="1"/>
          </p:nvPr>
        </p:nvSpPr>
        <p:spPr>
          <a:xfrm>
            <a:off x="178904" y="556591"/>
            <a:ext cx="12013096" cy="6301408"/>
          </a:xfrm>
        </p:spPr>
        <p:txBody>
          <a:bodyPr>
            <a:normAutofit fontScale="62500" lnSpcReduction="20000"/>
          </a:bodyPr>
          <a:lstStyle/>
          <a:p>
            <a:r>
              <a:rPr lang="en-IN" dirty="0"/>
              <a:t>Go to Azure Account</a:t>
            </a:r>
          </a:p>
          <a:p>
            <a:r>
              <a:rPr lang="en-IN" dirty="0"/>
              <a:t>Go to storage account (formula1dlhamza)</a:t>
            </a:r>
          </a:p>
          <a:p>
            <a:r>
              <a:rPr lang="en-IN" dirty="0"/>
              <a:t>formula1dlhamza &gt; security + networking &gt; access keys &gt; show (key1)</a:t>
            </a:r>
          </a:p>
          <a:p>
            <a:r>
              <a:rPr lang="en-IN" dirty="0"/>
              <a:t>Copy the key and paste in the cell as in the given below format.</a:t>
            </a:r>
          </a:p>
          <a:p>
            <a:r>
              <a:rPr lang="en-IN" dirty="0" err="1"/>
              <a:t>spark.conf.set</a:t>
            </a:r>
            <a:r>
              <a:rPr lang="en-IN" dirty="0"/>
              <a:t>(“</a:t>
            </a:r>
            <a:r>
              <a:rPr lang="en-IN" dirty="0" err="1">
                <a:solidFill>
                  <a:srgbClr val="FF0000"/>
                </a:solidFill>
              </a:rPr>
              <a:t>fs.azure.account.key</a:t>
            </a:r>
            <a:r>
              <a:rPr lang="en-IN" dirty="0">
                <a:solidFill>
                  <a:srgbClr val="FF0000"/>
                </a:solidFill>
              </a:rPr>
              <a:t>.&lt;storage-account&gt;.dfs.core.windows.net"</a:t>
            </a:r>
            <a:r>
              <a:rPr lang="en-IN" dirty="0"/>
              <a:t>,</a:t>
            </a:r>
            <a:r>
              <a:rPr lang="en-IN" dirty="0">
                <a:solidFill>
                  <a:srgbClr val="FF0000"/>
                </a:solidFill>
              </a:rPr>
              <a:t> “</a:t>
            </a:r>
            <a:r>
              <a:rPr lang="en-IN" dirty="0"/>
              <a:t>&lt;access key&gt;</a:t>
            </a:r>
            <a:r>
              <a:rPr lang="en-IN" dirty="0">
                <a:solidFill>
                  <a:srgbClr val="FF0000"/>
                </a:solidFill>
              </a:rPr>
              <a:t>”</a:t>
            </a:r>
            <a:r>
              <a:rPr lang="en-IN" dirty="0"/>
              <a:t>)</a:t>
            </a:r>
          </a:p>
          <a:p>
            <a:r>
              <a:rPr lang="en-IN" dirty="0"/>
              <a:t>Hare &lt;storage-account&gt; </a:t>
            </a:r>
            <a:r>
              <a:rPr lang="en-IN" dirty="0">
                <a:sym typeface="Wingdings" panose="05000000000000000000" pitchFamily="2" charset="2"/>
              </a:rPr>
              <a:t> formula1dlhamza </a:t>
            </a:r>
          </a:p>
          <a:p>
            <a:r>
              <a:rPr lang="en-IN" dirty="0"/>
              <a:t>&lt;access key&gt; </a:t>
            </a:r>
            <a:r>
              <a:rPr lang="en-IN" dirty="0">
                <a:sym typeface="Wingdings" panose="05000000000000000000" pitchFamily="2" charset="2"/>
              </a:rPr>
              <a:t> above copied key </a:t>
            </a:r>
          </a:p>
          <a:p>
            <a:r>
              <a:rPr lang="en-IN" dirty="0">
                <a:sym typeface="Wingdings" panose="05000000000000000000" pitchFamily="2" charset="2"/>
              </a:rPr>
              <a:t>Run the bello command in the next cell to display files in the demo storage folder</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a:t>
            </a:r>
          </a:p>
          <a:p>
            <a:r>
              <a:rPr lang="en-IN" dirty="0">
                <a:solidFill>
                  <a:srgbClr val="3B3B3B"/>
                </a:solidFill>
                <a:highlight>
                  <a:srgbClr val="F6F7F9"/>
                </a:highlight>
                <a:latin typeface="Menlo"/>
              </a:rPr>
              <a:t>In my demo folder circuit.csv file is present, so it display that.</a:t>
            </a:r>
          </a:p>
          <a:p>
            <a:pPr algn="l"/>
            <a:r>
              <a:rPr lang="en-US" b="0" i="0" dirty="0">
                <a:solidFill>
                  <a:srgbClr val="2D2F31"/>
                </a:solidFill>
                <a:effectLst/>
                <a:latin typeface="Udemy Sans"/>
              </a:rPr>
              <a:t>If you want to read the contents of the circuits.csv file, we can use the Spark </a:t>
            </a:r>
            <a:r>
              <a:rPr lang="en-US" b="0" i="0" dirty="0" err="1">
                <a:solidFill>
                  <a:srgbClr val="2D2F31"/>
                </a:solidFill>
                <a:effectLst/>
                <a:latin typeface="Udemy Sans"/>
              </a:rPr>
              <a:t>DataFrame</a:t>
            </a:r>
            <a:r>
              <a:rPr lang="en-US" b="0" i="0" dirty="0">
                <a:solidFill>
                  <a:srgbClr val="2D2F31"/>
                </a:solidFill>
                <a:effectLst/>
                <a:latin typeface="Udemy Sans"/>
              </a:rPr>
              <a:t> API to do that.</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This will display the content (</a:t>
            </a:r>
            <a:r>
              <a:rPr lang="en-IN" b="0" dirty="0" err="1">
                <a:solidFill>
                  <a:srgbClr val="3B3B3B"/>
                </a:solidFill>
                <a:effectLst/>
                <a:highlight>
                  <a:srgbClr val="F6F7F9"/>
                </a:highlight>
                <a:latin typeface="Menlo"/>
                <a:sym typeface="Wingdings" panose="05000000000000000000" pitchFamily="2" charset="2"/>
              </a:rPr>
              <a:t>dataFrame</a:t>
            </a:r>
            <a:r>
              <a:rPr lang="en-IN" b="0" dirty="0">
                <a:solidFill>
                  <a:srgbClr val="3B3B3B"/>
                </a:solidFill>
                <a:effectLst/>
                <a:highlight>
                  <a:srgbClr val="F6F7F9"/>
                </a:highlight>
                <a:latin typeface="Menlo"/>
                <a:sym typeface="Wingdings" panose="05000000000000000000" pitchFamily="2" charset="2"/>
              </a:rPr>
              <a:t>) present in circuits.csv in tabular format.</a:t>
            </a:r>
          </a:p>
          <a:p>
            <a:pPr algn="l"/>
            <a:r>
              <a:rPr lang="en-US" b="0" i="0" dirty="0">
                <a:solidFill>
                  <a:srgbClr val="2D2F31"/>
                </a:solidFill>
                <a:effectLst/>
                <a:highlight>
                  <a:srgbClr val="C0C4FC"/>
                </a:highlight>
                <a:latin typeface="Udemy Sans"/>
              </a:rPr>
              <a:t>So as you can see, we've successfully used the access keys to authenticate to our Azure storage account, </a:t>
            </a:r>
            <a:r>
              <a:rPr lang="en-US" b="0" i="0" dirty="0">
                <a:solidFill>
                  <a:srgbClr val="2D2F31"/>
                </a:solidFill>
                <a:effectLst/>
                <a:latin typeface="Udemy Sans"/>
              </a:rPr>
              <a:t>and listed files from a container as well as read data from our file, which is great.</a:t>
            </a:r>
          </a:p>
          <a:p>
            <a:pPr algn="l"/>
            <a:r>
              <a:rPr lang="en-US" b="0" i="0" dirty="0">
                <a:solidFill>
                  <a:srgbClr val="2D2F31"/>
                </a:solidFill>
                <a:effectLst/>
                <a:latin typeface="Udemy Sans"/>
              </a:rPr>
              <a:t>But the problem with Access Keys is that it gives full access to the entire storage account, which is not something you would want generally.</a:t>
            </a:r>
          </a:p>
          <a:p>
            <a:pPr algn="l"/>
            <a:r>
              <a:rPr lang="en-US" b="0" i="0" dirty="0">
                <a:solidFill>
                  <a:srgbClr val="2D2F31"/>
                </a:solidFill>
                <a:effectLst/>
                <a:latin typeface="Udemy Sans"/>
              </a:rPr>
              <a:t>You would want to restrict access and provide only the required access for your users.</a:t>
            </a:r>
          </a:p>
          <a:p>
            <a:pPr algn="l"/>
            <a:r>
              <a:rPr lang="en-US" b="0" i="0" dirty="0">
                <a:solidFill>
                  <a:srgbClr val="2D2F31"/>
                </a:solidFill>
                <a:effectLst/>
                <a:latin typeface="Udemy Sans"/>
              </a:rPr>
              <a:t>For example, you might want to provide only Read access to your users and also you might want to provide</a:t>
            </a:r>
          </a:p>
          <a:p>
            <a:pPr algn="l"/>
            <a:r>
              <a:rPr lang="en-US" b="0" i="0" u="sng" dirty="0">
                <a:solidFill>
                  <a:srgbClr val="3B198F"/>
                </a:solidFill>
                <a:effectLst/>
                <a:highlight>
                  <a:srgbClr val="C0C4FC"/>
                </a:highlight>
                <a:latin typeface="Udemy Sans"/>
              </a:rPr>
              <a:t>Access only for a limited period of time.</a:t>
            </a:r>
            <a:endParaRPr lang="en-US" b="0" i="0" u="sng" dirty="0">
              <a:solidFill>
                <a:srgbClr val="3B198F"/>
              </a:solidFill>
              <a:effectLst/>
              <a:latin typeface="Udemy Sans"/>
            </a:endParaRPr>
          </a:p>
          <a:p>
            <a:pPr algn="l"/>
            <a:r>
              <a:rPr lang="en-US" b="0" i="0" dirty="0">
                <a:solidFill>
                  <a:srgbClr val="2D2F31"/>
                </a:solidFill>
                <a:effectLst/>
                <a:highlight>
                  <a:srgbClr val="C0C4FC"/>
                </a:highlight>
                <a:latin typeface="Udemy Sans"/>
              </a:rPr>
              <a:t>That's where SAS tokens or Shared Access Signatures come in.</a:t>
            </a:r>
            <a:endParaRPr lang="en-US" b="0" i="0" dirty="0">
              <a:solidFill>
                <a:srgbClr val="2D2F31"/>
              </a:solidFill>
              <a:effectLst/>
              <a:latin typeface="Udemy Sans"/>
            </a:endParaRPr>
          </a:p>
          <a:p>
            <a:endParaRPr lang="en-IN" b="0" dirty="0">
              <a:solidFill>
                <a:srgbClr val="3B3B3B"/>
              </a:solidFill>
              <a:effectLst/>
              <a:highlight>
                <a:srgbClr val="F6F7F9"/>
              </a:highlight>
              <a:latin typeface="Menlo"/>
            </a:endParaRPr>
          </a:p>
          <a:p>
            <a:pPr algn="l"/>
            <a:endParaRPr lang="en-US" b="0" i="0" dirty="0">
              <a:solidFill>
                <a:srgbClr val="2D2F31"/>
              </a:solidFill>
              <a:effectLst/>
              <a:latin typeface="Udemy Sans"/>
            </a:endParaRPr>
          </a:p>
          <a:p>
            <a:endParaRPr lang="en-IN" dirty="0"/>
          </a:p>
        </p:txBody>
      </p:sp>
      <p:sp>
        <p:nvSpPr>
          <p:cNvPr id="4" name="Rectangle 3">
            <a:extLst>
              <a:ext uri="{FF2B5EF4-FFF2-40B4-BE49-F238E27FC236}">
                <a16:creationId xmlns:a16="http://schemas.microsoft.com/office/drawing/2014/main" id="{956BC15C-0163-E399-175B-24EF32C5830A}"/>
              </a:ext>
            </a:extLst>
          </p:cNvPr>
          <p:cNvSpPr/>
          <p:nvPr/>
        </p:nvSpPr>
        <p:spPr>
          <a:xfrm>
            <a:off x="5711687" y="1212574"/>
            <a:ext cx="824948" cy="208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4229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5A023-6371-954D-900B-7AF7B9DD0C8B}"/>
              </a:ext>
            </a:extLst>
          </p:cNvPr>
          <p:cNvSpPr>
            <a:spLocks noGrp="1"/>
          </p:cNvSpPr>
          <p:nvPr>
            <p:ph idx="1"/>
          </p:nvPr>
        </p:nvSpPr>
        <p:spPr>
          <a:xfrm>
            <a:off x="318052" y="0"/>
            <a:ext cx="7222435" cy="3341630"/>
          </a:xfrm>
        </p:spPr>
        <p:txBody>
          <a:bodyPr/>
          <a:lstStyle/>
          <a:p>
            <a:r>
              <a:rPr lang="en-IN" dirty="0">
                <a:hlinkClick r:id="rId2"/>
              </a:rPr>
              <a:t>Access using SAS Documentation</a:t>
            </a:r>
            <a:endParaRPr lang="en-IN" dirty="0"/>
          </a:p>
          <a:p>
            <a:r>
              <a:rPr lang="en-IN" dirty="0">
                <a:hlinkClick r:id="rId3"/>
              </a:rPr>
              <a:t>SAS overview URL</a:t>
            </a:r>
            <a:r>
              <a:rPr lang="en-IN" dirty="0"/>
              <a:t> </a:t>
            </a:r>
            <a:r>
              <a:rPr lang="en-IN" sz="1600" dirty="0">
                <a:sym typeface="Wingdings" panose="05000000000000000000" pitchFamily="2" charset="2"/>
              </a:rPr>
              <a:t> </a:t>
            </a:r>
            <a:r>
              <a:rPr lang="en-IN" sz="2000" dirty="0">
                <a:sym typeface="Wingdings" panose="05000000000000000000" pitchFamily="2" charset="2"/>
              </a:rPr>
              <a:t>from here you get SAS token templet.</a:t>
            </a:r>
            <a:endParaRPr lang="en-IN" sz="2000" dirty="0"/>
          </a:p>
          <a:p>
            <a:endParaRPr lang="en-IN" dirty="0"/>
          </a:p>
        </p:txBody>
      </p:sp>
      <p:pic>
        <p:nvPicPr>
          <p:cNvPr id="5" name="Picture 4">
            <a:extLst>
              <a:ext uri="{FF2B5EF4-FFF2-40B4-BE49-F238E27FC236}">
                <a16:creationId xmlns:a16="http://schemas.microsoft.com/office/drawing/2014/main" id="{C40F6AC1-4AE1-941E-DFF4-7180EEB80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45" y="1164519"/>
            <a:ext cx="7041490" cy="23319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5D4AD3F-C72B-D30B-F5B2-F858B2B6E037}"/>
              </a:ext>
            </a:extLst>
          </p:cNvPr>
          <p:cNvSpPr txBox="1"/>
          <p:nvPr/>
        </p:nvSpPr>
        <p:spPr>
          <a:xfrm>
            <a:off x="89452" y="3496441"/>
            <a:ext cx="12102547" cy="3416320"/>
          </a:xfrm>
          <a:prstGeom prst="rect">
            <a:avLst/>
          </a:prstGeom>
          <a:noFill/>
        </p:spPr>
        <p:txBody>
          <a:bodyPr wrap="square" rtlCol="0">
            <a:spAutoFit/>
          </a:bodyPr>
          <a:lstStyle/>
          <a:p>
            <a:pPr marL="285750" indent="-285750" algn="l">
              <a:buFont typeface="Arial" panose="020B0604020202020204" pitchFamily="34" charset="0"/>
              <a:buChar char="•"/>
            </a:pPr>
            <a:r>
              <a:rPr lang="en-IN" dirty="0" err="1"/>
              <a:t>spark.conf.set</a:t>
            </a:r>
            <a:r>
              <a:rPr lang="en-IN" dirty="0"/>
              <a:t>("</a:t>
            </a:r>
            <a:r>
              <a:rPr lang="en-IN" dirty="0" err="1"/>
              <a:t>fs.azure.account.auth.type</a:t>
            </a:r>
            <a:r>
              <a:rPr lang="en-IN" dirty="0"/>
              <a:t>.&lt;storage-account&gt;.dfs.core.windows.net", "SAS") </a:t>
            </a:r>
            <a:r>
              <a:rPr lang="en-IN" dirty="0">
                <a:sym typeface="Wingdings" panose="05000000000000000000" pitchFamily="2" charset="2"/>
              </a:rPr>
              <a:t> </a:t>
            </a:r>
            <a:r>
              <a:rPr lang="en-US" dirty="0">
                <a:solidFill>
                  <a:srgbClr val="2D2F31"/>
                </a:solidFill>
                <a:latin typeface="Udemy Sans"/>
                <a:sym typeface="Wingdings" panose="05000000000000000000" pitchFamily="2" charset="2"/>
              </a:rPr>
              <a:t>this</a:t>
            </a:r>
            <a:r>
              <a:rPr lang="en-US" b="0" i="0" dirty="0">
                <a:solidFill>
                  <a:srgbClr val="2D2F31"/>
                </a:solidFill>
                <a:effectLst/>
                <a:latin typeface="Udemy Sans"/>
              </a:rPr>
              <a:t> one has got the value </a:t>
            </a:r>
            <a:r>
              <a:rPr lang="en-US" b="0" i="0" u="sng" dirty="0">
                <a:solidFill>
                  <a:srgbClr val="3B198F"/>
                </a:solidFill>
                <a:effectLst/>
                <a:latin typeface="Udemy Sans"/>
              </a:rPr>
              <a:t>of the auth type set to SAS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spark.conf.set</a:t>
            </a:r>
            <a:r>
              <a:rPr lang="en-IN" dirty="0"/>
              <a:t>("</a:t>
            </a:r>
            <a:r>
              <a:rPr lang="en-IN" dirty="0" err="1"/>
              <a:t>fs.azure.sas.token.provider.type</a:t>
            </a:r>
            <a:r>
              <a:rPr lang="en-IN" dirty="0"/>
              <a:t>.&lt;storage-account&gt;.dfs.core.windows.net", "</a:t>
            </a:r>
            <a:r>
              <a:rPr lang="en-IN" dirty="0" err="1"/>
              <a:t>org.apache.hadoop.fs.azurebfs.sas.FixedSASTokenProvider</a:t>
            </a:r>
            <a:r>
              <a:rPr lang="en-IN" dirty="0"/>
              <a:t>") </a:t>
            </a:r>
            <a:r>
              <a:rPr lang="en-IN" dirty="0">
                <a:sym typeface="Wingdings" panose="05000000000000000000" pitchFamily="2" charset="2"/>
              </a:rPr>
              <a:t> </a:t>
            </a:r>
            <a:r>
              <a:rPr lang="en-US" b="0" i="0" dirty="0">
                <a:solidFill>
                  <a:srgbClr val="2D2F31"/>
                </a:solidFill>
                <a:effectLst/>
                <a:highlight>
                  <a:srgbClr val="C0C4FC"/>
                </a:highlight>
                <a:latin typeface="Udemy Sans"/>
              </a:rPr>
              <a:t>has got the provider type as the Fixed SAS Token Provider.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spark.conf.set</a:t>
            </a:r>
            <a:r>
              <a:rPr lang="en-IN" dirty="0"/>
              <a:t>("</a:t>
            </a:r>
            <a:r>
              <a:rPr lang="en-IN" dirty="0" err="1"/>
              <a:t>fs.azure.sas.fixed.token</a:t>
            </a:r>
            <a:r>
              <a:rPr lang="en-IN" dirty="0"/>
              <a:t>.&lt;storage-account&gt;.dfs.core.windows.net", "&lt;</a:t>
            </a:r>
            <a:r>
              <a:rPr lang="en-IN" dirty="0" err="1"/>
              <a:t>sas</a:t>
            </a:r>
            <a:r>
              <a:rPr lang="en-IN" dirty="0"/>
              <a:t>-token-key&gt;") </a:t>
            </a:r>
            <a:r>
              <a:rPr lang="en-IN" dirty="0">
                <a:sym typeface="Wingdings" panose="05000000000000000000" pitchFamily="2" charset="2"/>
              </a:rPr>
              <a:t> This one is required </a:t>
            </a:r>
            <a:r>
              <a:rPr lang="en-US" b="0" i="0" u="sng" dirty="0">
                <a:solidFill>
                  <a:srgbClr val="3B198F"/>
                </a:solidFill>
                <a:effectLst/>
                <a:highlight>
                  <a:srgbClr val="C0C4FC"/>
                </a:highlight>
                <a:latin typeface="Udemy Sans"/>
              </a:rPr>
              <a:t>as to add the token here, so we need to generate a SAS token and add the value.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Add this link in the cell before retrieving the data from the storage containers.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83DA7A4C-9FCC-7235-8D6C-5611B7A712D0}"/>
              </a:ext>
            </a:extLst>
          </p:cNvPr>
          <p:cNvSpPr txBox="1"/>
          <p:nvPr/>
        </p:nvSpPr>
        <p:spPr>
          <a:xfrm>
            <a:off x="7444409" y="447261"/>
            <a:ext cx="3898631" cy="646331"/>
          </a:xfrm>
          <a:prstGeom prst="rect">
            <a:avLst/>
          </a:prstGeom>
          <a:noFill/>
        </p:spPr>
        <p:txBody>
          <a:bodyPr wrap="none" rtlCol="0">
            <a:spAutoFit/>
          </a:bodyPr>
          <a:lstStyle/>
          <a:p>
            <a:r>
              <a:rPr lang="en-IN" dirty="0"/>
              <a:t>&lt;storage-account&gt; </a:t>
            </a:r>
            <a:r>
              <a:rPr lang="en-IN" dirty="0">
                <a:sym typeface="Wingdings" panose="05000000000000000000" pitchFamily="2" charset="2"/>
              </a:rPr>
              <a:t> formula1dlhamza</a:t>
            </a:r>
          </a:p>
          <a:p>
            <a:r>
              <a:rPr lang="en-IN" dirty="0">
                <a:sym typeface="Wingdings" panose="05000000000000000000" pitchFamily="2" charset="2"/>
              </a:rPr>
              <a:t>&lt;</a:t>
            </a:r>
            <a:r>
              <a:rPr lang="en-IN" dirty="0" err="1">
                <a:sym typeface="Wingdings" panose="05000000000000000000" pitchFamily="2" charset="2"/>
              </a:rPr>
              <a:t>sas</a:t>
            </a:r>
            <a:r>
              <a:rPr lang="en-IN" dirty="0">
                <a:sym typeface="Wingdings" panose="05000000000000000000" pitchFamily="2" charset="2"/>
              </a:rPr>
              <a:t>-token-key&gt; </a:t>
            </a:r>
            <a:endParaRPr lang="en-IN" dirty="0"/>
          </a:p>
        </p:txBody>
      </p:sp>
    </p:spTree>
    <p:extLst>
      <p:ext uri="{BB962C8B-B14F-4D97-AF65-F5344CB8AC3E}">
        <p14:creationId xmlns:p14="http://schemas.microsoft.com/office/powerpoint/2010/main" val="3186381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0492-8B69-0C28-1A17-F9BDF360B2A0}"/>
              </a:ext>
            </a:extLst>
          </p:cNvPr>
          <p:cNvSpPr>
            <a:spLocks noGrp="1"/>
          </p:cNvSpPr>
          <p:nvPr>
            <p:ph type="title"/>
          </p:nvPr>
        </p:nvSpPr>
        <p:spPr>
          <a:xfrm>
            <a:off x="0" y="0"/>
            <a:ext cx="10515600" cy="618849"/>
          </a:xfrm>
        </p:spPr>
        <p:txBody>
          <a:bodyPr>
            <a:normAutofit/>
          </a:bodyPr>
          <a:lstStyle/>
          <a:p>
            <a:r>
              <a:rPr lang="en-IN" sz="3200" dirty="0"/>
              <a:t>Creating SAS Tokens</a:t>
            </a:r>
          </a:p>
        </p:txBody>
      </p:sp>
      <p:sp>
        <p:nvSpPr>
          <p:cNvPr id="3" name="Content Placeholder 2">
            <a:extLst>
              <a:ext uri="{FF2B5EF4-FFF2-40B4-BE49-F238E27FC236}">
                <a16:creationId xmlns:a16="http://schemas.microsoft.com/office/drawing/2014/main" id="{F2468CD6-89C8-DBFB-651F-1B56772C3312}"/>
              </a:ext>
            </a:extLst>
          </p:cNvPr>
          <p:cNvSpPr>
            <a:spLocks noGrp="1"/>
          </p:cNvSpPr>
          <p:nvPr>
            <p:ph idx="1"/>
          </p:nvPr>
        </p:nvSpPr>
        <p:spPr>
          <a:xfrm>
            <a:off x="119270" y="546652"/>
            <a:ext cx="11234530" cy="5630311"/>
          </a:xfrm>
        </p:spPr>
        <p:txBody>
          <a:bodyPr/>
          <a:lstStyle/>
          <a:p>
            <a:r>
              <a:rPr lang="en-IN" dirty="0"/>
              <a:t>Microsoft Azure portal</a:t>
            </a:r>
          </a:p>
          <a:p>
            <a:r>
              <a:rPr lang="en-IN" dirty="0"/>
              <a:t>Storage Account (formula1dlhamza) &gt; Containers &gt; demo (</a:t>
            </a:r>
            <a:r>
              <a:rPr lang="en-IN" dirty="0" err="1"/>
              <a:t>containerName</a:t>
            </a:r>
            <a:r>
              <a:rPr lang="en-IN" dirty="0"/>
              <a:t>) </a:t>
            </a:r>
            <a:r>
              <a:rPr lang="en-IN" dirty="0">
                <a:sym typeface="Wingdings" panose="05000000000000000000" pitchFamily="2" charset="2"/>
              </a:rPr>
              <a:t> right click &gt; generate SAS</a:t>
            </a:r>
            <a:endParaRPr lang="en-IN" dirty="0"/>
          </a:p>
          <a:p>
            <a:r>
              <a:rPr lang="en-US" b="0" i="0" dirty="0">
                <a:solidFill>
                  <a:srgbClr val="2D2F31"/>
                </a:solidFill>
                <a:effectLst/>
                <a:latin typeface="Udemy Sans"/>
              </a:rPr>
              <a:t> I'm going to generate a SAS token in a specific </a:t>
            </a:r>
            <a:r>
              <a:rPr lang="en-US" b="0" i="0" u="sng" dirty="0">
                <a:solidFill>
                  <a:srgbClr val="3B198F"/>
                </a:solidFill>
                <a:effectLst/>
                <a:latin typeface="Udemy Sans"/>
              </a:rPr>
              <a:t>container, so users will have only access to that container.</a:t>
            </a:r>
          </a:p>
          <a:p>
            <a:pPr algn="l"/>
            <a:r>
              <a:rPr lang="en-US" b="0" i="0" dirty="0">
                <a:solidFill>
                  <a:srgbClr val="2D2F31"/>
                </a:solidFill>
                <a:effectLst/>
                <a:highlight>
                  <a:srgbClr val="C0C4FC"/>
                </a:highlight>
                <a:latin typeface="Udemy Sans"/>
              </a:rPr>
              <a:t>And when you generate a Sas token, you can assign that to a specific key.</a:t>
            </a:r>
            <a:endParaRPr lang="en-US" b="0" i="0" dirty="0">
              <a:solidFill>
                <a:srgbClr val="2D2F31"/>
              </a:solidFill>
              <a:effectLst/>
              <a:latin typeface="Udemy Sans"/>
            </a:endParaRPr>
          </a:p>
          <a:p>
            <a:pPr algn="l"/>
            <a:r>
              <a:rPr lang="en-US" b="0" i="0" dirty="0">
                <a:solidFill>
                  <a:srgbClr val="2D2F31"/>
                </a:solidFill>
                <a:effectLst/>
                <a:latin typeface="Udemy Sans"/>
              </a:rPr>
              <a:t>So you've got the option to set it to Key1 or Key2.</a:t>
            </a:r>
          </a:p>
          <a:p>
            <a:pPr algn="l"/>
            <a:r>
              <a:rPr lang="en-US" b="0" i="0" u="sng" dirty="0">
                <a:solidFill>
                  <a:srgbClr val="3B198F"/>
                </a:solidFill>
                <a:effectLst/>
                <a:latin typeface="Udemy Sans"/>
              </a:rPr>
              <a:t>So the benefit of that is that, if you ever think the Sas token has been compromised, if you simply </a:t>
            </a:r>
            <a:r>
              <a:rPr lang="en-US" b="0" i="0" dirty="0">
                <a:solidFill>
                  <a:srgbClr val="2D2F31"/>
                </a:solidFill>
                <a:effectLst/>
                <a:latin typeface="Udemy Sans"/>
              </a:rPr>
              <a:t>go and regenerate the access key, the Sas token also becomes invalid.</a:t>
            </a:r>
          </a:p>
          <a:p>
            <a:r>
              <a:rPr lang="en-US" b="0" i="0" u="sng" dirty="0">
                <a:solidFill>
                  <a:srgbClr val="3B198F"/>
                </a:solidFill>
                <a:effectLst/>
                <a:highlight>
                  <a:srgbClr val="C0C4FC"/>
                </a:highlight>
                <a:latin typeface="Udemy Sans"/>
              </a:rPr>
              <a:t>So whoever has got the Sas token won't be able to access your data anymore.</a:t>
            </a:r>
            <a:endParaRPr lang="en-IN" dirty="0"/>
          </a:p>
        </p:txBody>
      </p:sp>
      <p:sp>
        <p:nvSpPr>
          <p:cNvPr id="4" name="Rectangle 3">
            <a:extLst>
              <a:ext uri="{FF2B5EF4-FFF2-40B4-BE49-F238E27FC236}">
                <a16:creationId xmlns:a16="http://schemas.microsoft.com/office/drawing/2014/main" id="{8C52E08A-4323-DD1B-29BA-36E5A61A4DA0}"/>
              </a:ext>
            </a:extLst>
          </p:cNvPr>
          <p:cNvSpPr/>
          <p:nvPr/>
        </p:nvSpPr>
        <p:spPr>
          <a:xfrm>
            <a:off x="2544417" y="1510748"/>
            <a:ext cx="2047461" cy="3876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598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35F29F-8CFF-2F89-1904-3CC011164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69" y="81403"/>
            <a:ext cx="5867336" cy="6695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4F3DB54-C334-AAA4-08F2-663026888F01}"/>
              </a:ext>
            </a:extLst>
          </p:cNvPr>
          <p:cNvSpPr txBox="1"/>
          <p:nvPr/>
        </p:nvSpPr>
        <p:spPr>
          <a:xfrm>
            <a:off x="1858617" y="1898374"/>
            <a:ext cx="9563324" cy="923330"/>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if you have an access policy, you can add that here,</a:t>
            </a:r>
            <a:r>
              <a:rPr lang="en-US" dirty="0">
                <a:solidFill>
                  <a:srgbClr val="2D2F31"/>
                </a:solidFill>
                <a:highlight>
                  <a:srgbClr val="C0C4FC"/>
                </a:highlight>
                <a:latin typeface="Udemy Sans"/>
              </a:rPr>
              <a:t> </a:t>
            </a:r>
            <a:r>
              <a:rPr lang="en-US" b="0" i="0" u="sng" dirty="0">
                <a:solidFill>
                  <a:srgbClr val="3B198F"/>
                </a:solidFill>
                <a:effectLst/>
                <a:latin typeface="Udemy Sans"/>
              </a:rPr>
              <a:t>but we're going to keep it simple and we don't have an access policy.</a:t>
            </a:r>
          </a:p>
          <a:p>
            <a:endParaRPr lang="en-IN" dirty="0"/>
          </a:p>
        </p:txBody>
      </p:sp>
      <p:sp>
        <p:nvSpPr>
          <p:cNvPr id="7" name="TextBox 6">
            <a:extLst>
              <a:ext uri="{FF2B5EF4-FFF2-40B4-BE49-F238E27FC236}">
                <a16:creationId xmlns:a16="http://schemas.microsoft.com/office/drawing/2014/main" id="{37CF0905-579D-6F85-83D0-4F1AE911EBAE}"/>
              </a:ext>
            </a:extLst>
          </p:cNvPr>
          <p:cNvSpPr txBox="1"/>
          <p:nvPr/>
        </p:nvSpPr>
        <p:spPr>
          <a:xfrm>
            <a:off x="1928191" y="2604052"/>
            <a:ext cx="9563324" cy="1200329"/>
          </a:xfrm>
          <a:prstGeom prst="rect">
            <a:avLst/>
          </a:prstGeom>
          <a:noFill/>
        </p:spPr>
        <p:txBody>
          <a:bodyPr wrap="none" rtlCol="0">
            <a:spAutoFit/>
          </a:bodyPr>
          <a:lstStyle/>
          <a:p>
            <a:pPr algn="l"/>
            <a:r>
              <a:rPr lang="en-US" b="0" i="0" dirty="0">
                <a:solidFill>
                  <a:srgbClr val="2D2F31"/>
                </a:solidFill>
                <a:effectLst/>
                <a:latin typeface="Udemy Sans"/>
              </a:rPr>
              <a:t>And here you can specify the permissions.</a:t>
            </a:r>
          </a:p>
          <a:p>
            <a:pPr algn="l"/>
            <a:r>
              <a:rPr lang="en-US" b="0" i="0" dirty="0">
                <a:solidFill>
                  <a:srgbClr val="2D2F31"/>
                </a:solidFill>
                <a:effectLst/>
                <a:latin typeface="Udemy Sans"/>
              </a:rPr>
              <a:t>As I said, Sas allows us to give more granular access control, so you can add just the Read access and</a:t>
            </a:r>
          </a:p>
          <a:p>
            <a:pPr algn="l"/>
            <a:r>
              <a:rPr lang="en-US" b="0" i="0" dirty="0">
                <a:solidFill>
                  <a:srgbClr val="2D2F31"/>
                </a:solidFill>
                <a:effectLst/>
                <a:highlight>
                  <a:srgbClr val="C0C4FC"/>
                </a:highlight>
                <a:latin typeface="Udemy Sans"/>
              </a:rPr>
              <a:t>not have not give any users, create or write or delete or other access.</a:t>
            </a:r>
            <a:endParaRPr lang="en-US" b="0" i="0" dirty="0">
              <a:solidFill>
                <a:srgbClr val="2D2F31"/>
              </a:solidFill>
              <a:effectLst/>
              <a:latin typeface="Udemy Sans"/>
            </a:endParaRPr>
          </a:p>
          <a:p>
            <a:endParaRPr lang="en-IN" dirty="0"/>
          </a:p>
        </p:txBody>
      </p:sp>
      <p:sp>
        <p:nvSpPr>
          <p:cNvPr id="8" name="TextBox 7">
            <a:extLst>
              <a:ext uri="{FF2B5EF4-FFF2-40B4-BE49-F238E27FC236}">
                <a16:creationId xmlns:a16="http://schemas.microsoft.com/office/drawing/2014/main" id="{B360AA4C-8922-076B-CDF3-453822EFDDA2}"/>
              </a:ext>
            </a:extLst>
          </p:cNvPr>
          <p:cNvSpPr txBox="1"/>
          <p:nvPr/>
        </p:nvSpPr>
        <p:spPr>
          <a:xfrm>
            <a:off x="5874026" y="4303643"/>
            <a:ext cx="5617489" cy="923330"/>
          </a:xfrm>
          <a:prstGeom prst="rect">
            <a:avLst/>
          </a:prstGeom>
          <a:noFill/>
        </p:spPr>
        <p:txBody>
          <a:bodyPr wrap="square" rtlCol="0">
            <a:spAutoFit/>
          </a:bodyPr>
          <a:lstStyle/>
          <a:p>
            <a:pPr algn="l"/>
            <a:r>
              <a:rPr lang="en-US" b="0" i="0" dirty="0">
                <a:solidFill>
                  <a:srgbClr val="2D2F31"/>
                </a:solidFill>
                <a:effectLst/>
                <a:latin typeface="Udemy Sans"/>
              </a:rPr>
              <a:t>And as we discussed, we can set a start date and an expiry date for our Sas token. </a:t>
            </a:r>
            <a:r>
              <a:rPr lang="en-US" b="0" i="0" u="sng" dirty="0">
                <a:solidFill>
                  <a:srgbClr val="3B198F"/>
                </a:solidFill>
                <a:effectLst/>
                <a:highlight>
                  <a:srgbClr val="C0C4FC"/>
                </a:highlight>
                <a:latin typeface="Udemy Sans"/>
              </a:rPr>
              <a:t>So by default it gives you 8 hours.</a:t>
            </a:r>
            <a:endParaRPr lang="en-US" b="0" i="0" u="sng" dirty="0">
              <a:solidFill>
                <a:srgbClr val="3B198F"/>
              </a:solidFill>
              <a:effectLst/>
              <a:latin typeface="Udemy Sans"/>
            </a:endParaRPr>
          </a:p>
          <a:p>
            <a:endParaRPr lang="en-IN" dirty="0"/>
          </a:p>
        </p:txBody>
      </p:sp>
      <p:sp>
        <p:nvSpPr>
          <p:cNvPr id="9" name="TextBox 8">
            <a:extLst>
              <a:ext uri="{FF2B5EF4-FFF2-40B4-BE49-F238E27FC236}">
                <a16:creationId xmlns:a16="http://schemas.microsoft.com/office/drawing/2014/main" id="{4DDE7789-3A3E-B950-D7C0-ECBCD472B58C}"/>
              </a:ext>
            </a:extLst>
          </p:cNvPr>
          <p:cNvSpPr txBox="1"/>
          <p:nvPr/>
        </p:nvSpPr>
        <p:spPr>
          <a:xfrm>
            <a:off x="2574235" y="5406887"/>
            <a:ext cx="1789080" cy="369332"/>
          </a:xfrm>
          <a:prstGeom prst="rect">
            <a:avLst/>
          </a:prstGeom>
          <a:noFill/>
        </p:spPr>
        <p:txBody>
          <a:bodyPr wrap="none" rtlCol="0">
            <a:spAutoFit/>
          </a:bodyPr>
          <a:lstStyle/>
          <a:p>
            <a:r>
              <a:rPr lang="en-IN" b="0" i="0" dirty="0">
                <a:solidFill>
                  <a:srgbClr val="2D2F31"/>
                </a:solidFill>
                <a:effectLst/>
                <a:highlight>
                  <a:srgbClr val="C0C4FC"/>
                </a:highlight>
                <a:latin typeface="Udemy Sans"/>
              </a:rPr>
              <a:t> leave that blank.</a:t>
            </a:r>
            <a:endParaRPr lang="en-IN" dirty="0"/>
          </a:p>
        </p:txBody>
      </p:sp>
      <p:sp>
        <p:nvSpPr>
          <p:cNvPr id="10" name="TextBox 9">
            <a:extLst>
              <a:ext uri="{FF2B5EF4-FFF2-40B4-BE49-F238E27FC236}">
                <a16:creationId xmlns:a16="http://schemas.microsoft.com/office/drawing/2014/main" id="{268E8D7C-D7DE-E51D-399C-C65952883B1D}"/>
              </a:ext>
            </a:extLst>
          </p:cNvPr>
          <p:cNvSpPr txBox="1"/>
          <p:nvPr/>
        </p:nvSpPr>
        <p:spPr>
          <a:xfrm>
            <a:off x="6205397" y="5032288"/>
            <a:ext cx="528761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After generating SAS token copy that token and paste on above python program</a:t>
            </a:r>
          </a:p>
          <a:p>
            <a:pPr marL="285750" indent="-285750" algn="l">
              <a:buFont typeface="Arial" panose="020B0604020202020204" pitchFamily="34" charset="0"/>
              <a:buChar char="•"/>
            </a:pPr>
            <a:r>
              <a:rPr lang="en-US" b="0" i="0" dirty="0">
                <a:solidFill>
                  <a:srgbClr val="2D2F31"/>
                </a:solidFill>
                <a:effectLst/>
                <a:latin typeface="Udemy Sans"/>
              </a:rPr>
              <a:t>So as you can see, using the SAS token, we've successfully authenticated to the Azure Data Lake Storage Gen2 account and managed to read the data from there.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10233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31E4-BC29-F3F6-4F42-0F7B35A43A33}"/>
              </a:ext>
            </a:extLst>
          </p:cNvPr>
          <p:cNvSpPr>
            <a:spLocks noGrp="1"/>
          </p:cNvSpPr>
          <p:nvPr>
            <p:ph type="title"/>
          </p:nvPr>
        </p:nvSpPr>
        <p:spPr>
          <a:xfrm>
            <a:off x="0" y="0"/>
            <a:ext cx="10515600" cy="539336"/>
          </a:xfrm>
        </p:spPr>
        <p:txBody>
          <a:bodyPr>
            <a:normAutofit/>
          </a:bodyPr>
          <a:lstStyle/>
          <a:p>
            <a:r>
              <a:rPr lang="en-US" sz="2400" dirty="0">
                <a:solidFill>
                  <a:srgbClr val="2D2F31"/>
                </a:solidFill>
                <a:highlight>
                  <a:srgbClr val="C0C4FC"/>
                </a:highlight>
                <a:latin typeface="Udemy Sans"/>
              </a:rPr>
              <a:t>H</a:t>
            </a:r>
            <a:r>
              <a:rPr lang="en-US" sz="2400" b="0" i="0" dirty="0">
                <a:solidFill>
                  <a:srgbClr val="2D2F31"/>
                </a:solidFill>
                <a:effectLst/>
                <a:highlight>
                  <a:srgbClr val="C0C4FC"/>
                </a:highlight>
                <a:latin typeface="Udemy Sans"/>
              </a:rPr>
              <a:t>ow to generate a SAS token from Azure Storage Explorer</a:t>
            </a:r>
            <a:endParaRPr lang="en-IN" sz="2400" dirty="0"/>
          </a:p>
        </p:txBody>
      </p:sp>
      <p:sp>
        <p:nvSpPr>
          <p:cNvPr id="3" name="Content Placeholder 2">
            <a:extLst>
              <a:ext uri="{FF2B5EF4-FFF2-40B4-BE49-F238E27FC236}">
                <a16:creationId xmlns:a16="http://schemas.microsoft.com/office/drawing/2014/main" id="{95F5367D-53DB-2A90-D4F6-A9CAF8AE2A54}"/>
              </a:ext>
            </a:extLst>
          </p:cNvPr>
          <p:cNvSpPr>
            <a:spLocks noGrp="1"/>
          </p:cNvSpPr>
          <p:nvPr>
            <p:ph idx="1"/>
          </p:nvPr>
        </p:nvSpPr>
        <p:spPr>
          <a:xfrm>
            <a:off x="129209" y="675861"/>
            <a:ext cx="11224591" cy="5501102"/>
          </a:xfrm>
        </p:spPr>
        <p:txBody>
          <a:bodyPr>
            <a:normAutofit fontScale="85000" lnSpcReduction="20000"/>
          </a:bodyPr>
          <a:lstStyle/>
          <a:p>
            <a:pPr algn="l"/>
            <a:r>
              <a:rPr lang="en-US" b="0" i="0" dirty="0">
                <a:solidFill>
                  <a:srgbClr val="2D2F31"/>
                </a:solidFill>
                <a:effectLst/>
                <a:latin typeface="Udemy Sans"/>
              </a:rPr>
              <a:t>because that's what you might be using in your production environments.</a:t>
            </a:r>
          </a:p>
          <a:p>
            <a:pPr algn="l"/>
            <a:r>
              <a:rPr lang="en-US" b="0" i="0" dirty="0">
                <a:solidFill>
                  <a:srgbClr val="2D2F31"/>
                </a:solidFill>
                <a:effectLst/>
                <a:highlight>
                  <a:srgbClr val="C0C4FC"/>
                </a:highlight>
                <a:latin typeface="Udemy Sans"/>
              </a:rPr>
              <a:t>So let me go over to Storage Explorer, and in order to create a SAS token, simply right click on the</a:t>
            </a:r>
            <a:endParaRPr lang="en-US" b="0" i="0" dirty="0">
              <a:solidFill>
                <a:srgbClr val="2D2F31"/>
              </a:solidFill>
              <a:effectLst/>
              <a:latin typeface="Udemy Sans"/>
            </a:endParaRPr>
          </a:p>
          <a:p>
            <a:pPr algn="l"/>
            <a:r>
              <a:rPr lang="en-US" b="0" i="0" dirty="0">
                <a:solidFill>
                  <a:srgbClr val="2D2F31"/>
                </a:solidFill>
                <a:effectLst/>
                <a:latin typeface="Udemy Sans"/>
              </a:rPr>
              <a:t>container in which you are creating the SAS token and click Get Shared Access Signature.</a:t>
            </a:r>
          </a:p>
          <a:p>
            <a:pPr algn="l"/>
            <a:r>
              <a:rPr lang="en-US" b="0" i="0" dirty="0">
                <a:solidFill>
                  <a:srgbClr val="2D2F31"/>
                </a:solidFill>
                <a:effectLst/>
                <a:latin typeface="Udemy Sans"/>
              </a:rPr>
              <a:t>And again, similar to what we did before, you can assign it to a specific key or a user delegation</a:t>
            </a:r>
          </a:p>
          <a:p>
            <a:pPr algn="l"/>
            <a:r>
              <a:rPr lang="en-US" b="0" i="0" dirty="0">
                <a:solidFill>
                  <a:srgbClr val="2D2F31"/>
                </a:solidFill>
                <a:effectLst/>
                <a:latin typeface="Udemy Sans"/>
              </a:rPr>
              <a:t>key and you can have an access policy start time and time and also you specify your permissions and</a:t>
            </a:r>
          </a:p>
          <a:p>
            <a:pPr algn="l"/>
            <a:r>
              <a:rPr lang="en-US" b="0" i="0" u="sng" dirty="0">
                <a:solidFill>
                  <a:srgbClr val="3B198F"/>
                </a:solidFill>
                <a:effectLst/>
                <a:latin typeface="Udemy Sans"/>
              </a:rPr>
              <a:t>then you click Create, to create the SAS token.</a:t>
            </a:r>
          </a:p>
          <a:p>
            <a:pPr algn="l"/>
            <a:r>
              <a:rPr lang="en-US" b="0" i="0" dirty="0">
                <a:solidFill>
                  <a:srgbClr val="2D2F31"/>
                </a:solidFill>
                <a:effectLst/>
                <a:highlight>
                  <a:srgbClr val="C0C4FC"/>
                </a:highlight>
                <a:latin typeface="Udemy Sans"/>
              </a:rPr>
              <a:t>The only thing you need to be mindful of is, instead of just the token, you get a query string here</a:t>
            </a:r>
            <a:endParaRPr lang="en-US" b="0" i="0" dirty="0">
              <a:solidFill>
                <a:srgbClr val="2D2F31"/>
              </a:solidFill>
              <a:effectLst/>
              <a:latin typeface="Udemy Sans"/>
            </a:endParaRPr>
          </a:p>
          <a:p>
            <a:pPr algn="l"/>
            <a:r>
              <a:rPr lang="en-US" b="0" i="0" dirty="0">
                <a:solidFill>
                  <a:srgbClr val="2D2F31"/>
                </a:solidFill>
                <a:effectLst/>
                <a:latin typeface="Udemy Sans"/>
              </a:rPr>
              <a:t>which starts with a question mark.</a:t>
            </a:r>
          </a:p>
          <a:p>
            <a:pPr algn="l"/>
            <a:r>
              <a:rPr lang="en-US" b="0" i="0" u="sng" dirty="0">
                <a:solidFill>
                  <a:srgbClr val="3B198F"/>
                </a:solidFill>
                <a:effectLst/>
                <a:latin typeface="Udemy Sans"/>
              </a:rPr>
              <a:t>So when you copy the query string, just remember to remove the question mark and use it in your notebook.</a:t>
            </a:r>
          </a:p>
          <a:p>
            <a:pPr algn="l"/>
            <a:r>
              <a:rPr lang="en-US" b="0" i="0" u="sng" dirty="0">
                <a:solidFill>
                  <a:srgbClr val="3B198F"/>
                </a:solidFill>
                <a:effectLst/>
                <a:highlight>
                  <a:srgbClr val="F7F9FA"/>
                </a:highlight>
                <a:latin typeface="Udemy Sans"/>
              </a:rPr>
              <a:t>Apart from that, everything else will be exactly the same.</a:t>
            </a:r>
            <a:endParaRPr lang="en-US" b="0" i="0" dirty="0">
              <a:solidFill>
                <a:srgbClr val="2D2F31"/>
              </a:solidFill>
              <a:effectLst/>
              <a:latin typeface="Udemy Sans"/>
            </a:endParaRPr>
          </a:p>
          <a:p>
            <a:endParaRPr lang="en-IN" dirty="0"/>
          </a:p>
        </p:txBody>
      </p:sp>
    </p:spTree>
    <p:extLst>
      <p:ext uri="{BB962C8B-B14F-4D97-AF65-F5344CB8AC3E}">
        <p14:creationId xmlns:p14="http://schemas.microsoft.com/office/powerpoint/2010/main" val="136843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EF09A-3A0F-74D3-330C-22D3B7071BD4}"/>
              </a:ext>
            </a:extLst>
          </p:cNvPr>
          <p:cNvSpPr>
            <a:spLocks noGrp="1"/>
          </p:cNvSpPr>
          <p:nvPr>
            <p:ph idx="1"/>
          </p:nvPr>
        </p:nvSpPr>
        <p:spPr>
          <a:xfrm>
            <a:off x="218661" y="516835"/>
            <a:ext cx="11135139" cy="5660128"/>
          </a:xfrm>
        </p:spPr>
        <p:txBody>
          <a:bodyPr/>
          <a:lstStyle/>
          <a:p>
            <a:pPr marL="0" indent="0">
              <a:buNone/>
            </a:pPr>
            <a:r>
              <a:rPr lang="en-US" b="1" i="0" u="sng" dirty="0">
                <a:effectLst/>
                <a:highlight>
                  <a:srgbClr val="FFFFFF"/>
                </a:highlight>
                <a:latin typeface="-apple-system"/>
              </a:rPr>
              <a:t>Access Azure Data Lake using Service Principal</a:t>
            </a:r>
            <a:endParaRPr lang="en-IN" b="0" i="0" dirty="0">
              <a:effectLst/>
              <a:highlight>
                <a:srgbClr val="FFFFFF"/>
              </a:highlight>
              <a:latin typeface="-apple-system"/>
            </a:endParaRPr>
          </a:p>
          <a:p>
            <a:pPr algn="l">
              <a:buFont typeface="+mj-lt"/>
              <a:buAutoNum type="arabicPeriod"/>
            </a:pPr>
            <a:r>
              <a:rPr lang="en-IN" b="0" i="0" dirty="0">
                <a:effectLst/>
                <a:highlight>
                  <a:srgbClr val="FFFFFF"/>
                </a:highlight>
                <a:latin typeface="-apple-system"/>
              </a:rPr>
              <a:t>Register Azure AD Application / Service Principal</a:t>
            </a:r>
          </a:p>
          <a:p>
            <a:pPr algn="l"/>
            <a:r>
              <a:rPr lang="en-US" sz="1600" b="0" i="0" u="sng" dirty="0">
                <a:solidFill>
                  <a:srgbClr val="3B198F"/>
                </a:solidFill>
                <a:effectLst/>
                <a:highlight>
                  <a:srgbClr val="C0C4FC"/>
                </a:highlight>
                <a:latin typeface="Udemy Sans"/>
              </a:rPr>
              <a:t>Go to the Azure portal</a:t>
            </a:r>
            <a:r>
              <a:rPr lang="en-US" sz="1600" u="sng" dirty="0">
                <a:solidFill>
                  <a:srgbClr val="3B198F"/>
                </a:solidFill>
                <a:highlight>
                  <a:srgbClr val="C0C4FC"/>
                </a:highlight>
                <a:latin typeface="Udemy Sans"/>
              </a:rPr>
              <a:t> </a:t>
            </a:r>
            <a:r>
              <a:rPr lang="en-US" sz="1600" b="0" i="0" dirty="0">
                <a:solidFill>
                  <a:srgbClr val="2D2F31"/>
                </a:solidFill>
                <a:effectLst/>
                <a:latin typeface="Udemy Sans"/>
              </a:rPr>
              <a:t>and search for Azure Active Directory (or Microsoft Entra ID). Azure Active Directory has recently changed to Microsoft Entra ID.</a:t>
            </a:r>
          </a:p>
          <a:p>
            <a:pPr algn="l"/>
            <a:r>
              <a:rPr lang="en-US" sz="1600" dirty="0">
                <a:solidFill>
                  <a:srgbClr val="2D2F31"/>
                </a:solidFill>
                <a:latin typeface="Udemy Sans"/>
              </a:rPr>
              <a:t>Sidebar&gt;  manage &gt;  App Registration &gt; + New Registration </a:t>
            </a:r>
            <a:endParaRPr lang="en-US" sz="1600" b="0" i="0" dirty="0">
              <a:solidFill>
                <a:srgbClr val="2D2F31"/>
              </a:solidFill>
              <a:effectLst/>
              <a:latin typeface="Udemy Sans"/>
            </a:endParaRPr>
          </a:p>
          <a:p>
            <a:pPr algn="l"/>
            <a:r>
              <a:rPr lang="en-US" sz="1600" b="0" i="0" dirty="0">
                <a:solidFill>
                  <a:srgbClr val="2D2F31"/>
                </a:solidFill>
                <a:effectLst/>
                <a:latin typeface="Udemy Sans"/>
              </a:rPr>
              <a:t>and we are </a:t>
            </a:r>
            <a:r>
              <a:rPr lang="en-US" sz="1600" b="0" i="0" dirty="0" err="1">
                <a:solidFill>
                  <a:srgbClr val="2D2F31"/>
                </a:solidFill>
                <a:effectLst/>
                <a:latin typeface="Udemy Sans"/>
              </a:rPr>
              <a:t>gonna</a:t>
            </a:r>
            <a:r>
              <a:rPr lang="en-US" sz="1600" b="0" i="0" dirty="0">
                <a:solidFill>
                  <a:srgbClr val="2D2F31"/>
                </a:solidFill>
                <a:effectLst/>
                <a:latin typeface="Udemy Sans"/>
              </a:rPr>
              <a:t> register a new application.</a:t>
            </a:r>
          </a:p>
          <a:p>
            <a:pPr algn="l"/>
            <a:r>
              <a:rPr lang="en-US" sz="1600" b="0" i="0" u="sng" dirty="0">
                <a:solidFill>
                  <a:srgbClr val="3B198F"/>
                </a:solidFill>
                <a:effectLst/>
                <a:highlight>
                  <a:srgbClr val="C0C4FC"/>
                </a:highlight>
                <a:latin typeface="Udemy Sans"/>
              </a:rPr>
              <a:t>This is what is called a Service Principal.</a:t>
            </a:r>
          </a:p>
          <a:p>
            <a:pPr algn="l"/>
            <a:endParaRPr lang="en-US" sz="1600" b="0" i="0" u="sng" dirty="0">
              <a:solidFill>
                <a:srgbClr val="3B198F"/>
              </a:solidFill>
              <a:effectLst/>
              <a:latin typeface="Udemy Sans"/>
            </a:endParaRPr>
          </a:p>
          <a:p>
            <a:endParaRPr lang="en-US" sz="2400" b="0" i="0" dirty="0">
              <a:solidFill>
                <a:srgbClr val="2D2F31"/>
              </a:solidFill>
              <a:effectLst/>
              <a:latin typeface="Udemy Sans"/>
            </a:endParaRPr>
          </a:p>
          <a:p>
            <a:endParaRPr lang="en-IN" dirty="0"/>
          </a:p>
        </p:txBody>
      </p:sp>
      <p:sp>
        <p:nvSpPr>
          <p:cNvPr id="4" name="Rectangle 3">
            <a:extLst>
              <a:ext uri="{FF2B5EF4-FFF2-40B4-BE49-F238E27FC236}">
                <a16:creationId xmlns:a16="http://schemas.microsoft.com/office/drawing/2014/main" id="{2932DC3D-711D-61D1-0A46-47CB624D757B}"/>
              </a:ext>
            </a:extLst>
          </p:cNvPr>
          <p:cNvSpPr/>
          <p:nvPr/>
        </p:nvSpPr>
        <p:spPr>
          <a:xfrm>
            <a:off x="3774620" y="2119546"/>
            <a:ext cx="1719470" cy="2484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7924AFC-432F-777E-4A72-36C235B2F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911" y="1977887"/>
            <a:ext cx="5448772" cy="4880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BF27F9AD-A090-61B7-72A5-66B91006D27E}"/>
              </a:ext>
            </a:extLst>
          </p:cNvPr>
          <p:cNvSpPr txBox="1"/>
          <p:nvPr/>
        </p:nvSpPr>
        <p:spPr>
          <a:xfrm>
            <a:off x="1746940" y="3610210"/>
            <a:ext cx="4950971" cy="1200329"/>
          </a:xfrm>
          <a:prstGeom prst="rect">
            <a:avLst/>
          </a:prstGeom>
          <a:noFill/>
        </p:spPr>
        <p:txBody>
          <a:bodyPr wrap="none" rtlCol="0">
            <a:spAutoFit/>
          </a:bodyPr>
          <a:lstStyle/>
          <a:p>
            <a:pPr algn="l"/>
            <a:r>
              <a:rPr lang="en-US" b="0" i="0" dirty="0">
                <a:solidFill>
                  <a:srgbClr val="2D2F31"/>
                </a:solidFill>
                <a:effectLst/>
                <a:highlight>
                  <a:srgbClr val="C0C4FC"/>
                </a:highlight>
                <a:latin typeface="Udemy Sans"/>
              </a:rPr>
              <a:t>We have only one tenant in this subscription</a:t>
            </a:r>
            <a:endParaRPr lang="en-US" b="0" i="0" dirty="0">
              <a:solidFill>
                <a:srgbClr val="2D2F31"/>
              </a:solidFill>
              <a:effectLst/>
              <a:latin typeface="Udemy Sans"/>
            </a:endParaRPr>
          </a:p>
          <a:p>
            <a:pPr algn="l"/>
            <a:r>
              <a:rPr lang="en-US" b="0" i="0" dirty="0">
                <a:solidFill>
                  <a:srgbClr val="2D2F31"/>
                </a:solidFill>
                <a:effectLst/>
                <a:latin typeface="Udemy Sans"/>
              </a:rPr>
              <a:t>so let's leave the supported account type</a:t>
            </a:r>
          </a:p>
          <a:p>
            <a:pPr algn="l"/>
            <a:r>
              <a:rPr lang="en-US" b="0" i="0" u="sng" dirty="0">
                <a:solidFill>
                  <a:srgbClr val="3B198F"/>
                </a:solidFill>
                <a:effectLst/>
                <a:latin typeface="Udemy Sans"/>
              </a:rPr>
              <a:t>as the default of single tenant and click on Register</a:t>
            </a:r>
          </a:p>
          <a:p>
            <a:endParaRPr lang="en-IN" dirty="0"/>
          </a:p>
        </p:txBody>
      </p:sp>
    </p:spTree>
    <p:extLst>
      <p:ext uri="{BB962C8B-B14F-4D97-AF65-F5344CB8AC3E}">
        <p14:creationId xmlns:p14="http://schemas.microsoft.com/office/powerpoint/2010/main" val="85040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0A7B2D-0444-DBB4-ABEF-CE1EEA2D6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633362" cy="2103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A02CD90-63F4-47BB-0CD9-E67E6E0542E9}"/>
              </a:ext>
            </a:extLst>
          </p:cNvPr>
          <p:cNvSpPr txBox="1"/>
          <p:nvPr/>
        </p:nvSpPr>
        <p:spPr>
          <a:xfrm>
            <a:off x="4909930" y="397565"/>
            <a:ext cx="6125215"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latin typeface="Udemy Sans"/>
              </a:rPr>
              <a:t>we've got something called Application or a client ID </a:t>
            </a:r>
            <a:r>
              <a:rPr lang="en-US" b="0" i="0" dirty="0">
                <a:solidFill>
                  <a:srgbClr val="2D2F31"/>
                </a:solidFill>
                <a:effectLst/>
                <a:latin typeface="Udemy Sans"/>
              </a:rPr>
              <a:t>and also there is a Directory or a tenant ID.</a:t>
            </a:r>
          </a:p>
          <a:p>
            <a:pPr marL="285750" indent="-285750" algn="l">
              <a:buFont typeface="Arial" panose="020B0604020202020204" pitchFamily="34" charset="0"/>
              <a:buChar char="•"/>
            </a:pPr>
            <a:endParaRPr lang="en-US" b="0" i="0" dirty="0">
              <a:solidFill>
                <a:srgbClr val="2D2F31"/>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So those two pieces of information is require in our notebook in order to authenticate using the Service Principal.</a:t>
            </a:r>
          </a:p>
          <a:p>
            <a:endParaRPr lang="en-IN" dirty="0"/>
          </a:p>
        </p:txBody>
      </p:sp>
      <p:sp>
        <p:nvSpPr>
          <p:cNvPr id="7" name="TextBox 6">
            <a:extLst>
              <a:ext uri="{FF2B5EF4-FFF2-40B4-BE49-F238E27FC236}">
                <a16:creationId xmlns:a16="http://schemas.microsoft.com/office/drawing/2014/main" id="{3C473422-E284-CA3A-833E-82706D2A0C14}"/>
              </a:ext>
            </a:extLst>
          </p:cNvPr>
          <p:cNvSpPr txBox="1"/>
          <p:nvPr/>
        </p:nvSpPr>
        <p:spPr>
          <a:xfrm>
            <a:off x="270163" y="2428890"/>
            <a:ext cx="7604582" cy="707886"/>
          </a:xfrm>
          <a:prstGeom prst="rect">
            <a:avLst/>
          </a:prstGeom>
          <a:noFill/>
        </p:spPr>
        <p:txBody>
          <a:bodyPr wrap="none" rtlCol="0">
            <a:spAutoFit/>
          </a:bodyPr>
          <a:lstStyle/>
          <a:p>
            <a:r>
              <a:rPr lang="en-US" sz="2000" b="1" i="0" u="sng" dirty="0">
                <a:effectLst/>
                <a:highlight>
                  <a:srgbClr val="FFFFFF"/>
                </a:highlight>
                <a:latin typeface="-apple-system"/>
              </a:rPr>
              <a:t>2. Generate a secret/ password for the Application</a:t>
            </a:r>
          </a:p>
          <a:p>
            <a:r>
              <a:rPr lang="en-IN" sz="2000" dirty="0"/>
              <a:t>Formula1-app &gt; manage &gt; certificates and Secrets &gt; +new Clint Secrets </a:t>
            </a:r>
          </a:p>
        </p:txBody>
      </p:sp>
      <p:sp>
        <p:nvSpPr>
          <p:cNvPr id="9" name="Rectangle 8">
            <a:extLst>
              <a:ext uri="{FF2B5EF4-FFF2-40B4-BE49-F238E27FC236}">
                <a16:creationId xmlns:a16="http://schemas.microsoft.com/office/drawing/2014/main" id="{D0168C9D-4423-6FE2-F122-ED0FE0C4172F}"/>
              </a:ext>
            </a:extLst>
          </p:cNvPr>
          <p:cNvSpPr/>
          <p:nvPr/>
        </p:nvSpPr>
        <p:spPr>
          <a:xfrm>
            <a:off x="5756564" y="2754479"/>
            <a:ext cx="1963881" cy="2900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275755D5-9971-4CA3-EC2F-A0681C277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25" y="3136776"/>
            <a:ext cx="5707875" cy="2270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B453692B-24E4-93CB-3021-572DFEA6B521}"/>
              </a:ext>
            </a:extLst>
          </p:cNvPr>
          <p:cNvSpPr txBox="1"/>
          <p:nvPr/>
        </p:nvSpPr>
        <p:spPr>
          <a:xfrm>
            <a:off x="6390409" y="3136776"/>
            <a:ext cx="580159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So now we've got a new secret.</a:t>
            </a:r>
          </a:p>
          <a:p>
            <a:pPr marL="285750" indent="-285750" algn="l">
              <a:buFont typeface="Arial" panose="020B0604020202020204" pitchFamily="34" charset="0"/>
              <a:buChar char="•"/>
            </a:pPr>
            <a:r>
              <a:rPr lang="en-US" b="0" i="0" dirty="0">
                <a:solidFill>
                  <a:srgbClr val="2D2F31"/>
                </a:solidFill>
                <a:effectLst/>
                <a:latin typeface="Udemy Sans"/>
              </a:rPr>
              <a:t>Please don't navigate away from this page </a:t>
            </a:r>
            <a:r>
              <a:rPr lang="en-US" b="0" i="0" dirty="0">
                <a:solidFill>
                  <a:srgbClr val="2D2F31"/>
                </a:solidFill>
                <a:effectLst/>
                <a:highlight>
                  <a:srgbClr val="C0C4FC"/>
                </a:highlight>
                <a:latin typeface="Udemy Sans"/>
              </a:rPr>
              <a:t>because once you navigate,</a:t>
            </a:r>
            <a:endParaRPr lang="en-US" b="0" i="0" dirty="0">
              <a:solidFill>
                <a:srgbClr val="2D2F31"/>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you won't be able to see the secret value.</a:t>
            </a:r>
          </a:p>
          <a:p>
            <a:pPr marL="285750" indent="-285750" algn="l">
              <a:buFont typeface="Arial" panose="020B0604020202020204" pitchFamily="34" charset="0"/>
              <a:buChar char="•"/>
            </a:pPr>
            <a:r>
              <a:rPr lang="en-US" b="0" i="0" dirty="0">
                <a:solidFill>
                  <a:srgbClr val="2D2F31"/>
                </a:solidFill>
                <a:effectLst/>
                <a:latin typeface="Udemy Sans"/>
              </a:rPr>
              <a:t>As you can see, there are two values here.</a:t>
            </a:r>
          </a:p>
          <a:p>
            <a:pPr marL="285750" indent="-285750" algn="l">
              <a:buFont typeface="Arial" panose="020B0604020202020204" pitchFamily="34" charset="0"/>
              <a:buChar char="•"/>
            </a:pPr>
            <a:r>
              <a:rPr lang="en-US" b="0" i="0" dirty="0">
                <a:solidFill>
                  <a:srgbClr val="2D2F31"/>
                </a:solidFill>
                <a:effectLst/>
                <a:latin typeface="Udemy Sans"/>
              </a:rPr>
              <a:t>One is a Secret Value </a:t>
            </a:r>
            <a:r>
              <a:rPr lang="en-US" b="0" i="0" u="sng" dirty="0">
                <a:solidFill>
                  <a:srgbClr val="3B198F"/>
                </a:solidFill>
                <a:effectLst/>
                <a:latin typeface="Udemy Sans"/>
              </a:rPr>
              <a:t>and the other one is a Secret ID.</a:t>
            </a:r>
          </a:p>
          <a:p>
            <a:pPr marL="285750" indent="-285750" algn="l">
              <a:buFont typeface="Arial" panose="020B0604020202020204" pitchFamily="34" charset="0"/>
              <a:buChar char="•"/>
            </a:pPr>
            <a:r>
              <a:rPr lang="en-US" b="0" i="0" dirty="0">
                <a:solidFill>
                  <a:srgbClr val="2D2F31"/>
                </a:solidFill>
                <a:effectLst/>
                <a:latin typeface="Udemy Sans"/>
              </a:rPr>
              <a:t>We do not want the Secret ID, we want the Secret Value.</a:t>
            </a:r>
          </a:p>
          <a:p>
            <a:pPr marL="285750" indent="-285750" algn="l">
              <a:buFont typeface="Arial" panose="020B0604020202020204" pitchFamily="34" charset="0"/>
              <a:buChar char="•"/>
            </a:pPr>
            <a:endParaRPr lang="en-US" b="0" i="0" u="sng" dirty="0">
              <a:solidFill>
                <a:srgbClr val="3B198F"/>
              </a:solidFill>
              <a:effectLst/>
              <a:latin typeface="Udemy Sans"/>
            </a:endParaRPr>
          </a:p>
          <a:p>
            <a:pPr marL="285750" indent="-285750">
              <a:buFont typeface="Arial" panose="020B0604020202020204" pitchFamily="34" charset="0"/>
              <a:buChar char="•"/>
            </a:pPr>
            <a:endParaRPr lang="en-IN" dirty="0"/>
          </a:p>
        </p:txBody>
      </p:sp>
      <p:pic>
        <p:nvPicPr>
          <p:cNvPr id="14" name="Picture 13">
            <a:extLst>
              <a:ext uri="{FF2B5EF4-FFF2-40B4-BE49-F238E27FC236}">
                <a16:creationId xmlns:a16="http://schemas.microsoft.com/office/drawing/2014/main" id="{5BEBA90B-BC71-FDC9-2FD9-C4CF8B857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134" y="5731932"/>
            <a:ext cx="9906859" cy="922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5096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7729-9C84-D198-6368-D0C94F05B86C}"/>
              </a:ext>
            </a:extLst>
          </p:cNvPr>
          <p:cNvSpPr>
            <a:spLocks noGrp="1"/>
          </p:cNvSpPr>
          <p:nvPr>
            <p:ph type="title"/>
          </p:nvPr>
        </p:nvSpPr>
        <p:spPr>
          <a:xfrm>
            <a:off x="838200" y="365126"/>
            <a:ext cx="10515600" cy="954520"/>
          </a:xfrm>
        </p:spPr>
        <p:txBody>
          <a:bodyPr>
            <a:noAutofit/>
          </a:bodyPr>
          <a:lstStyle/>
          <a:p>
            <a:r>
              <a:rPr lang="en-US" sz="3200" b="0" i="0" u="sng" dirty="0">
                <a:effectLst/>
                <a:highlight>
                  <a:srgbClr val="FFFFFF"/>
                </a:highlight>
                <a:latin typeface="-apple-system"/>
              </a:rPr>
              <a:t>3. Set Spark Config with App/ Client Id, Directory/ Tenant Id &amp; Secret</a:t>
            </a:r>
            <a:br>
              <a:rPr lang="en-US" sz="3200" b="0" i="0" u="sng" dirty="0">
                <a:effectLst/>
                <a:highlight>
                  <a:srgbClr val="FFFFFF"/>
                </a:highlight>
                <a:latin typeface="-apple-system"/>
              </a:rPr>
            </a:br>
            <a:endParaRPr lang="en-IN" sz="3200" u="sng" dirty="0"/>
          </a:p>
        </p:txBody>
      </p:sp>
      <p:sp>
        <p:nvSpPr>
          <p:cNvPr id="3" name="Content Placeholder 2">
            <a:extLst>
              <a:ext uri="{FF2B5EF4-FFF2-40B4-BE49-F238E27FC236}">
                <a16:creationId xmlns:a16="http://schemas.microsoft.com/office/drawing/2014/main" id="{E8F8D1EA-C768-D9F3-D2C0-60454395EAFB}"/>
              </a:ext>
            </a:extLst>
          </p:cNvPr>
          <p:cNvSpPr>
            <a:spLocks noGrp="1"/>
          </p:cNvSpPr>
          <p:nvPr>
            <p:ph idx="1"/>
          </p:nvPr>
        </p:nvSpPr>
        <p:spPr>
          <a:xfrm>
            <a:off x="353291" y="1433945"/>
            <a:ext cx="11000509" cy="4743018"/>
          </a:xfrm>
        </p:spPr>
        <p:txBody>
          <a:bodyPr>
            <a:normAutofit fontScale="85000" lnSpcReduction="20000"/>
          </a:bodyPr>
          <a:lstStyle/>
          <a:p>
            <a:pPr algn="l"/>
            <a:r>
              <a:rPr lang="en-US" b="0" i="0" dirty="0">
                <a:solidFill>
                  <a:srgbClr val="2D2F31"/>
                </a:solidFill>
                <a:effectLst/>
                <a:latin typeface="Udemy Sans"/>
              </a:rPr>
              <a:t>So let me take you to the documentation because there are a few Spark configurations we need to set for a Service Principal </a:t>
            </a:r>
            <a:r>
              <a:rPr lang="en-US" b="0" i="0" u="sng" dirty="0">
                <a:solidFill>
                  <a:srgbClr val="3B198F"/>
                </a:solidFill>
                <a:effectLst/>
                <a:latin typeface="Udemy Sans"/>
              </a:rPr>
              <a:t>and it's easier to copy and paste that.</a:t>
            </a:r>
          </a:p>
          <a:p>
            <a:pPr algn="l"/>
            <a:endParaRPr lang="en-US" b="0" i="0" u="sng" dirty="0">
              <a:solidFill>
                <a:srgbClr val="3B198F"/>
              </a:solidFill>
              <a:effectLst/>
              <a:latin typeface="Udemy Sans"/>
            </a:endParaRPr>
          </a:p>
          <a:p>
            <a:r>
              <a:rPr lang="en-IN" b="1" i="0" dirty="0">
                <a:solidFill>
                  <a:srgbClr val="161616"/>
                </a:solidFill>
                <a:effectLst/>
                <a:highlight>
                  <a:srgbClr val="FFFFFF"/>
                </a:highlight>
                <a:latin typeface="Segoe UI" panose="020B0502040204020203" pitchFamily="34" charset="0"/>
                <a:hlinkClick r:id="rId2"/>
              </a:rPr>
              <a:t>Azure service principal</a:t>
            </a:r>
            <a:endParaRPr lang="en-US" b="0" i="0" u="sng" dirty="0">
              <a:solidFill>
                <a:srgbClr val="3B198F"/>
              </a:solidFill>
              <a:effectLst/>
              <a:latin typeface="Udemy Sans"/>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a:t>
            </a:r>
            <a:r>
              <a:rPr lang="en-IN" sz="2000" b="0" i="0" dirty="0" err="1">
                <a:solidFill>
                  <a:srgbClr val="A31515"/>
                </a:solidFill>
                <a:effectLst/>
                <a:highlight>
                  <a:srgbClr val="F2F2F2"/>
                </a:highlight>
                <a:latin typeface="SFMono-Regular"/>
              </a:rPr>
              <a:t>fs.azure.</a:t>
            </a:r>
            <a:r>
              <a:rPr lang="en-IN" sz="2000" b="1" i="0" dirty="0" err="1">
                <a:solidFill>
                  <a:srgbClr val="A31515"/>
                </a:solidFill>
                <a:effectLst/>
                <a:highlight>
                  <a:srgbClr val="F2F2F2"/>
                </a:highlight>
                <a:latin typeface="SFMono-Regular"/>
              </a:rPr>
              <a:t>account.auth.type</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"OAuth"</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US" sz="2000" b="0" i="0" u="sng" dirty="0">
                <a:solidFill>
                  <a:srgbClr val="3B198F"/>
                </a:solidFill>
                <a:effectLst/>
                <a:latin typeface="Udemy Sans"/>
              </a:rPr>
              <a:t>to the auth type </a:t>
            </a:r>
            <a:endParaRPr lang="en-IN" sz="2000" b="0" i="0" dirty="0">
              <a:solidFill>
                <a:srgbClr val="161616"/>
              </a:solidFill>
              <a:effectLst/>
              <a:highlight>
                <a:srgbClr val="F2F2F2"/>
              </a:highlight>
              <a:latin typeface="SFMono-Regular"/>
            </a:endParaRPr>
          </a:p>
          <a:p>
            <a:pPr algn="l"/>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a:t>
            </a:r>
            <a:r>
              <a:rPr lang="en-IN" sz="2000" b="0" i="0" dirty="0" err="1">
                <a:solidFill>
                  <a:srgbClr val="A31515"/>
                </a:solidFill>
                <a:effectLst/>
                <a:highlight>
                  <a:srgbClr val="F2F2F2"/>
                </a:highlight>
                <a:latin typeface="SFMono-Regular"/>
              </a:rPr>
              <a:t>fs.azure.</a:t>
            </a:r>
            <a:r>
              <a:rPr lang="en-IN" sz="2000" b="1" i="0" dirty="0" err="1">
                <a:solidFill>
                  <a:srgbClr val="A31515"/>
                </a:solidFill>
                <a:effectLst/>
                <a:highlight>
                  <a:srgbClr val="F2F2F2"/>
                </a:highlight>
                <a:latin typeface="SFMono-Regular"/>
              </a:rPr>
              <a:t>account.oauth.provider.type</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"org.apache.hadoop.fs.azurebfs.oauth2.ClientCredsTokenProvider"</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a:t>
            </a:r>
            <a:r>
              <a:rPr lang="en-US" sz="1400" b="0" i="0" dirty="0">
                <a:solidFill>
                  <a:srgbClr val="2D2F31"/>
                </a:solidFill>
                <a:effectLst/>
                <a:latin typeface="Udemy Sans"/>
              </a:rPr>
              <a:t> </a:t>
            </a:r>
            <a:r>
              <a:rPr lang="en-US" sz="2200" b="0" i="0" u="sng" dirty="0">
                <a:solidFill>
                  <a:srgbClr val="3B198F"/>
                </a:solidFill>
                <a:effectLst/>
                <a:latin typeface="Udemy Sans"/>
              </a:rPr>
              <a:t>the tokens provider</a:t>
            </a:r>
            <a:endParaRPr lang="en-IN" sz="20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client.id</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"&lt;application-id&gt;"</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IN" sz="2200" b="0" i="0" u="sng" dirty="0">
                <a:solidFill>
                  <a:srgbClr val="3B198F"/>
                </a:solidFill>
                <a:effectLst/>
                <a:highlight>
                  <a:srgbClr val="C0C4FC"/>
                </a:highlight>
                <a:latin typeface="Udemy Sans"/>
              </a:rPr>
              <a:t>specify the client ID.</a:t>
            </a:r>
            <a:endParaRPr lang="en-IN" sz="22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client.secret</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err="1">
                <a:solidFill>
                  <a:srgbClr val="161616"/>
                </a:solidFill>
                <a:effectLst/>
                <a:highlight>
                  <a:srgbClr val="F2F2F2"/>
                </a:highlight>
                <a:latin typeface="SFMono-Regular"/>
              </a:rPr>
              <a:t>service_credential</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a:t>
            </a:r>
            <a:r>
              <a:rPr lang="en-IN" sz="2000" b="0" i="0" u="sng" dirty="0">
                <a:solidFill>
                  <a:srgbClr val="3B198F"/>
                </a:solidFill>
                <a:effectLst/>
                <a:highlight>
                  <a:srgbClr val="C0C4FC"/>
                </a:highlight>
                <a:latin typeface="Udemy Sans"/>
              </a:rPr>
              <a:t>specify the secret ID.</a:t>
            </a:r>
            <a:endParaRPr lang="en-IN" sz="20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client.endpoint</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"https://login.microsoftonline.com</a:t>
            </a:r>
            <a:r>
              <a:rPr lang="en-IN" sz="2000" b="1" i="0" u="sng" dirty="0">
                <a:solidFill>
                  <a:srgbClr val="A31515"/>
                </a:solidFill>
                <a:effectLst/>
                <a:highlight>
                  <a:srgbClr val="F2F2F2"/>
                </a:highlight>
                <a:latin typeface="SFMono-Regular"/>
              </a:rPr>
              <a:t>/&lt;directory-id&gt;/</a:t>
            </a:r>
            <a:r>
              <a:rPr lang="en-IN" sz="2000" b="0" i="0" dirty="0">
                <a:solidFill>
                  <a:srgbClr val="A31515"/>
                </a:solidFill>
                <a:effectLst/>
                <a:highlight>
                  <a:srgbClr val="F2F2F2"/>
                </a:highlight>
                <a:latin typeface="SFMono-Regular"/>
              </a:rPr>
              <a:t>oauth2/token"</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US" sz="2200" b="0" i="0" dirty="0">
                <a:solidFill>
                  <a:srgbClr val="2D2F31"/>
                </a:solidFill>
                <a:effectLst/>
                <a:highlight>
                  <a:srgbClr val="C0C4FC"/>
                </a:highlight>
                <a:latin typeface="Udemy Sans"/>
              </a:rPr>
              <a:t>the tenant ID or the directory ID</a:t>
            </a:r>
          </a:p>
          <a:p>
            <a:r>
              <a:rPr lang="en-US" sz="2200" dirty="0">
                <a:solidFill>
                  <a:srgbClr val="2D2F31"/>
                </a:solidFill>
                <a:highlight>
                  <a:srgbClr val="C0C4FC"/>
                </a:highlight>
                <a:latin typeface="Udemy Sans"/>
              </a:rPr>
              <a:t>Use </a:t>
            </a:r>
            <a:r>
              <a:rPr lang="en-US" sz="2200" dirty="0">
                <a:solidFill>
                  <a:srgbClr val="2D2F31"/>
                </a:solidFill>
                <a:highlight>
                  <a:srgbClr val="C0C4FC"/>
                </a:highlight>
                <a:latin typeface="Udemy Sans"/>
                <a:hlinkClick r:id="rId3"/>
              </a:rPr>
              <a:t>f- string </a:t>
            </a:r>
            <a:r>
              <a:rPr lang="en-US" sz="2200" dirty="0">
                <a:solidFill>
                  <a:srgbClr val="2D2F31"/>
                </a:solidFill>
                <a:highlight>
                  <a:srgbClr val="C0C4FC"/>
                </a:highlight>
                <a:latin typeface="Udemy Sans"/>
              </a:rPr>
              <a:t>to replace tenant Id in place of &lt;directory-id&gt;</a:t>
            </a:r>
          </a:p>
          <a:p>
            <a:r>
              <a:rPr lang="en-US" sz="2200" dirty="0">
                <a:solidFill>
                  <a:srgbClr val="2D2F31"/>
                </a:solidFill>
                <a:highlight>
                  <a:srgbClr val="C0C4FC"/>
                </a:highlight>
                <a:latin typeface="Udemy Sans"/>
              </a:rPr>
              <a:t>f</a:t>
            </a:r>
            <a:r>
              <a:rPr lang="en-IN" sz="2400" b="0" i="0" dirty="0">
                <a:solidFill>
                  <a:srgbClr val="A31515"/>
                </a:solidFill>
                <a:effectLst/>
                <a:highlight>
                  <a:srgbClr val="F2F2F2"/>
                </a:highlight>
                <a:latin typeface="SFMono-Regular"/>
              </a:rPr>
              <a:t>"https://login.microsoftonline.com</a:t>
            </a:r>
            <a:r>
              <a:rPr lang="en-IN" sz="2400" b="1" i="0" u="sng" dirty="0">
                <a:solidFill>
                  <a:srgbClr val="A31515"/>
                </a:solidFill>
                <a:effectLst/>
                <a:highlight>
                  <a:srgbClr val="F2F2F2"/>
                </a:highlight>
                <a:latin typeface="SFMono-Regular"/>
              </a:rPr>
              <a:t>/</a:t>
            </a:r>
            <a:r>
              <a:rPr lang="en-US" sz="2400" dirty="0">
                <a:solidFill>
                  <a:srgbClr val="2D2F31"/>
                </a:solidFill>
                <a:highlight>
                  <a:srgbClr val="C0C4FC"/>
                </a:highlight>
                <a:latin typeface="Udemy Sans"/>
              </a:rPr>
              <a:t>{</a:t>
            </a:r>
            <a:r>
              <a:rPr lang="en-US" sz="2400" dirty="0" err="1">
                <a:solidFill>
                  <a:srgbClr val="2D2F31"/>
                </a:solidFill>
                <a:highlight>
                  <a:srgbClr val="C0C4FC"/>
                </a:highlight>
                <a:latin typeface="Udemy Sans"/>
              </a:rPr>
              <a:t>tenant_id</a:t>
            </a:r>
            <a:r>
              <a:rPr lang="en-US" sz="2400" dirty="0">
                <a:solidFill>
                  <a:srgbClr val="2D2F31"/>
                </a:solidFill>
                <a:highlight>
                  <a:srgbClr val="C0C4FC"/>
                </a:highlight>
                <a:latin typeface="Udemy Sans"/>
              </a:rPr>
              <a:t>}</a:t>
            </a:r>
            <a:r>
              <a:rPr lang="en-IN" sz="2400" b="1" i="0" u="sng" dirty="0">
                <a:solidFill>
                  <a:srgbClr val="A31515"/>
                </a:solidFill>
                <a:effectLst/>
                <a:highlight>
                  <a:srgbClr val="F2F2F2"/>
                </a:highlight>
                <a:latin typeface="SFMono-Regular"/>
              </a:rPr>
              <a:t>/</a:t>
            </a:r>
            <a:r>
              <a:rPr lang="en-IN" sz="2400" b="0" i="0" dirty="0">
                <a:solidFill>
                  <a:srgbClr val="A31515"/>
                </a:solidFill>
                <a:effectLst/>
                <a:highlight>
                  <a:srgbClr val="F2F2F2"/>
                </a:highlight>
                <a:latin typeface="SFMono-Regular"/>
              </a:rPr>
              <a:t>oauth2/token"</a:t>
            </a:r>
            <a:endParaRPr lang="en-IN" sz="2200" dirty="0"/>
          </a:p>
        </p:txBody>
      </p:sp>
    </p:spTree>
    <p:extLst>
      <p:ext uri="{BB962C8B-B14F-4D97-AF65-F5344CB8AC3E}">
        <p14:creationId xmlns:p14="http://schemas.microsoft.com/office/powerpoint/2010/main" val="6673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F113-F808-8336-EFEA-2BF5CF1A4707}"/>
              </a:ext>
            </a:extLst>
          </p:cNvPr>
          <p:cNvSpPr>
            <a:spLocks noGrp="1"/>
          </p:cNvSpPr>
          <p:nvPr>
            <p:ph type="ctrTitle"/>
          </p:nvPr>
        </p:nvSpPr>
        <p:spPr>
          <a:xfrm>
            <a:off x="0" y="0"/>
            <a:ext cx="9144000" cy="567980"/>
          </a:xfrm>
        </p:spPr>
        <p:txBody>
          <a:bodyPr>
            <a:normAutofit/>
          </a:bodyPr>
          <a:lstStyle/>
          <a:p>
            <a:pPr algn="l"/>
            <a:r>
              <a:rPr lang="en-US" sz="3200" dirty="0">
                <a:solidFill>
                  <a:srgbClr val="2D2F31"/>
                </a:solidFill>
                <a:highlight>
                  <a:srgbClr val="C0C4FC"/>
                </a:highlight>
                <a:latin typeface="Udemy Sans"/>
              </a:rPr>
              <a:t>Creating </a:t>
            </a:r>
            <a:r>
              <a:rPr lang="en-US" sz="3200" b="0" i="0" dirty="0">
                <a:solidFill>
                  <a:srgbClr val="2D2F31"/>
                </a:solidFill>
                <a:effectLst/>
                <a:highlight>
                  <a:srgbClr val="C0C4FC"/>
                </a:highlight>
                <a:latin typeface="Udemy Sans"/>
              </a:rPr>
              <a:t>Cluster Policy from scratch.</a:t>
            </a:r>
            <a:endParaRPr lang="en-IN" sz="3200" dirty="0"/>
          </a:p>
        </p:txBody>
      </p:sp>
      <p:sp>
        <p:nvSpPr>
          <p:cNvPr id="3" name="Subtitle 2">
            <a:extLst>
              <a:ext uri="{FF2B5EF4-FFF2-40B4-BE49-F238E27FC236}">
                <a16:creationId xmlns:a16="http://schemas.microsoft.com/office/drawing/2014/main" id="{1419AD3F-62A4-8F89-E504-387113CCB5C2}"/>
              </a:ext>
            </a:extLst>
          </p:cNvPr>
          <p:cNvSpPr>
            <a:spLocks noGrp="1"/>
          </p:cNvSpPr>
          <p:nvPr>
            <p:ph type="subTitle" idx="1"/>
          </p:nvPr>
        </p:nvSpPr>
        <p:spPr>
          <a:xfrm>
            <a:off x="149087" y="705678"/>
            <a:ext cx="10518913" cy="4552122"/>
          </a:xfrm>
        </p:spPr>
        <p:txBody>
          <a:bodyPr/>
          <a:lstStyle/>
          <a:p>
            <a:pPr algn="l"/>
            <a:r>
              <a:rPr lang="en-US" b="0" i="0" u="sng" dirty="0">
                <a:solidFill>
                  <a:srgbClr val="3B198F"/>
                </a:solidFill>
                <a:effectLst/>
                <a:highlight>
                  <a:srgbClr val="F7F9FA"/>
                </a:highlight>
                <a:latin typeface="Udemy Sans"/>
              </a:rPr>
              <a:t>Let's define our requirement first.</a:t>
            </a:r>
            <a:endParaRPr lang="en-IN" dirty="0"/>
          </a:p>
          <a:p>
            <a:pPr algn="l"/>
            <a:r>
              <a:rPr lang="en-IN" dirty="0"/>
              <a:t>Databricks &gt; compute &gt; All </a:t>
            </a:r>
            <a:r>
              <a:rPr lang="en-IN" dirty="0" err="1"/>
              <a:t>perpous</a:t>
            </a:r>
            <a:r>
              <a:rPr lang="en-IN" dirty="0"/>
              <a:t> Compute &gt;  Create Compute</a:t>
            </a:r>
          </a:p>
        </p:txBody>
      </p:sp>
      <p:sp>
        <p:nvSpPr>
          <p:cNvPr id="4" name="Rectangle 3">
            <a:extLst>
              <a:ext uri="{FF2B5EF4-FFF2-40B4-BE49-F238E27FC236}">
                <a16:creationId xmlns:a16="http://schemas.microsoft.com/office/drawing/2014/main" id="{9AEC21F2-50C7-9783-F3C0-52205D497E73}"/>
              </a:ext>
            </a:extLst>
          </p:cNvPr>
          <p:cNvSpPr/>
          <p:nvPr/>
        </p:nvSpPr>
        <p:spPr>
          <a:xfrm>
            <a:off x="6096000" y="1222512"/>
            <a:ext cx="2143539" cy="2882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7770697-ABC1-ED72-9DB3-AD2E79898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79" y="1600200"/>
            <a:ext cx="5645426" cy="5131674"/>
          </a:xfrm>
          <a:prstGeom prst="rect">
            <a:avLst/>
          </a:prstGeom>
        </p:spPr>
      </p:pic>
      <p:sp>
        <p:nvSpPr>
          <p:cNvPr id="12" name="TextBox 11">
            <a:extLst>
              <a:ext uri="{FF2B5EF4-FFF2-40B4-BE49-F238E27FC236}">
                <a16:creationId xmlns:a16="http://schemas.microsoft.com/office/drawing/2014/main" id="{0569D6CF-B625-F899-2814-E2B834557ED2}"/>
              </a:ext>
            </a:extLst>
          </p:cNvPr>
          <p:cNvSpPr txBox="1"/>
          <p:nvPr/>
        </p:nvSpPr>
        <p:spPr>
          <a:xfrm>
            <a:off x="5993297" y="1859339"/>
            <a:ext cx="6177168" cy="3139321"/>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When we select the Policy as Unrestricted, we are presented with the user interface with all the options</a:t>
            </a:r>
            <a:endParaRPr lang="en-US" b="0" i="0" dirty="0">
              <a:solidFill>
                <a:srgbClr val="2D2F31"/>
              </a:solidFill>
              <a:effectLst/>
              <a:latin typeface="Udemy Sans"/>
            </a:endParaRPr>
          </a:p>
          <a:p>
            <a:pPr algn="l"/>
            <a:r>
              <a:rPr lang="en-US" b="0" i="0" dirty="0">
                <a:solidFill>
                  <a:srgbClr val="2D2F31"/>
                </a:solidFill>
                <a:effectLst/>
                <a:latin typeface="Udemy Sans"/>
              </a:rPr>
              <a:t>available to create a Cluster.</a:t>
            </a:r>
          </a:p>
          <a:p>
            <a:pPr algn="l"/>
            <a:r>
              <a:rPr lang="en-US" b="0" i="0" u="sng" dirty="0">
                <a:solidFill>
                  <a:srgbClr val="3B198F"/>
                </a:solidFill>
                <a:effectLst/>
                <a:latin typeface="Udemy Sans"/>
              </a:rPr>
              <a:t>Let's say, I'm an administrator and I have a number of students taking the course that you are taking,</a:t>
            </a:r>
          </a:p>
          <a:p>
            <a:pPr algn="l"/>
            <a:r>
              <a:rPr lang="en-US" b="0" i="0" dirty="0">
                <a:solidFill>
                  <a:srgbClr val="2D2F31"/>
                </a:solidFill>
                <a:effectLst/>
                <a:latin typeface="Udemy Sans"/>
              </a:rPr>
              <a:t>and I want to restrict them to create Clusters, limiting to only the needs of this project.</a:t>
            </a:r>
          </a:p>
          <a:p>
            <a:pPr algn="l"/>
            <a:r>
              <a:rPr lang="en-US" b="0" i="0" dirty="0">
                <a:solidFill>
                  <a:srgbClr val="2D2F31"/>
                </a:solidFill>
                <a:effectLst/>
                <a:latin typeface="Udemy Sans"/>
              </a:rPr>
              <a:t>That means we only allow for a Single node cluster to be created.</a:t>
            </a:r>
          </a:p>
          <a:p>
            <a:pPr algn="l"/>
            <a:r>
              <a:rPr lang="en-US" b="0" i="0" dirty="0">
                <a:solidFill>
                  <a:srgbClr val="2D2F31"/>
                </a:solidFill>
                <a:effectLst/>
                <a:latin typeface="Udemy Sans"/>
              </a:rPr>
              <a:t>That means, we'll pre-select Single node and we don't let them choose Multi node at all.</a:t>
            </a:r>
          </a:p>
        </p:txBody>
      </p:sp>
    </p:spTree>
    <p:extLst>
      <p:ext uri="{BB962C8B-B14F-4D97-AF65-F5344CB8AC3E}">
        <p14:creationId xmlns:p14="http://schemas.microsoft.com/office/powerpoint/2010/main" val="320678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217D-B257-B803-AFB8-53F6303FEB20}"/>
              </a:ext>
            </a:extLst>
          </p:cNvPr>
          <p:cNvSpPr>
            <a:spLocks noGrp="1"/>
          </p:cNvSpPr>
          <p:nvPr>
            <p:ph type="title"/>
          </p:nvPr>
        </p:nvSpPr>
        <p:spPr/>
        <p:txBody>
          <a:bodyPr>
            <a:normAutofit fontScale="90000"/>
          </a:bodyPr>
          <a:lstStyle/>
          <a:p>
            <a:r>
              <a:rPr lang="en-IN" b="0" i="0" dirty="0">
                <a:effectLst/>
                <a:highlight>
                  <a:srgbClr val="FFFFFF"/>
                </a:highlight>
                <a:latin typeface="-apple-system"/>
              </a:rPr>
              <a:t>4.Assign Role 'Storage Blob Data Contributor' to the Data Lake.</a:t>
            </a:r>
            <a:br>
              <a:rPr lang="en-IN" b="0" i="0" dirty="0">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63E28340-801C-B239-D2CE-FFCF6BB016C3}"/>
              </a:ext>
            </a:extLst>
          </p:cNvPr>
          <p:cNvSpPr>
            <a:spLocks noGrp="1"/>
          </p:cNvSpPr>
          <p:nvPr>
            <p:ph idx="1"/>
          </p:nvPr>
        </p:nvSpPr>
        <p:spPr/>
        <p:txBody>
          <a:bodyPr/>
          <a:lstStyle/>
          <a:p>
            <a:r>
              <a:rPr lang="en-IN" dirty="0"/>
              <a:t>Azure Portal &gt; storage Account ( formula1dlhamza) &gt; </a:t>
            </a:r>
            <a:r>
              <a:rPr lang="en-IN" b="0" i="0" dirty="0">
                <a:solidFill>
                  <a:srgbClr val="292827"/>
                </a:solidFill>
                <a:effectLst/>
                <a:highlight>
                  <a:srgbClr val="FFFFFF"/>
                </a:highlight>
                <a:latin typeface="az_ea_font"/>
              </a:rPr>
              <a:t>Access Control (IAM) &gt; + Add &gt; add role Assignment &gt; search the role which we need to assign (which is </a:t>
            </a:r>
            <a:r>
              <a:rPr lang="en-US" b="0" i="0" u="sng" dirty="0">
                <a:solidFill>
                  <a:srgbClr val="3B198F"/>
                </a:solidFill>
                <a:effectLst/>
                <a:highlight>
                  <a:srgbClr val="C0C4FC"/>
                </a:highlight>
                <a:latin typeface="Udemy Sans"/>
              </a:rPr>
              <a:t>Storage Blob Data Contributor) &gt; Next</a:t>
            </a:r>
            <a:endParaRPr lang="en-IN" b="1" i="0" dirty="0">
              <a:solidFill>
                <a:srgbClr val="292827"/>
              </a:solidFill>
              <a:effectLst/>
              <a:highlight>
                <a:srgbClr val="FFFFFF"/>
              </a:highlight>
              <a:latin typeface="az_ea_font"/>
            </a:endParaRPr>
          </a:p>
          <a:p>
            <a:endParaRPr lang="en-IN" dirty="0"/>
          </a:p>
        </p:txBody>
      </p:sp>
      <p:sp>
        <p:nvSpPr>
          <p:cNvPr id="4" name="Rectangle 3">
            <a:extLst>
              <a:ext uri="{FF2B5EF4-FFF2-40B4-BE49-F238E27FC236}">
                <a16:creationId xmlns:a16="http://schemas.microsoft.com/office/drawing/2014/main" id="{C7051F45-48FC-2DA2-4BF2-FC7789D504E1}"/>
              </a:ext>
            </a:extLst>
          </p:cNvPr>
          <p:cNvSpPr/>
          <p:nvPr/>
        </p:nvSpPr>
        <p:spPr>
          <a:xfrm>
            <a:off x="8627165" y="2613991"/>
            <a:ext cx="884583" cy="4075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B24AD11-A5EE-21DC-7472-FB8313968E32}"/>
              </a:ext>
            </a:extLst>
          </p:cNvPr>
          <p:cNvSpPr/>
          <p:nvPr/>
        </p:nvSpPr>
        <p:spPr>
          <a:xfrm>
            <a:off x="2305878" y="2315817"/>
            <a:ext cx="983974" cy="2981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9030D51-2D7D-2E67-E6E3-36F620886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13" y="3104183"/>
            <a:ext cx="4077053" cy="20804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EDC95373-543E-A629-70BD-259F89B25F1F}"/>
              </a:ext>
            </a:extLst>
          </p:cNvPr>
          <p:cNvSpPr txBox="1"/>
          <p:nvPr/>
        </p:nvSpPr>
        <p:spPr>
          <a:xfrm>
            <a:off x="4065103" y="4119231"/>
            <a:ext cx="3949149"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We are going to assign the role to a Service Principal.</a:t>
            </a:r>
            <a:endParaRPr lang="en-US" b="0" i="0" u="sng" dirty="0">
              <a:solidFill>
                <a:srgbClr val="3B198F"/>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So let's leave the Assign access to a Service Principal here.</a:t>
            </a:r>
          </a:p>
          <a:p>
            <a:pPr marL="285750" indent="-285750">
              <a:buFont typeface="Arial" panose="020B0604020202020204" pitchFamily="34" charset="0"/>
              <a:buChar char="•"/>
            </a:pPr>
            <a:r>
              <a:rPr lang="en-IN" dirty="0"/>
              <a:t>After that click in +</a:t>
            </a:r>
            <a:r>
              <a:rPr lang="en-IN" dirty="0" err="1"/>
              <a:t>Selct</a:t>
            </a:r>
            <a:r>
              <a:rPr lang="en-IN" dirty="0"/>
              <a:t> members</a:t>
            </a:r>
          </a:p>
        </p:txBody>
      </p:sp>
      <p:pic>
        <p:nvPicPr>
          <p:cNvPr id="10" name="Picture 9">
            <a:extLst>
              <a:ext uri="{FF2B5EF4-FFF2-40B4-BE49-F238E27FC236}">
                <a16:creationId xmlns:a16="http://schemas.microsoft.com/office/drawing/2014/main" id="{C87A2781-9654-BAE7-4F94-EF87C05F6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463" y="3263636"/>
            <a:ext cx="3071126" cy="3048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32EF3734-A698-D1DA-9918-0C7A67A016FE}"/>
              </a:ext>
            </a:extLst>
          </p:cNvPr>
          <p:cNvSpPr txBox="1"/>
          <p:nvPr/>
        </p:nvSpPr>
        <p:spPr>
          <a:xfrm>
            <a:off x="409814" y="5596559"/>
            <a:ext cx="11082532"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let's click 'Review + assign </a:t>
            </a:r>
            <a:r>
              <a:rPr lang="en-US" b="0" i="0" dirty="0">
                <a:solidFill>
                  <a:srgbClr val="2D2F31"/>
                </a:solidFill>
                <a:effectLst/>
                <a:latin typeface="Udemy Sans"/>
              </a:rPr>
              <a:t>and click again that will assign the role for us. </a:t>
            </a:r>
            <a:r>
              <a:rPr lang="en-US" b="0" i="0" u="sng" dirty="0">
                <a:solidFill>
                  <a:srgbClr val="3B198F"/>
                </a:solidFill>
                <a:effectLst/>
                <a:latin typeface="Udemy Sans"/>
              </a:rPr>
              <a:t>So all we've done here </a:t>
            </a:r>
            <a:r>
              <a:rPr lang="en-US" b="0" i="0" dirty="0">
                <a:solidFill>
                  <a:srgbClr val="2D2F31"/>
                </a:solidFill>
                <a:effectLst/>
                <a:latin typeface="Udemy Sans"/>
              </a:rPr>
              <a:t>is that we've given the Storage Blob Data Contributor access on our storage account to the Service Principal. So the Service Principal can now access the storage account. So let's now switch over to our notebook and run all command cells to execute.</a:t>
            </a:r>
          </a:p>
          <a:p>
            <a:endParaRPr lang="en-IN" dirty="0"/>
          </a:p>
        </p:txBody>
      </p:sp>
    </p:spTree>
    <p:extLst>
      <p:ext uri="{BB962C8B-B14F-4D97-AF65-F5344CB8AC3E}">
        <p14:creationId xmlns:p14="http://schemas.microsoft.com/office/powerpoint/2010/main" val="1838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306-857C-1117-EB1B-7129B4621635}"/>
              </a:ext>
            </a:extLst>
          </p:cNvPr>
          <p:cNvSpPr>
            <a:spLocks noGrp="1"/>
          </p:cNvSpPr>
          <p:nvPr>
            <p:ph type="title"/>
          </p:nvPr>
        </p:nvSpPr>
        <p:spPr>
          <a:xfrm>
            <a:off x="72887" y="0"/>
            <a:ext cx="10515600" cy="698362"/>
          </a:xfrm>
        </p:spPr>
        <p:txBody>
          <a:bodyPr>
            <a:normAutofit/>
          </a:bodyPr>
          <a:lstStyle/>
          <a:p>
            <a:r>
              <a:rPr lang="en-IN" sz="3600" dirty="0">
                <a:solidFill>
                  <a:srgbClr val="2D2F31"/>
                </a:solidFill>
                <a:highlight>
                  <a:srgbClr val="C0C4FC"/>
                </a:highlight>
                <a:latin typeface="Udemy Sans"/>
              </a:rPr>
              <a:t>C</a:t>
            </a:r>
            <a:r>
              <a:rPr lang="en-IN" sz="3600" b="0" i="0" dirty="0">
                <a:solidFill>
                  <a:srgbClr val="2D2F31"/>
                </a:solidFill>
                <a:effectLst/>
                <a:highlight>
                  <a:srgbClr val="C0C4FC"/>
                </a:highlight>
                <a:latin typeface="Udemy Sans"/>
              </a:rPr>
              <a:t>luster </a:t>
            </a:r>
            <a:r>
              <a:rPr lang="en-IN" sz="3600" dirty="0">
                <a:solidFill>
                  <a:srgbClr val="2D2F31"/>
                </a:solidFill>
                <a:highlight>
                  <a:srgbClr val="C0C4FC"/>
                </a:highlight>
                <a:latin typeface="Udemy Sans"/>
              </a:rPr>
              <a:t>S</a:t>
            </a:r>
            <a:r>
              <a:rPr lang="en-IN" sz="3600" b="0" i="0" dirty="0">
                <a:solidFill>
                  <a:srgbClr val="2D2F31"/>
                </a:solidFill>
                <a:effectLst/>
                <a:highlight>
                  <a:srgbClr val="C0C4FC"/>
                </a:highlight>
                <a:latin typeface="Udemy Sans"/>
              </a:rPr>
              <a:t>coped Credential</a:t>
            </a:r>
            <a:endParaRPr lang="en-IN" sz="3600" dirty="0"/>
          </a:p>
        </p:txBody>
      </p:sp>
      <p:sp>
        <p:nvSpPr>
          <p:cNvPr id="3" name="Content Placeholder 2">
            <a:extLst>
              <a:ext uri="{FF2B5EF4-FFF2-40B4-BE49-F238E27FC236}">
                <a16:creationId xmlns:a16="http://schemas.microsoft.com/office/drawing/2014/main" id="{6BF3BB63-DDF2-161E-5894-74D3B11CF6AF}"/>
              </a:ext>
            </a:extLst>
          </p:cNvPr>
          <p:cNvSpPr>
            <a:spLocks noGrp="1"/>
          </p:cNvSpPr>
          <p:nvPr>
            <p:ph idx="1"/>
          </p:nvPr>
        </p:nvSpPr>
        <p:spPr>
          <a:xfrm>
            <a:off x="208722" y="884583"/>
            <a:ext cx="11145078" cy="3051313"/>
          </a:xfrm>
        </p:spPr>
        <p:txBody>
          <a:bodyPr>
            <a:normAutofit fontScale="70000" lnSpcReduction="20000"/>
          </a:bodyPr>
          <a:lstStyle/>
          <a:p>
            <a:r>
              <a:rPr lang="en-US" dirty="0"/>
              <a:t> Cluster Scoped Authentication  can do that by specifying the Spark configuration parameters and the corresponding secret values within the Cluster configuration.</a:t>
            </a:r>
          </a:p>
          <a:p>
            <a:r>
              <a:rPr lang="en-US" dirty="0"/>
              <a:t>So when the Cluster is created, it already has the Spark configuration set with the right secret values.</a:t>
            </a:r>
          </a:p>
          <a:p>
            <a:r>
              <a:rPr lang="en-US" dirty="0"/>
              <a:t> Let’s take an example:</a:t>
            </a:r>
          </a:p>
          <a:p>
            <a:r>
              <a:rPr lang="en-US" b="1" i="0" dirty="0">
                <a:effectLst/>
                <a:highlight>
                  <a:srgbClr val="FFFFFF"/>
                </a:highlight>
                <a:latin typeface="-apple-system"/>
              </a:rPr>
              <a:t>Access Azure Data Lake Using Access Keys </a:t>
            </a:r>
            <a:r>
              <a:rPr lang="en-US" b="1" i="0" dirty="0">
                <a:effectLst/>
                <a:highlight>
                  <a:srgbClr val="FFFFFF"/>
                </a:highlight>
                <a:latin typeface="-apple-system"/>
                <a:sym typeface="Wingdings" panose="05000000000000000000" pitchFamily="2" charset="2"/>
              </a:rPr>
              <a:t> </a:t>
            </a:r>
            <a:r>
              <a:rPr lang="en-US" i="0" dirty="0">
                <a:effectLst/>
                <a:highlight>
                  <a:srgbClr val="FFFFFF"/>
                </a:highlight>
                <a:latin typeface="-apple-system"/>
                <a:sym typeface="Wingdings" panose="05000000000000000000" pitchFamily="2" charset="2"/>
              </a:rPr>
              <a:t>By directly deploying key into the cluster:</a:t>
            </a:r>
          </a:p>
          <a:p>
            <a:r>
              <a:rPr lang="en-US" i="0" dirty="0">
                <a:effectLst/>
                <a:highlight>
                  <a:srgbClr val="FFFFFF"/>
                </a:highlight>
                <a:latin typeface="-apple-system"/>
              </a:rPr>
              <a:t>Azure Databricks workspace portal &gt; compute (cluster) &gt; open the cluster and edit &gt; Advanced options &gt; Spark config &gt;</a:t>
            </a:r>
          </a:p>
          <a:p>
            <a:r>
              <a:rPr lang="en-US" dirty="0">
                <a:highlight>
                  <a:srgbClr val="FFFFFF"/>
                </a:highlight>
                <a:latin typeface="-apple-system"/>
              </a:rPr>
              <a:t>Paste both string of spark conf. in to the box by placing space between them.</a:t>
            </a:r>
          </a:p>
          <a:p>
            <a:r>
              <a:rPr lang="en-IN" sz="2200" b="0" dirty="0" err="1">
                <a:solidFill>
                  <a:srgbClr val="3B3B3B"/>
                </a:solidFill>
                <a:effectLst/>
                <a:highlight>
                  <a:srgbClr val="F6F7F9"/>
                </a:highlight>
                <a:latin typeface="Menlo"/>
              </a:rPr>
              <a:t>spark.conf.</a:t>
            </a:r>
            <a:r>
              <a:rPr lang="en-IN" sz="2200" b="0" dirty="0" err="1">
                <a:solidFill>
                  <a:srgbClr val="795E26"/>
                </a:solidFill>
                <a:effectLst/>
                <a:highlight>
                  <a:srgbClr val="F6F7F9"/>
                </a:highlight>
                <a:latin typeface="Menlo"/>
              </a:rPr>
              <a:t>set</a:t>
            </a:r>
            <a:r>
              <a:rPr lang="en-IN" sz="2200" b="0" dirty="0">
                <a:solidFill>
                  <a:srgbClr val="3B3B3B"/>
                </a:solidFill>
                <a:effectLst/>
                <a:highlight>
                  <a:srgbClr val="F6F7F9"/>
                </a:highlight>
                <a:latin typeface="Menlo"/>
              </a:rPr>
              <a:t>(</a:t>
            </a:r>
            <a:r>
              <a:rPr lang="en-IN" sz="2200" b="0" dirty="0">
                <a:solidFill>
                  <a:srgbClr val="C72E0F"/>
                </a:solidFill>
                <a:effectLst/>
                <a:highlight>
                  <a:srgbClr val="F6F7F9"/>
                </a:highlight>
                <a:latin typeface="Menlo"/>
              </a:rPr>
              <a:t>"fs.azure.account.key.formula1dlhamza.dfs.core.windows.net"</a:t>
            </a:r>
            <a:r>
              <a:rPr lang="en-IN" sz="2200" b="0" dirty="0">
                <a:solidFill>
                  <a:srgbClr val="3B3B3B"/>
                </a:solidFill>
                <a:effectLst/>
                <a:highlight>
                  <a:srgbClr val="F6F7F9"/>
                </a:highlight>
                <a:latin typeface="Menlo"/>
              </a:rPr>
              <a:t>, </a:t>
            </a:r>
            <a:r>
              <a:rPr lang="en-IN" sz="2200" b="0" dirty="0">
                <a:solidFill>
                  <a:srgbClr val="C72E0F"/>
                </a:solidFill>
                <a:effectLst/>
                <a:highlight>
                  <a:srgbClr val="F6F7F9"/>
                </a:highlight>
                <a:latin typeface="Menlo"/>
              </a:rPr>
              <a:t>"WBLYA0kpH0QQNUFeY25MYyjjk2HlCdhTTchTUU1OYr2mBT3hDJrK2I7ZpOEFfi9ogKxmeyifGQFg+AStcR8ypQ=="</a:t>
            </a:r>
            <a:r>
              <a:rPr lang="en-IN" sz="2200" b="0" dirty="0">
                <a:solidFill>
                  <a:srgbClr val="3B3B3B"/>
                </a:solidFill>
                <a:effectLst/>
                <a:highlight>
                  <a:srgbClr val="F6F7F9"/>
                </a:highlight>
                <a:latin typeface="Menlo"/>
              </a:rPr>
              <a:t>)</a:t>
            </a:r>
          </a:p>
          <a:p>
            <a:endParaRPr lang="en-US" i="0" dirty="0">
              <a:effectLst/>
              <a:highlight>
                <a:srgbClr val="FFFFFF"/>
              </a:highlight>
              <a:latin typeface="-apple-system"/>
            </a:endParaRPr>
          </a:p>
          <a:p>
            <a:endParaRPr lang="en-IN" dirty="0"/>
          </a:p>
        </p:txBody>
      </p:sp>
      <p:pic>
        <p:nvPicPr>
          <p:cNvPr id="7" name="Picture 6">
            <a:extLst>
              <a:ext uri="{FF2B5EF4-FFF2-40B4-BE49-F238E27FC236}">
                <a16:creationId xmlns:a16="http://schemas.microsoft.com/office/drawing/2014/main" id="{FBE71512-036B-1ED8-CFCE-519B16F2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929" y="3935896"/>
            <a:ext cx="6736664" cy="2857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6226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A5ACF-23B4-C831-06D8-9EDA1FBA2515}"/>
              </a:ext>
            </a:extLst>
          </p:cNvPr>
          <p:cNvSpPr>
            <a:spLocks noGrp="1"/>
          </p:cNvSpPr>
          <p:nvPr>
            <p:ph idx="1"/>
          </p:nvPr>
        </p:nvSpPr>
        <p:spPr>
          <a:xfrm>
            <a:off x="0" y="135973"/>
            <a:ext cx="12085983" cy="2835827"/>
          </a:xfrm>
        </p:spPr>
        <p:txBody>
          <a:bodyPr>
            <a:normAutofit/>
          </a:bodyPr>
          <a:lstStyle/>
          <a:p>
            <a:pPr algn="l"/>
            <a:r>
              <a:rPr lang="en-US" b="0" i="0" dirty="0">
                <a:solidFill>
                  <a:srgbClr val="2D2F31"/>
                </a:solidFill>
                <a:effectLst/>
                <a:latin typeface="Udemy Sans"/>
              </a:rPr>
              <a:t>So what we have done is, we've used the access key to authenticate to our storage account, but the access </a:t>
            </a:r>
            <a:r>
              <a:rPr lang="en-US" b="0" i="0" dirty="0">
                <a:solidFill>
                  <a:srgbClr val="2D2F31"/>
                </a:solidFill>
                <a:effectLst/>
                <a:highlight>
                  <a:srgbClr val="C0C4FC"/>
                </a:highlight>
                <a:latin typeface="Udemy Sans"/>
              </a:rPr>
              <a:t>key is stored within the cluster and the cluster is done all the authentication for us.</a:t>
            </a:r>
            <a:endParaRPr lang="en-US" b="0" i="0" dirty="0">
              <a:solidFill>
                <a:srgbClr val="2D2F31"/>
              </a:solidFill>
              <a:effectLst/>
              <a:latin typeface="Udemy Sans"/>
            </a:endParaRPr>
          </a:p>
          <a:p>
            <a:pPr algn="l"/>
            <a:r>
              <a:rPr lang="en-US" b="0" i="0" dirty="0">
                <a:solidFill>
                  <a:srgbClr val="2D2F31"/>
                </a:solidFill>
                <a:effectLst/>
                <a:latin typeface="Udemy Sans"/>
              </a:rPr>
              <a:t>Similar to what we did here to use the authentication using the access key. You can also do that using the SAS token or the Service Principal. You can simply come here and add those Spark configuration parameters. </a:t>
            </a:r>
            <a:r>
              <a:rPr lang="en-US" b="0" i="0" u="sng" dirty="0">
                <a:solidFill>
                  <a:srgbClr val="3B198F"/>
                </a:solidFill>
                <a:effectLst/>
                <a:latin typeface="Udemy Sans"/>
              </a:rPr>
              <a:t>That's brilliant.</a:t>
            </a:r>
          </a:p>
          <a:p>
            <a:endParaRPr lang="en-IN" dirty="0"/>
          </a:p>
        </p:txBody>
      </p:sp>
    </p:spTree>
    <p:extLst>
      <p:ext uri="{BB962C8B-B14F-4D97-AF65-F5344CB8AC3E}">
        <p14:creationId xmlns:p14="http://schemas.microsoft.com/office/powerpoint/2010/main" val="184867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EF13-5D0C-3C19-2A28-BA781FB1298E}"/>
              </a:ext>
            </a:extLst>
          </p:cNvPr>
          <p:cNvSpPr>
            <a:spLocks noGrp="1"/>
          </p:cNvSpPr>
          <p:nvPr>
            <p:ph type="title"/>
          </p:nvPr>
        </p:nvSpPr>
        <p:spPr>
          <a:xfrm>
            <a:off x="0" y="0"/>
            <a:ext cx="10515600" cy="499579"/>
          </a:xfrm>
        </p:spPr>
        <p:txBody>
          <a:bodyPr>
            <a:normAutofit fontScale="90000"/>
          </a:bodyPr>
          <a:lstStyle/>
          <a:p>
            <a:r>
              <a:rPr lang="en-IN" sz="3600" dirty="0"/>
              <a:t>AAD Credential Passthrough </a:t>
            </a:r>
          </a:p>
        </p:txBody>
      </p:sp>
      <p:sp>
        <p:nvSpPr>
          <p:cNvPr id="3" name="Content Placeholder 2">
            <a:extLst>
              <a:ext uri="{FF2B5EF4-FFF2-40B4-BE49-F238E27FC236}">
                <a16:creationId xmlns:a16="http://schemas.microsoft.com/office/drawing/2014/main" id="{BF461158-292B-55A2-0C78-F6A2CF11F9C5}"/>
              </a:ext>
            </a:extLst>
          </p:cNvPr>
          <p:cNvSpPr>
            <a:spLocks noGrp="1"/>
          </p:cNvSpPr>
          <p:nvPr>
            <p:ph idx="1"/>
          </p:nvPr>
        </p:nvSpPr>
        <p:spPr>
          <a:xfrm>
            <a:off x="109330" y="675861"/>
            <a:ext cx="11244470" cy="1709530"/>
          </a:xfrm>
        </p:spPr>
        <p:txBody>
          <a:bodyPr>
            <a:normAutofit fontScale="77500" lnSpcReduction="20000"/>
          </a:bodyPr>
          <a:lstStyle/>
          <a:p>
            <a:r>
              <a:rPr lang="en-IN" dirty="0"/>
              <a:t>Azure </a:t>
            </a:r>
            <a:r>
              <a:rPr lang="en-IN" dirty="0" err="1"/>
              <a:t>databricks</a:t>
            </a:r>
            <a:r>
              <a:rPr lang="en-IN" dirty="0"/>
              <a:t> workspace </a:t>
            </a:r>
            <a:r>
              <a:rPr lang="en-IN" dirty="0" err="1"/>
              <a:t>potal</a:t>
            </a:r>
            <a:r>
              <a:rPr lang="en-IN" dirty="0"/>
              <a:t> &gt; Compute &gt; </a:t>
            </a:r>
            <a:r>
              <a:rPr lang="en-IN" dirty="0" err="1"/>
              <a:t>hamzaAhmad</a:t>
            </a:r>
            <a:r>
              <a:rPr lang="en-IN" dirty="0"/>
              <a:t> cluster &gt; edit &gt; Advance options &gt; check the box</a:t>
            </a:r>
          </a:p>
          <a:p>
            <a:endParaRPr lang="en-IN" dirty="0"/>
          </a:p>
          <a:p>
            <a:endParaRPr lang="en-IN" dirty="0"/>
          </a:p>
          <a:p>
            <a:r>
              <a:rPr lang="en-IN" dirty="0"/>
              <a:t>Then click conform and </a:t>
            </a:r>
            <a:r>
              <a:rPr lang="en-IN" dirty="0" err="1"/>
              <a:t>restat</a:t>
            </a:r>
            <a:endParaRPr lang="en-IN" dirty="0"/>
          </a:p>
          <a:p>
            <a:pPr algn="l"/>
            <a:endParaRPr lang="en-US" b="0" i="0" u="sng" dirty="0">
              <a:solidFill>
                <a:srgbClr val="3B198F"/>
              </a:solidFill>
              <a:effectLst/>
              <a:latin typeface="Udemy Sans"/>
            </a:endParaRPr>
          </a:p>
        </p:txBody>
      </p:sp>
      <p:pic>
        <p:nvPicPr>
          <p:cNvPr id="5" name="Picture 4">
            <a:extLst>
              <a:ext uri="{FF2B5EF4-FFF2-40B4-BE49-F238E27FC236}">
                <a16:creationId xmlns:a16="http://schemas.microsoft.com/office/drawing/2014/main" id="{CE5346D8-DE2C-EFD1-7151-2D43F6F03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354" y="1187656"/>
            <a:ext cx="3497883" cy="1600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C281F5C-986C-3DC2-06DD-E00D7AC5E962}"/>
              </a:ext>
            </a:extLst>
          </p:cNvPr>
          <p:cNvSpPr txBox="1"/>
          <p:nvPr/>
        </p:nvSpPr>
        <p:spPr>
          <a:xfrm>
            <a:off x="255865" y="1618493"/>
            <a:ext cx="5339795" cy="369332"/>
          </a:xfrm>
          <a:prstGeom prst="rect">
            <a:avLst/>
          </a:prstGeom>
          <a:noFill/>
        </p:spPr>
        <p:txBody>
          <a:bodyPr wrap="none" rtlCol="0">
            <a:spAutoFit/>
          </a:bodyPr>
          <a:lstStyle/>
          <a:p>
            <a:pPr marL="285750" indent="-285750">
              <a:buFont typeface="Arial" panose="020B0604020202020204" pitchFamily="34" charset="0"/>
              <a:buChar char="•"/>
            </a:pPr>
            <a:r>
              <a:rPr lang="en-IN" dirty="0"/>
              <a:t>Remember it is applicable only on the premium tier.</a:t>
            </a:r>
          </a:p>
        </p:txBody>
      </p:sp>
      <p:sp>
        <p:nvSpPr>
          <p:cNvPr id="7" name="TextBox 6">
            <a:extLst>
              <a:ext uri="{FF2B5EF4-FFF2-40B4-BE49-F238E27FC236}">
                <a16:creationId xmlns:a16="http://schemas.microsoft.com/office/drawing/2014/main" id="{56FB7823-1DE4-13C8-8738-AA9864879386}"/>
              </a:ext>
            </a:extLst>
          </p:cNvPr>
          <p:cNvSpPr txBox="1"/>
          <p:nvPr/>
        </p:nvSpPr>
        <p:spPr>
          <a:xfrm>
            <a:off x="255865" y="2897186"/>
            <a:ext cx="1168329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If I now go and run the notebook to select the data from the storage account, it will fail. </a:t>
            </a:r>
            <a:r>
              <a:rPr lang="en-US" b="0" i="0" dirty="0">
                <a:solidFill>
                  <a:srgbClr val="2D2F31"/>
                </a:solidFill>
                <a:effectLst/>
                <a:highlight>
                  <a:srgbClr val="C0C4FC"/>
                </a:highlight>
                <a:latin typeface="Udemy Sans"/>
              </a:rPr>
              <a:t>That's because even though I'm the owner of the Data Lake storage, I do not have the role to read data</a:t>
            </a:r>
            <a:r>
              <a:rPr lang="en-US" dirty="0">
                <a:solidFill>
                  <a:srgbClr val="2D2F31"/>
                </a:solidFill>
                <a:highlight>
                  <a:srgbClr val="C0C4FC"/>
                </a:highlight>
                <a:latin typeface="Udemy Sans"/>
              </a:rPr>
              <a:t> </a:t>
            </a:r>
            <a:r>
              <a:rPr lang="en-US" b="0" i="0" u="sng" dirty="0">
                <a:solidFill>
                  <a:srgbClr val="3B198F"/>
                </a:solidFill>
                <a:effectLst/>
                <a:latin typeface="Udemy Sans"/>
              </a:rPr>
              <a:t>from the storage.</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Let's go over to the storage account and give the permission and then come back here to run the statement</a:t>
            </a:r>
            <a:r>
              <a:rPr lang="en-US" dirty="0">
                <a:solidFill>
                  <a:srgbClr val="2D2F31"/>
                </a:solidFill>
                <a:highlight>
                  <a:srgbClr val="C0C4FC"/>
                </a:highlight>
                <a:latin typeface="Udemy Sans"/>
              </a:rPr>
              <a:t> </a:t>
            </a:r>
            <a:r>
              <a:rPr lang="en-US" b="0" i="0" dirty="0">
                <a:solidFill>
                  <a:srgbClr val="2D2F31"/>
                </a:solidFill>
                <a:effectLst/>
                <a:latin typeface="Udemy Sans"/>
              </a:rPr>
              <a:t>again.</a:t>
            </a:r>
          </a:p>
          <a:p>
            <a:pPr marL="285750" indent="-285750" algn="l">
              <a:buFont typeface="Arial" panose="020B0604020202020204" pitchFamily="34" charset="0"/>
              <a:buChar char="•"/>
            </a:pPr>
            <a:r>
              <a:rPr lang="en-US" b="0" i="0" u="sng" dirty="0">
                <a:solidFill>
                  <a:srgbClr val="3B198F"/>
                </a:solidFill>
                <a:effectLst/>
                <a:latin typeface="Udemy Sans"/>
              </a:rPr>
              <a:t>Azure Portal &gt;</a:t>
            </a:r>
            <a:r>
              <a:rPr lang="en-IN" b="0" i="0" u="sng" dirty="0">
                <a:solidFill>
                  <a:srgbClr val="3B198F"/>
                </a:solidFill>
                <a:effectLst/>
                <a:latin typeface="Udemy Sans"/>
              </a:rPr>
              <a:t> Storage Account (f</a:t>
            </a:r>
            <a:r>
              <a:rPr lang="en-IN" u="sng" dirty="0">
                <a:solidFill>
                  <a:srgbClr val="3B198F"/>
                </a:solidFill>
                <a:latin typeface="Udemy Sans"/>
              </a:rPr>
              <a:t>ormula1dlhamza) &gt; Access control (IAM) &gt; + add &gt; role assignment &gt; Search </a:t>
            </a:r>
            <a:r>
              <a:rPr lang="en-US" b="0" i="0" dirty="0">
                <a:solidFill>
                  <a:srgbClr val="2D2F31"/>
                </a:solidFill>
                <a:effectLst/>
                <a:latin typeface="Udemy Sans"/>
              </a:rPr>
              <a:t>Storage Blob Data Contributor</a:t>
            </a:r>
            <a:endParaRPr lang="en-IN" u="sng" dirty="0">
              <a:solidFill>
                <a:srgbClr val="3B198F"/>
              </a:solidFill>
              <a:latin typeface="Udemy Sans"/>
            </a:endParaRP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And as we discussed before, we need the Storage Blob Data Contributor role to be able to have the full </a:t>
            </a:r>
            <a:r>
              <a:rPr lang="en-US" b="0" i="0" dirty="0">
                <a:solidFill>
                  <a:srgbClr val="2D2F31"/>
                </a:solidFill>
                <a:effectLst/>
                <a:latin typeface="Udemy Sans"/>
              </a:rPr>
              <a:t>access, </a:t>
            </a:r>
            <a:r>
              <a:rPr lang="en-US" b="0" i="0" u="sng" dirty="0">
                <a:solidFill>
                  <a:srgbClr val="3B198F"/>
                </a:solidFill>
                <a:effectLst/>
                <a:latin typeface="Udemy Sans"/>
              </a:rPr>
              <a:t>but you can have just the Read only access as well. </a:t>
            </a:r>
            <a:r>
              <a:rPr lang="en-US" b="0" i="0" dirty="0">
                <a:solidFill>
                  <a:srgbClr val="2D2F31"/>
                </a:solidFill>
                <a:effectLst/>
                <a:latin typeface="Udemy Sans"/>
              </a:rPr>
              <a:t>So I'm going to go for the contributor access. So it is Storage Blob Data Contributor.</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24904727-286C-6BC1-4613-615E9B40D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03" y="5239507"/>
            <a:ext cx="3574090" cy="130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ACAC8676-3396-87C0-2947-44D3F378E6E9}"/>
              </a:ext>
            </a:extLst>
          </p:cNvPr>
          <p:cNvSpPr txBox="1"/>
          <p:nvPr/>
        </p:nvSpPr>
        <p:spPr>
          <a:xfrm>
            <a:off x="4512365" y="5013910"/>
            <a:ext cx="6841435" cy="2031325"/>
          </a:xfrm>
          <a:prstGeom prst="rect">
            <a:avLst/>
          </a:prstGeom>
          <a:noFill/>
        </p:spPr>
        <p:txBody>
          <a:bodyPr wrap="square" rtlCol="0">
            <a:spAutoFit/>
          </a:bodyPr>
          <a:lstStyle/>
          <a:p>
            <a:pPr marL="285750" indent="-285750">
              <a:buFont typeface="Arial" panose="020B0604020202020204" pitchFamily="34" charset="0"/>
              <a:buChar char="•"/>
            </a:pPr>
            <a:r>
              <a:rPr lang="en-IN" dirty="0"/>
              <a:t>Select Member </a:t>
            </a:r>
            <a:r>
              <a:rPr lang="en-IN" dirty="0">
                <a:sym typeface="Wingdings" panose="05000000000000000000" pitchFamily="2" charset="2"/>
              </a:rPr>
              <a:t> select member then click on review and </a:t>
            </a:r>
            <a:r>
              <a:rPr lang="en-IN" dirty="0" err="1">
                <a:sym typeface="Wingdings" panose="05000000000000000000" pitchFamily="2" charset="2"/>
              </a:rPr>
              <a:t>assigne</a:t>
            </a:r>
            <a:r>
              <a:rPr lang="en-IN" dirty="0">
                <a:sym typeface="Wingdings" panose="05000000000000000000" pitchFamily="2" charset="2"/>
              </a:rPr>
              <a:t>.</a:t>
            </a:r>
          </a:p>
          <a:p>
            <a:pPr marL="285750" indent="-285750" algn="l">
              <a:buFont typeface="Arial" panose="020B0604020202020204" pitchFamily="34" charset="0"/>
              <a:buChar char="•"/>
            </a:pPr>
            <a:r>
              <a:rPr lang="en-IN" dirty="0">
                <a:sym typeface="Wingdings" panose="05000000000000000000" pitchFamily="2" charset="2"/>
              </a:rPr>
              <a:t> </a:t>
            </a:r>
            <a:r>
              <a:rPr lang="en-US" b="0" i="0" dirty="0">
                <a:solidFill>
                  <a:srgbClr val="2D2F31"/>
                </a:solidFill>
                <a:effectLst/>
                <a:latin typeface="Udemy Sans"/>
              </a:rPr>
              <a:t>Now go to the notebook, you should be able to access the data now.</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But sometimes it does take a couple of minutes to flow through.</a:t>
            </a:r>
            <a:r>
              <a:rPr lang="en-US" dirty="0">
                <a:solidFill>
                  <a:srgbClr val="2D2F31"/>
                </a:solidFill>
                <a:highlight>
                  <a:srgbClr val="C0C4FC"/>
                </a:highlight>
                <a:latin typeface="Udemy Sans"/>
              </a:rPr>
              <a:t> </a:t>
            </a:r>
            <a:r>
              <a:rPr lang="en-US" b="0" i="0" dirty="0">
                <a:solidFill>
                  <a:srgbClr val="2D2F31"/>
                </a:solidFill>
                <a:effectLst/>
                <a:latin typeface="Udemy Sans"/>
              </a:rPr>
              <a:t>So if you are having problems, wait for a couple of minutes and then you will be able to access the </a:t>
            </a:r>
            <a:r>
              <a:rPr lang="en-US" b="0" i="0" u="sng" dirty="0">
                <a:solidFill>
                  <a:srgbClr val="3B198F"/>
                </a:solidFill>
                <a:effectLst/>
                <a:latin typeface="Udemy Sans"/>
              </a:rPr>
              <a:t>data.</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93170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3A1C-A81B-FF2F-8DCB-ACFD0A3CBF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D6EEF-8D6F-4E3C-D7B5-8885C415EC40}"/>
              </a:ext>
            </a:extLst>
          </p:cNvPr>
          <p:cNvSpPr>
            <a:spLocks noGrp="1"/>
          </p:cNvSpPr>
          <p:nvPr>
            <p:ph idx="1"/>
          </p:nvPr>
        </p:nvSpPr>
        <p:spPr/>
        <p:txBody>
          <a:bodyPr/>
          <a:lstStyle/>
          <a:p>
            <a:pPr algn="l"/>
            <a:r>
              <a:rPr lang="en-US" b="0" i="0" dirty="0">
                <a:solidFill>
                  <a:srgbClr val="2D2F31"/>
                </a:solidFill>
                <a:effectLst/>
                <a:highlight>
                  <a:srgbClr val="C0C4FC"/>
                </a:highlight>
                <a:latin typeface="Udemy Sans"/>
              </a:rPr>
              <a:t>So we've successfully managed to read the data from our container without giving any credentials here.</a:t>
            </a:r>
            <a:endParaRPr lang="en-US" b="0" i="0" dirty="0">
              <a:solidFill>
                <a:srgbClr val="2D2F31"/>
              </a:solidFill>
              <a:effectLst/>
              <a:latin typeface="Udemy Sans"/>
            </a:endParaRPr>
          </a:p>
          <a:p>
            <a:pPr algn="l"/>
            <a:r>
              <a:rPr lang="en-US" b="0" i="0" dirty="0">
                <a:solidFill>
                  <a:srgbClr val="2D2F31"/>
                </a:solidFill>
                <a:effectLst/>
                <a:latin typeface="Udemy Sans"/>
              </a:rPr>
              <a:t>And all the access is through the Azure Active Directory Pass-through authentication.</a:t>
            </a:r>
          </a:p>
          <a:p>
            <a:pPr algn="l"/>
            <a:r>
              <a:rPr lang="en-US" b="0" i="0" u="sng" dirty="0">
                <a:solidFill>
                  <a:srgbClr val="3B198F"/>
                </a:solidFill>
                <a:effectLst/>
                <a:latin typeface="Udemy Sans"/>
              </a:rPr>
              <a:t>So as a user, I've got access to the storage account and the Cluster just passes my details through,</a:t>
            </a:r>
          </a:p>
          <a:p>
            <a:pPr algn="l"/>
            <a:r>
              <a:rPr lang="en-US" b="0" i="0" dirty="0">
                <a:solidFill>
                  <a:srgbClr val="2D2F31"/>
                </a:solidFill>
                <a:effectLst/>
                <a:latin typeface="Udemy Sans"/>
              </a:rPr>
              <a:t>and authenticates against the storage account and I've got access to it, which is great.</a:t>
            </a:r>
          </a:p>
          <a:p>
            <a:endParaRPr lang="en-IN" dirty="0"/>
          </a:p>
        </p:txBody>
      </p:sp>
    </p:spTree>
    <p:extLst>
      <p:ext uri="{BB962C8B-B14F-4D97-AF65-F5344CB8AC3E}">
        <p14:creationId xmlns:p14="http://schemas.microsoft.com/office/powerpoint/2010/main" val="3155943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1E6A-2EFD-D390-F2E5-A4331D69AB28}"/>
              </a:ext>
            </a:extLst>
          </p:cNvPr>
          <p:cNvSpPr>
            <a:spLocks noGrp="1"/>
          </p:cNvSpPr>
          <p:nvPr>
            <p:ph type="title"/>
          </p:nvPr>
        </p:nvSpPr>
        <p:spPr>
          <a:xfrm>
            <a:off x="0" y="0"/>
            <a:ext cx="10515600" cy="539336"/>
          </a:xfrm>
        </p:spPr>
        <p:txBody>
          <a:bodyPr>
            <a:normAutofit/>
          </a:bodyPr>
          <a:lstStyle/>
          <a:p>
            <a:r>
              <a:rPr lang="en-IN" sz="3200" dirty="0"/>
              <a:t>Creating Azure Key Vault</a:t>
            </a:r>
          </a:p>
        </p:txBody>
      </p:sp>
      <p:sp>
        <p:nvSpPr>
          <p:cNvPr id="3" name="Content Placeholder 2">
            <a:extLst>
              <a:ext uri="{FF2B5EF4-FFF2-40B4-BE49-F238E27FC236}">
                <a16:creationId xmlns:a16="http://schemas.microsoft.com/office/drawing/2014/main" id="{B6DD0925-C3F8-8782-6E86-33AFE96349BC}"/>
              </a:ext>
            </a:extLst>
          </p:cNvPr>
          <p:cNvSpPr>
            <a:spLocks noGrp="1"/>
          </p:cNvSpPr>
          <p:nvPr>
            <p:ph idx="1"/>
          </p:nvPr>
        </p:nvSpPr>
        <p:spPr>
          <a:xfrm>
            <a:off x="69574" y="539336"/>
            <a:ext cx="11284226" cy="1259647"/>
          </a:xfrm>
        </p:spPr>
        <p:txBody>
          <a:bodyPr>
            <a:normAutofit fontScale="70000" lnSpcReduction="20000"/>
          </a:bodyPr>
          <a:lstStyle/>
          <a:p>
            <a:r>
              <a:rPr lang="en-US" b="0" i="0" u="sng" dirty="0">
                <a:solidFill>
                  <a:srgbClr val="3B198F"/>
                </a:solidFill>
                <a:effectLst/>
                <a:highlight>
                  <a:srgbClr val="C0C4FC"/>
                </a:highlight>
                <a:latin typeface="Udemy Sans"/>
              </a:rPr>
              <a:t>we are going to create an Azure key vault and add secrets to the key vault.</a:t>
            </a:r>
          </a:p>
          <a:p>
            <a:r>
              <a:rPr lang="en-US" u="sng" dirty="0">
                <a:solidFill>
                  <a:srgbClr val="3B198F"/>
                </a:solidFill>
                <a:highlight>
                  <a:srgbClr val="C0C4FC"/>
                </a:highlight>
                <a:latin typeface="Udemy Sans"/>
              </a:rPr>
              <a:t>Azure Portal &gt; +Create Resource &gt; key vault &gt; </a:t>
            </a:r>
          </a:p>
          <a:p>
            <a:r>
              <a:rPr lang="en-US" b="0" i="0" u="sng" dirty="0">
                <a:solidFill>
                  <a:srgbClr val="3B198F"/>
                </a:solidFill>
                <a:effectLst/>
                <a:highlight>
                  <a:srgbClr val="C0C4FC"/>
                </a:highlight>
                <a:latin typeface="Udemy Sans"/>
              </a:rPr>
              <a:t>This wizard will guide us through the information that's required in order to create the key vault.</a:t>
            </a:r>
            <a:endParaRPr lang="en-IN" dirty="0"/>
          </a:p>
        </p:txBody>
      </p:sp>
      <p:pic>
        <p:nvPicPr>
          <p:cNvPr id="5" name="Picture 4">
            <a:extLst>
              <a:ext uri="{FF2B5EF4-FFF2-40B4-BE49-F238E27FC236}">
                <a16:creationId xmlns:a16="http://schemas.microsoft.com/office/drawing/2014/main" id="{854E7E9B-900F-D625-C112-81317B266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2" y="1798983"/>
            <a:ext cx="4389500" cy="36731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24E72B8-58D4-B04A-AF08-04F7D9433868}"/>
              </a:ext>
            </a:extLst>
          </p:cNvPr>
          <p:cNvSpPr txBox="1"/>
          <p:nvPr/>
        </p:nvSpPr>
        <p:spPr>
          <a:xfrm>
            <a:off x="4114799" y="5102809"/>
            <a:ext cx="6236964" cy="369332"/>
          </a:xfrm>
          <a:prstGeom prst="rect">
            <a:avLst/>
          </a:prstGeom>
          <a:noFill/>
        </p:spPr>
        <p:txBody>
          <a:bodyPr wrap="none" rtlCol="0">
            <a:spAutoFit/>
          </a:bodyPr>
          <a:lstStyle/>
          <a:p>
            <a:r>
              <a:rPr lang="en-US" b="0" i="0" u="sng" dirty="0">
                <a:solidFill>
                  <a:srgbClr val="3B198F"/>
                </a:solidFill>
                <a:effectLst/>
                <a:highlight>
                  <a:srgbClr val="C0C4FC"/>
                </a:highlight>
                <a:latin typeface="Udemy Sans"/>
              </a:rPr>
              <a:t>And pricing tier, standard should be good enough for our course.</a:t>
            </a:r>
            <a:endParaRPr lang="en-IN" b="1" dirty="0"/>
          </a:p>
        </p:txBody>
      </p:sp>
      <p:pic>
        <p:nvPicPr>
          <p:cNvPr id="8" name="Picture 7">
            <a:extLst>
              <a:ext uri="{FF2B5EF4-FFF2-40B4-BE49-F238E27FC236}">
                <a16:creationId xmlns:a16="http://schemas.microsoft.com/office/drawing/2014/main" id="{093B13E1-A752-B2AE-5AFB-B9EF12269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451" y="2152539"/>
            <a:ext cx="5113463" cy="25529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26235F7F-E0C9-9167-AC23-8A26A8DAD058}"/>
              </a:ext>
            </a:extLst>
          </p:cNvPr>
          <p:cNvSpPr txBox="1"/>
          <p:nvPr/>
        </p:nvSpPr>
        <p:spPr>
          <a:xfrm>
            <a:off x="9203635" y="2153653"/>
            <a:ext cx="2753139" cy="2308324"/>
          </a:xfrm>
          <a:prstGeom prst="rect">
            <a:avLst/>
          </a:prstGeom>
          <a:noFill/>
        </p:spPr>
        <p:txBody>
          <a:bodyPr wrap="square" rtlCol="0">
            <a:spAutoFit/>
          </a:bodyPr>
          <a:lstStyle/>
          <a:p>
            <a:pPr algn="l"/>
            <a:r>
              <a:rPr lang="en-US" b="0" i="0">
                <a:solidFill>
                  <a:srgbClr val="2D2F31"/>
                </a:solidFill>
                <a:effectLst/>
                <a:latin typeface="Udemy Sans"/>
              </a:rPr>
              <a:t>By default, the soft delete is enabled and the key vault is retained up to 90 days from deletion.</a:t>
            </a:r>
          </a:p>
          <a:p>
            <a:pPr algn="l"/>
            <a:r>
              <a:rPr lang="en-US" b="0" i="0">
                <a:solidFill>
                  <a:srgbClr val="2D2F31"/>
                </a:solidFill>
                <a:effectLst/>
                <a:highlight>
                  <a:srgbClr val="C0C4FC"/>
                </a:highlight>
                <a:latin typeface="Udemy Sans"/>
              </a:rPr>
              <a:t>That's good enough for us and we can leave the purge protection as default as well.</a:t>
            </a:r>
            <a:endParaRPr lang="en-US" b="0" i="0">
              <a:solidFill>
                <a:srgbClr val="2D2F31"/>
              </a:solidFill>
              <a:effectLst/>
              <a:latin typeface="Udemy Sans"/>
            </a:endParaRPr>
          </a:p>
        </p:txBody>
      </p:sp>
    </p:spTree>
    <p:extLst>
      <p:ext uri="{BB962C8B-B14F-4D97-AF65-F5344CB8AC3E}">
        <p14:creationId xmlns:p14="http://schemas.microsoft.com/office/powerpoint/2010/main" val="2005185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090C8CA-3DBC-5CD7-7C10-73AFB7FE6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640982" cy="182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091C392C-4B23-85D4-4F44-E26025F7A6D2}"/>
              </a:ext>
            </a:extLst>
          </p:cNvPr>
          <p:cNvSpPr txBox="1"/>
          <p:nvPr/>
        </p:nvSpPr>
        <p:spPr>
          <a:xfrm>
            <a:off x="4491895" y="1003852"/>
            <a:ext cx="3727766" cy="1200329"/>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ensure that you've selected vault access policy rather than the Azure role based access control.</a:t>
            </a:r>
            <a:endParaRPr lang="en-US" b="0" i="0" dirty="0">
              <a:solidFill>
                <a:srgbClr val="2D2F31"/>
              </a:solidFill>
              <a:effectLst/>
              <a:latin typeface="Udemy Sans"/>
            </a:endParaRPr>
          </a:p>
          <a:p>
            <a:endParaRPr lang="en-IN" dirty="0"/>
          </a:p>
        </p:txBody>
      </p:sp>
      <p:pic>
        <p:nvPicPr>
          <p:cNvPr id="10" name="Picture 9">
            <a:extLst>
              <a:ext uri="{FF2B5EF4-FFF2-40B4-BE49-F238E27FC236}">
                <a16:creationId xmlns:a16="http://schemas.microsoft.com/office/drawing/2014/main" id="{16ACAEFF-B52C-4A4E-09DD-6F5270FE0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70" y="2090526"/>
            <a:ext cx="12192000" cy="1758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8682633D-46B0-0A32-FFE1-00659BCB0846}"/>
              </a:ext>
            </a:extLst>
          </p:cNvPr>
          <p:cNvSpPr txBox="1"/>
          <p:nvPr/>
        </p:nvSpPr>
        <p:spPr>
          <a:xfrm>
            <a:off x="407505" y="3975652"/>
            <a:ext cx="10883348" cy="923330"/>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As the Creator, you will have full access to the key vault by default, but you can add new users or</a:t>
            </a:r>
            <a:r>
              <a:rPr lang="en-US" dirty="0">
                <a:solidFill>
                  <a:srgbClr val="2D2F31"/>
                </a:solidFill>
                <a:highlight>
                  <a:srgbClr val="C0C4FC"/>
                </a:highlight>
                <a:latin typeface="Udemy Sans"/>
              </a:rPr>
              <a:t> </a:t>
            </a:r>
            <a:r>
              <a:rPr lang="en-US" b="0" i="0" u="sng" dirty="0">
                <a:solidFill>
                  <a:srgbClr val="3B198F"/>
                </a:solidFill>
                <a:effectLst/>
                <a:latin typeface="Udemy Sans"/>
              </a:rPr>
              <a:t>change permissions here if you wanted to.</a:t>
            </a:r>
          </a:p>
          <a:p>
            <a:endParaRPr lang="en-IN" dirty="0"/>
          </a:p>
        </p:txBody>
      </p:sp>
      <p:pic>
        <p:nvPicPr>
          <p:cNvPr id="13" name="Picture 12">
            <a:extLst>
              <a:ext uri="{FF2B5EF4-FFF2-40B4-BE49-F238E27FC236}">
                <a16:creationId xmlns:a16="http://schemas.microsoft.com/office/drawing/2014/main" id="{61A668AF-053F-FB0C-07E8-823933CC8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05" y="4708921"/>
            <a:ext cx="2163044" cy="17813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C3038917-BBBE-3813-E9B1-E86CAB9E15EC}"/>
              </a:ext>
            </a:extLst>
          </p:cNvPr>
          <p:cNvSpPr txBox="1"/>
          <p:nvPr/>
        </p:nvSpPr>
        <p:spPr>
          <a:xfrm>
            <a:off x="3756991" y="5247861"/>
            <a:ext cx="4375237" cy="646331"/>
          </a:xfrm>
          <a:prstGeom prst="rect">
            <a:avLst/>
          </a:prstGeom>
          <a:noFill/>
        </p:spPr>
        <p:txBody>
          <a:bodyPr wrap="none" rtlCol="0">
            <a:spAutoFit/>
          </a:bodyPr>
          <a:lstStyle/>
          <a:p>
            <a:r>
              <a:rPr lang="en-IN" dirty="0"/>
              <a:t>Then click next and then click </a:t>
            </a:r>
            <a:r>
              <a:rPr lang="en-IN" dirty="0" err="1"/>
              <a:t>review+create</a:t>
            </a:r>
            <a:r>
              <a:rPr lang="en-IN" dirty="0"/>
              <a:t>.</a:t>
            </a:r>
          </a:p>
          <a:p>
            <a:r>
              <a:rPr lang="en-IN" dirty="0"/>
              <a:t>After deployment click on go to resource.</a:t>
            </a:r>
          </a:p>
        </p:txBody>
      </p:sp>
    </p:spTree>
    <p:extLst>
      <p:ext uri="{BB962C8B-B14F-4D97-AF65-F5344CB8AC3E}">
        <p14:creationId xmlns:p14="http://schemas.microsoft.com/office/powerpoint/2010/main" val="159054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C15980-87F0-4477-39DC-6EDF3A3FF567}"/>
              </a:ext>
            </a:extLst>
          </p:cNvPr>
          <p:cNvSpPr>
            <a:spLocks noGrp="1"/>
          </p:cNvSpPr>
          <p:nvPr>
            <p:ph idx="1"/>
          </p:nvPr>
        </p:nvSpPr>
        <p:spPr>
          <a:xfrm>
            <a:off x="0" y="1"/>
            <a:ext cx="12192000" cy="1321904"/>
          </a:xfrm>
        </p:spPr>
        <p:txBody>
          <a:bodyPr>
            <a:normAutofit fontScale="92500" lnSpcReduction="10000"/>
          </a:bodyPr>
          <a:lstStyle/>
          <a:p>
            <a:pPr algn="l"/>
            <a:r>
              <a:rPr lang="en-US" b="0" i="0" dirty="0">
                <a:solidFill>
                  <a:srgbClr val="2D2F31"/>
                </a:solidFill>
                <a:effectLst/>
                <a:highlight>
                  <a:srgbClr val="C0C4FC"/>
                </a:highlight>
                <a:latin typeface="Udemy Sans"/>
              </a:rPr>
              <a:t>We now need to add secrets to our key vault.</a:t>
            </a:r>
            <a:endParaRPr lang="en-US" b="0" i="0" dirty="0">
              <a:solidFill>
                <a:srgbClr val="2D2F31"/>
              </a:solidFill>
              <a:effectLst/>
              <a:latin typeface="Udemy Sans"/>
            </a:endParaRPr>
          </a:p>
          <a:p>
            <a:pPr algn="l"/>
            <a:r>
              <a:rPr lang="en-US" b="0" i="0" dirty="0">
                <a:solidFill>
                  <a:srgbClr val="2D2F31"/>
                </a:solidFill>
                <a:effectLst/>
                <a:latin typeface="Udemy Sans"/>
              </a:rPr>
              <a:t>In order to add secrets, we'll have to select the Secrets menu under the Objects section.</a:t>
            </a:r>
          </a:p>
          <a:p>
            <a:pPr algn="l"/>
            <a:r>
              <a:rPr lang="en-US" b="0" i="0" dirty="0">
                <a:solidFill>
                  <a:srgbClr val="2D2F31"/>
                </a:solidFill>
                <a:effectLst/>
                <a:latin typeface="Udemy Sans"/>
              </a:rPr>
              <a:t>Formula1-key-value-hamza &gt; objects (sidebar)&gt; secrets &gt; +generate/import &gt; </a:t>
            </a:r>
          </a:p>
          <a:p>
            <a:endParaRPr lang="en-IN" dirty="0"/>
          </a:p>
        </p:txBody>
      </p:sp>
      <p:sp>
        <p:nvSpPr>
          <p:cNvPr id="9" name="TextBox 8">
            <a:extLst>
              <a:ext uri="{FF2B5EF4-FFF2-40B4-BE49-F238E27FC236}">
                <a16:creationId xmlns:a16="http://schemas.microsoft.com/office/drawing/2014/main" id="{EF757927-6B6F-2D91-DD1E-C976DEAC6D95}"/>
              </a:ext>
            </a:extLst>
          </p:cNvPr>
          <p:cNvSpPr txBox="1"/>
          <p:nvPr/>
        </p:nvSpPr>
        <p:spPr>
          <a:xfrm>
            <a:off x="4124739" y="1951672"/>
            <a:ext cx="7523921" cy="1477328"/>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As you can see here, we got two options here.</a:t>
            </a:r>
            <a:endParaRPr lang="en-US" b="0" i="0" dirty="0">
              <a:solidFill>
                <a:srgbClr val="2D2F31"/>
              </a:solidFill>
              <a:effectLst/>
              <a:latin typeface="Udemy Sans"/>
            </a:endParaRPr>
          </a:p>
          <a:p>
            <a:pPr algn="l"/>
            <a:r>
              <a:rPr lang="en-US" b="0" i="0" dirty="0">
                <a:solidFill>
                  <a:srgbClr val="2D2F31"/>
                </a:solidFill>
                <a:effectLst/>
                <a:latin typeface="Udemy Sans"/>
              </a:rPr>
              <a:t>One is to manually add the secret name and the value here. Or we can use a certificate to import the secret information.</a:t>
            </a:r>
          </a:p>
          <a:p>
            <a:pPr algn="l"/>
            <a:r>
              <a:rPr lang="en-US" b="0" i="0" u="sng" dirty="0">
                <a:solidFill>
                  <a:srgbClr val="3B198F"/>
                </a:solidFill>
                <a:effectLst/>
                <a:latin typeface="Udemy Sans"/>
              </a:rPr>
              <a:t>We're going to go with the manual option.</a:t>
            </a:r>
          </a:p>
          <a:p>
            <a:endParaRPr lang="en-IN" dirty="0"/>
          </a:p>
        </p:txBody>
      </p:sp>
      <p:pic>
        <p:nvPicPr>
          <p:cNvPr id="13" name="Picture 12">
            <a:extLst>
              <a:ext uri="{FF2B5EF4-FFF2-40B4-BE49-F238E27FC236}">
                <a16:creationId xmlns:a16="http://schemas.microsoft.com/office/drawing/2014/main" id="{09865BA8-1F44-8AAA-6F20-D02FE8FED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 y="1321905"/>
            <a:ext cx="4084674" cy="4115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8BF1B3A7-D210-4003-EFBB-10DBB7263FFD}"/>
              </a:ext>
            </a:extLst>
          </p:cNvPr>
          <p:cNvSpPr txBox="1"/>
          <p:nvPr/>
        </p:nvSpPr>
        <p:spPr>
          <a:xfrm>
            <a:off x="4164806" y="3220278"/>
            <a:ext cx="6291470" cy="2862322"/>
          </a:xfrm>
          <a:prstGeom prst="rect">
            <a:avLst/>
          </a:prstGeom>
          <a:noFill/>
        </p:spPr>
        <p:txBody>
          <a:bodyPr wrap="square" rtlCol="0">
            <a:spAutoFit/>
          </a:bodyPr>
          <a:lstStyle/>
          <a:p>
            <a:pPr algn="l"/>
            <a:r>
              <a:rPr lang="en-US" b="0" i="0" dirty="0">
                <a:solidFill>
                  <a:srgbClr val="2D2F31"/>
                </a:solidFill>
                <a:effectLst/>
                <a:latin typeface="Udemy Sans"/>
              </a:rPr>
              <a:t>And apart from that, all you need here is the name of a secret and the value.</a:t>
            </a:r>
          </a:p>
          <a:p>
            <a:pPr algn="l"/>
            <a:r>
              <a:rPr lang="en-US" b="0" i="0" dirty="0">
                <a:solidFill>
                  <a:srgbClr val="2D2F31"/>
                </a:solidFill>
                <a:effectLst/>
                <a:latin typeface="Udemy Sans"/>
              </a:rPr>
              <a:t>For example, you may have a secret with a name storage account key and the actual value will be stored</a:t>
            </a:r>
          </a:p>
          <a:p>
            <a:pPr algn="l"/>
            <a:r>
              <a:rPr lang="en-US" b="0" i="0" dirty="0">
                <a:solidFill>
                  <a:srgbClr val="2D2F31"/>
                </a:solidFill>
                <a:effectLst/>
                <a:latin typeface="Udemy Sans"/>
              </a:rPr>
              <a:t>as the value.</a:t>
            </a:r>
          </a:p>
          <a:p>
            <a:pPr algn="l"/>
            <a:r>
              <a:rPr lang="en-US" b="0" i="0" dirty="0">
                <a:solidFill>
                  <a:srgbClr val="2D2F31"/>
                </a:solidFill>
                <a:effectLst/>
                <a:highlight>
                  <a:srgbClr val="C0C4FC"/>
                </a:highlight>
                <a:latin typeface="Udemy Sans"/>
              </a:rPr>
              <a:t>So whenever you invoke this key vault and request for the secret value of the storage account key,</a:t>
            </a:r>
            <a:endParaRPr lang="en-US" b="0" i="0" dirty="0">
              <a:solidFill>
                <a:srgbClr val="2D2F31"/>
              </a:solidFill>
              <a:effectLst/>
              <a:latin typeface="Udemy Sans"/>
            </a:endParaRPr>
          </a:p>
          <a:p>
            <a:pPr algn="l"/>
            <a:r>
              <a:rPr lang="en-US" b="0" i="0" dirty="0">
                <a:solidFill>
                  <a:srgbClr val="2D2F31"/>
                </a:solidFill>
                <a:effectLst/>
                <a:latin typeface="Udemy Sans"/>
              </a:rPr>
              <a:t>it will give you the actual key.</a:t>
            </a:r>
          </a:p>
          <a:p>
            <a:pPr algn="l"/>
            <a:r>
              <a:rPr lang="en-US" b="0" i="0" dirty="0">
                <a:solidFill>
                  <a:srgbClr val="2D2F31"/>
                </a:solidFill>
                <a:effectLst/>
                <a:latin typeface="Udemy Sans"/>
              </a:rPr>
              <a:t>So it is as simple as a name value pair.</a:t>
            </a:r>
          </a:p>
          <a:p>
            <a:endParaRPr lang="en-IN" dirty="0"/>
          </a:p>
        </p:txBody>
      </p:sp>
      <p:sp>
        <p:nvSpPr>
          <p:cNvPr id="2" name="TextBox 1">
            <a:extLst>
              <a:ext uri="{FF2B5EF4-FFF2-40B4-BE49-F238E27FC236}">
                <a16:creationId xmlns:a16="http://schemas.microsoft.com/office/drawing/2014/main" id="{98007944-06DC-EAE7-3E99-A55460562256}"/>
              </a:ext>
            </a:extLst>
          </p:cNvPr>
          <p:cNvSpPr txBox="1"/>
          <p:nvPr/>
        </p:nvSpPr>
        <p:spPr>
          <a:xfrm>
            <a:off x="4273826" y="1321905"/>
            <a:ext cx="726481" cy="369332"/>
          </a:xfrm>
          <a:prstGeom prst="rect">
            <a:avLst/>
          </a:prstGeom>
          <a:noFill/>
        </p:spPr>
        <p:txBody>
          <a:bodyPr wrap="none" rtlCol="0">
            <a:spAutoFit/>
          </a:bodyPr>
          <a:lstStyle/>
          <a:p>
            <a:r>
              <a:rPr lang="en-IN" dirty="0"/>
              <a:t>V - 36</a:t>
            </a:r>
          </a:p>
        </p:txBody>
      </p:sp>
    </p:spTree>
    <p:extLst>
      <p:ext uri="{BB962C8B-B14F-4D97-AF65-F5344CB8AC3E}">
        <p14:creationId xmlns:p14="http://schemas.microsoft.com/office/powerpoint/2010/main" val="3984178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AF3CA-9D61-8AEB-A090-ACE0DDCCE9C9}"/>
              </a:ext>
            </a:extLst>
          </p:cNvPr>
          <p:cNvSpPr>
            <a:spLocks noGrp="1"/>
          </p:cNvSpPr>
          <p:nvPr>
            <p:ph idx="1"/>
          </p:nvPr>
        </p:nvSpPr>
        <p:spPr>
          <a:xfrm>
            <a:off x="0" y="0"/>
            <a:ext cx="12192000" cy="6858000"/>
          </a:xfrm>
        </p:spPr>
        <p:txBody>
          <a:bodyPr>
            <a:normAutofit fontScale="70000" lnSpcReduction="20000"/>
          </a:bodyPr>
          <a:lstStyle/>
          <a:p>
            <a:r>
              <a:rPr lang="en-IN" dirty="0"/>
              <a:t>Name </a:t>
            </a:r>
            <a:r>
              <a:rPr lang="en-IN" dirty="0">
                <a:sym typeface="Wingdings" panose="05000000000000000000" pitchFamily="2" charset="2"/>
              </a:rPr>
              <a:t></a:t>
            </a:r>
          </a:p>
          <a:p>
            <a:r>
              <a:rPr lang="en-IN" dirty="0">
                <a:sym typeface="Wingdings" panose="05000000000000000000" pitchFamily="2" charset="2"/>
              </a:rPr>
              <a:t>Secret value formula1dlhamza-account-key or formula1dl-account-key</a:t>
            </a:r>
          </a:p>
          <a:p>
            <a:r>
              <a:rPr lang="en-IN" dirty="0">
                <a:sym typeface="Wingdings" panose="05000000000000000000" pitchFamily="2" charset="2"/>
              </a:rPr>
              <a:t>Content type  Storage Account key</a:t>
            </a:r>
          </a:p>
          <a:p>
            <a:r>
              <a:rPr lang="en-IN" dirty="0">
                <a:sym typeface="Wingdings" panose="05000000000000000000" pitchFamily="2" charset="2"/>
              </a:rPr>
              <a:t>Enabled  Yes </a:t>
            </a:r>
            <a:r>
              <a:rPr lang="en-US" b="0" i="0" dirty="0">
                <a:solidFill>
                  <a:srgbClr val="2D2F31"/>
                </a:solidFill>
                <a:effectLst/>
                <a:highlight>
                  <a:srgbClr val="C0C4FC"/>
                </a:highlight>
                <a:latin typeface="Udemy Sans"/>
              </a:rPr>
              <a:t>We are going to leave that as enabled because we want our secret to be valid.</a:t>
            </a:r>
            <a:endParaRPr lang="en-IN" dirty="0">
              <a:sym typeface="Wingdings" panose="05000000000000000000" pitchFamily="2" charset="2"/>
            </a:endParaRPr>
          </a:p>
          <a:p>
            <a:pPr marL="0" indent="0">
              <a:buNone/>
            </a:pPr>
            <a:r>
              <a:rPr lang="en-IN" b="1" u="sng" dirty="0">
                <a:sym typeface="Wingdings" panose="05000000000000000000" pitchFamily="2" charset="2"/>
              </a:rPr>
              <a:t>Secret Value </a:t>
            </a:r>
          </a:p>
          <a:p>
            <a:r>
              <a:rPr lang="en-US" b="0" i="0" u="sng" dirty="0">
                <a:solidFill>
                  <a:srgbClr val="3B198F"/>
                </a:solidFill>
                <a:effectLst/>
                <a:highlight>
                  <a:srgbClr val="C0C4FC"/>
                </a:highlight>
                <a:latin typeface="Udemy Sans"/>
              </a:rPr>
              <a:t>now switch back to the notebook and identify the secrets that we need for our project.</a:t>
            </a:r>
          </a:p>
          <a:p>
            <a:r>
              <a:rPr lang="en-IN" dirty="0">
                <a:sym typeface="Wingdings" panose="05000000000000000000" pitchFamily="2" charset="2"/>
              </a:rPr>
              <a:t>Azure </a:t>
            </a:r>
            <a:r>
              <a:rPr lang="en-IN" dirty="0" err="1">
                <a:sym typeface="Wingdings" panose="05000000000000000000" pitchFamily="2" charset="2"/>
              </a:rPr>
              <a:t>databricks</a:t>
            </a:r>
            <a:r>
              <a:rPr lang="en-IN" dirty="0">
                <a:sym typeface="Wingdings" panose="05000000000000000000" pitchFamily="2" charset="2"/>
              </a:rPr>
              <a:t> Portal&gt; workspace &gt; workspace &gt; formula1 &gt; set-up &gt; Notebook </a:t>
            </a:r>
          </a:p>
          <a:p>
            <a:r>
              <a:rPr lang="en-US" dirty="0">
                <a:sym typeface="Wingdings" panose="05000000000000000000" pitchFamily="2" charset="2"/>
              </a:rPr>
              <a:t>1.access_adls _</a:t>
            </a:r>
            <a:r>
              <a:rPr lang="en-US" dirty="0" err="1">
                <a:sym typeface="Wingdings" panose="05000000000000000000" pitchFamily="2" charset="2"/>
              </a:rPr>
              <a:t>using_access_keys</a:t>
            </a:r>
            <a:r>
              <a:rPr lang="en-US" dirty="0">
                <a:sym typeface="Wingdings" panose="05000000000000000000" pitchFamily="2" charset="2"/>
              </a:rPr>
              <a:t>.</a:t>
            </a:r>
            <a:r>
              <a:rPr lang="en-IN" dirty="0">
                <a:sym typeface="Wingdings" panose="05000000000000000000" pitchFamily="2" charset="2"/>
              </a:rPr>
              <a:t> (notebook name)</a:t>
            </a:r>
          </a:p>
          <a:p>
            <a:r>
              <a:rPr lang="en-IN" dirty="0">
                <a:sym typeface="Wingdings" panose="05000000000000000000" pitchFamily="2" charset="2"/>
              </a:rPr>
              <a:t>Secrets value = key = </a:t>
            </a:r>
            <a:r>
              <a:rPr lang="en-IN" b="0" dirty="0">
                <a:solidFill>
                  <a:srgbClr val="C72E0F"/>
                </a:solidFill>
                <a:effectLst/>
                <a:highlight>
                  <a:srgbClr val="F6F7F9"/>
                </a:highlight>
                <a:latin typeface="Menlo"/>
              </a:rPr>
              <a:t>WBLYA0kpH0QQNUFeY25MYyjjk2HlCdhTTchTUU1OYr2mBT3hDJrK2I7ZpOEFfi9ogKxmeyifGQFg+AStcR8ypQ==</a:t>
            </a:r>
            <a:endParaRPr lang="en-IN" b="0" dirty="0">
              <a:solidFill>
                <a:srgbClr val="3B3B3B"/>
              </a:solidFill>
              <a:effectLst/>
              <a:highlight>
                <a:srgbClr val="F6F7F9"/>
              </a:highlight>
              <a:latin typeface="Menlo"/>
            </a:endParaRPr>
          </a:p>
          <a:p>
            <a:r>
              <a:rPr lang="en-US" dirty="0">
                <a:sym typeface="Wingdings" panose="05000000000000000000" pitchFamily="2" charset="2"/>
              </a:rPr>
              <a:t>2.access_adls _</a:t>
            </a:r>
            <a:r>
              <a:rPr lang="en-US" dirty="0" err="1">
                <a:sym typeface="Wingdings" panose="05000000000000000000" pitchFamily="2" charset="2"/>
              </a:rPr>
              <a:t>using_sas_token</a:t>
            </a:r>
            <a:r>
              <a:rPr lang="en-US" dirty="0">
                <a:sym typeface="Wingdings" panose="05000000000000000000" pitchFamily="2" charset="2"/>
              </a:rPr>
              <a:t>(notebook name)</a:t>
            </a:r>
          </a:p>
          <a:p>
            <a:r>
              <a:rPr lang="en-US" dirty="0">
                <a:sym typeface="Wingdings" panose="05000000000000000000" pitchFamily="2" charset="2"/>
              </a:rPr>
              <a:t>Secret value = key = </a:t>
            </a:r>
            <a:r>
              <a:rPr lang="en-IN" b="0" dirty="0" err="1">
                <a:solidFill>
                  <a:srgbClr val="C72E0F"/>
                </a:solidFill>
                <a:effectLst/>
                <a:highlight>
                  <a:srgbClr val="F6F7F9"/>
                </a:highlight>
                <a:latin typeface="Menlo"/>
              </a:rPr>
              <a:t>sv</a:t>
            </a:r>
            <a:r>
              <a:rPr lang="en-IN" b="0" dirty="0">
                <a:solidFill>
                  <a:srgbClr val="C72E0F"/>
                </a:solidFill>
                <a:effectLst/>
                <a:highlight>
                  <a:srgbClr val="F6F7F9"/>
                </a:highlight>
                <a:latin typeface="Menlo"/>
              </a:rPr>
              <a:t>=2023-11-03&amp;st=2024-07-07T13%3A26%3A16Z&amp;se=2024-07-08T13%3A26%3A16Z&amp;sr=</a:t>
            </a:r>
            <a:r>
              <a:rPr lang="en-IN" b="0" dirty="0" err="1">
                <a:solidFill>
                  <a:srgbClr val="C72E0F"/>
                </a:solidFill>
                <a:effectLst/>
                <a:highlight>
                  <a:srgbClr val="F6F7F9"/>
                </a:highlight>
                <a:latin typeface="Menlo"/>
              </a:rPr>
              <a:t>c&amp;sp</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rl&amp;sig</a:t>
            </a:r>
            <a:r>
              <a:rPr lang="en-IN" b="0" dirty="0">
                <a:solidFill>
                  <a:srgbClr val="C72E0F"/>
                </a:solidFill>
                <a:effectLst/>
                <a:highlight>
                  <a:srgbClr val="F6F7F9"/>
                </a:highlight>
                <a:latin typeface="Menlo"/>
              </a:rPr>
              <a:t>=DXZaHZE1RVUelgDRtasK8bK%2BwXOsW300xfJ43hixBlk%3D</a:t>
            </a:r>
            <a:endParaRPr lang="en-IN" b="0" dirty="0">
              <a:solidFill>
                <a:srgbClr val="3B3B3B"/>
              </a:solidFill>
              <a:effectLst/>
              <a:highlight>
                <a:srgbClr val="F6F7F9"/>
              </a:highlight>
              <a:latin typeface="Menlo"/>
            </a:endParaRPr>
          </a:p>
          <a:p>
            <a:r>
              <a:rPr lang="en-US" dirty="0">
                <a:sym typeface="Wingdings" panose="05000000000000000000" pitchFamily="2" charset="2"/>
              </a:rPr>
              <a:t>3.access_adls_using_service_principal(notebook name)</a:t>
            </a:r>
          </a:p>
          <a:p>
            <a:r>
              <a:rPr lang="en-US" dirty="0">
                <a:sym typeface="Wingdings" panose="05000000000000000000" pitchFamily="2" charset="2"/>
              </a:rPr>
              <a:t>Secret value  =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tPU8Q~cy1mwkSkqe0cEFVUeTqF6YfKLHiJoYIbC1</a:t>
            </a:r>
          </a:p>
          <a:p>
            <a:pPr algn="l"/>
            <a:r>
              <a:rPr lang="en-US" b="0" i="0" dirty="0">
                <a:solidFill>
                  <a:srgbClr val="2D2F31"/>
                </a:solidFill>
                <a:effectLst/>
                <a:highlight>
                  <a:srgbClr val="C0C4FC"/>
                </a:highlight>
                <a:latin typeface="Udemy Sans"/>
              </a:rPr>
              <a:t>But I would encourage you to keep the client ID and tenant ID in key Vault as well so that none of your </a:t>
            </a:r>
            <a:r>
              <a:rPr lang="en-US" b="0" i="0" u="sng" dirty="0">
                <a:solidFill>
                  <a:srgbClr val="3B198F"/>
                </a:solidFill>
                <a:effectLst/>
                <a:latin typeface="Udemy Sans"/>
              </a:rPr>
              <a:t>information is in the public domain.</a:t>
            </a:r>
          </a:p>
          <a:p>
            <a:pPr algn="l"/>
            <a:r>
              <a:rPr lang="en-US" b="0" i="0" dirty="0">
                <a:solidFill>
                  <a:srgbClr val="2D2F31"/>
                </a:solidFill>
                <a:effectLst/>
                <a:highlight>
                  <a:srgbClr val="C0C4FC"/>
                </a:highlight>
                <a:latin typeface="Udemy Sans"/>
              </a:rPr>
              <a:t>So we should basically create three secrets for this notebook and one for the SAS token and one for</a:t>
            </a:r>
            <a:r>
              <a:rPr lang="en-US" dirty="0">
                <a:solidFill>
                  <a:srgbClr val="2D2F31"/>
                </a:solidFill>
                <a:highlight>
                  <a:srgbClr val="C0C4FC"/>
                </a:highlight>
                <a:latin typeface="Udemy Sans"/>
              </a:rPr>
              <a:t> </a:t>
            </a:r>
            <a:r>
              <a:rPr lang="en-US" b="0" i="0" u="sng" dirty="0">
                <a:solidFill>
                  <a:srgbClr val="3B198F"/>
                </a:solidFill>
                <a:effectLst/>
                <a:latin typeface="Udemy Sans"/>
              </a:rPr>
              <a:t>the access keys.</a:t>
            </a:r>
          </a:p>
          <a:p>
            <a:pPr algn="l"/>
            <a:r>
              <a:rPr lang="en-US" b="0" i="0" dirty="0">
                <a:solidFill>
                  <a:srgbClr val="2D2F31"/>
                </a:solidFill>
                <a:effectLst/>
                <a:highlight>
                  <a:srgbClr val="C0C4FC"/>
                </a:highlight>
                <a:latin typeface="Udemy Sans"/>
              </a:rPr>
              <a:t> Finally We have successfully created a key vault in this lesson and also added a secret to hold</a:t>
            </a:r>
            <a:r>
              <a:rPr lang="en-US" dirty="0">
                <a:solidFill>
                  <a:srgbClr val="2D2F31"/>
                </a:solidFill>
                <a:highlight>
                  <a:srgbClr val="C0C4FC"/>
                </a:highlight>
                <a:latin typeface="Udemy Sans"/>
              </a:rPr>
              <a:t> </a:t>
            </a:r>
            <a:r>
              <a:rPr lang="en-US" b="0" i="0" u="sng" dirty="0">
                <a:solidFill>
                  <a:srgbClr val="3B198F"/>
                </a:solidFill>
                <a:effectLst/>
                <a:latin typeface="Udemy Sans"/>
              </a:rPr>
              <a:t>our account key.</a:t>
            </a:r>
          </a:p>
          <a:p>
            <a:pPr algn="l"/>
            <a:endParaRPr lang="en-US" b="0" i="0" u="sng" dirty="0">
              <a:solidFill>
                <a:srgbClr val="3B198F"/>
              </a:solidFill>
              <a:effectLst/>
              <a:latin typeface="Udemy Sans"/>
            </a:endParaRPr>
          </a:p>
          <a:p>
            <a:pPr algn="l"/>
            <a:endParaRPr lang="en-US" b="0" i="0" u="sng" dirty="0">
              <a:solidFill>
                <a:srgbClr val="3B198F"/>
              </a:solidFill>
              <a:effectLst/>
              <a:latin typeface="Udemy Sans"/>
            </a:endParaRPr>
          </a:p>
          <a:p>
            <a:endParaRPr lang="en-IN" b="0" dirty="0">
              <a:solidFill>
                <a:srgbClr val="3B3B3B"/>
              </a:solidFill>
              <a:effectLst/>
              <a:highlight>
                <a:srgbClr val="F6F7F9"/>
              </a:highlight>
              <a:latin typeface="Menlo"/>
            </a:endParaRPr>
          </a:p>
          <a:p>
            <a:endParaRPr lang="en-IN" dirty="0">
              <a:sym typeface="Wingdings" panose="05000000000000000000" pitchFamily="2" charset="2"/>
            </a:endParaRPr>
          </a:p>
          <a:p>
            <a:pPr marL="0" indent="0">
              <a:buNone/>
            </a:pPr>
            <a:endParaRPr lang="en-IN" b="1" u="sng" dirty="0">
              <a:sym typeface="Wingdings" panose="05000000000000000000" pitchFamily="2" charset="2"/>
            </a:endParaRPr>
          </a:p>
          <a:p>
            <a:endParaRPr lang="en-IN" dirty="0">
              <a:sym typeface="Wingdings" panose="05000000000000000000" pitchFamily="2" charset="2"/>
            </a:endParaRPr>
          </a:p>
          <a:p>
            <a:endParaRPr lang="en-IN" dirty="0"/>
          </a:p>
        </p:txBody>
      </p:sp>
    </p:spTree>
    <p:extLst>
      <p:ext uri="{BB962C8B-B14F-4D97-AF65-F5344CB8AC3E}">
        <p14:creationId xmlns:p14="http://schemas.microsoft.com/office/powerpoint/2010/main" val="128779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E97D-2B46-623B-66F1-4C8ADB411A00}"/>
              </a:ext>
            </a:extLst>
          </p:cNvPr>
          <p:cNvSpPr>
            <a:spLocks noGrp="1"/>
          </p:cNvSpPr>
          <p:nvPr>
            <p:ph type="title"/>
          </p:nvPr>
        </p:nvSpPr>
        <p:spPr>
          <a:xfrm>
            <a:off x="0" y="0"/>
            <a:ext cx="10515600" cy="459823"/>
          </a:xfrm>
        </p:spPr>
        <p:txBody>
          <a:bodyPr>
            <a:normAutofit fontScale="90000"/>
          </a:bodyPr>
          <a:lstStyle/>
          <a:p>
            <a:r>
              <a:rPr lang="en-IN" sz="3200" dirty="0"/>
              <a:t>Creating Secret Scope</a:t>
            </a:r>
          </a:p>
        </p:txBody>
      </p:sp>
      <p:sp>
        <p:nvSpPr>
          <p:cNvPr id="3" name="Content Placeholder 2">
            <a:extLst>
              <a:ext uri="{FF2B5EF4-FFF2-40B4-BE49-F238E27FC236}">
                <a16:creationId xmlns:a16="http://schemas.microsoft.com/office/drawing/2014/main" id="{B926487E-E637-C7D6-EFCD-692DC3B30E40}"/>
              </a:ext>
            </a:extLst>
          </p:cNvPr>
          <p:cNvSpPr>
            <a:spLocks noGrp="1"/>
          </p:cNvSpPr>
          <p:nvPr>
            <p:ph idx="1"/>
          </p:nvPr>
        </p:nvSpPr>
        <p:spPr>
          <a:xfrm>
            <a:off x="0" y="576470"/>
            <a:ext cx="12192000" cy="2713382"/>
          </a:xfrm>
        </p:spPr>
        <p:txBody>
          <a:bodyPr>
            <a:normAutofit fontScale="62500" lnSpcReduction="20000"/>
          </a:bodyPr>
          <a:lstStyle/>
          <a:p>
            <a:pPr algn="l"/>
            <a:r>
              <a:rPr lang="en-US" b="0" i="0" dirty="0">
                <a:solidFill>
                  <a:srgbClr val="2D2F31"/>
                </a:solidFill>
                <a:effectLst/>
                <a:highlight>
                  <a:srgbClr val="C0C4FC"/>
                </a:highlight>
                <a:latin typeface="Udemy Sans"/>
              </a:rPr>
              <a:t>Now that we have the Key Vault,</a:t>
            </a:r>
            <a:r>
              <a:rPr lang="en-US" dirty="0">
                <a:solidFill>
                  <a:srgbClr val="2D2F31"/>
                </a:solidFill>
                <a:highlight>
                  <a:srgbClr val="C0C4FC"/>
                </a:highlight>
                <a:latin typeface="Udemy Sans"/>
              </a:rPr>
              <a:t> </a:t>
            </a:r>
            <a:r>
              <a:rPr lang="en-US" b="0" i="0" dirty="0">
                <a:solidFill>
                  <a:srgbClr val="2D2F31"/>
                </a:solidFill>
                <a:effectLst/>
                <a:latin typeface="Udemy Sans"/>
              </a:rPr>
              <a:t>let's create a Databricks secret scope and link the secret scope </a:t>
            </a:r>
            <a:r>
              <a:rPr lang="en-US" b="0" i="0" u="sng" dirty="0">
                <a:solidFill>
                  <a:srgbClr val="3B198F"/>
                </a:solidFill>
                <a:effectLst/>
                <a:latin typeface="Udemy Sans"/>
              </a:rPr>
              <a:t>with the Azure Key Vault.</a:t>
            </a:r>
          </a:p>
          <a:p>
            <a:pPr algn="l"/>
            <a:r>
              <a:rPr lang="en-US" u="sng" dirty="0">
                <a:solidFill>
                  <a:srgbClr val="3B198F"/>
                </a:solidFill>
                <a:latin typeface="Udemy Sans"/>
              </a:rPr>
              <a:t>Azure Databricks workspace home page &gt; </a:t>
            </a:r>
          </a:p>
          <a:p>
            <a:pPr algn="l"/>
            <a:r>
              <a:rPr lang="en-US" b="0" i="0" dirty="0">
                <a:solidFill>
                  <a:srgbClr val="2D2F31"/>
                </a:solidFill>
                <a:effectLst/>
                <a:latin typeface="Udemy Sans"/>
              </a:rPr>
              <a:t>Please make sure that you are </a:t>
            </a:r>
            <a:r>
              <a:rPr lang="en-US" b="0" i="0" u="sng" dirty="0">
                <a:solidFill>
                  <a:srgbClr val="3B198F"/>
                </a:solidFill>
                <a:effectLst/>
                <a:latin typeface="Udemy Sans"/>
              </a:rPr>
              <a:t>in the Databricks homepage</a:t>
            </a:r>
          </a:p>
          <a:p>
            <a:pPr algn="l"/>
            <a:r>
              <a:rPr lang="en-US" b="0" i="0" dirty="0">
                <a:solidFill>
                  <a:srgbClr val="2D2F31"/>
                </a:solidFill>
                <a:effectLst/>
                <a:highlight>
                  <a:srgbClr val="C0C4FC"/>
                </a:highlight>
                <a:latin typeface="Udemy Sans"/>
              </a:rPr>
              <a:t>Databricks keeps the secret scope</a:t>
            </a:r>
            <a:r>
              <a:rPr lang="en-US" dirty="0">
                <a:solidFill>
                  <a:srgbClr val="2D2F31"/>
                </a:solidFill>
                <a:highlight>
                  <a:srgbClr val="C0C4FC"/>
                </a:highlight>
                <a:latin typeface="Udemy Sans"/>
              </a:rPr>
              <a:t> </a:t>
            </a:r>
            <a:r>
              <a:rPr lang="en-US" b="0" i="0" dirty="0">
                <a:solidFill>
                  <a:srgbClr val="2D2F31"/>
                </a:solidFill>
                <a:effectLst/>
                <a:latin typeface="Udemy Sans"/>
              </a:rPr>
              <a:t>in a hidden user interface. </a:t>
            </a:r>
            <a:r>
              <a:rPr lang="en-US" b="0" i="0" u="sng" dirty="0">
                <a:solidFill>
                  <a:srgbClr val="3B198F"/>
                </a:solidFill>
                <a:effectLst/>
                <a:latin typeface="Udemy Sans"/>
              </a:rPr>
              <a:t>In order to reveal that user interface, </a:t>
            </a:r>
            <a:r>
              <a:rPr lang="en-US" b="0" i="0" dirty="0">
                <a:solidFill>
                  <a:srgbClr val="2D2F31"/>
                </a:solidFill>
                <a:effectLst/>
                <a:latin typeface="Udemy Sans"/>
              </a:rPr>
              <a:t>simply type #secrets/createScope at the end of the URL of Chrome search bar.</a:t>
            </a:r>
          </a:p>
          <a:p>
            <a:pPr algn="l"/>
            <a:r>
              <a:rPr lang="en-US" u="sng" dirty="0">
                <a:solidFill>
                  <a:srgbClr val="2D2F31"/>
                </a:solidFill>
                <a:latin typeface="Udemy Sans"/>
              </a:rPr>
              <a:t>You may see onboarding in the URL </a:t>
            </a:r>
            <a:r>
              <a:rPr lang="en-US" u="sng" dirty="0" err="1">
                <a:solidFill>
                  <a:srgbClr val="2D2F31"/>
                </a:solidFill>
                <a:latin typeface="Udemy Sans"/>
              </a:rPr>
              <a:t>pleasr</a:t>
            </a:r>
            <a:r>
              <a:rPr lang="en-US" u="sng" dirty="0">
                <a:solidFill>
                  <a:srgbClr val="2D2F31"/>
                </a:solidFill>
                <a:latin typeface="Udemy Sans"/>
              </a:rPr>
              <a:t> remove “</a:t>
            </a:r>
            <a:r>
              <a:rPr lang="en-US" u="sng" dirty="0">
                <a:solidFill>
                  <a:srgbClr val="FF0000"/>
                </a:solidFill>
                <a:latin typeface="Udemy Sans"/>
              </a:rPr>
              <a:t>onboarding</a:t>
            </a:r>
            <a:r>
              <a:rPr lang="en-US" u="sng" dirty="0">
                <a:solidFill>
                  <a:srgbClr val="2D2F31"/>
                </a:solidFill>
                <a:latin typeface="Udemy Sans"/>
              </a:rPr>
              <a:t>” from URL before using it.</a:t>
            </a:r>
            <a:endParaRPr lang="en-US" u="sng" dirty="0">
              <a:solidFill>
                <a:srgbClr val="3B198F"/>
              </a:solidFill>
              <a:latin typeface="Udemy Sans"/>
            </a:endParaRPr>
          </a:p>
          <a:p>
            <a:pPr algn="l"/>
            <a:r>
              <a:rPr lang="en-US" b="0" i="0" u="sng" dirty="0">
                <a:solidFill>
                  <a:srgbClr val="3B198F"/>
                </a:solidFill>
                <a:effectLst/>
                <a:latin typeface="Udemy Sans"/>
              </a:rPr>
              <a:t>https://adb-1470791148374289.9.azuredatabricks.net/?o=1470791148374289</a:t>
            </a:r>
            <a:r>
              <a:rPr lang="en-US" b="0" i="0" u="sng" dirty="0">
                <a:solidFill>
                  <a:srgbClr val="FF0000"/>
                </a:solidFill>
                <a:effectLst/>
                <a:latin typeface="Udemy Sans"/>
              </a:rPr>
              <a:t>#secrets/createScope</a:t>
            </a:r>
          </a:p>
          <a:p>
            <a:pPr algn="l"/>
            <a:r>
              <a:rPr lang="en-US" b="0" i="0" dirty="0">
                <a:solidFill>
                  <a:srgbClr val="2D2F31"/>
                </a:solidFill>
                <a:effectLst/>
                <a:highlight>
                  <a:srgbClr val="C0C4FC"/>
                </a:highlight>
                <a:latin typeface="Udemy Sans"/>
              </a:rPr>
              <a:t>Please note that the,</a:t>
            </a:r>
            <a:r>
              <a:rPr lang="en-US" b="0" i="0" dirty="0">
                <a:solidFill>
                  <a:srgbClr val="FF0000"/>
                </a:solidFill>
                <a:effectLst/>
                <a:highlight>
                  <a:srgbClr val="C0C4FC"/>
                </a:highlight>
                <a:latin typeface="Udemy Sans"/>
              </a:rPr>
              <a:t> S</a:t>
            </a:r>
            <a:r>
              <a:rPr lang="en-US" b="0" i="0" dirty="0">
                <a:solidFill>
                  <a:srgbClr val="2D2F31"/>
                </a:solidFill>
                <a:effectLst/>
                <a:highlight>
                  <a:srgbClr val="C0C4FC"/>
                </a:highlight>
                <a:latin typeface="Udemy Sans"/>
              </a:rPr>
              <a:t>, in the </a:t>
            </a:r>
            <a:r>
              <a:rPr lang="en-US" b="0" i="0" dirty="0">
                <a:solidFill>
                  <a:srgbClr val="FF0000"/>
                </a:solidFill>
                <a:effectLst/>
                <a:highlight>
                  <a:srgbClr val="C0C4FC"/>
                </a:highlight>
                <a:latin typeface="Udemy Sans"/>
              </a:rPr>
              <a:t>create scope </a:t>
            </a:r>
            <a:r>
              <a:rPr lang="en-US" b="0" i="0" dirty="0">
                <a:solidFill>
                  <a:srgbClr val="2D2F31"/>
                </a:solidFill>
                <a:effectLst/>
                <a:latin typeface="Udemy Sans"/>
              </a:rPr>
              <a:t>is uppercase and it’s case-sensitive. So please make sure to use uppercase here. And let's hit Enter, </a:t>
            </a:r>
            <a:r>
              <a:rPr lang="en-US" b="0" i="0" dirty="0">
                <a:solidFill>
                  <a:srgbClr val="2D2F31"/>
                </a:solidFill>
                <a:effectLst/>
                <a:highlight>
                  <a:srgbClr val="C0C4FC"/>
                </a:highlight>
                <a:latin typeface="Udemy Sans"/>
              </a:rPr>
              <a:t>that's reveal the user interface </a:t>
            </a:r>
            <a:r>
              <a:rPr lang="en-US" b="0" i="0" u="sng" dirty="0">
                <a:solidFill>
                  <a:srgbClr val="3B198F"/>
                </a:solidFill>
                <a:effectLst/>
                <a:latin typeface="Udemy Sans"/>
              </a:rPr>
              <a:t>which allows us to create the secret scope.</a:t>
            </a:r>
          </a:p>
          <a:p>
            <a:pPr algn="l"/>
            <a:endParaRPr lang="en-US" b="0" i="0" dirty="0">
              <a:solidFill>
                <a:srgbClr val="2D2F31"/>
              </a:solidFill>
              <a:effectLst/>
              <a:latin typeface="Udemy Sans"/>
            </a:endParaRPr>
          </a:p>
          <a:p>
            <a:endParaRPr lang="en-IN" dirty="0"/>
          </a:p>
        </p:txBody>
      </p:sp>
      <p:pic>
        <p:nvPicPr>
          <p:cNvPr id="5" name="Picture 4">
            <a:extLst>
              <a:ext uri="{FF2B5EF4-FFF2-40B4-BE49-F238E27FC236}">
                <a16:creationId xmlns:a16="http://schemas.microsoft.com/office/drawing/2014/main" id="{8C2652B5-0054-A6A9-D485-51F6767D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9" y="3406499"/>
            <a:ext cx="3201155" cy="3366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DDE2D6E-9935-C6DC-7D22-11895EF8EBB3}"/>
              </a:ext>
            </a:extLst>
          </p:cNvPr>
          <p:cNvSpPr txBox="1"/>
          <p:nvPr/>
        </p:nvSpPr>
        <p:spPr>
          <a:xfrm>
            <a:off x="3627783" y="3697357"/>
            <a:ext cx="7424530"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The options are Creator and All Users. Creator allows access to the secret scope only for the user who created it, and All Users allows all users who has access to the workspace to have access </a:t>
            </a:r>
            <a:r>
              <a:rPr lang="en-US" b="0" i="0" dirty="0">
                <a:solidFill>
                  <a:srgbClr val="2D2F31"/>
                </a:solidFill>
                <a:effectLst/>
                <a:highlight>
                  <a:srgbClr val="C0C4FC"/>
                </a:highlight>
                <a:latin typeface="Udemy Sans"/>
              </a:rPr>
              <a:t>to the secret scope as well.</a:t>
            </a:r>
            <a:r>
              <a:rPr lang="en-US" dirty="0">
                <a:solidFill>
                  <a:srgbClr val="2D2F31"/>
                </a:solidFill>
                <a:highlight>
                  <a:srgbClr val="C0C4FC"/>
                </a:highlight>
                <a:latin typeface="Udemy Sans"/>
              </a:rPr>
              <a:t> </a:t>
            </a:r>
            <a:r>
              <a:rPr lang="en-US" b="0" i="0" dirty="0">
                <a:solidFill>
                  <a:srgbClr val="2D2F31"/>
                </a:solidFill>
                <a:effectLst/>
                <a:latin typeface="Udemy Sans"/>
              </a:rPr>
              <a:t>Creator is only available on premium tier, so let's choose All Users, </a:t>
            </a:r>
            <a:r>
              <a:rPr lang="en-US" b="0" i="0" u="sng" dirty="0">
                <a:solidFill>
                  <a:srgbClr val="3B198F"/>
                </a:solidFill>
                <a:effectLst/>
                <a:latin typeface="Udemy Sans"/>
              </a:rPr>
              <a:t>and that's good enough for the course.</a:t>
            </a:r>
          </a:p>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As we said, we need to link this secret scope</a:t>
            </a:r>
            <a:r>
              <a:rPr lang="en-US" u="sng" dirty="0">
                <a:solidFill>
                  <a:srgbClr val="3B198F"/>
                </a:solidFill>
                <a:highlight>
                  <a:srgbClr val="C0C4FC"/>
                </a:highlight>
                <a:latin typeface="Udemy Sans"/>
              </a:rPr>
              <a:t> </a:t>
            </a:r>
            <a:r>
              <a:rPr lang="en-US" b="0" i="0" dirty="0">
                <a:solidFill>
                  <a:srgbClr val="2D2F31"/>
                </a:solidFill>
                <a:effectLst/>
                <a:latin typeface="Udemy Sans"/>
              </a:rPr>
              <a:t>to Azure Key Vault that we create in the last lesson.</a:t>
            </a:r>
          </a:p>
          <a:p>
            <a:pPr marL="285750" indent="-285750" algn="l">
              <a:buFont typeface="Arial" panose="020B0604020202020204" pitchFamily="34" charset="0"/>
              <a:buChar char="•"/>
            </a:pP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149303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7D24-5B3F-A65F-766B-F44484591D04}"/>
              </a:ext>
            </a:extLst>
          </p:cNvPr>
          <p:cNvSpPr>
            <a:spLocks noGrp="1"/>
          </p:cNvSpPr>
          <p:nvPr>
            <p:ph type="title"/>
          </p:nvPr>
        </p:nvSpPr>
        <p:spPr/>
        <p:txBody>
          <a:bodyPr/>
          <a:lstStyle/>
          <a:p>
            <a:r>
              <a:rPr lang="en-US" dirty="0"/>
              <a:t>Creating Notebook</a:t>
            </a:r>
            <a:endParaRPr lang="en-IN" dirty="0"/>
          </a:p>
        </p:txBody>
      </p:sp>
      <p:sp>
        <p:nvSpPr>
          <p:cNvPr id="3" name="Content Placeholder 2">
            <a:extLst>
              <a:ext uri="{FF2B5EF4-FFF2-40B4-BE49-F238E27FC236}">
                <a16:creationId xmlns:a16="http://schemas.microsoft.com/office/drawing/2014/main" id="{98BE3253-F59D-D9A0-D4FE-71D6FB55CDE1}"/>
              </a:ext>
            </a:extLst>
          </p:cNvPr>
          <p:cNvSpPr>
            <a:spLocks noGrp="1"/>
          </p:cNvSpPr>
          <p:nvPr>
            <p:ph idx="1"/>
          </p:nvPr>
        </p:nvSpPr>
        <p:spPr/>
        <p:txBody>
          <a:bodyPr/>
          <a:lstStyle/>
          <a:p>
            <a:r>
              <a:rPr lang="en-IN" dirty="0"/>
              <a:t>Databricks &gt; workspace(sidebar) &gt; workspace &gt;  users &gt; </a:t>
            </a:r>
            <a:r>
              <a:rPr lang="en-IN" dirty="0">
                <a:hlinkClick r:id="rId2"/>
              </a:rPr>
              <a:t>mohdsameer20203097@gmail.com</a:t>
            </a:r>
            <a:r>
              <a:rPr lang="en-IN" dirty="0"/>
              <a:t> &gt; Create   (</a:t>
            </a:r>
            <a:r>
              <a:rPr lang="en-IN" dirty="0" err="1"/>
              <a:t>rightSide</a:t>
            </a:r>
            <a:r>
              <a:rPr lang="en-IN" dirty="0"/>
              <a:t>) &gt;folder &gt; new folder </a:t>
            </a:r>
            <a:r>
              <a:rPr lang="en-IN" dirty="0">
                <a:sym typeface="Wingdings" panose="05000000000000000000" pitchFamily="2" charset="2"/>
              </a:rPr>
              <a:t> name as </a:t>
            </a:r>
            <a:r>
              <a:rPr lang="en-IN" dirty="0" err="1">
                <a:sym typeface="Wingdings" panose="05000000000000000000" pitchFamily="2" charset="2"/>
              </a:rPr>
              <a:t>databricks</a:t>
            </a:r>
            <a:r>
              <a:rPr lang="en-IN" dirty="0">
                <a:sym typeface="Wingdings" panose="05000000000000000000" pitchFamily="2" charset="2"/>
              </a:rPr>
              <a:t>-Course</a:t>
            </a:r>
            <a:endParaRPr lang="en-IN" dirty="0"/>
          </a:p>
          <a:p>
            <a:r>
              <a:rPr lang="en-IN" dirty="0"/>
              <a:t>Then visit new folder(</a:t>
            </a:r>
            <a:r>
              <a:rPr lang="en-IN" dirty="0" err="1"/>
              <a:t>databricks</a:t>
            </a:r>
            <a:r>
              <a:rPr lang="en-IN" dirty="0"/>
              <a:t>-course)&gt; Create   &gt; Notebook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Rectangle 3">
            <a:extLst>
              <a:ext uri="{FF2B5EF4-FFF2-40B4-BE49-F238E27FC236}">
                <a16:creationId xmlns:a16="http://schemas.microsoft.com/office/drawing/2014/main" id="{8B7BB619-3D35-21C2-2F11-B05BFD3E44B7}"/>
              </a:ext>
            </a:extLst>
          </p:cNvPr>
          <p:cNvSpPr/>
          <p:nvPr/>
        </p:nvSpPr>
        <p:spPr>
          <a:xfrm>
            <a:off x="6599583" y="2256183"/>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ACB9B5-213B-6430-7843-C34F53E9CEFC}"/>
              </a:ext>
            </a:extLst>
          </p:cNvPr>
          <p:cNvSpPr/>
          <p:nvPr/>
        </p:nvSpPr>
        <p:spPr>
          <a:xfrm>
            <a:off x="7136296" y="3151188"/>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84EE19E-C10A-9952-FFEA-4D3DD3EBD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405" y="3671624"/>
            <a:ext cx="4671465" cy="3048264"/>
          </a:xfrm>
          <a:prstGeom prst="rect">
            <a:avLst/>
          </a:prstGeom>
        </p:spPr>
      </p:pic>
      <p:sp>
        <p:nvSpPr>
          <p:cNvPr id="8" name="TextBox 7">
            <a:extLst>
              <a:ext uri="{FF2B5EF4-FFF2-40B4-BE49-F238E27FC236}">
                <a16:creationId xmlns:a16="http://schemas.microsoft.com/office/drawing/2014/main" id="{524CD725-26A4-FD55-A9E0-925E5E699D72}"/>
              </a:ext>
            </a:extLst>
          </p:cNvPr>
          <p:cNvSpPr txBox="1"/>
          <p:nvPr/>
        </p:nvSpPr>
        <p:spPr>
          <a:xfrm>
            <a:off x="7792279" y="5103674"/>
            <a:ext cx="4323521" cy="1754326"/>
          </a:xfrm>
          <a:prstGeom prst="rect">
            <a:avLst/>
          </a:prstGeom>
          <a:noFill/>
        </p:spPr>
        <p:txBody>
          <a:bodyPr wrap="square" rtlCol="0">
            <a:spAutoFit/>
          </a:bodyPr>
          <a:lstStyle/>
          <a:p>
            <a:pPr algn="l"/>
            <a:r>
              <a:rPr lang="en-US" b="0" i="0" dirty="0">
                <a:solidFill>
                  <a:srgbClr val="2D2F31"/>
                </a:solidFill>
                <a:effectLst/>
                <a:latin typeface="Udemy Sans"/>
              </a:rPr>
              <a:t>we need to attach the notebook to a cluster in order to be able to execute the commands. </a:t>
            </a:r>
            <a:r>
              <a:rPr lang="en-US" b="0" i="0" u="sng" dirty="0">
                <a:solidFill>
                  <a:srgbClr val="3B198F"/>
                </a:solidFill>
                <a:effectLst/>
                <a:highlight>
                  <a:srgbClr val="C0C4FC"/>
                </a:highlight>
                <a:latin typeface="Udemy Sans"/>
              </a:rPr>
              <a:t>We only have one cluster and that's currently starting, so let's choose that and click Create.</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93354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DD0B2-D4ED-C224-7775-75FB8D9A752E}"/>
              </a:ext>
            </a:extLst>
          </p:cNvPr>
          <p:cNvSpPr>
            <a:spLocks noGrp="1"/>
          </p:cNvSpPr>
          <p:nvPr>
            <p:ph idx="1"/>
          </p:nvPr>
        </p:nvSpPr>
        <p:spPr>
          <a:xfrm>
            <a:off x="0" y="1"/>
            <a:ext cx="11353800" cy="1630016"/>
          </a:xfrm>
        </p:spPr>
        <p:txBody>
          <a:bodyPr>
            <a:normAutofit fontScale="62500" lnSpcReduction="20000"/>
          </a:bodyPr>
          <a:lstStyle/>
          <a:p>
            <a:r>
              <a:rPr lang="en-US" b="0" i="0" u="sng" dirty="0">
                <a:solidFill>
                  <a:srgbClr val="3B198F"/>
                </a:solidFill>
                <a:effectLst/>
                <a:highlight>
                  <a:srgbClr val="C0C4FC"/>
                </a:highlight>
                <a:latin typeface="Udemy Sans"/>
              </a:rPr>
              <a:t>As we said, we need to link this secret scope</a:t>
            </a:r>
            <a:r>
              <a:rPr lang="en-US" u="sng" dirty="0">
                <a:solidFill>
                  <a:srgbClr val="3B198F"/>
                </a:solidFill>
                <a:highlight>
                  <a:srgbClr val="C0C4FC"/>
                </a:highlight>
                <a:latin typeface="Udemy Sans"/>
              </a:rPr>
              <a:t> </a:t>
            </a:r>
            <a:r>
              <a:rPr lang="en-US" b="0" i="0" dirty="0">
                <a:solidFill>
                  <a:srgbClr val="2D2F31"/>
                </a:solidFill>
                <a:effectLst/>
                <a:latin typeface="Udemy Sans"/>
              </a:rPr>
              <a:t>to Azure Key Vault that we created in the last lesson.</a:t>
            </a:r>
          </a:p>
          <a:p>
            <a:pPr algn="l"/>
            <a:r>
              <a:rPr lang="en-US" b="0" i="0" dirty="0">
                <a:solidFill>
                  <a:srgbClr val="2D2F31"/>
                </a:solidFill>
                <a:effectLst/>
                <a:latin typeface="Udemy Sans"/>
              </a:rPr>
              <a:t>In order to link the two we just need to provide the DNS name, and the Resource ID of the key vault.</a:t>
            </a:r>
          </a:p>
          <a:p>
            <a:r>
              <a:rPr lang="en-US" dirty="0">
                <a:solidFill>
                  <a:srgbClr val="2D2F31"/>
                </a:solidFill>
                <a:latin typeface="Udemy Sans"/>
              </a:rPr>
              <a:t>Microsoft Azure portal &gt; home &gt; key vault &gt; </a:t>
            </a:r>
            <a:r>
              <a:rPr lang="en-IN" b="1" i="0" dirty="0">
                <a:solidFill>
                  <a:srgbClr val="292827"/>
                </a:solidFill>
                <a:effectLst/>
                <a:highlight>
                  <a:srgbClr val="FFFFFF"/>
                </a:highlight>
                <a:latin typeface="az_ea_font"/>
              </a:rPr>
              <a:t>formula1-key-vault-hamza &gt; </a:t>
            </a:r>
            <a:r>
              <a:rPr lang="en-IN" i="0" dirty="0">
                <a:solidFill>
                  <a:srgbClr val="292827"/>
                </a:solidFill>
                <a:effectLst/>
                <a:highlight>
                  <a:srgbClr val="FFFFFF"/>
                </a:highlight>
                <a:latin typeface="az_ea_font"/>
              </a:rPr>
              <a:t>setting &gt; properties</a:t>
            </a:r>
            <a:endParaRPr lang="en-US" i="0" dirty="0">
              <a:solidFill>
                <a:srgbClr val="2D2F31"/>
              </a:solidFill>
              <a:effectLst/>
              <a:latin typeface="Udemy Sans"/>
            </a:endParaRPr>
          </a:p>
          <a:p>
            <a:r>
              <a:rPr lang="en-IN" dirty="0"/>
              <a:t>DNS Name </a:t>
            </a:r>
            <a:r>
              <a:rPr lang="en-IN" dirty="0">
                <a:sym typeface="Wingdings" panose="05000000000000000000" pitchFamily="2" charset="2"/>
              </a:rPr>
              <a:t> vault URI</a:t>
            </a:r>
          </a:p>
          <a:p>
            <a:r>
              <a:rPr lang="en-IN" dirty="0">
                <a:sym typeface="Wingdings" panose="05000000000000000000" pitchFamily="2" charset="2"/>
              </a:rPr>
              <a:t>Resource Id   Resource ID</a:t>
            </a:r>
          </a:p>
          <a:p>
            <a:endParaRPr lang="en-IN" dirty="0">
              <a:sym typeface="Wingdings" panose="05000000000000000000" pitchFamily="2" charset="2"/>
            </a:endParaRPr>
          </a:p>
        </p:txBody>
      </p:sp>
      <p:sp>
        <p:nvSpPr>
          <p:cNvPr id="2" name="TextBox 1">
            <a:extLst>
              <a:ext uri="{FF2B5EF4-FFF2-40B4-BE49-F238E27FC236}">
                <a16:creationId xmlns:a16="http://schemas.microsoft.com/office/drawing/2014/main" id="{36D1D378-0051-A2BF-C968-78E1C525CFEE}"/>
              </a:ext>
            </a:extLst>
          </p:cNvPr>
          <p:cNvSpPr txBox="1"/>
          <p:nvPr/>
        </p:nvSpPr>
        <p:spPr>
          <a:xfrm>
            <a:off x="82174" y="1630017"/>
            <a:ext cx="12109826" cy="5078313"/>
          </a:xfrm>
          <a:prstGeom prst="rect">
            <a:avLst/>
          </a:prstGeom>
          <a:noFill/>
        </p:spPr>
        <p:txBody>
          <a:bodyPr wrap="square" rtlCol="0">
            <a:spAutoFit/>
          </a:bodyPr>
          <a:lstStyle/>
          <a:p>
            <a:r>
              <a:rPr lang="en-US" b="0" i="0" u="sng" dirty="0">
                <a:solidFill>
                  <a:srgbClr val="2D2F31"/>
                </a:solidFill>
                <a:effectLst/>
                <a:highlight>
                  <a:srgbClr val="C0C4FC"/>
                </a:highlight>
                <a:latin typeface="Udemy Sans"/>
              </a:rPr>
              <a:t>Help method on the secrets utility</a:t>
            </a:r>
            <a:endParaRPr lang="en-IN" b="0" i="0" u="sng" dirty="0">
              <a:solidFill>
                <a:srgbClr val="2D2F31"/>
              </a:solidFill>
              <a:effectLst/>
              <a:highlight>
                <a:srgbClr val="C0C4FC"/>
              </a:highlight>
              <a:latin typeface="Udemy Sans"/>
              <a:sym typeface="Wingdings" panose="05000000000000000000" pitchFamily="2" charset="2"/>
            </a:endParaRPr>
          </a:p>
          <a:p>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help</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US" b="0" i="0" dirty="0">
                <a:solidFill>
                  <a:srgbClr val="000000"/>
                </a:solidFill>
                <a:effectLst/>
                <a:latin typeface="Helvetica" panose="020B0604020202020204" pitchFamily="34" charset="0"/>
              </a:rPr>
              <a:t>Provides utilities for leveraging secrets within notebooks. Databricks documentation for more info.</a:t>
            </a:r>
            <a:endParaRPr lang="en-US" b="1"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b="1" i="0" dirty="0">
                <a:solidFill>
                  <a:srgbClr val="000000"/>
                </a:solidFill>
                <a:effectLst/>
                <a:latin typeface="Helvetica" panose="020B0604020202020204" pitchFamily="34" charset="0"/>
              </a:rPr>
              <a:t>get(scope: String, key: String): String</a:t>
            </a:r>
            <a:r>
              <a:rPr lang="en-US" b="0" i="0" dirty="0">
                <a:solidFill>
                  <a:srgbClr val="000000"/>
                </a:solidFill>
                <a:effectLst/>
                <a:latin typeface="Helvetica" panose="020B0604020202020204" pitchFamily="34" charset="0"/>
              </a:rPr>
              <a:t> -&gt; Gets the string representation of a secret value with scope and key</a:t>
            </a:r>
            <a:br>
              <a:rPr lang="en-US" dirty="0"/>
            </a:br>
            <a:r>
              <a:rPr lang="en-US" b="1" i="0" dirty="0" err="1">
                <a:solidFill>
                  <a:srgbClr val="000000"/>
                </a:solidFill>
                <a:effectLst/>
                <a:latin typeface="Helvetica" panose="020B0604020202020204" pitchFamily="34" charset="0"/>
              </a:rPr>
              <a:t>getBytes</a:t>
            </a:r>
            <a:r>
              <a:rPr lang="en-US" b="1" i="0" dirty="0">
                <a:solidFill>
                  <a:srgbClr val="000000"/>
                </a:solidFill>
                <a:effectLst/>
                <a:latin typeface="Helvetica" panose="020B0604020202020204" pitchFamily="34" charset="0"/>
              </a:rPr>
              <a:t>(scope: String, key: String): byte[]</a:t>
            </a:r>
            <a:r>
              <a:rPr lang="en-US" b="0" i="0" dirty="0">
                <a:solidFill>
                  <a:srgbClr val="000000"/>
                </a:solidFill>
                <a:effectLst/>
                <a:latin typeface="Helvetica" panose="020B0604020202020204" pitchFamily="34" charset="0"/>
              </a:rPr>
              <a:t> -&gt; Gets the bytes representation of a secret value with scope and key</a:t>
            </a:r>
            <a:br>
              <a:rPr lang="en-US" dirty="0"/>
            </a:br>
            <a:r>
              <a:rPr lang="en-US" b="1" i="0" dirty="0">
                <a:solidFill>
                  <a:srgbClr val="000000"/>
                </a:solidFill>
                <a:effectLst/>
                <a:latin typeface="Helvetica" panose="020B0604020202020204" pitchFamily="34" charset="0"/>
              </a:rPr>
              <a:t>list(scope: String): Seq</a:t>
            </a:r>
            <a:r>
              <a:rPr lang="en-US" b="0" i="0" dirty="0">
                <a:solidFill>
                  <a:srgbClr val="000000"/>
                </a:solidFill>
                <a:effectLst/>
                <a:latin typeface="Helvetica" panose="020B0604020202020204" pitchFamily="34" charset="0"/>
              </a:rPr>
              <a:t> -&gt; Lists secret metadata for secrets within a scope</a:t>
            </a:r>
            <a:br>
              <a:rPr lang="en-US" dirty="0"/>
            </a:br>
            <a:r>
              <a:rPr lang="en-US" b="1" i="0" dirty="0" err="1">
                <a:solidFill>
                  <a:srgbClr val="000000"/>
                </a:solidFill>
                <a:effectLst/>
                <a:latin typeface="Helvetica" panose="020B0604020202020204" pitchFamily="34" charset="0"/>
              </a:rPr>
              <a:t>listScopes</a:t>
            </a:r>
            <a:r>
              <a:rPr lang="en-US" b="1" i="0" dirty="0">
                <a:solidFill>
                  <a:srgbClr val="000000"/>
                </a:solidFill>
                <a:effectLst/>
                <a:latin typeface="Helvetica" panose="020B0604020202020204" pitchFamily="34" charset="0"/>
              </a:rPr>
              <a:t>: Seq</a:t>
            </a:r>
            <a:r>
              <a:rPr lang="en-US" b="0" i="0" dirty="0">
                <a:solidFill>
                  <a:srgbClr val="000000"/>
                </a:solidFill>
                <a:effectLst/>
                <a:latin typeface="Helvetica" panose="020B0604020202020204" pitchFamily="34" charset="0"/>
              </a:rPr>
              <a:t> -&gt; Lists secret scopes </a:t>
            </a:r>
          </a:p>
          <a:p>
            <a:pPr marL="285750" indent="-285750">
              <a:buFont typeface="Arial" panose="020B0604020202020204" pitchFamily="34" charset="0"/>
              <a:buChar char="•"/>
            </a:pPr>
            <a:endParaRPr lang="en-US"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listScopes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secret scopes (in our case formula1-scope is only one secret scope.)</a:t>
            </a:r>
          </a:p>
          <a:p>
            <a:pPr marL="285750" indent="-285750">
              <a:buFont typeface="Arial" panose="020B0604020202020204" pitchFamily="34" charset="0"/>
              <a:buChar char="•"/>
            </a:pPr>
            <a:r>
              <a:rPr lang="it-IT" b="0" dirty="0">
                <a:solidFill>
                  <a:srgbClr val="3B3B3B"/>
                </a:solidFill>
                <a:effectLst/>
                <a:highlight>
                  <a:srgbClr val="F6F7F9"/>
                </a:highlight>
                <a:latin typeface="Menlo"/>
              </a:rPr>
              <a:t>dbutils.secrets.</a:t>
            </a:r>
            <a:r>
              <a:rPr lang="it-IT" b="0" dirty="0">
                <a:solidFill>
                  <a:srgbClr val="795E26"/>
                </a:solidFill>
                <a:effectLst/>
                <a:highlight>
                  <a:srgbClr val="F6F7F9"/>
                </a:highlight>
                <a:latin typeface="Menlo"/>
              </a:rPr>
              <a:t>list</a:t>
            </a:r>
            <a:r>
              <a:rPr lang="it-IT" b="0" dirty="0">
                <a:solidFill>
                  <a:srgbClr val="3B3B3B"/>
                </a:solidFill>
                <a:effectLst/>
                <a:highlight>
                  <a:srgbClr val="F6F7F9"/>
                </a:highlight>
                <a:latin typeface="Menlo"/>
              </a:rPr>
              <a:t>(</a:t>
            </a:r>
            <a:r>
              <a:rPr lang="it-IT" b="0" dirty="0">
                <a:solidFill>
                  <a:srgbClr val="001080"/>
                </a:solidFill>
                <a:effectLst/>
                <a:highlight>
                  <a:srgbClr val="F6F7F9"/>
                </a:highlight>
                <a:latin typeface="Menlo"/>
              </a:rPr>
              <a:t>scope</a:t>
            </a:r>
            <a:r>
              <a:rPr lang="it-IT" b="0" dirty="0">
                <a:solidFill>
                  <a:srgbClr val="3B3B3B"/>
                </a:solidFill>
                <a:effectLst/>
                <a:highlight>
                  <a:srgbClr val="F6F7F9"/>
                </a:highlight>
                <a:latin typeface="Menlo"/>
              </a:rPr>
              <a:t> </a:t>
            </a:r>
            <a:r>
              <a:rPr lang="it-IT" b="0" dirty="0">
                <a:solidFill>
                  <a:srgbClr val="687687"/>
                </a:solidFill>
                <a:effectLst/>
                <a:highlight>
                  <a:srgbClr val="F6F7F9"/>
                </a:highlight>
                <a:latin typeface="Menlo"/>
              </a:rPr>
              <a:t>=</a:t>
            </a:r>
            <a:r>
              <a:rPr lang="it-IT" b="0" dirty="0">
                <a:solidFill>
                  <a:srgbClr val="3B3B3B"/>
                </a:solidFill>
                <a:effectLst/>
                <a:highlight>
                  <a:srgbClr val="F6F7F9"/>
                </a:highlight>
                <a:latin typeface="Menlo"/>
              </a:rPr>
              <a:t> </a:t>
            </a:r>
            <a:r>
              <a:rPr lang="it-IT" b="0" dirty="0">
                <a:solidFill>
                  <a:srgbClr val="C72E0F"/>
                </a:solidFill>
                <a:effectLst/>
                <a:highlight>
                  <a:srgbClr val="F6F7F9"/>
                </a:highlight>
                <a:latin typeface="Menlo"/>
              </a:rPr>
              <a:t>'formula1-scope’</a:t>
            </a:r>
            <a:r>
              <a:rPr lang="it-IT" b="0" dirty="0">
                <a:solidFill>
                  <a:srgbClr val="3B3B3B"/>
                </a:solidFill>
                <a:effectLst/>
                <a:highlight>
                  <a:srgbClr val="F6F7F9"/>
                </a:highlight>
                <a:latin typeface="Menlo"/>
              </a:rPr>
              <a:t>) </a:t>
            </a:r>
            <a:r>
              <a:rPr lang="it-IT" b="0" dirty="0">
                <a:solidFill>
                  <a:srgbClr val="3B3B3B"/>
                </a:solidFill>
                <a:effectLst/>
                <a:highlight>
                  <a:srgbClr val="F6F7F9"/>
                </a:highlight>
                <a:latin typeface="Menlo"/>
                <a:sym typeface="Wingdings" panose="05000000000000000000" pitchFamily="2" charset="2"/>
              </a:rPr>
              <a:t>  li</a:t>
            </a:r>
            <a:r>
              <a:rPr lang="en-US" dirty="0" err="1">
                <a:solidFill>
                  <a:srgbClr val="000000"/>
                </a:solidFill>
                <a:highlight>
                  <a:srgbClr val="F6F7F9"/>
                </a:highlight>
                <a:latin typeface="Helvetica" panose="020B0604020202020204" pitchFamily="34" charset="0"/>
                <a:sym typeface="Wingdings" panose="05000000000000000000" pitchFamily="2" charset="2"/>
              </a:rPr>
              <a:t>sts</a:t>
            </a:r>
            <a:r>
              <a:rPr lang="en-US" b="0" i="0" dirty="0">
                <a:solidFill>
                  <a:srgbClr val="000000"/>
                </a:solidFill>
                <a:effectLst/>
                <a:latin typeface="Helvetica" panose="020B0604020202020204" pitchFamily="34" charset="0"/>
              </a:rPr>
              <a:t> secret metadata for secrets within a scope</a:t>
            </a:r>
          </a:p>
          <a:p>
            <a:r>
              <a:rPr lang="en-US" dirty="0">
                <a:solidFill>
                  <a:srgbClr val="000000"/>
                </a:solidFill>
                <a:latin typeface="Helvetica" panose="020B0604020202020204" pitchFamily="34" charset="0"/>
              </a:rPr>
              <a:t>                  </a:t>
            </a:r>
            <a:r>
              <a:rPr lang="en-US" b="0" i="0" dirty="0">
                <a:solidFill>
                  <a:srgbClr val="000000"/>
                </a:solidFill>
                <a:effectLst/>
                <a:latin typeface="Helvetica" panose="020B0604020202020204" pitchFamily="34" charset="0"/>
              </a:rPr>
              <a:t> o/p </a:t>
            </a:r>
            <a:r>
              <a:rPr lang="en-US" b="0" i="0" dirty="0">
                <a:solidFill>
                  <a:srgbClr val="000000"/>
                </a:solidFill>
                <a:effectLst/>
                <a:latin typeface="Helvetica" panose="020B0604020202020204" pitchFamily="34" charset="0"/>
                <a:sym typeface="Wingdings" panose="05000000000000000000" pitchFamily="2" charset="2"/>
              </a:rPr>
              <a:t></a:t>
            </a:r>
            <a:r>
              <a:rPr lang="en-US" b="0" i="0" dirty="0">
                <a:solidFill>
                  <a:srgbClr val="000000"/>
                </a:solidFill>
                <a:effectLst/>
                <a:latin typeface="Helvetica" panose="020B0604020202020204" pitchFamily="34" charset="0"/>
              </a:rPr>
              <a:t>(</a:t>
            </a:r>
            <a:r>
              <a:rPr lang="en-IN" b="0" i="0" dirty="0">
                <a:solidFill>
                  <a:srgbClr val="555555"/>
                </a:solidFill>
                <a:effectLst/>
                <a:highlight>
                  <a:srgbClr val="FFFFFF"/>
                </a:highlight>
                <a:latin typeface="Menlo"/>
              </a:rPr>
              <a:t>[</a:t>
            </a:r>
            <a:r>
              <a:rPr lang="en-IN" b="0" i="0" dirty="0" err="1">
                <a:solidFill>
                  <a:srgbClr val="555555"/>
                </a:solidFill>
                <a:effectLst/>
                <a:highlight>
                  <a:srgbClr val="FFFFFF"/>
                </a:highlight>
                <a:latin typeface="Menlo"/>
              </a:rPr>
              <a:t>SecretMetadata</a:t>
            </a:r>
            <a:r>
              <a:rPr lang="en-IN" b="0" i="0" dirty="0">
                <a:solidFill>
                  <a:srgbClr val="555555"/>
                </a:solidFill>
                <a:effectLst/>
                <a:highlight>
                  <a:srgbClr val="FFFFFF"/>
                </a:highlight>
                <a:latin typeface="Menlo"/>
              </a:rPr>
              <a:t>(key='formula1dlhamza-account-key’)])</a:t>
            </a:r>
          </a:p>
          <a:p>
            <a:pPr marL="285750" indent="-285750" algn="l">
              <a:buFont typeface="Arial" panose="020B0604020202020204" pitchFamily="34" charset="0"/>
              <a:buChar char="•"/>
            </a:pPr>
            <a:r>
              <a:rPr lang="en-US" b="0" i="0" dirty="0">
                <a:solidFill>
                  <a:srgbClr val="2D2F31"/>
                </a:solidFill>
                <a:effectLst/>
                <a:latin typeface="Udemy Sans"/>
              </a:rPr>
              <a:t>So the last thing we want to do is to get the values of the secrets so that we can get them and use them in the notebooks instead of hard coding them. </a:t>
            </a:r>
            <a:r>
              <a:rPr lang="en-US" b="0" i="0" u="sng" dirty="0">
                <a:solidFill>
                  <a:srgbClr val="3B198F"/>
                </a:solidFill>
                <a:effectLst/>
                <a:highlight>
                  <a:srgbClr val="F7F9FA"/>
                </a:highlight>
                <a:latin typeface="Udemy Sans"/>
              </a:rPr>
              <a:t>You can run the method get, to get the values of the secrets.</a:t>
            </a:r>
            <a:endParaRPr lang="en-US" b="0" i="0" dirty="0">
              <a:solidFill>
                <a:srgbClr val="2D2F31"/>
              </a:solidFill>
              <a:effectLst/>
              <a:latin typeface="Udemy Sans"/>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'formula1dlhamza-account-key’</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it will give the value of the secret.</a:t>
            </a:r>
          </a:p>
          <a:p>
            <a:r>
              <a:rPr lang="en-IN" b="0" i="0" dirty="0">
                <a:solidFill>
                  <a:srgbClr val="555555"/>
                </a:solidFill>
                <a:effectLst/>
                <a:highlight>
                  <a:srgbClr val="FFFFFF"/>
                </a:highlight>
                <a:latin typeface="Menlo"/>
              </a:rPr>
              <a:t>		o/p </a:t>
            </a:r>
            <a:r>
              <a:rPr lang="en-IN" b="0" i="0" dirty="0">
                <a:solidFill>
                  <a:srgbClr val="555555"/>
                </a:solidFill>
                <a:effectLst/>
                <a:highlight>
                  <a:srgbClr val="FFFFFF"/>
                </a:highlight>
                <a:latin typeface="Menlo"/>
                <a:sym typeface="Wingdings" panose="05000000000000000000" pitchFamily="2" charset="2"/>
              </a:rPr>
              <a:t> </a:t>
            </a:r>
            <a:r>
              <a:rPr lang="en-IN" b="0" i="0" dirty="0">
                <a:solidFill>
                  <a:srgbClr val="555555"/>
                </a:solidFill>
                <a:effectLst/>
                <a:highlight>
                  <a:srgbClr val="FFFFFF"/>
                </a:highlight>
                <a:latin typeface="Menlo"/>
              </a:rPr>
              <a:t>'[REDACTED]’ </a:t>
            </a:r>
            <a:r>
              <a:rPr lang="en-IN" b="0" i="0" dirty="0">
                <a:solidFill>
                  <a:srgbClr val="555555"/>
                </a:solidFill>
                <a:effectLst/>
                <a:highlight>
                  <a:srgbClr val="FFFFFF"/>
                </a:highlight>
                <a:latin typeface="Menlo"/>
                <a:sym typeface="Wingdings" panose="05000000000000000000" pitchFamily="2" charset="2"/>
              </a:rPr>
              <a:t> I</a:t>
            </a:r>
            <a:r>
              <a:rPr lang="en-US" b="0" i="0" u="sng" dirty="0">
                <a:solidFill>
                  <a:srgbClr val="3B198F"/>
                </a:solidFill>
                <a:effectLst/>
                <a:highlight>
                  <a:srgbClr val="C0C4FC"/>
                </a:highlight>
                <a:latin typeface="Udemy Sans"/>
              </a:rPr>
              <a:t>t's brought us back the values, but it's redacted it, so that it's not exposed. </a:t>
            </a:r>
            <a:r>
              <a:rPr lang="en-US" b="0" i="0" dirty="0">
                <a:solidFill>
                  <a:srgbClr val="2D2F31"/>
                </a:solidFill>
                <a:effectLst/>
                <a:latin typeface="Udemy Sans"/>
              </a:rPr>
              <a:t>Effectively, this helps us stop hard coding the secret value in our notebook. This is really important as it avoids values being accidentally exposed in the public internet via something </a:t>
            </a:r>
            <a:r>
              <a:rPr lang="en-US" b="0" i="0" u="sng" dirty="0">
                <a:solidFill>
                  <a:srgbClr val="3B198F"/>
                </a:solidFill>
                <a:effectLst/>
                <a:latin typeface="Udemy Sans"/>
              </a:rPr>
              <a:t>like GitHub.</a:t>
            </a: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255273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73CD5-F583-CB8B-037D-F949B24C3FEA}"/>
              </a:ext>
            </a:extLst>
          </p:cNvPr>
          <p:cNvSpPr>
            <a:spLocks noGrp="1"/>
          </p:cNvSpPr>
          <p:nvPr>
            <p:ph idx="1"/>
          </p:nvPr>
        </p:nvSpPr>
        <p:spPr>
          <a:xfrm>
            <a:off x="0" y="0"/>
            <a:ext cx="12192000" cy="6858000"/>
          </a:xfrm>
        </p:spPr>
        <p:txBody>
          <a:bodyPr>
            <a:normAutofit fontScale="92500" lnSpcReduction="10000"/>
          </a:bodyPr>
          <a:lstStyle/>
          <a:p>
            <a:pPr algn="l"/>
            <a:r>
              <a:rPr lang="en-US" b="0" i="0" dirty="0">
                <a:solidFill>
                  <a:srgbClr val="2D2F31"/>
                </a:solidFill>
                <a:effectLst/>
                <a:latin typeface="Udemy Sans"/>
              </a:rPr>
              <a:t>So now you can safely upload this notebook to a public GitHub account without worrying about compromising your secrets. </a:t>
            </a:r>
            <a:r>
              <a:rPr lang="en-US" b="0" i="0" u="sng" dirty="0">
                <a:solidFill>
                  <a:srgbClr val="3B198F"/>
                </a:solidFill>
                <a:effectLst/>
                <a:highlight>
                  <a:srgbClr val="C0C4FC"/>
                </a:highlight>
                <a:latin typeface="Udemy Sans"/>
              </a:rPr>
              <a:t>And that's exactly what we wanted to achieve in this lesson.</a:t>
            </a:r>
          </a:p>
          <a:p>
            <a:pPr algn="l"/>
            <a:r>
              <a:rPr lang="en-US" b="0" i="0" dirty="0">
                <a:solidFill>
                  <a:srgbClr val="2D2F31"/>
                </a:solidFill>
                <a:effectLst/>
                <a:highlight>
                  <a:srgbClr val="C0C4FC"/>
                </a:highlight>
                <a:latin typeface="Udemy Sans"/>
              </a:rPr>
              <a:t>Having said that, I just want to add a note to students who are more interested in security and administration.</a:t>
            </a:r>
            <a:endParaRPr lang="en-US" b="0" i="0" dirty="0">
              <a:solidFill>
                <a:srgbClr val="2D2F31"/>
              </a:solidFill>
              <a:effectLst/>
              <a:latin typeface="Udemy Sans"/>
            </a:endParaRPr>
          </a:p>
          <a:p>
            <a:pPr algn="l"/>
            <a:r>
              <a:rPr lang="en-US" b="0" i="0" dirty="0">
                <a:solidFill>
                  <a:srgbClr val="2D2F31"/>
                </a:solidFill>
                <a:effectLst/>
                <a:latin typeface="Udemy Sans"/>
              </a:rPr>
              <a:t>Please note that everything we've done here helps us avoid keeping secrets in plain text and exposing them to someone outside of the organization.</a:t>
            </a:r>
          </a:p>
          <a:p>
            <a:pPr algn="l"/>
            <a:r>
              <a:rPr lang="en-US" b="0" i="0" dirty="0">
                <a:solidFill>
                  <a:srgbClr val="2D2F31"/>
                </a:solidFill>
                <a:effectLst/>
                <a:latin typeface="Udemy Sans"/>
              </a:rPr>
              <a:t>Having said that, everyone who has access to this Databricks workspace will have access to the Secret Scope.</a:t>
            </a:r>
          </a:p>
          <a:p>
            <a:pPr algn="l"/>
            <a:r>
              <a:rPr lang="en-US" b="0" i="0" dirty="0">
                <a:solidFill>
                  <a:srgbClr val="2D2F31"/>
                </a:solidFill>
                <a:effectLst/>
                <a:latin typeface="Udemy Sans"/>
              </a:rPr>
              <a:t>So please make sure that you manage adding users to this workspace carefully.</a:t>
            </a:r>
          </a:p>
          <a:p>
            <a:pPr algn="l"/>
            <a:r>
              <a:rPr lang="en-US" b="0" i="0" dirty="0">
                <a:solidFill>
                  <a:srgbClr val="2D2F31"/>
                </a:solidFill>
                <a:effectLst/>
                <a:latin typeface="Udemy Sans"/>
              </a:rPr>
              <a:t>Also, you can restrict access to the secrets for only certain users by limiting them access to the</a:t>
            </a:r>
          </a:p>
          <a:p>
            <a:pPr algn="l"/>
            <a:r>
              <a:rPr lang="en-US" b="0" i="0" dirty="0">
                <a:solidFill>
                  <a:srgbClr val="2D2F31"/>
                </a:solidFill>
                <a:effectLst/>
                <a:latin typeface="Udemy Sans"/>
              </a:rPr>
              <a:t>Key Vault, because the Key Vault offers Role-Based access control.</a:t>
            </a:r>
          </a:p>
          <a:p>
            <a:pPr algn="l"/>
            <a:endParaRPr lang="en-US" b="0" i="0" dirty="0">
              <a:solidFill>
                <a:srgbClr val="2D2F31"/>
              </a:solidFill>
              <a:effectLst/>
              <a:latin typeface="Udemy Sans"/>
            </a:endParaRPr>
          </a:p>
          <a:p>
            <a:pPr algn="l"/>
            <a:r>
              <a:rPr lang="en-US" b="0" i="0" dirty="0">
                <a:solidFill>
                  <a:srgbClr val="2D2F31"/>
                </a:solidFill>
                <a:effectLst/>
                <a:highlight>
                  <a:srgbClr val="C0C4FC"/>
                </a:highlight>
                <a:latin typeface="Udemy Sans"/>
              </a:rPr>
              <a:t>Now that we've done all the groundwork that's required to secure the secrets and also understand the</a:t>
            </a:r>
            <a:r>
              <a:rPr lang="en-US" dirty="0">
                <a:solidFill>
                  <a:srgbClr val="2D2F31"/>
                </a:solidFill>
                <a:highlight>
                  <a:srgbClr val="C0C4FC"/>
                </a:highlight>
                <a:latin typeface="Udemy Sans"/>
              </a:rPr>
              <a:t> </a:t>
            </a:r>
            <a:r>
              <a:rPr lang="en-US" b="0" i="0" dirty="0">
                <a:solidFill>
                  <a:srgbClr val="2D2F31"/>
                </a:solidFill>
                <a:effectLst/>
                <a:latin typeface="Udemy Sans"/>
              </a:rPr>
              <a:t>utility that's required to get the secret values at runtime, let's implement that for one of our notebooks, </a:t>
            </a:r>
            <a:r>
              <a:rPr lang="en-US" b="0" i="0" u="sng" dirty="0">
                <a:solidFill>
                  <a:srgbClr val="3B198F"/>
                </a:solidFill>
                <a:effectLst/>
                <a:latin typeface="Udemy Sans"/>
              </a:rPr>
              <a:t>so that it uses the Secrets Utility to get the secret to access the Data Lake.</a:t>
            </a:r>
          </a:p>
          <a:p>
            <a:pPr algn="l"/>
            <a:endParaRPr lang="en-US" u="sng" dirty="0">
              <a:solidFill>
                <a:srgbClr val="3B198F"/>
              </a:solidFill>
              <a:latin typeface="Udemy Sans"/>
            </a:endParaRPr>
          </a:p>
          <a:p>
            <a:pPr algn="l"/>
            <a:endParaRPr lang="en-US" b="0" i="0" u="sng" dirty="0">
              <a:solidFill>
                <a:srgbClr val="3B198F"/>
              </a:solidFill>
              <a:effectLst/>
              <a:latin typeface="Udemy Sans"/>
            </a:endParaRPr>
          </a:p>
          <a:p>
            <a:pPr algn="l"/>
            <a:endParaRPr lang="en-US" b="0" i="0" u="sng" dirty="0">
              <a:solidFill>
                <a:srgbClr val="3B198F"/>
              </a:solidFill>
              <a:effectLst/>
              <a:latin typeface="Udemy Sans"/>
            </a:endParaRPr>
          </a:p>
        </p:txBody>
      </p:sp>
    </p:spTree>
    <p:extLst>
      <p:ext uri="{BB962C8B-B14F-4D97-AF65-F5344CB8AC3E}">
        <p14:creationId xmlns:p14="http://schemas.microsoft.com/office/powerpoint/2010/main" val="3333089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EB866-38CD-D0FF-253D-C6C112214818}"/>
              </a:ext>
            </a:extLst>
          </p:cNvPr>
          <p:cNvSpPr>
            <a:spLocks noGrp="1"/>
          </p:cNvSpPr>
          <p:nvPr>
            <p:ph idx="1"/>
          </p:nvPr>
        </p:nvSpPr>
        <p:spPr>
          <a:xfrm>
            <a:off x="188844" y="168965"/>
            <a:ext cx="10986052" cy="5839033"/>
          </a:xfrm>
        </p:spPr>
        <p:txBody>
          <a:bodyPr>
            <a:normAutofit fontScale="62500" lnSpcReduction="20000"/>
          </a:bodyPr>
          <a:lstStyle/>
          <a:p>
            <a:pPr algn="l"/>
            <a:r>
              <a:rPr lang="en-US" b="0" i="0" dirty="0">
                <a:solidFill>
                  <a:srgbClr val="2D2F31"/>
                </a:solidFill>
                <a:effectLst/>
                <a:latin typeface="Udemy Sans"/>
              </a:rPr>
              <a:t>Let's implement the solution for our first notebook, which uses the account keys to access the storage </a:t>
            </a:r>
            <a:r>
              <a:rPr lang="en-US" b="0" i="0" u="sng" dirty="0">
                <a:solidFill>
                  <a:srgbClr val="3B198F"/>
                </a:solidFill>
                <a:effectLst/>
                <a:latin typeface="Udemy Sans"/>
              </a:rPr>
              <a:t>account.</a:t>
            </a:r>
          </a:p>
          <a:p>
            <a:pPr algn="l"/>
            <a:r>
              <a:rPr lang="en-US" b="0" i="0" u="sng" dirty="0">
                <a:solidFill>
                  <a:srgbClr val="3B198F"/>
                </a:solidFill>
                <a:effectLst/>
                <a:latin typeface="Udemy Sans"/>
              </a:rPr>
              <a:t>1.access_adls _</a:t>
            </a:r>
            <a:r>
              <a:rPr lang="en-US" b="0" i="0" u="sng" dirty="0" err="1">
                <a:solidFill>
                  <a:srgbClr val="3B198F"/>
                </a:solidFill>
                <a:effectLst/>
                <a:latin typeface="Udemy Sans"/>
              </a:rPr>
              <a:t>using_access_keys</a:t>
            </a:r>
            <a:r>
              <a:rPr lang="en-US" b="0" i="0" u="sng" dirty="0">
                <a:solidFill>
                  <a:srgbClr val="3B198F"/>
                </a:solidFill>
                <a:effectLst/>
                <a:latin typeface="Udemy Sans"/>
              </a:rPr>
              <a:t>. (notebook name)</a:t>
            </a:r>
          </a:p>
          <a:p>
            <a:pPr algn="l"/>
            <a:r>
              <a:rPr lang="en-US" b="0" i="0" dirty="0">
                <a:solidFill>
                  <a:srgbClr val="2D2F31"/>
                </a:solidFill>
                <a:effectLst/>
                <a:highlight>
                  <a:srgbClr val="C0C4FC"/>
                </a:highlight>
                <a:latin typeface="Udemy Sans"/>
              </a:rPr>
              <a:t>Let's add a new line at the top of the notebook, to get the secrets from our Secret Scope and the Azure</a:t>
            </a:r>
            <a:r>
              <a:rPr lang="en-US" dirty="0">
                <a:solidFill>
                  <a:srgbClr val="2D2F31"/>
                </a:solidFill>
                <a:highlight>
                  <a:srgbClr val="C0C4FC"/>
                </a:highlight>
                <a:latin typeface="Udemy Sans"/>
              </a:rPr>
              <a:t> </a:t>
            </a:r>
            <a:r>
              <a:rPr lang="en-US" b="0" i="0" u="sng" dirty="0">
                <a:solidFill>
                  <a:srgbClr val="3B198F"/>
                </a:solidFill>
                <a:effectLst/>
                <a:latin typeface="Udemy Sans"/>
              </a:rPr>
              <a:t>Key Vault.</a:t>
            </a:r>
          </a:p>
          <a:p>
            <a:pPr algn="l"/>
            <a:r>
              <a:rPr lang="en-US" u="sng" dirty="0">
                <a:solidFill>
                  <a:srgbClr val="3B198F"/>
                </a:solidFill>
                <a:latin typeface="Udemy Sans"/>
              </a:rPr>
              <a:t>Add bellow command in top of the new cell</a:t>
            </a:r>
            <a:endParaRPr lang="en-US" b="0" i="0" u="sng" dirty="0">
              <a:solidFill>
                <a:srgbClr val="3B198F"/>
              </a:solidFill>
              <a:effectLst/>
              <a:latin typeface="Udemy Sans"/>
            </a:endParaRPr>
          </a:p>
          <a:p>
            <a:r>
              <a:rPr lang="en-IN" b="0" dirty="0">
                <a:solidFill>
                  <a:srgbClr val="3B3B3B"/>
                </a:solidFill>
                <a:effectLst/>
                <a:highlight>
                  <a:srgbClr val="F6F7F9"/>
                </a:highlight>
                <a:latin typeface="Menlo"/>
              </a:rPr>
              <a:t>formula1dl_account_key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'formula1dlhamza-account-key’</a:t>
            </a:r>
            <a:r>
              <a:rPr lang="en-IN" b="0" dirty="0">
                <a:solidFill>
                  <a:srgbClr val="3B3B3B"/>
                </a:solidFill>
                <a:effectLst/>
                <a:highlight>
                  <a:srgbClr val="F6F7F9"/>
                </a:highlight>
                <a:latin typeface="Menlo"/>
              </a:rPr>
              <a:t>)</a:t>
            </a:r>
          </a:p>
          <a:p>
            <a:pPr algn="l"/>
            <a:endParaRPr lang="en-US" u="sng" dirty="0">
              <a:solidFill>
                <a:srgbClr val="3B198F"/>
              </a:solidFill>
              <a:latin typeface="Udemy Sans"/>
            </a:endParaRPr>
          </a:p>
          <a:p>
            <a:r>
              <a:rPr lang="en-US" b="0" i="0" dirty="0">
                <a:solidFill>
                  <a:srgbClr val="2D2F31"/>
                </a:solidFill>
                <a:effectLst/>
                <a:latin typeface="Udemy Sans"/>
              </a:rPr>
              <a:t>We assign this value to a variable, so that we can use that variable in this statement here, instead of the hard-coded value. After executing the spark configuration </a:t>
            </a:r>
            <a:r>
              <a:rPr lang="en-US" b="0" i="0" u="sng" dirty="0">
                <a:solidFill>
                  <a:srgbClr val="3B198F"/>
                </a:solidFill>
                <a:effectLst/>
                <a:latin typeface="Udemy Sans"/>
              </a:rPr>
              <a:t>let's try the dbutils.fs.ls statement here, to list the files.</a:t>
            </a:r>
          </a:p>
          <a:p>
            <a:pPr algn="l"/>
            <a:endParaRPr lang="en-US" b="0" i="0" dirty="0">
              <a:solidFill>
                <a:srgbClr val="2D2F31"/>
              </a:solidFill>
              <a:effectLst/>
              <a:latin typeface="Udemy Sans"/>
            </a:endParaRPr>
          </a:p>
          <a:p>
            <a:r>
              <a:rPr lang="en-IN" b="0" dirty="0" err="1">
                <a:solidFill>
                  <a:srgbClr val="3B3B3B"/>
                </a:solidFill>
                <a:effectLst/>
                <a:highlight>
                  <a:srgbClr val="F6F7F9"/>
                </a:highlight>
                <a:latin typeface="Menlo"/>
              </a:rPr>
              <a:t>spark.conf.</a:t>
            </a:r>
            <a:r>
              <a:rPr lang="en-IN" b="0" dirty="0" err="1">
                <a:solidFill>
                  <a:srgbClr val="795E26"/>
                </a:solidFill>
                <a:effectLst/>
                <a:highlight>
                  <a:srgbClr val="F6F7F9"/>
                </a:highlight>
                <a:latin typeface="Menlo"/>
              </a:rPr>
              <a:t>set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"fs.azure.account.key.formula1dlhamza.dfs.core.windows.net"</a:t>
            </a:r>
            <a:r>
              <a:rPr lang="en-IN" b="0" dirty="0">
                <a:solidFill>
                  <a:srgbClr val="3B3B3B"/>
                </a:solidFill>
                <a:effectLst/>
                <a:highlight>
                  <a:srgbClr val="F6F7F9"/>
                </a:highlight>
                <a:latin typeface="Menlo"/>
              </a:rPr>
              <a:t>, formula1dl_account_key) </a:t>
            </a:r>
            <a:r>
              <a:rPr lang="en-IN" b="0" dirty="0">
                <a:solidFill>
                  <a:srgbClr val="3B3B3B"/>
                </a:solidFill>
                <a:effectLst/>
                <a:highlight>
                  <a:srgbClr val="F6F7F9"/>
                </a:highlight>
                <a:latin typeface="Menlo"/>
                <a:sym typeface="Wingdings" panose="05000000000000000000" pitchFamily="2" charset="2"/>
              </a:rPr>
              <a:t> to get access.</a:t>
            </a:r>
            <a:endParaRPr lang="en-IN" b="0" dirty="0">
              <a:solidFill>
                <a:srgbClr val="3B3B3B"/>
              </a:solidFill>
              <a:effectLst/>
              <a:highlight>
                <a:srgbClr val="F6F7F9"/>
              </a:highlight>
              <a:latin typeface="Menlo"/>
            </a:endParaRP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to display</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to read file</a:t>
            </a:r>
          </a:p>
          <a:p>
            <a:pPr algn="l"/>
            <a:r>
              <a:rPr lang="en-US" b="0" i="0" dirty="0">
                <a:solidFill>
                  <a:srgbClr val="2D2F31"/>
                </a:solidFill>
                <a:effectLst/>
                <a:latin typeface="Udemy Sans"/>
              </a:rPr>
              <a:t>Above we </a:t>
            </a:r>
            <a:r>
              <a:rPr lang="en-US" dirty="0">
                <a:solidFill>
                  <a:srgbClr val="2D2F31"/>
                </a:solidFill>
                <a:latin typeface="Udemy Sans"/>
              </a:rPr>
              <a:t> </a:t>
            </a:r>
            <a:r>
              <a:rPr lang="en-US" b="0" i="0" dirty="0">
                <a:solidFill>
                  <a:srgbClr val="2D2F31"/>
                </a:solidFill>
                <a:effectLst/>
                <a:latin typeface="Udemy Sans"/>
              </a:rPr>
              <a:t>use the secrets from our Secret Scope and the Key Vault and use that within </a:t>
            </a:r>
            <a:r>
              <a:rPr lang="en-US" b="0" i="0" dirty="0">
                <a:solidFill>
                  <a:srgbClr val="2D2F31"/>
                </a:solidFill>
                <a:effectLst/>
                <a:highlight>
                  <a:srgbClr val="C0C4FC"/>
                </a:highlight>
                <a:latin typeface="Udemy Sans"/>
              </a:rPr>
              <a:t>this notebook to successfully access our storage account and get the data from here.</a:t>
            </a:r>
            <a:r>
              <a:rPr lang="en-US" dirty="0">
                <a:solidFill>
                  <a:srgbClr val="2D2F31"/>
                </a:solidFill>
                <a:highlight>
                  <a:srgbClr val="C0C4FC"/>
                </a:highlight>
                <a:latin typeface="Udemy Sans"/>
              </a:rPr>
              <a:t> </a:t>
            </a:r>
            <a:r>
              <a:rPr lang="en-US" b="0" i="0" u="sng" dirty="0">
                <a:solidFill>
                  <a:srgbClr val="3B198F"/>
                </a:solidFill>
                <a:effectLst/>
                <a:latin typeface="Udemy Sans"/>
              </a:rPr>
              <a:t>And we've got no hard-coded values within our notebook.</a:t>
            </a: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pPr algn="l"/>
            <a:r>
              <a:rPr lang="en-US" b="0" i="0" dirty="0">
                <a:solidFill>
                  <a:srgbClr val="2D2F31"/>
                </a:solidFill>
                <a:effectLst/>
                <a:latin typeface="Udemy Sans"/>
              </a:rPr>
              <a:t>Now that we've removed the hard-coded secrets from one of our notebooks and replaced that with the value </a:t>
            </a:r>
            <a:r>
              <a:rPr lang="en-US" b="0" i="0" dirty="0">
                <a:solidFill>
                  <a:srgbClr val="2D2F31"/>
                </a:solidFill>
                <a:effectLst/>
                <a:highlight>
                  <a:srgbClr val="C0C4FC"/>
                </a:highlight>
                <a:latin typeface="Udemy Sans"/>
              </a:rPr>
              <a:t>from our Secret Scope and the Key Vault, let's do the same for the other two notebooks.</a:t>
            </a:r>
            <a:endParaRPr lang="en-US" b="0" i="0" dirty="0">
              <a:solidFill>
                <a:srgbClr val="2D2F31"/>
              </a:solidFill>
              <a:effectLst/>
              <a:latin typeface="Udemy Sans"/>
            </a:endParaRPr>
          </a:p>
          <a:p>
            <a:pPr algn="l"/>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2440590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7A9A-2517-19F3-031E-57C3A23AC5D3}"/>
              </a:ext>
            </a:extLst>
          </p:cNvPr>
          <p:cNvSpPr>
            <a:spLocks noGrp="1"/>
          </p:cNvSpPr>
          <p:nvPr>
            <p:ph type="title"/>
          </p:nvPr>
        </p:nvSpPr>
        <p:spPr>
          <a:xfrm>
            <a:off x="0" y="9939"/>
            <a:ext cx="10515600" cy="519458"/>
          </a:xfrm>
        </p:spPr>
        <p:txBody>
          <a:bodyPr>
            <a:normAutofit fontScale="90000"/>
          </a:bodyPr>
          <a:lstStyle/>
          <a:p>
            <a:r>
              <a:rPr lang="en-US" sz="3200" dirty="0"/>
              <a:t>Implement Secrets Utility in Databricks Clusters</a:t>
            </a:r>
            <a:endParaRPr lang="en-IN" sz="3200" dirty="0"/>
          </a:p>
        </p:txBody>
      </p:sp>
      <p:sp>
        <p:nvSpPr>
          <p:cNvPr id="3" name="Content Placeholder 2">
            <a:extLst>
              <a:ext uri="{FF2B5EF4-FFF2-40B4-BE49-F238E27FC236}">
                <a16:creationId xmlns:a16="http://schemas.microsoft.com/office/drawing/2014/main" id="{D45CE9B8-B682-7905-0671-F7AC7C914040}"/>
              </a:ext>
            </a:extLst>
          </p:cNvPr>
          <p:cNvSpPr>
            <a:spLocks noGrp="1"/>
          </p:cNvSpPr>
          <p:nvPr>
            <p:ph idx="1"/>
          </p:nvPr>
        </p:nvSpPr>
        <p:spPr>
          <a:xfrm>
            <a:off x="0" y="685800"/>
            <a:ext cx="12192000" cy="6162261"/>
          </a:xfrm>
        </p:spPr>
        <p:txBody>
          <a:bodyPr>
            <a:normAutofit fontScale="70000" lnSpcReduction="20000"/>
          </a:bodyPr>
          <a:lstStyle/>
          <a:p>
            <a:r>
              <a:rPr lang="en-US" b="0" i="0" dirty="0">
                <a:solidFill>
                  <a:srgbClr val="2D2F31"/>
                </a:solidFill>
                <a:effectLst/>
                <a:highlight>
                  <a:srgbClr val="F7F9FA"/>
                </a:highlight>
                <a:latin typeface="Udemy Sans"/>
              </a:rPr>
              <a:t>In order to add the Spark Configuration to the Cluster, we need to edit the cluster first.</a:t>
            </a:r>
          </a:p>
          <a:p>
            <a:r>
              <a:rPr lang="en-US" dirty="0">
                <a:solidFill>
                  <a:srgbClr val="2D2F31"/>
                </a:solidFill>
                <a:highlight>
                  <a:srgbClr val="F7F9FA"/>
                </a:highlight>
                <a:latin typeface="Udemy Sans"/>
              </a:rPr>
              <a:t>Databricks workspace portal &gt; compute &gt; </a:t>
            </a:r>
            <a:r>
              <a:rPr lang="en-US" dirty="0" err="1">
                <a:solidFill>
                  <a:srgbClr val="2D2F31"/>
                </a:solidFill>
                <a:highlight>
                  <a:srgbClr val="F7F9FA"/>
                </a:highlight>
                <a:latin typeface="Udemy Sans"/>
              </a:rPr>
              <a:t>HaamzaAhmad</a:t>
            </a:r>
            <a:r>
              <a:rPr lang="en-US" dirty="0">
                <a:solidFill>
                  <a:srgbClr val="2D2F31"/>
                </a:solidFill>
                <a:highlight>
                  <a:srgbClr val="F7F9FA"/>
                </a:highlight>
                <a:latin typeface="Udemy Sans"/>
              </a:rPr>
              <a:t> cluster &gt; edit &gt; advance options &gt; spark &gt; spark config &gt; </a:t>
            </a:r>
          </a:p>
          <a:p>
            <a:r>
              <a:rPr lang="en-US" b="0" i="0" dirty="0">
                <a:solidFill>
                  <a:srgbClr val="2D2F31"/>
                </a:solidFill>
                <a:effectLst/>
                <a:highlight>
                  <a:srgbClr val="C0C4FC"/>
                </a:highlight>
                <a:latin typeface="Udemy Sans"/>
              </a:rPr>
              <a:t>we want to add one to have our account key in spark config</a:t>
            </a:r>
          </a:p>
          <a:p>
            <a:pPr algn="l"/>
            <a:r>
              <a:rPr lang="en-US" b="0" i="0" u="sng" dirty="0">
                <a:solidFill>
                  <a:srgbClr val="3B198F"/>
                </a:solidFill>
                <a:effectLst/>
                <a:highlight>
                  <a:srgbClr val="C0C4FC"/>
                </a:highlight>
                <a:latin typeface="Udemy Sans"/>
              </a:rPr>
              <a:t>As we know, the Spark configuration here is a name value pair.</a:t>
            </a:r>
            <a:endParaRPr lang="en-US" b="0" i="0" dirty="0">
              <a:solidFill>
                <a:srgbClr val="2D2F31"/>
              </a:solidFill>
              <a:effectLst/>
              <a:highlight>
                <a:srgbClr val="C0C4FC"/>
              </a:highlight>
              <a:latin typeface="Udemy Sans"/>
            </a:endParaRPr>
          </a:p>
          <a:p>
            <a:r>
              <a:rPr lang="en-US" b="0" i="0" dirty="0">
                <a:solidFill>
                  <a:srgbClr val="2D2F31"/>
                </a:solidFill>
                <a:effectLst/>
                <a:highlight>
                  <a:srgbClr val="C0C4FC"/>
                </a:highlight>
                <a:latin typeface="Udemy Sans"/>
              </a:rPr>
              <a:t>As we know, the Spark configuration for the account key is </a:t>
            </a:r>
            <a:r>
              <a:rPr lang="en-US" b="0" i="0" dirty="0" err="1">
                <a:solidFill>
                  <a:srgbClr val="2D2F31"/>
                </a:solidFill>
                <a:effectLst/>
                <a:highlight>
                  <a:srgbClr val="C0C4FC"/>
                </a:highlight>
                <a:latin typeface="Udemy Sans"/>
              </a:rPr>
              <a:t>fs.azure.account</a:t>
            </a:r>
            <a:r>
              <a:rPr lang="en-US" b="0" i="0" dirty="0">
                <a:solidFill>
                  <a:srgbClr val="2D2F31"/>
                </a:solidFill>
                <a:effectLst/>
                <a:highlight>
                  <a:srgbClr val="C0C4FC"/>
                </a:highlight>
                <a:latin typeface="Udemy Sans"/>
              </a:rPr>
              <a:t> key. So the </a:t>
            </a:r>
          </a:p>
          <a:p>
            <a:r>
              <a:rPr lang="en-US" dirty="0">
                <a:solidFill>
                  <a:srgbClr val="2D2F31"/>
                </a:solidFill>
                <a:highlight>
                  <a:srgbClr val="C0C4FC"/>
                </a:highlight>
                <a:latin typeface="Udemy Sans"/>
                <a:sym typeface="Wingdings" panose="05000000000000000000" pitchFamily="2" charset="2"/>
              </a:rPr>
              <a:t>Name </a:t>
            </a:r>
            <a:r>
              <a:rPr lang="en-IN" b="0" dirty="0">
                <a:solidFill>
                  <a:srgbClr val="C72E0F"/>
                </a:solidFill>
                <a:effectLst/>
                <a:highlight>
                  <a:srgbClr val="F6F7F9"/>
                </a:highlight>
                <a:latin typeface="Menlo"/>
              </a:rPr>
              <a:t>fs.azure.account.key.formula1dlhamza.dfs.core.windows.net</a:t>
            </a:r>
          </a:p>
          <a:p>
            <a:r>
              <a:rPr lang="en-US" b="0" i="0" dirty="0">
                <a:solidFill>
                  <a:srgbClr val="2D2F31"/>
                </a:solidFill>
                <a:effectLst/>
                <a:highlight>
                  <a:srgbClr val="C0C4FC"/>
                </a:highlight>
                <a:latin typeface="Udemy Sans"/>
              </a:rPr>
              <a:t>So let's add a space at the end of the name and we need to provide the value here.</a:t>
            </a:r>
          </a:p>
          <a:p>
            <a:pPr algn="l"/>
            <a:r>
              <a:rPr lang="en-US" b="0" i="0" dirty="0">
                <a:solidFill>
                  <a:srgbClr val="2D2F31"/>
                </a:solidFill>
                <a:effectLst/>
                <a:latin typeface="Udemy Sans"/>
              </a:rPr>
              <a:t>Previously we had the hard-coded value of the access key here, which we don't want to do. We want to use the value from our Key Vault. We want to use the value from our Key Vault. So we need to access the Secrets Utility to get the value. To access the secrets utility, </a:t>
            </a:r>
            <a:r>
              <a:rPr lang="en-US" b="0" i="0" u="sng" dirty="0">
                <a:solidFill>
                  <a:srgbClr val="3B198F"/>
                </a:solidFill>
                <a:effectLst/>
                <a:latin typeface="Udemy Sans"/>
              </a:rPr>
              <a:t>the syntax is slightly different here.</a:t>
            </a:r>
            <a:endParaRPr lang="en-IN" b="0" dirty="0">
              <a:solidFill>
                <a:srgbClr val="C72E0F"/>
              </a:solidFill>
              <a:effectLst/>
              <a:highlight>
                <a:srgbClr val="F6F7F9"/>
              </a:highlight>
              <a:latin typeface="Menlo"/>
            </a:endParaRPr>
          </a:p>
          <a:p>
            <a:r>
              <a:rPr lang="en-US" dirty="0">
                <a:solidFill>
                  <a:srgbClr val="2D2F31"/>
                </a:solidFill>
                <a:highlight>
                  <a:srgbClr val="C0C4FC"/>
                </a:highlight>
                <a:latin typeface="Udemy Sans"/>
              </a:rPr>
              <a:t>Value</a:t>
            </a:r>
            <a:r>
              <a:rPr lang="en-IN" dirty="0">
                <a:solidFill>
                  <a:srgbClr val="C72E0F"/>
                </a:solidFill>
                <a:highlight>
                  <a:srgbClr val="F6F7F9"/>
                </a:highlight>
                <a:latin typeface="Menlo"/>
              </a:rPr>
              <a:t> </a:t>
            </a:r>
            <a:r>
              <a:rPr lang="en-IN" dirty="0">
                <a:solidFill>
                  <a:srgbClr val="C72E0F"/>
                </a:solidFill>
                <a:highlight>
                  <a:srgbClr val="F6F7F9"/>
                </a:highlight>
                <a:latin typeface="Menlo"/>
                <a:sym typeface="Wingdings" panose="05000000000000000000" pitchFamily="2" charset="2"/>
              </a:rPr>
              <a:t> {{secrets/</a:t>
            </a:r>
            <a:r>
              <a:rPr lang="en-US" dirty="0">
                <a:solidFill>
                  <a:srgbClr val="2D2F31"/>
                </a:solidFill>
                <a:highlight>
                  <a:srgbClr val="F7F9FA"/>
                </a:highlight>
                <a:latin typeface="Udemy Sans"/>
              </a:rPr>
              <a:t> &lt;</a:t>
            </a:r>
            <a:r>
              <a:rPr lang="en-US" b="0" i="0" dirty="0">
                <a:solidFill>
                  <a:srgbClr val="2D2F31"/>
                </a:solidFill>
                <a:effectLst/>
                <a:highlight>
                  <a:srgbClr val="F7F9FA"/>
                </a:highlight>
                <a:latin typeface="Udemy Sans"/>
              </a:rPr>
              <a:t>secret-scope-name&gt; </a:t>
            </a:r>
            <a:r>
              <a:rPr lang="en-IN" dirty="0">
                <a:solidFill>
                  <a:srgbClr val="C72E0F"/>
                </a:solidFill>
                <a:highlight>
                  <a:srgbClr val="F6F7F9"/>
                </a:highlight>
                <a:latin typeface="Menlo"/>
                <a:sym typeface="Wingdings" panose="05000000000000000000" pitchFamily="2" charset="2"/>
              </a:rPr>
              <a:t>/</a:t>
            </a:r>
            <a:r>
              <a:rPr lang="en-US" b="0" i="0" dirty="0">
                <a:solidFill>
                  <a:srgbClr val="2D2F31"/>
                </a:solidFill>
                <a:effectLst/>
                <a:highlight>
                  <a:srgbClr val="F7F9FA"/>
                </a:highlight>
                <a:latin typeface="Udemy Sans"/>
              </a:rPr>
              <a:t> &lt;key-name&gt;</a:t>
            </a:r>
            <a:r>
              <a:rPr lang="en-IN" dirty="0">
                <a:solidFill>
                  <a:srgbClr val="C72E0F"/>
                </a:solidFill>
                <a:highlight>
                  <a:srgbClr val="F6F7F9"/>
                </a:highlight>
                <a:latin typeface="Menlo"/>
                <a:sym typeface="Wingdings" panose="05000000000000000000" pitchFamily="2" charset="2"/>
              </a:rPr>
              <a:t>}}</a:t>
            </a:r>
          </a:p>
          <a:p>
            <a:r>
              <a:rPr lang="en-US" dirty="0">
                <a:solidFill>
                  <a:srgbClr val="2D2F31"/>
                </a:solidFill>
                <a:highlight>
                  <a:srgbClr val="F7F9FA"/>
                </a:highlight>
                <a:latin typeface="Udemy Sans"/>
              </a:rPr>
              <a:t>&lt;</a:t>
            </a:r>
            <a:r>
              <a:rPr lang="en-US" b="0" i="0" dirty="0">
                <a:solidFill>
                  <a:srgbClr val="2D2F31"/>
                </a:solidFill>
                <a:effectLst/>
                <a:highlight>
                  <a:srgbClr val="F7F9FA"/>
                </a:highlight>
                <a:latin typeface="Udemy Sans"/>
              </a:rPr>
              <a:t>secret-scope-name&gt; </a:t>
            </a:r>
            <a:r>
              <a:rPr lang="en-US" b="0" i="0" dirty="0">
                <a:solidFill>
                  <a:srgbClr val="2D2F31"/>
                </a:solidFill>
                <a:effectLst/>
                <a:highlight>
                  <a:srgbClr val="F7F9FA"/>
                </a:highlight>
                <a:latin typeface="Udemy Sans"/>
                <a:sym typeface="Wingdings" panose="05000000000000000000" pitchFamily="2" charset="2"/>
              </a:rPr>
              <a:t></a:t>
            </a:r>
            <a:r>
              <a:rPr lang="en-IN" dirty="0">
                <a:solidFill>
                  <a:srgbClr val="C72E0F"/>
                </a:solidFill>
                <a:highlight>
                  <a:srgbClr val="F6F7F9"/>
                </a:highlight>
                <a:latin typeface="Menlo"/>
                <a:sym typeface="Wingdings" panose="05000000000000000000" pitchFamily="2" charset="2"/>
              </a:rPr>
              <a:t> formula1-scope</a:t>
            </a:r>
          </a:p>
          <a:p>
            <a:r>
              <a:rPr lang="en-US" dirty="0">
                <a:solidFill>
                  <a:srgbClr val="2D2F31"/>
                </a:solidFill>
                <a:highlight>
                  <a:srgbClr val="F7F9FA"/>
                </a:highlight>
                <a:latin typeface="Udemy Sans"/>
              </a:rPr>
              <a:t>&lt;</a:t>
            </a:r>
            <a:r>
              <a:rPr lang="en-US" b="0" i="0" dirty="0">
                <a:solidFill>
                  <a:srgbClr val="2D2F31"/>
                </a:solidFill>
                <a:effectLst/>
                <a:highlight>
                  <a:srgbClr val="F7F9FA"/>
                </a:highlight>
                <a:latin typeface="Udemy Sans"/>
              </a:rPr>
              <a:t>secret-name&gt;/ &lt;key-name&gt; </a:t>
            </a:r>
            <a:r>
              <a:rPr lang="en-US" b="0" i="0" dirty="0">
                <a:solidFill>
                  <a:srgbClr val="2D2F31"/>
                </a:solidFill>
                <a:effectLst/>
                <a:highlight>
                  <a:srgbClr val="F7F9FA"/>
                </a:highlight>
                <a:latin typeface="Udemy Sans"/>
                <a:sym typeface="Wingdings" panose="05000000000000000000" pitchFamily="2" charset="2"/>
              </a:rPr>
              <a:t> </a:t>
            </a:r>
            <a:r>
              <a:rPr lang="en-IN" dirty="0">
                <a:solidFill>
                  <a:srgbClr val="C72E0F"/>
                </a:solidFill>
                <a:highlight>
                  <a:srgbClr val="F6F7F9"/>
                </a:highlight>
                <a:latin typeface="Menlo"/>
                <a:sym typeface="Wingdings" panose="05000000000000000000" pitchFamily="2" charset="2"/>
              </a:rPr>
              <a:t>formula1dlhamza-account-key</a:t>
            </a:r>
          </a:p>
          <a:p>
            <a:r>
              <a:rPr lang="en-IN" dirty="0">
                <a:solidFill>
                  <a:srgbClr val="C72E0F"/>
                </a:solidFill>
                <a:highlight>
                  <a:srgbClr val="F6F7F9"/>
                </a:highlight>
                <a:latin typeface="Menlo"/>
                <a:sym typeface="Wingdings" panose="05000000000000000000" pitchFamily="2" charset="2"/>
              </a:rPr>
              <a:t>Value  {{secrets/formula1-scope/formula1dlhamza-account-key}}</a:t>
            </a:r>
          </a:p>
          <a:p>
            <a:pPr algn="l"/>
            <a:r>
              <a:rPr lang="en-US" b="0" i="0" dirty="0">
                <a:solidFill>
                  <a:srgbClr val="2D2F31"/>
                </a:solidFill>
                <a:effectLst/>
                <a:latin typeface="Udemy Sans"/>
              </a:rPr>
              <a:t>If you are on a student subscription or you're using your company subscription and you don't have access to Active Directory, you won't be able to mount your storage accounts.</a:t>
            </a:r>
          </a:p>
          <a:p>
            <a:pPr algn="l"/>
            <a:r>
              <a:rPr lang="en-US" b="0" i="0" u="sng" dirty="0">
                <a:solidFill>
                  <a:srgbClr val="3B198F"/>
                </a:solidFill>
                <a:effectLst/>
                <a:latin typeface="Udemy Sans"/>
              </a:rPr>
              <a:t>So you will have to use this method for the rest of the course.</a:t>
            </a:r>
            <a:endParaRPr lang="en-IN" dirty="0">
              <a:solidFill>
                <a:srgbClr val="C72E0F"/>
              </a:solidFill>
              <a:highlight>
                <a:srgbClr val="F6F7F9"/>
              </a:highlight>
              <a:latin typeface="Menlo"/>
              <a:sym typeface="Wingdings" panose="05000000000000000000" pitchFamily="2" charset="2"/>
            </a:endParaRPr>
          </a:p>
          <a:p>
            <a:pPr algn="l"/>
            <a:r>
              <a:rPr lang="en-US" b="0" i="0" dirty="0">
                <a:solidFill>
                  <a:srgbClr val="2D2F31"/>
                </a:solidFill>
                <a:effectLst/>
                <a:highlight>
                  <a:srgbClr val="C0C4FC"/>
                </a:highlight>
                <a:latin typeface="Udemy Sans"/>
              </a:rPr>
              <a:t>But if you have access to the Active Directory</a:t>
            </a:r>
            <a:r>
              <a:rPr lang="en-US" b="0" i="0" dirty="0">
                <a:solidFill>
                  <a:srgbClr val="2D2F31"/>
                </a:solidFill>
                <a:effectLst/>
                <a:latin typeface="Udemy Sans"/>
              </a:rPr>
              <a:t> please remove this configuration so that we can use the </a:t>
            </a:r>
            <a:r>
              <a:rPr lang="en-US" b="0" i="0" dirty="0" err="1">
                <a:solidFill>
                  <a:srgbClr val="2D2F31"/>
                </a:solidFill>
                <a:effectLst/>
                <a:latin typeface="Udemy Sans"/>
              </a:rPr>
              <a:t>databricks</a:t>
            </a:r>
            <a:r>
              <a:rPr lang="en-US" b="0" i="0" dirty="0">
                <a:solidFill>
                  <a:srgbClr val="2D2F31"/>
                </a:solidFill>
                <a:effectLst/>
                <a:latin typeface="Udemy Sans"/>
              </a:rPr>
              <a:t> mounts to access the data.</a:t>
            </a:r>
          </a:p>
          <a:p>
            <a:endParaRPr lang="en-IN"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2763997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969-702E-0771-F15F-E0B10F71E023}"/>
              </a:ext>
            </a:extLst>
          </p:cNvPr>
          <p:cNvSpPr>
            <a:spLocks noGrp="1"/>
          </p:cNvSpPr>
          <p:nvPr>
            <p:ph type="title"/>
          </p:nvPr>
        </p:nvSpPr>
        <p:spPr>
          <a:xfrm>
            <a:off x="0" y="0"/>
            <a:ext cx="10515600" cy="459823"/>
          </a:xfrm>
        </p:spPr>
        <p:txBody>
          <a:bodyPr>
            <a:normAutofit fontScale="90000"/>
          </a:bodyPr>
          <a:lstStyle/>
          <a:p>
            <a:r>
              <a:rPr lang="en-IN" sz="3200" dirty="0"/>
              <a:t>DBFS Root Demo</a:t>
            </a:r>
          </a:p>
        </p:txBody>
      </p:sp>
      <p:sp>
        <p:nvSpPr>
          <p:cNvPr id="3" name="Content Placeholder 2">
            <a:extLst>
              <a:ext uri="{FF2B5EF4-FFF2-40B4-BE49-F238E27FC236}">
                <a16:creationId xmlns:a16="http://schemas.microsoft.com/office/drawing/2014/main" id="{9A48EF47-BBD1-489B-9E74-A1A46EC8F7BF}"/>
              </a:ext>
            </a:extLst>
          </p:cNvPr>
          <p:cNvSpPr>
            <a:spLocks noGrp="1"/>
          </p:cNvSpPr>
          <p:nvPr>
            <p:ph idx="1"/>
          </p:nvPr>
        </p:nvSpPr>
        <p:spPr>
          <a:xfrm>
            <a:off x="0" y="459824"/>
            <a:ext cx="11353800" cy="951534"/>
          </a:xfrm>
        </p:spPr>
        <p:txBody>
          <a:bodyPr>
            <a:normAutofit fontScale="62500" lnSpcReduction="20000"/>
          </a:bodyPr>
          <a:lstStyle/>
          <a:p>
            <a:r>
              <a:rPr lang="en-US" dirty="0"/>
              <a:t>Let me now give you a quick demo of DBFS Root, its contents and how to access them.</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to get the directories from DBFS root.</a:t>
            </a:r>
          </a:p>
          <a:p>
            <a:r>
              <a:rPr lang="en-US" u="sng" dirty="0">
                <a:solidFill>
                  <a:srgbClr val="3B198F"/>
                </a:solidFill>
                <a:highlight>
                  <a:srgbClr val="C0C4FC"/>
                </a:highlight>
                <a:latin typeface="Udemy Sans"/>
              </a:rPr>
              <a:t>O/p:</a:t>
            </a:r>
            <a:endParaRPr lang="en-US" b="0" i="0" u="sng" dirty="0">
              <a:solidFill>
                <a:srgbClr val="3B198F"/>
              </a:solidFill>
              <a:effectLst/>
              <a:highlight>
                <a:srgbClr val="C0C4FC"/>
              </a:highlight>
              <a:latin typeface="Udemy Sans"/>
            </a:endParaRPr>
          </a:p>
          <a:p>
            <a:endParaRPr lang="en-IN" b="0" dirty="0">
              <a:solidFill>
                <a:srgbClr val="3B3B3B"/>
              </a:solidFill>
              <a:effectLst/>
              <a:highlight>
                <a:srgbClr val="F6F7F9"/>
              </a:highlight>
              <a:latin typeface="Menlo"/>
            </a:endParaRPr>
          </a:p>
          <a:p>
            <a:endParaRPr lang="en-IN" dirty="0"/>
          </a:p>
        </p:txBody>
      </p:sp>
      <p:pic>
        <p:nvPicPr>
          <p:cNvPr id="7" name="Picture 6">
            <a:extLst>
              <a:ext uri="{FF2B5EF4-FFF2-40B4-BE49-F238E27FC236}">
                <a16:creationId xmlns:a16="http://schemas.microsoft.com/office/drawing/2014/main" id="{83A5C770-0111-7A1A-A683-4FB25CFDF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6732"/>
            <a:ext cx="6081287" cy="807790"/>
          </a:xfrm>
          <a:prstGeom prst="rect">
            <a:avLst/>
          </a:prstGeom>
        </p:spPr>
      </p:pic>
      <p:sp>
        <p:nvSpPr>
          <p:cNvPr id="8" name="TextBox 7">
            <a:extLst>
              <a:ext uri="{FF2B5EF4-FFF2-40B4-BE49-F238E27FC236}">
                <a16:creationId xmlns:a16="http://schemas.microsoft.com/office/drawing/2014/main" id="{BC1BD312-DB45-9873-09DF-C9D49E352979}"/>
              </a:ext>
            </a:extLst>
          </p:cNvPr>
          <p:cNvSpPr txBox="1"/>
          <p:nvPr/>
        </p:nvSpPr>
        <p:spPr>
          <a:xfrm>
            <a:off x="4065104" y="1126731"/>
            <a:ext cx="6529608" cy="369332"/>
          </a:xfrm>
          <a:prstGeom prst="rect">
            <a:avLst/>
          </a:prstGeom>
          <a:noFill/>
        </p:spPr>
        <p:txBody>
          <a:bodyPr wrap="none" rtlCol="0">
            <a:spAutoFit/>
          </a:bodyPr>
          <a:lstStyle/>
          <a:p>
            <a:r>
              <a:rPr lang="en-US" b="0" i="0" u="sng" dirty="0">
                <a:solidFill>
                  <a:srgbClr val="3B198F"/>
                </a:solidFill>
                <a:effectLst/>
                <a:highlight>
                  <a:srgbClr val="C0C4FC"/>
                </a:highlight>
                <a:latin typeface="Udemy Sans"/>
              </a:rPr>
              <a:t>Databricks datasets contain some sample datasets for us to explore.</a:t>
            </a:r>
            <a:endParaRPr lang="en-IN" dirty="0"/>
          </a:p>
        </p:txBody>
      </p:sp>
      <p:sp>
        <p:nvSpPr>
          <p:cNvPr id="9" name="TextBox 8">
            <a:extLst>
              <a:ext uri="{FF2B5EF4-FFF2-40B4-BE49-F238E27FC236}">
                <a16:creationId xmlns:a16="http://schemas.microsoft.com/office/drawing/2014/main" id="{D1614F66-CCD9-DC5A-10B2-E2E803751292}"/>
              </a:ext>
            </a:extLst>
          </p:cNvPr>
          <p:cNvSpPr txBox="1"/>
          <p:nvPr/>
        </p:nvSpPr>
        <p:spPr>
          <a:xfrm>
            <a:off x="4065104" y="1339601"/>
            <a:ext cx="8063687" cy="1477328"/>
          </a:xfrm>
          <a:prstGeom prst="rect">
            <a:avLst/>
          </a:prstGeom>
          <a:noFill/>
        </p:spPr>
        <p:txBody>
          <a:bodyPr wrap="square" rtlCol="0">
            <a:spAutoFit/>
          </a:bodyPr>
          <a:lstStyle/>
          <a:p>
            <a:pPr algn="l"/>
            <a:r>
              <a:rPr lang="en-US" b="0" i="0" dirty="0">
                <a:solidFill>
                  <a:srgbClr val="2D2F31"/>
                </a:solidFill>
                <a:effectLst/>
                <a:latin typeface="Udemy Sans"/>
              </a:rPr>
              <a:t>Databricks results is where Databricks keeps any temporary </a:t>
            </a:r>
            <a:r>
              <a:rPr lang="en-US" b="0" i="0" dirty="0">
                <a:solidFill>
                  <a:srgbClr val="2D2F31"/>
                </a:solidFill>
                <a:effectLst/>
                <a:highlight>
                  <a:srgbClr val="C0C4FC"/>
                </a:highlight>
                <a:latin typeface="Udemy Sans"/>
              </a:rPr>
              <a:t>outputs during execution.</a:t>
            </a:r>
            <a:endParaRPr lang="en-US" b="0" i="0" dirty="0">
              <a:solidFill>
                <a:srgbClr val="2D2F31"/>
              </a:solidFill>
              <a:effectLst/>
              <a:latin typeface="Udemy Sans"/>
            </a:endParaRPr>
          </a:p>
          <a:p>
            <a:pPr algn="l"/>
            <a:r>
              <a:rPr lang="en-US" b="0" i="0" dirty="0">
                <a:solidFill>
                  <a:srgbClr val="2D2F31"/>
                </a:solidFill>
                <a:effectLst/>
                <a:latin typeface="Udemy Sans"/>
              </a:rPr>
              <a:t>For example, even the output from this display command is kept within the </a:t>
            </a:r>
            <a:r>
              <a:rPr lang="en-US" b="0" i="0" dirty="0" err="1">
                <a:solidFill>
                  <a:srgbClr val="2D2F31"/>
                </a:solidFill>
                <a:effectLst/>
                <a:latin typeface="Udemy Sans"/>
              </a:rPr>
              <a:t>databricks</a:t>
            </a:r>
            <a:r>
              <a:rPr lang="en-US" b="0" i="0" dirty="0">
                <a:solidFill>
                  <a:srgbClr val="2D2F31"/>
                </a:solidFill>
                <a:effectLst/>
                <a:latin typeface="Udemy Sans"/>
              </a:rPr>
              <a:t>-results </a:t>
            </a:r>
            <a:r>
              <a:rPr lang="en-US" b="0" i="0" u="sng" dirty="0">
                <a:solidFill>
                  <a:srgbClr val="3B198F"/>
                </a:solidFill>
                <a:effectLst/>
                <a:latin typeface="Udemy Sans"/>
              </a:rPr>
              <a:t>folder.</a:t>
            </a:r>
          </a:p>
          <a:p>
            <a:endParaRPr lang="en-IN" dirty="0"/>
          </a:p>
        </p:txBody>
      </p:sp>
      <p:sp>
        <p:nvSpPr>
          <p:cNvPr id="10" name="TextBox 9">
            <a:extLst>
              <a:ext uri="{FF2B5EF4-FFF2-40B4-BE49-F238E27FC236}">
                <a16:creationId xmlns:a16="http://schemas.microsoft.com/office/drawing/2014/main" id="{A011FFAA-8C5B-E294-3C40-3BDD9C8A712C}"/>
              </a:ext>
            </a:extLst>
          </p:cNvPr>
          <p:cNvSpPr txBox="1"/>
          <p:nvPr/>
        </p:nvSpPr>
        <p:spPr>
          <a:xfrm>
            <a:off x="0" y="2643030"/>
            <a:ext cx="11880313"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There is also another special folder called </a:t>
            </a:r>
            <a:r>
              <a:rPr lang="en-US" b="0" i="0" u="sng" dirty="0" err="1">
                <a:solidFill>
                  <a:srgbClr val="3B198F"/>
                </a:solidFill>
                <a:effectLst/>
                <a:highlight>
                  <a:srgbClr val="C0C4FC"/>
                </a:highlight>
                <a:latin typeface="Udemy Sans"/>
              </a:rPr>
              <a:t>FileStore</a:t>
            </a:r>
            <a:r>
              <a:rPr lang="en-US" b="0" i="0" u="sng" dirty="0">
                <a:solidFill>
                  <a:srgbClr val="3B198F"/>
                </a:solidFill>
                <a:effectLst/>
                <a:highlight>
                  <a:srgbClr val="C0C4FC"/>
                </a:highlight>
                <a:latin typeface="Udemy Sans"/>
              </a:rPr>
              <a:t> to which we can upload files using the</a:t>
            </a:r>
            <a:r>
              <a:rPr lang="en-US" u="sng" dirty="0">
                <a:solidFill>
                  <a:srgbClr val="3B198F"/>
                </a:solidFill>
                <a:highlight>
                  <a:srgbClr val="C0C4FC"/>
                </a:highlight>
                <a:latin typeface="Udemy Sans"/>
              </a:rPr>
              <a:t> </a:t>
            </a:r>
            <a:r>
              <a:rPr lang="en-US" b="0" i="0" dirty="0">
                <a:solidFill>
                  <a:srgbClr val="2D2F31"/>
                </a:solidFill>
                <a:effectLst/>
                <a:latin typeface="Udemy Sans"/>
              </a:rPr>
              <a:t>Databricks UI.</a:t>
            </a:r>
          </a:p>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If you've recently created the workspace, the DBFS file browser UI which you can use to upload files to</a:t>
            </a:r>
            <a:r>
              <a:rPr lang="en-US" u="sng" dirty="0">
                <a:solidFill>
                  <a:srgbClr val="3B198F"/>
                </a:solidFill>
                <a:highlight>
                  <a:srgbClr val="C0C4FC"/>
                </a:highlight>
                <a:latin typeface="Udemy Sans"/>
              </a:rPr>
              <a:t> </a:t>
            </a:r>
            <a:r>
              <a:rPr lang="en-US" b="0" i="0" dirty="0">
                <a:solidFill>
                  <a:srgbClr val="2D2F31"/>
                </a:solidFill>
                <a:effectLst/>
                <a:latin typeface="Udemy Sans"/>
              </a:rPr>
              <a:t>file store is not enabled by default.</a:t>
            </a:r>
          </a:p>
          <a:p>
            <a:pPr marL="285750" indent="-285750" algn="l">
              <a:buFont typeface="Arial" panose="020B0604020202020204" pitchFamily="34" charset="0"/>
              <a:buChar char="•"/>
            </a:pPr>
            <a:r>
              <a:rPr lang="en-US" b="0" i="0" dirty="0">
                <a:solidFill>
                  <a:srgbClr val="2D2F31"/>
                </a:solidFill>
                <a:effectLst/>
                <a:latin typeface="Udemy Sans"/>
              </a:rPr>
              <a:t>So let's enable that first.</a:t>
            </a:r>
          </a:p>
          <a:p>
            <a:pPr marL="285750" indent="-285750">
              <a:buFont typeface="Arial" panose="020B0604020202020204" pitchFamily="34" charset="0"/>
              <a:buChar char="•"/>
            </a:pPr>
            <a:r>
              <a:rPr lang="en-US" b="0" i="0" dirty="0">
                <a:solidFill>
                  <a:srgbClr val="2D2F31"/>
                </a:solidFill>
                <a:effectLst/>
                <a:highlight>
                  <a:srgbClr val="C0C4FC"/>
                </a:highlight>
                <a:latin typeface="Udemy Sans"/>
              </a:rPr>
              <a:t>In order to enable that, you will have to go to admin console.</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go over to the top right and select Admin Console from dropdown and then go to the Workspace settings</a:t>
            </a:r>
            <a:r>
              <a:rPr lang="en-US" dirty="0">
                <a:solidFill>
                  <a:srgbClr val="2D2F31"/>
                </a:solidFill>
                <a:highlight>
                  <a:srgbClr val="C0C4FC"/>
                </a:highlight>
                <a:latin typeface="Udemy Sans"/>
              </a:rPr>
              <a:t> </a:t>
            </a:r>
            <a:r>
              <a:rPr lang="en-US" b="0" i="0" u="sng" dirty="0">
                <a:solidFill>
                  <a:srgbClr val="3B198F"/>
                </a:solidFill>
                <a:effectLst/>
                <a:latin typeface="Udemy Sans"/>
              </a:rPr>
              <a:t>and search for DBFS.</a:t>
            </a:r>
          </a:p>
          <a:p>
            <a:pPr marL="285750" indent="-285750" algn="l">
              <a:buFont typeface="Arial" panose="020B0604020202020204" pitchFamily="34" charset="0"/>
              <a:buChar char="•"/>
            </a:pPr>
            <a:endParaRPr lang="en-US" b="0" i="0" u="sng" dirty="0">
              <a:solidFill>
                <a:srgbClr val="3B198F"/>
              </a:solidFill>
              <a:effectLst/>
              <a:latin typeface="Udemy Sans"/>
            </a:endParaRPr>
          </a:p>
          <a:p>
            <a:pPr marL="285750" indent="-285750">
              <a:buFont typeface="Arial" panose="020B0604020202020204" pitchFamily="34" charset="0"/>
              <a:buChar char="•"/>
            </a:pPr>
            <a:endParaRPr lang="en-IN" dirty="0"/>
          </a:p>
        </p:txBody>
      </p:sp>
      <p:pic>
        <p:nvPicPr>
          <p:cNvPr id="12" name="Picture 11">
            <a:extLst>
              <a:ext uri="{FF2B5EF4-FFF2-40B4-BE49-F238E27FC236}">
                <a16:creationId xmlns:a16="http://schemas.microsoft.com/office/drawing/2014/main" id="{0871B66A-89FB-210E-7F62-024907492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939" y="4358532"/>
            <a:ext cx="1689078" cy="2585324"/>
          </a:xfrm>
          <a:prstGeom prst="rect">
            <a:avLst/>
          </a:prstGeom>
        </p:spPr>
      </p:pic>
      <p:sp>
        <p:nvSpPr>
          <p:cNvPr id="13" name="TextBox 12">
            <a:extLst>
              <a:ext uri="{FF2B5EF4-FFF2-40B4-BE49-F238E27FC236}">
                <a16:creationId xmlns:a16="http://schemas.microsoft.com/office/drawing/2014/main" id="{2055F34C-94F7-C4D2-B13F-9B8C7B92B53C}"/>
              </a:ext>
            </a:extLst>
          </p:cNvPr>
          <p:cNvSpPr txBox="1"/>
          <p:nvPr/>
        </p:nvSpPr>
        <p:spPr>
          <a:xfrm>
            <a:off x="2842017" y="4347765"/>
            <a:ext cx="6482929" cy="369332"/>
          </a:xfrm>
          <a:prstGeom prst="rect">
            <a:avLst/>
          </a:prstGeom>
          <a:noFill/>
        </p:spPr>
        <p:txBody>
          <a:bodyPr wrap="none" rtlCol="0">
            <a:spAutoFit/>
          </a:bodyPr>
          <a:lstStyle/>
          <a:p>
            <a:r>
              <a:rPr lang="en-IN" dirty="0"/>
              <a:t>Setting &gt;  Admin </a:t>
            </a:r>
            <a:r>
              <a:rPr lang="en-IN" dirty="0" err="1"/>
              <a:t>cansole</a:t>
            </a:r>
            <a:r>
              <a:rPr lang="en-IN" dirty="0"/>
              <a:t> &gt; Advance &gt; </a:t>
            </a:r>
            <a:r>
              <a:rPr lang="en-IN" b="1" i="0" dirty="0">
                <a:solidFill>
                  <a:srgbClr val="11171C"/>
                </a:solidFill>
                <a:effectLst/>
                <a:highlight>
                  <a:srgbClr val="FFFFFF"/>
                </a:highlight>
                <a:latin typeface="-apple-system"/>
              </a:rPr>
              <a:t>DBFS File Browser (enable it) </a:t>
            </a:r>
            <a:endParaRPr lang="en-IN" dirty="0"/>
          </a:p>
        </p:txBody>
      </p:sp>
      <p:pic>
        <p:nvPicPr>
          <p:cNvPr id="15" name="Picture 14">
            <a:extLst>
              <a:ext uri="{FF2B5EF4-FFF2-40B4-BE49-F238E27FC236}">
                <a16:creationId xmlns:a16="http://schemas.microsoft.com/office/drawing/2014/main" id="{FBA1A092-55E9-637D-24A8-36696207C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063" y="4861645"/>
            <a:ext cx="1646063" cy="1897544"/>
          </a:xfrm>
          <a:prstGeom prst="rect">
            <a:avLst/>
          </a:prstGeom>
        </p:spPr>
      </p:pic>
      <p:sp>
        <p:nvSpPr>
          <p:cNvPr id="16" name="TextBox 15">
            <a:extLst>
              <a:ext uri="{FF2B5EF4-FFF2-40B4-BE49-F238E27FC236}">
                <a16:creationId xmlns:a16="http://schemas.microsoft.com/office/drawing/2014/main" id="{FF49A33C-67C2-D7B1-84BD-43C3B439978A}"/>
              </a:ext>
            </a:extLst>
          </p:cNvPr>
          <p:cNvSpPr txBox="1"/>
          <p:nvPr/>
        </p:nvSpPr>
        <p:spPr>
          <a:xfrm>
            <a:off x="4448919" y="5305083"/>
            <a:ext cx="7538602" cy="369332"/>
          </a:xfrm>
          <a:prstGeom prst="rect">
            <a:avLst/>
          </a:prstGeom>
          <a:noFill/>
        </p:spPr>
        <p:txBody>
          <a:bodyPr wrap="none" rtlCol="0">
            <a:spAutoFit/>
          </a:bodyPr>
          <a:lstStyle/>
          <a:p>
            <a:r>
              <a:rPr lang="en-IN" dirty="0"/>
              <a:t>Admin Console &gt; workspace setting &gt; advance &gt; </a:t>
            </a:r>
            <a:r>
              <a:rPr lang="en-IN" b="1" i="0" dirty="0">
                <a:solidFill>
                  <a:srgbClr val="11171C"/>
                </a:solidFill>
                <a:effectLst/>
                <a:highlight>
                  <a:srgbClr val="FFFFFF"/>
                </a:highlight>
                <a:latin typeface="-apple-system"/>
              </a:rPr>
              <a:t>DBFS File Browser (enable it)</a:t>
            </a:r>
            <a:r>
              <a:rPr lang="en-IN" dirty="0"/>
              <a:t> </a:t>
            </a:r>
          </a:p>
        </p:txBody>
      </p:sp>
    </p:spTree>
    <p:extLst>
      <p:ext uri="{BB962C8B-B14F-4D97-AF65-F5344CB8AC3E}">
        <p14:creationId xmlns:p14="http://schemas.microsoft.com/office/powerpoint/2010/main" val="30380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DEAE-A24A-0353-5979-836B4A94BFC9}"/>
              </a:ext>
            </a:extLst>
          </p:cNvPr>
          <p:cNvSpPr>
            <a:spLocks noGrp="1"/>
          </p:cNvSpPr>
          <p:nvPr>
            <p:ph type="title"/>
          </p:nvPr>
        </p:nvSpPr>
        <p:spPr>
          <a:xfrm>
            <a:off x="0" y="0"/>
            <a:ext cx="10515600" cy="579092"/>
          </a:xfrm>
        </p:spPr>
        <p:txBody>
          <a:bodyPr>
            <a:normAutofit/>
          </a:bodyPr>
          <a:lstStyle/>
          <a:p>
            <a:r>
              <a:rPr lang="en-US" sz="2800" b="0" i="0" dirty="0">
                <a:effectLst/>
                <a:highlight>
                  <a:srgbClr val="FFFFFF"/>
                </a:highlight>
                <a:latin typeface="-apple-system"/>
              </a:rPr>
              <a:t>Upload file to DBFS Root</a:t>
            </a:r>
            <a:endParaRPr lang="en-IN" sz="2800" dirty="0"/>
          </a:p>
        </p:txBody>
      </p:sp>
      <p:sp>
        <p:nvSpPr>
          <p:cNvPr id="3" name="Content Placeholder 2">
            <a:extLst>
              <a:ext uri="{FF2B5EF4-FFF2-40B4-BE49-F238E27FC236}">
                <a16:creationId xmlns:a16="http://schemas.microsoft.com/office/drawing/2014/main" id="{9A676FA6-3414-AAC3-6BC7-330E5F030A66}"/>
              </a:ext>
            </a:extLst>
          </p:cNvPr>
          <p:cNvSpPr>
            <a:spLocks noGrp="1"/>
          </p:cNvSpPr>
          <p:nvPr>
            <p:ph idx="1"/>
          </p:nvPr>
        </p:nvSpPr>
        <p:spPr>
          <a:xfrm>
            <a:off x="0" y="675861"/>
            <a:ext cx="11353800" cy="598970"/>
          </a:xfrm>
        </p:spPr>
        <p:txBody>
          <a:bodyPr>
            <a:normAutofit fontScale="77500" lnSpcReduction="20000"/>
          </a:bodyPr>
          <a:lstStyle/>
          <a:p>
            <a:r>
              <a:rPr lang="en-IN" dirty="0"/>
              <a:t>Databricks portal &gt; </a:t>
            </a:r>
            <a:r>
              <a:rPr lang="en-IN" dirty="0" err="1"/>
              <a:t>catalog</a:t>
            </a:r>
            <a:r>
              <a:rPr lang="en-IN" dirty="0"/>
              <a:t>/Data (sidebar) &gt; Browse DBFS  &gt; upload file on file store </a:t>
            </a:r>
            <a:r>
              <a:rPr lang="en-IN" dirty="0">
                <a:sym typeface="Wingdings" panose="05000000000000000000" pitchFamily="2" charset="2"/>
              </a:rPr>
              <a:t> I uploaded </a:t>
            </a:r>
            <a:r>
              <a:rPr lang="en-IN" dirty="0" err="1">
                <a:sym typeface="Wingdings" panose="05000000000000000000" pitchFamily="2" charset="2"/>
              </a:rPr>
              <a:t>circuit,csv</a:t>
            </a:r>
            <a:endParaRPr lang="en-IN" dirty="0"/>
          </a:p>
        </p:txBody>
      </p:sp>
      <p:sp>
        <p:nvSpPr>
          <p:cNvPr id="4" name="Rectangle 3">
            <a:extLst>
              <a:ext uri="{FF2B5EF4-FFF2-40B4-BE49-F238E27FC236}">
                <a16:creationId xmlns:a16="http://schemas.microsoft.com/office/drawing/2014/main" id="{F58CDCD6-71DA-5E24-F156-4212060919F5}"/>
              </a:ext>
            </a:extLst>
          </p:cNvPr>
          <p:cNvSpPr/>
          <p:nvPr/>
        </p:nvSpPr>
        <p:spPr>
          <a:xfrm>
            <a:off x="5087780" y="641889"/>
            <a:ext cx="1771274" cy="3144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445DD80C-6074-DA90-B049-00276757E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99" y="1455248"/>
            <a:ext cx="5540220" cy="1973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974E2D5-CE2A-3B5C-5E44-0262EBF3FC72}"/>
              </a:ext>
            </a:extLst>
          </p:cNvPr>
          <p:cNvSpPr txBox="1"/>
          <p:nvPr/>
        </p:nvSpPr>
        <p:spPr>
          <a:xfrm>
            <a:off x="5973417" y="1759226"/>
            <a:ext cx="6218583"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this is the </a:t>
            </a:r>
            <a:r>
              <a:rPr lang="en-US" b="0" i="0" dirty="0" err="1">
                <a:solidFill>
                  <a:srgbClr val="2D2F31"/>
                </a:solidFill>
                <a:effectLst/>
                <a:highlight>
                  <a:srgbClr val="C0C4FC"/>
                </a:highlight>
                <a:latin typeface="Udemy Sans"/>
              </a:rPr>
              <a:t>FileStore</a:t>
            </a:r>
            <a:r>
              <a:rPr lang="en-US" b="0" i="0" dirty="0">
                <a:solidFill>
                  <a:srgbClr val="2D2F31"/>
                </a:solidFill>
                <a:effectLst/>
                <a:highlight>
                  <a:srgbClr val="C0C4FC"/>
                </a:highlight>
                <a:latin typeface="Udemy Sans"/>
              </a:rPr>
              <a:t> folder we were talking about, and this is the only folder within DBFS </a:t>
            </a:r>
            <a:r>
              <a:rPr lang="en-US" b="0" i="0" dirty="0" err="1">
                <a:solidFill>
                  <a:srgbClr val="2D2F31"/>
                </a:solidFill>
                <a:effectLst/>
                <a:highlight>
                  <a:srgbClr val="C0C4FC"/>
                </a:highlight>
                <a:latin typeface="Udemy Sans"/>
              </a:rPr>
              <a:t>root,</a:t>
            </a:r>
            <a:r>
              <a:rPr lang="en-US" b="0" i="0" dirty="0" err="1">
                <a:solidFill>
                  <a:srgbClr val="2D2F31"/>
                </a:solidFill>
                <a:effectLst/>
                <a:latin typeface="Udemy Sans"/>
              </a:rPr>
              <a:t>we</a:t>
            </a:r>
            <a:r>
              <a:rPr lang="en-US" b="0" i="0" dirty="0">
                <a:solidFill>
                  <a:srgbClr val="2D2F31"/>
                </a:solidFill>
                <a:effectLst/>
                <a:latin typeface="Udemy Sans"/>
              </a:rPr>
              <a:t> will be able to directly upload files into.</a:t>
            </a:r>
          </a:p>
          <a:p>
            <a:pPr marL="285750" indent="-285750" algn="l">
              <a:buFont typeface="Arial" panose="020B0604020202020204" pitchFamily="34" charset="0"/>
              <a:buChar char="•"/>
            </a:pPr>
            <a:r>
              <a:rPr lang="en-US" b="0" i="0" dirty="0">
                <a:solidFill>
                  <a:srgbClr val="2D2F31"/>
                </a:solidFill>
                <a:effectLst/>
                <a:latin typeface="Udemy Sans"/>
              </a:rPr>
              <a:t>Let's click Upload to upload a file. And at the moment, the file is going to be uploaded into the </a:t>
            </a:r>
            <a:r>
              <a:rPr lang="en-US" b="0" i="0" dirty="0" err="1">
                <a:solidFill>
                  <a:srgbClr val="2D2F31"/>
                </a:solidFill>
                <a:effectLst/>
                <a:latin typeface="Udemy Sans"/>
              </a:rPr>
              <a:t>FileStore</a:t>
            </a:r>
            <a:r>
              <a:rPr lang="en-US" b="0" i="0" dirty="0">
                <a:solidFill>
                  <a:srgbClr val="2D2F31"/>
                </a:solidFill>
                <a:effectLst/>
                <a:latin typeface="Udemy Sans"/>
              </a:rPr>
              <a:t> folder, </a:t>
            </a:r>
            <a:r>
              <a:rPr lang="en-US" b="0" i="0" u="sng" dirty="0">
                <a:solidFill>
                  <a:srgbClr val="3B198F"/>
                </a:solidFill>
                <a:effectLst/>
                <a:latin typeface="Udemy Sans"/>
              </a:rPr>
              <a:t>but if you have subfolders you can select them from here</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428AF7C6-F5AC-F5F3-C0C3-E5AD7D02DBD8}"/>
              </a:ext>
            </a:extLst>
          </p:cNvPr>
          <p:cNvSpPr txBox="1"/>
          <p:nvPr/>
        </p:nvSpPr>
        <p:spPr>
          <a:xfrm>
            <a:off x="199281" y="3907787"/>
            <a:ext cx="11353799" cy="2308324"/>
          </a:xfrm>
          <a:prstGeom prst="rect">
            <a:avLst/>
          </a:prstGeom>
          <a:noFill/>
        </p:spPr>
        <p:txBody>
          <a:bodyPr wrap="square" rtlCol="0">
            <a:spAutoFit/>
          </a:bodyPr>
          <a:lstStyle/>
          <a:p>
            <a:pPr marL="285750" indent="-285750">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if I run ls command again then it will displace </a:t>
            </a:r>
            <a:r>
              <a:rPr lang="en-IN" b="0" dirty="0" err="1">
                <a:solidFill>
                  <a:srgbClr val="3B3B3B"/>
                </a:solidFill>
                <a:effectLst/>
                <a:highlight>
                  <a:srgbClr val="F6F7F9"/>
                </a:highlight>
                <a:latin typeface="Menlo"/>
                <a:sym typeface="Wingdings" panose="05000000000000000000" pitchFamily="2" charset="2"/>
              </a:rPr>
              <a:t>FileStore</a:t>
            </a:r>
            <a:r>
              <a:rPr lang="en-IN" b="0" dirty="0">
                <a:solidFill>
                  <a:srgbClr val="3B3B3B"/>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sym typeface="Wingdings" panose="05000000000000000000" pitchFamily="2" charset="2"/>
              </a:rPr>
              <a:t>foldr</a:t>
            </a:r>
            <a:r>
              <a:rPr lang="en-IN" dirty="0" err="1">
                <a:solidFill>
                  <a:srgbClr val="3B3B3B"/>
                </a:solidFill>
                <a:highlight>
                  <a:srgbClr val="F6F7F9"/>
                </a:highlight>
                <a:latin typeface="Menlo"/>
                <a:sym typeface="Wingdings" panose="05000000000000000000" pitchFamily="2" charset="2"/>
              </a:rPr>
              <a:t>er</a:t>
            </a:r>
            <a:r>
              <a:rPr lang="en-IN" dirty="0">
                <a:solidFill>
                  <a:srgbClr val="3B3B3B"/>
                </a:solidFill>
                <a:highlight>
                  <a:srgbClr val="F6F7F9"/>
                </a:highlight>
                <a:latin typeface="Menlo"/>
                <a:sym typeface="Wingdings" panose="05000000000000000000" pitchFamily="2" charset="2"/>
              </a:rPr>
              <a:t> as well</a:t>
            </a:r>
            <a:r>
              <a:rPr lang="en-IN" b="0" dirty="0">
                <a:solidFill>
                  <a:srgbClr val="3B3B3B"/>
                </a:solidFill>
                <a:effectLst/>
                <a:highlight>
                  <a:srgbClr val="F6F7F9"/>
                </a:highlight>
                <a:latin typeface="Menlo"/>
                <a:sym typeface="Wingdings" panose="05000000000000000000" pitchFamily="2" charset="2"/>
              </a:rPr>
              <a:t> also</a:t>
            </a:r>
          </a:p>
          <a:p>
            <a:pPr marL="285750" indent="-285750" algn="l">
              <a:buFont typeface="Arial" panose="020B0604020202020204" pitchFamily="34" charset="0"/>
              <a:buChar char="•"/>
            </a:pPr>
            <a:r>
              <a:rPr lang="en-IN" b="0" dirty="0">
                <a:solidFill>
                  <a:srgbClr val="795E26"/>
                </a:solidFill>
                <a:effectLst/>
                <a:highlight>
                  <a:srgbClr val="F6F7F9"/>
                </a:highlight>
                <a:latin typeface="Menlo"/>
              </a:rPr>
              <a:t>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list all files and folders within the </a:t>
            </a:r>
            <a:r>
              <a:rPr lang="en-IN" b="0" dirty="0" err="1">
                <a:solidFill>
                  <a:srgbClr val="3B3B3B"/>
                </a:solidFill>
                <a:effectLst/>
                <a:highlight>
                  <a:srgbClr val="F6F7F9"/>
                </a:highlight>
                <a:latin typeface="Menlo"/>
                <a:sym typeface="Wingdings" panose="05000000000000000000" pitchFamily="2" charset="2"/>
              </a:rPr>
              <a:t>FileStore</a:t>
            </a:r>
            <a:r>
              <a:rPr lang="en-IN" b="0" dirty="0">
                <a:solidFill>
                  <a:srgbClr val="3B3B3B"/>
                </a:solidFill>
                <a:effectLst/>
                <a:highlight>
                  <a:srgbClr val="F6F7F9"/>
                </a:highlight>
                <a:latin typeface="Menlo"/>
                <a:sym typeface="Wingdings" panose="05000000000000000000" pitchFamily="2" charset="2"/>
              </a:rPr>
              <a:t> folder</a:t>
            </a:r>
            <a:r>
              <a:rPr lang="en-IN" b="0" dirty="0">
                <a:solidFill>
                  <a:srgbClr val="3B3B3B"/>
                </a:solidFill>
                <a:effectLst/>
                <a:highlight>
                  <a:srgbClr val="F6F7F9"/>
                </a:highlight>
                <a:latin typeface="Menlo"/>
              </a:rPr>
              <a:t> </a:t>
            </a:r>
            <a:r>
              <a:rPr lang="en-US" b="0" i="0" u="sng" dirty="0">
                <a:solidFill>
                  <a:srgbClr val="3B198F"/>
                </a:solidFill>
                <a:effectLst/>
                <a:highlight>
                  <a:srgbClr val="C0C4FC"/>
                </a:highlight>
                <a:latin typeface="Udemy Sans"/>
              </a:rPr>
              <a:t>it lists the file here, circuits.csv and a folder called tables, which is automatically</a:t>
            </a:r>
            <a:r>
              <a:rPr lang="en-US" u="sng" dirty="0">
                <a:solidFill>
                  <a:srgbClr val="3B198F"/>
                </a:solidFill>
                <a:highlight>
                  <a:srgbClr val="C0C4FC"/>
                </a:highlight>
                <a:latin typeface="Udemy Sans"/>
              </a:rPr>
              <a:t> </a:t>
            </a:r>
            <a:r>
              <a:rPr lang="en-US" b="0" i="0" dirty="0">
                <a:solidFill>
                  <a:srgbClr val="2D2F31"/>
                </a:solidFill>
                <a:effectLst/>
                <a:latin typeface="Udemy Sans"/>
              </a:rPr>
              <a:t>created for you.</a:t>
            </a:r>
          </a:p>
          <a:p>
            <a:pPr marL="285750" indent="-285750">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/circuits.csv’</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 this will reads the data present in circuit.csv and list in tabular format.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you can remove </a:t>
            </a:r>
            <a:r>
              <a:rPr lang="en-IN" b="0" dirty="0" err="1">
                <a:solidFill>
                  <a:srgbClr val="3B3B3B"/>
                </a:solidFill>
                <a:effectLst/>
                <a:highlight>
                  <a:srgbClr val="F6F7F9"/>
                </a:highlight>
                <a:latin typeface="Menlo"/>
                <a:sym typeface="Wingdings" panose="05000000000000000000" pitchFamily="2" charset="2"/>
              </a:rPr>
              <a:t>dbfs</a:t>
            </a:r>
            <a:r>
              <a:rPr lang="en-IN" b="0" dirty="0">
                <a:solidFill>
                  <a:srgbClr val="3B3B3B"/>
                </a:solidFill>
                <a:effectLst/>
                <a:highlight>
                  <a:srgbClr val="F6F7F9"/>
                </a:highlight>
                <a:latin typeface="Menlo"/>
                <a:sym typeface="Wingdings" panose="05000000000000000000" pitchFamily="2" charset="2"/>
              </a:rPr>
              <a:t>: from inside because we already mounting file to </a:t>
            </a:r>
            <a:r>
              <a:rPr lang="en-IN" b="0" dirty="0" err="1">
                <a:solidFill>
                  <a:srgbClr val="3B3B3B"/>
                </a:solidFill>
                <a:effectLst/>
                <a:highlight>
                  <a:srgbClr val="F6F7F9"/>
                </a:highlight>
                <a:latin typeface="Menlo"/>
                <a:sym typeface="Wingdings" panose="05000000000000000000" pitchFamily="2" charset="2"/>
              </a:rPr>
              <a:t>dbfs</a:t>
            </a:r>
            <a:r>
              <a:rPr lang="en-IN" b="0" dirty="0">
                <a:solidFill>
                  <a:srgbClr val="3B3B3B"/>
                </a:solidFill>
                <a:effectLst/>
                <a:highlight>
                  <a:srgbClr val="F6F7F9"/>
                </a:highlight>
                <a:latin typeface="Menlo"/>
                <a:sym typeface="Wingdings" panose="05000000000000000000" pitchFamily="2" charset="2"/>
              </a:rPr>
              <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US" b="0" i="0" dirty="0">
                <a:solidFill>
                  <a:srgbClr val="2D2F31"/>
                </a:solidFill>
                <a:effectLst/>
                <a:latin typeface="Udemy Sans"/>
              </a:rPr>
              <a:t> </a:t>
            </a:r>
            <a:endParaRPr lang="en-IN" dirty="0"/>
          </a:p>
        </p:txBody>
      </p:sp>
    </p:spTree>
    <p:extLst>
      <p:ext uri="{BB962C8B-B14F-4D97-AF65-F5344CB8AC3E}">
        <p14:creationId xmlns:p14="http://schemas.microsoft.com/office/powerpoint/2010/main" val="3384095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BB47A-55C2-CCAC-EA2C-0D2D16B56383}"/>
              </a:ext>
            </a:extLst>
          </p:cNvPr>
          <p:cNvSpPr>
            <a:spLocks noGrp="1"/>
          </p:cNvSpPr>
          <p:nvPr>
            <p:ph idx="1"/>
          </p:nvPr>
        </p:nvSpPr>
        <p:spPr>
          <a:xfrm>
            <a:off x="322118" y="155865"/>
            <a:ext cx="11031682" cy="4738254"/>
          </a:xfrm>
        </p:spPr>
        <p:txBody>
          <a:bodyPr>
            <a:normAutofit fontScale="70000" lnSpcReduction="20000"/>
          </a:bodyPr>
          <a:lstStyle/>
          <a:p>
            <a:pPr marL="285750" indent="-285750" algn="l">
              <a:buFont typeface="Arial" panose="020B0604020202020204" pitchFamily="34" charset="0"/>
              <a:buChar char="•"/>
            </a:pPr>
            <a:r>
              <a:rPr lang="en-US" b="0" i="0" dirty="0">
                <a:solidFill>
                  <a:srgbClr val="2D2F31"/>
                </a:solidFill>
                <a:effectLst/>
                <a:latin typeface="Udemy Sans"/>
              </a:rPr>
              <a:t>we have successfully uploaded a file into our </a:t>
            </a:r>
            <a:r>
              <a:rPr lang="en-US" b="0" i="0" dirty="0" err="1">
                <a:solidFill>
                  <a:srgbClr val="2D2F31"/>
                </a:solidFill>
                <a:effectLst/>
                <a:latin typeface="Udemy Sans"/>
              </a:rPr>
              <a:t>FileStore</a:t>
            </a:r>
            <a:r>
              <a:rPr lang="en-US" b="0" i="0" dirty="0">
                <a:solidFill>
                  <a:srgbClr val="2D2F31"/>
                </a:solidFill>
                <a:effectLst/>
                <a:latin typeface="Udemy Sans"/>
              </a:rPr>
              <a:t> folder. And also as you can see, we managed to read the file without providing any access keys or SAS tokens or anything like that.</a:t>
            </a:r>
          </a:p>
          <a:p>
            <a:pPr marL="285750" indent="-285750" algn="l">
              <a:buFont typeface="Arial" panose="020B0604020202020204" pitchFamily="34" charset="0"/>
              <a:buChar char="•"/>
            </a:pPr>
            <a:r>
              <a:rPr lang="en-US" b="0" i="0" dirty="0">
                <a:solidFill>
                  <a:srgbClr val="2D2F31"/>
                </a:solidFill>
                <a:effectLst/>
                <a:latin typeface="Udemy Sans"/>
              </a:rPr>
              <a:t>So that's the benefit you get from having a Mount. </a:t>
            </a:r>
            <a:r>
              <a:rPr lang="en-US" b="0" i="0" dirty="0">
                <a:solidFill>
                  <a:srgbClr val="2D2F31"/>
                </a:solidFill>
                <a:effectLst/>
                <a:highlight>
                  <a:srgbClr val="C0C4FC"/>
                </a:highlight>
                <a:latin typeface="Udemy Sans"/>
              </a:rPr>
              <a:t>So if you have an object store which is mounted to the Databricks workspace, you can read the data</a:t>
            </a:r>
            <a:r>
              <a:rPr lang="en-US" dirty="0">
                <a:solidFill>
                  <a:srgbClr val="2D2F31"/>
                </a:solidFill>
                <a:highlight>
                  <a:srgbClr val="C0C4FC"/>
                </a:highlight>
                <a:latin typeface="Udemy Sans"/>
              </a:rPr>
              <a:t> </a:t>
            </a:r>
            <a:r>
              <a:rPr lang="en-US" b="0" i="0" dirty="0">
                <a:solidFill>
                  <a:srgbClr val="2D2F31"/>
                </a:solidFill>
                <a:effectLst/>
                <a:latin typeface="Udemy Sans"/>
              </a:rPr>
              <a:t>using the file system </a:t>
            </a:r>
            <a:r>
              <a:rPr lang="en-US" b="0" i="0" u="sng" dirty="0">
                <a:solidFill>
                  <a:srgbClr val="3B198F"/>
                </a:solidFill>
                <a:effectLst/>
                <a:latin typeface="Udemy Sans"/>
              </a:rPr>
              <a:t>semantics like this. </a:t>
            </a:r>
            <a:r>
              <a:rPr lang="en-US" b="0" i="0" u="sng" dirty="0">
                <a:solidFill>
                  <a:srgbClr val="3B198F"/>
                </a:solidFill>
                <a:effectLst/>
                <a:highlight>
                  <a:srgbClr val="F7F9FA"/>
                </a:highlight>
                <a:latin typeface="Udemy Sans"/>
              </a:rPr>
              <a:t>And also you don't have to provide any authentication details.</a:t>
            </a:r>
            <a:endParaRPr lang="en-US" b="0" i="0" dirty="0">
              <a:solidFill>
                <a:srgbClr val="2D2F31"/>
              </a:solidFill>
              <a:effectLst/>
              <a:latin typeface="Udemy Sans"/>
            </a:endParaRPr>
          </a:p>
          <a:p>
            <a:pPr algn="l"/>
            <a:r>
              <a:rPr lang="en-US" b="0" i="0" dirty="0">
                <a:solidFill>
                  <a:srgbClr val="2D2F31"/>
                </a:solidFill>
                <a:effectLst/>
                <a:latin typeface="Udemy Sans"/>
              </a:rPr>
              <a:t>The </a:t>
            </a:r>
            <a:r>
              <a:rPr lang="en-US" b="0" i="0" dirty="0" err="1">
                <a:solidFill>
                  <a:srgbClr val="2D2F31"/>
                </a:solidFill>
                <a:effectLst/>
                <a:latin typeface="Udemy Sans"/>
              </a:rPr>
              <a:t>FileStore</a:t>
            </a:r>
            <a:r>
              <a:rPr lang="en-US" b="0" i="0" dirty="0">
                <a:solidFill>
                  <a:srgbClr val="2D2F31"/>
                </a:solidFill>
                <a:effectLst/>
                <a:latin typeface="Udemy Sans"/>
              </a:rPr>
              <a:t> folder here is available for everyone who has access to this workspace.</a:t>
            </a:r>
          </a:p>
          <a:p>
            <a:pPr algn="l"/>
            <a:r>
              <a:rPr lang="en-US" b="0" i="0" dirty="0">
                <a:solidFill>
                  <a:srgbClr val="2D2F31"/>
                </a:solidFill>
                <a:effectLst/>
                <a:latin typeface="Udemy Sans"/>
              </a:rPr>
              <a:t>You can't restrict access to only specific users, so make sure that the files you're putting into File </a:t>
            </a:r>
            <a:r>
              <a:rPr lang="en-US" b="0" i="0" dirty="0">
                <a:solidFill>
                  <a:srgbClr val="2D2F31"/>
                </a:solidFill>
                <a:effectLst/>
                <a:highlight>
                  <a:srgbClr val="C0C4FC"/>
                </a:highlight>
                <a:latin typeface="Udemy Sans"/>
              </a:rPr>
              <a:t>Store is allowed to be used by the rest of the team who've got access to this workspace, and also this</a:t>
            </a:r>
            <a:r>
              <a:rPr lang="en-US" dirty="0">
                <a:solidFill>
                  <a:srgbClr val="2D2F31"/>
                </a:solidFill>
                <a:highlight>
                  <a:srgbClr val="C0C4FC"/>
                </a:highlight>
                <a:latin typeface="Udemy Sans"/>
              </a:rPr>
              <a:t> </a:t>
            </a:r>
            <a:r>
              <a:rPr lang="en-US" b="0" i="0" dirty="0">
                <a:solidFill>
                  <a:srgbClr val="2D2F31"/>
                </a:solidFill>
                <a:effectLst/>
                <a:latin typeface="Udemy Sans"/>
              </a:rPr>
              <a:t>folder and the storage will be dropped when you delete the workspace. So please don't keep any customer data here.</a:t>
            </a:r>
          </a:p>
          <a:p>
            <a:pPr algn="l"/>
            <a:r>
              <a:rPr lang="en-US" b="0" i="0" dirty="0">
                <a:solidFill>
                  <a:srgbClr val="2D2F31"/>
                </a:solidFill>
                <a:effectLst/>
                <a:latin typeface="Udemy Sans"/>
              </a:rPr>
              <a:t>I generally tend to use the </a:t>
            </a:r>
            <a:r>
              <a:rPr lang="en-US" b="0" i="0" dirty="0" err="1">
                <a:solidFill>
                  <a:srgbClr val="2D2F31"/>
                </a:solidFill>
                <a:effectLst/>
                <a:latin typeface="Udemy Sans"/>
              </a:rPr>
              <a:t>FileStore</a:t>
            </a:r>
            <a:r>
              <a:rPr lang="en-US" b="0" i="0" dirty="0">
                <a:solidFill>
                  <a:srgbClr val="2D2F31"/>
                </a:solidFill>
                <a:effectLst/>
                <a:latin typeface="Udemy Sans"/>
              </a:rPr>
              <a:t> folder in two scenarios.</a:t>
            </a:r>
          </a:p>
          <a:p>
            <a:pPr algn="l"/>
            <a:r>
              <a:rPr lang="en-US" b="0" i="0" dirty="0">
                <a:solidFill>
                  <a:srgbClr val="2D2F31"/>
                </a:solidFill>
                <a:effectLst/>
                <a:latin typeface="Udemy Sans"/>
              </a:rPr>
              <a:t>One is when I want to do some quick analysis on a set of data, which is very small volume and I </a:t>
            </a:r>
            <a:r>
              <a:rPr lang="en-US" b="0" i="0" dirty="0" err="1">
                <a:solidFill>
                  <a:srgbClr val="2D2F31"/>
                </a:solidFill>
                <a:effectLst/>
                <a:latin typeface="Udemy Sans"/>
              </a:rPr>
              <a:t>don'twant</a:t>
            </a:r>
            <a:r>
              <a:rPr lang="en-US" b="0" i="0" dirty="0">
                <a:solidFill>
                  <a:srgbClr val="2D2F31"/>
                </a:solidFill>
                <a:effectLst/>
                <a:latin typeface="Udemy Sans"/>
              </a:rPr>
              <a:t> to worry about authentication.</a:t>
            </a:r>
          </a:p>
          <a:p>
            <a:pPr algn="l"/>
            <a:r>
              <a:rPr lang="en-US" b="0" i="0" dirty="0">
                <a:solidFill>
                  <a:srgbClr val="2D2F31"/>
                </a:solidFill>
                <a:effectLst/>
                <a:latin typeface="Udemy Sans"/>
              </a:rPr>
              <a:t>And also I keep files in this folder that I'm using in the notebooks as part of markdown language.</a:t>
            </a:r>
          </a:p>
          <a:p>
            <a:pPr algn="l"/>
            <a:r>
              <a:rPr lang="en-US" b="0" i="0" u="sng" dirty="0">
                <a:solidFill>
                  <a:srgbClr val="3B198F"/>
                </a:solidFill>
                <a:effectLst/>
                <a:latin typeface="Udemy Sans"/>
              </a:rPr>
              <a:t>This could be things like images, charts, etc.</a:t>
            </a:r>
          </a:p>
          <a:p>
            <a:endParaRPr lang="en-IN" dirty="0"/>
          </a:p>
        </p:txBody>
      </p:sp>
    </p:spTree>
    <p:extLst>
      <p:ext uri="{BB962C8B-B14F-4D97-AF65-F5344CB8AC3E}">
        <p14:creationId xmlns:p14="http://schemas.microsoft.com/office/powerpoint/2010/main" val="2789596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0D28-6360-1E50-D6DC-DBFF34FCFCB1}"/>
              </a:ext>
            </a:extLst>
          </p:cNvPr>
          <p:cNvSpPr>
            <a:spLocks noGrp="1"/>
          </p:cNvSpPr>
          <p:nvPr>
            <p:ph type="title"/>
          </p:nvPr>
        </p:nvSpPr>
        <p:spPr>
          <a:xfrm>
            <a:off x="0" y="0"/>
            <a:ext cx="10515600" cy="479701"/>
          </a:xfrm>
        </p:spPr>
        <p:txBody>
          <a:bodyPr>
            <a:normAutofit fontScale="90000"/>
          </a:bodyPr>
          <a:lstStyle/>
          <a:p>
            <a:r>
              <a:rPr lang="en-US" sz="3200" b="1" dirty="0"/>
              <a:t>Mounting Azure Data Lake Storage Gen2 </a:t>
            </a:r>
            <a:endParaRPr lang="en-IN" sz="3200" b="1" dirty="0"/>
          </a:p>
        </p:txBody>
      </p:sp>
      <p:sp>
        <p:nvSpPr>
          <p:cNvPr id="3" name="Content Placeholder 2">
            <a:extLst>
              <a:ext uri="{FF2B5EF4-FFF2-40B4-BE49-F238E27FC236}">
                <a16:creationId xmlns:a16="http://schemas.microsoft.com/office/drawing/2014/main" id="{111426A1-33D7-F22B-EE10-E2FED984577A}"/>
              </a:ext>
            </a:extLst>
          </p:cNvPr>
          <p:cNvSpPr>
            <a:spLocks noGrp="1"/>
          </p:cNvSpPr>
          <p:nvPr>
            <p:ph idx="1"/>
          </p:nvPr>
        </p:nvSpPr>
        <p:spPr>
          <a:xfrm>
            <a:off x="79513" y="479701"/>
            <a:ext cx="11274287" cy="5697262"/>
          </a:xfrm>
        </p:spPr>
        <p:txBody>
          <a:bodyPr>
            <a:normAutofit fontScale="62500" lnSpcReduction="20000"/>
          </a:bodyPr>
          <a:lstStyle/>
          <a:p>
            <a:pPr algn="l"/>
            <a:r>
              <a:rPr lang="en-US" b="0" i="0" dirty="0">
                <a:solidFill>
                  <a:srgbClr val="2D2F31"/>
                </a:solidFill>
                <a:effectLst/>
                <a:highlight>
                  <a:srgbClr val="C0C4FC"/>
                </a:highlight>
                <a:latin typeface="Udemy Sans"/>
              </a:rPr>
              <a:t>e are going to mount our Azure Data Lake Storage Gen2 account to the Databricks</a:t>
            </a:r>
            <a:r>
              <a:rPr lang="en-US" dirty="0">
                <a:solidFill>
                  <a:srgbClr val="2D2F31"/>
                </a:solidFill>
                <a:highlight>
                  <a:srgbClr val="C0C4FC"/>
                </a:highlight>
                <a:latin typeface="Udemy Sans"/>
              </a:rPr>
              <a:t> </a:t>
            </a:r>
            <a:r>
              <a:rPr lang="en-US" b="0" i="0" dirty="0">
                <a:solidFill>
                  <a:srgbClr val="2D2F31"/>
                </a:solidFill>
                <a:effectLst/>
                <a:latin typeface="Udemy Sans"/>
              </a:rPr>
              <a:t>workspace, so that we can access the storage without any credentials, </a:t>
            </a:r>
            <a:r>
              <a:rPr lang="en-US" b="0" i="0" u="sng" dirty="0">
                <a:solidFill>
                  <a:srgbClr val="3B198F"/>
                </a:solidFill>
                <a:effectLst/>
                <a:latin typeface="Udemy Sans"/>
              </a:rPr>
              <a:t>and also we can use the file system semantics instead of the long URLs.</a:t>
            </a:r>
          </a:p>
          <a:p>
            <a:pPr algn="l"/>
            <a:r>
              <a:rPr lang="en-US" b="1" i="0" dirty="0">
                <a:effectLst/>
                <a:highlight>
                  <a:srgbClr val="FFFFFF"/>
                </a:highlight>
                <a:latin typeface="-apple-system"/>
              </a:rPr>
              <a:t>Mount Azure Data Lake using Service Principal</a:t>
            </a:r>
          </a:p>
          <a:p>
            <a:pPr algn="l"/>
            <a:r>
              <a:rPr lang="en-US" b="1" i="0" dirty="0">
                <a:effectLst/>
                <a:highlight>
                  <a:srgbClr val="FFFFFF"/>
                </a:highlight>
                <a:latin typeface="-apple-system"/>
              </a:rPr>
              <a:t>Steps to follow</a:t>
            </a:r>
          </a:p>
          <a:p>
            <a:r>
              <a:rPr lang="en-US" b="0" i="0" u="sng" dirty="0">
                <a:effectLst/>
                <a:highlight>
                  <a:srgbClr val="FFFFFF"/>
                </a:highlight>
                <a:latin typeface="-apple-system"/>
              </a:rPr>
              <a:t>1. Get </a:t>
            </a:r>
            <a:r>
              <a:rPr lang="en-US" b="0" i="0" u="sng" dirty="0" err="1">
                <a:effectLst/>
                <a:highlight>
                  <a:srgbClr val="FFFFFF"/>
                </a:highlight>
                <a:latin typeface="-apple-system"/>
              </a:rPr>
              <a:t>client_id</a:t>
            </a:r>
            <a:r>
              <a:rPr lang="en-US" b="0" i="0" u="sng" dirty="0">
                <a:effectLst/>
                <a:highlight>
                  <a:srgbClr val="FFFFFF"/>
                </a:highlight>
                <a:latin typeface="-apple-system"/>
              </a:rPr>
              <a:t>, </a:t>
            </a:r>
            <a:r>
              <a:rPr lang="en-US" b="0" i="0" u="sng" dirty="0" err="1">
                <a:effectLst/>
                <a:highlight>
                  <a:srgbClr val="FFFFFF"/>
                </a:highlight>
                <a:latin typeface="-apple-system"/>
              </a:rPr>
              <a:t>tenant_id</a:t>
            </a:r>
            <a:r>
              <a:rPr lang="en-US" b="0" i="0" u="sng" dirty="0">
                <a:effectLst/>
                <a:highlight>
                  <a:srgbClr val="FFFFFF"/>
                </a:highlight>
                <a:latin typeface="-apple-system"/>
              </a:rPr>
              <a:t> and </a:t>
            </a:r>
            <a:r>
              <a:rPr lang="en-US" b="0" i="0" u="sng" dirty="0" err="1">
                <a:effectLst/>
                <a:highlight>
                  <a:srgbClr val="FFFFFF"/>
                </a:highlight>
                <a:latin typeface="-apple-system"/>
              </a:rPr>
              <a:t>client_secret</a:t>
            </a:r>
            <a:r>
              <a:rPr lang="en-US" b="0" i="0" u="sng" dirty="0">
                <a:effectLst/>
                <a:highlight>
                  <a:srgbClr val="FFFFFF"/>
                </a:highlight>
                <a:latin typeface="-apple-system"/>
              </a:rPr>
              <a:t> from key vault</a:t>
            </a:r>
          </a:p>
          <a:p>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client_id</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'formula1-app-client-id'</a:t>
            </a:r>
            <a:r>
              <a:rPr lang="en-US" b="0" dirty="0">
                <a:solidFill>
                  <a:srgbClr val="3B3B3B"/>
                </a:solidFill>
                <a:effectLst/>
                <a:highlight>
                  <a:srgbClr val="F6F7F9"/>
                </a:highlight>
                <a:latin typeface="Menlo"/>
              </a:rPr>
              <a:t>)</a:t>
            </a:r>
          </a:p>
          <a:p>
            <a:r>
              <a:rPr lang="en-US" b="0" dirty="0" err="1">
                <a:solidFill>
                  <a:srgbClr val="3B3B3B"/>
                </a:solidFill>
                <a:effectLst/>
                <a:highlight>
                  <a:srgbClr val="F6F7F9"/>
                </a:highlight>
                <a:latin typeface="Menlo"/>
              </a:rPr>
              <a:t>client_secret</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'formula1-app-client-secret'</a:t>
            </a:r>
            <a:r>
              <a:rPr lang="en-US" b="0" dirty="0">
                <a:solidFill>
                  <a:srgbClr val="3B3B3B"/>
                </a:solidFill>
                <a:effectLst/>
                <a:highlight>
                  <a:srgbClr val="F6F7F9"/>
                </a:highlight>
                <a:latin typeface="Menlo"/>
              </a:rPr>
              <a:t>)</a:t>
            </a:r>
          </a:p>
          <a:p>
            <a:r>
              <a:rPr lang="en-US" b="0" dirty="0" err="1">
                <a:solidFill>
                  <a:srgbClr val="3B3B3B"/>
                </a:solidFill>
                <a:effectLst/>
                <a:highlight>
                  <a:srgbClr val="F6F7F9"/>
                </a:highlight>
                <a:latin typeface="Menlo"/>
              </a:rPr>
              <a:t>tenant_id</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'formula1-app-tenant-id’</a:t>
            </a:r>
            <a:r>
              <a:rPr lang="en-US" b="0" dirty="0">
                <a:solidFill>
                  <a:srgbClr val="3B3B3B"/>
                </a:solidFill>
                <a:effectLst/>
                <a:highlight>
                  <a:srgbClr val="F6F7F9"/>
                </a:highlight>
                <a:latin typeface="Menlo"/>
              </a:rPr>
              <a:t>)</a:t>
            </a:r>
          </a:p>
          <a:p>
            <a:r>
              <a:rPr lang="en-US" b="0" i="0" u="sng" dirty="0">
                <a:effectLst/>
                <a:highlight>
                  <a:srgbClr val="FFFFFF"/>
                </a:highlight>
                <a:latin typeface="-apple-system"/>
              </a:rPr>
              <a:t>2. Set Spark Config with App/ Client Id, Directory/ Tenant Id &amp; Secret</a:t>
            </a:r>
          </a:p>
          <a:p>
            <a:pPr algn="l"/>
            <a:r>
              <a:rPr lang="en-US" b="0" i="0" dirty="0">
                <a:solidFill>
                  <a:srgbClr val="2D2F31"/>
                </a:solidFill>
                <a:effectLst/>
                <a:latin typeface="Udemy Sans"/>
              </a:rPr>
              <a:t>we’ve </a:t>
            </a:r>
            <a:r>
              <a:rPr lang="en-US" b="0" i="0" u="sng" dirty="0">
                <a:solidFill>
                  <a:srgbClr val="3B198F"/>
                </a:solidFill>
                <a:effectLst/>
                <a:latin typeface="Udemy Sans"/>
              </a:rPr>
              <a:t>already set the Spark configurations here</a:t>
            </a:r>
          </a:p>
          <a:p>
            <a:pPr algn="l"/>
            <a:r>
              <a:rPr lang="en-US" b="0" i="0" dirty="0">
                <a:solidFill>
                  <a:srgbClr val="2D2F31"/>
                </a:solidFill>
                <a:effectLst/>
                <a:highlight>
                  <a:srgbClr val="C0C4FC"/>
                </a:highlight>
                <a:latin typeface="Udemy Sans"/>
              </a:rPr>
              <a:t>But in order to mount the storage, we will call a method</a:t>
            </a:r>
            <a:endParaRPr lang="en-US" b="0" i="0" dirty="0">
              <a:solidFill>
                <a:srgbClr val="2D2F31"/>
              </a:solidFill>
              <a:effectLst/>
              <a:latin typeface="Udemy Sans"/>
            </a:endParaRPr>
          </a:p>
          <a:p>
            <a:pPr algn="l"/>
            <a:r>
              <a:rPr lang="en-US" b="0" i="0" u="sng" dirty="0">
                <a:solidFill>
                  <a:srgbClr val="3B198F"/>
                </a:solidFill>
                <a:effectLst/>
                <a:latin typeface="Udemy Sans"/>
              </a:rPr>
              <a:t>called Mount in our file system utility, which expects the Spark configuration in a dictionary rather</a:t>
            </a:r>
          </a:p>
          <a:p>
            <a:pPr algn="l"/>
            <a:r>
              <a:rPr lang="en-US" b="0" i="0" dirty="0">
                <a:solidFill>
                  <a:srgbClr val="2D2F31"/>
                </a:solidFill>
                <a:effectLst/>
                <a:latin typeface="Udemy Sans"/>
              </a:rPr>
              <a:t>than being set like this.</a:t>
            </a:r>
          </a:p>
          <a:p>
            <a:pPr algn="l"/>
            <a:endParaRPr lang="en-US" b="0" i="0" u="sng" dirty="0">
              <a:solidFill>
                <a:srgbClr val="3B198F"/>
              </a:solidFill>
              <a:effectLst/>
              <a:latin typeface="Udemy Sans"/>
            </a:endParaRPr>
          </a:p>
          <a:p>
            <a:endParaRPr lang="en-US" b="0" i="0" u="sng" dirty="0">
              <a:effectLst/>
              <a:highlight>
                <a:srgbClr val="FFFFFF"/>
              </a:highlight>
              <a:latin typeface="-apple-system"/>
            </a:endParaRPr>
          </a:p>
          <a:p>
            <a:pPr algn="l">
              <a:buFont typeface="+mj-lt"/>
              <a:buAutoNum type="arabicPeriod"/>
            </a:pPr>
            <a:endParaRPr lang="en-US" b="0" i="0" dirty="0">
              <a:effectLst/>
              <a:highlight>
                <a:srgbClr val="FFFFFF"/>
              </a:highlight>
              <a:latin typeface="-apple-system"/>
            </a:endParaRPr>
          </a:p>
          <a:p>
            <a:pPr algn="l">
              <a:buFont typeface="+mj-lt"/>
              <a:buAutoNum type="arabicPeriod"/>
            </a:pPr>
            <a:r>
              <a:rPr lang="en-US" b="0" i="0" dirty="0">
                <a:effectLst/>
                <a:highlight>
                  <a:srgbClr val="FFFFFF"/>
                </a:highlight>
                <a:latin typeface="-apple-system"/>
              </a:rPr>
              <a:t>Explore other file system </a:t>
            </a:r>
            <a:r>
              <a:rPr lang="en-US" b="0" i="0" dirty="0" err="1">
                <a:effectLst/>
                <a:highlight>
                  <a:srgbClr val="FFFFFF"/>
                </a:highlight>
                <a:latin typeface="-apple-system"/>
              </a:rPr>
              <a:t>utlities</a:t>
            </a:r>
            <a:r>
              <a:rPr lang="en-US" b="0" i="0" dirty="0">
                <a:effectLst/>
                <a:highlight>
                  <a:srgbClr val="FFFFFF"/>
                </a:highlight>
                <a:latin typeface="-apple-system"/>
              </a:rPr>
              <a:t> related to mount (list all mounts, unmount)</a:t>
            </a:r>
          </a:p>
        </p:txBody>
      </p:sp>
    </p:spTree>
    <p:extLst>
      <p:ext uri="{BB962C8B-B14F-4D97-AF65-F5344CB8AC3E}">
        <p14:creationId xmlns:p14="http://schemas.microsoft.com/office/powerpoint/2010/main" val="1638731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00EA71-6AD5-B1DF-4592-DFCE370416B2}"/>
              </a:ext>
            </a:extLst>
          </p:cNvPr>
          <p:cNvSpPr txBox="1"/>
          <p:nvPr/>
        </p:nvSpPr>
        <p:spPr>
          <a:xfrm>
            <a:off x="0" y="0"/>
            <a:ext cx="12192000" cy="6463308"/>
          </a:xfrm>
          <a:prstGeom prst="rect">
            <a:avLst/>
          </a:prstGeom>
          <a:noFill/>
        </p:spPr>
        <p:txBody>
          <a:bodyPr wrap="square">
            <a:spAutoFit/>
          </a:bodyPr>
          <a:lstStyle/>
          <a:p>
            <a:pPr marL="285750" indent="-285750">
              <a:buFont typeface="Arial" panose="020B0604020202020204" pitchFamily="34" charset="0"/>
              <a:buChar char="•"/>
            </a:pPr>
            <a:r>
              <a:rPr lang="en-US" b="0" i="0" dirty="0">
                <a:effectLst/>
                <a:highlight>
                  <a:srgbClr val="FFFFFF"/>
                </a:highlight>
                <a:latin typeface="-apple-system"/>
              </a:rPr>
              <a:t>3) Call file system </a:t>
            </a:r>
            <a:r>
              <a:rPr lang="en-US" b="0" i="0" dirty="0" err="1">
                <a:effectLst/>
                <a:highlight>
                  <a:srgbClr val="FFFFFF"/>
                </a:highlight>
                <a:latin typeface="-apple-system"/>
              </a:rPr>
              <a:t>utlity</a:t>
            </a:r>
            <a:r>
              <a:rPr lang="en-US" b="0" i="0" dirty="0">
                <a:effectLst/>
                <a:highlight>
                  <a:srgbClr val="FFFFFF"/>
                </a:highlight>
                <a:latin typeface="-apple-system"/>
              </a:rPr>
              <a:t> mount to mount the storage</a:t>
            </a:r>
          </a:p>
          <a:p>
            <a:pPr marL="285750" indent="-285750">
              <a:buFont typeface="Arial" panose="020B0604020202020204" pitchFamily="34" charset="0"/>
              <a:buChar char="•"/>
            </a:pPr>
            <a:r>
              <a:rPr lang="en-US" b="0" i="0" u="sng" dirty="0">
                <a:solidFill>
                  <a:srgbClr val="3B198F"/>
                </a:solidFill>
                <a:effectLst/>
                <a:highlight>
                  <a:srgbClr val="F7F9FA"/>
                </a:highlight>
                <a:latin typeface="Udemy Sans"/>
              </a:rPr>
              <a:t>So here is the documentation which takes you through how to </a:t>
            </a:r>
            <a:r>
              <a:rPr lang="en-US" b="0" i="0" u="sng" dirty="0">
                <a:solidFill>
                  <a:srgbClr val="3B198F"/>
                </a:solidFill>
                <a:effectLst/>
                <a:highlight>
                  <a:srgbClr val="F7F9FA"/>
                </a:highlight>
                <a:latin typeface="Udemy Sans"/>
                <a:hlinkClick r:id="rId2"/>
              </a:rPr>
              <a:t>mount ADLS Gen2 </a:t>
            </a:r>
            <a:r>
              <a:rPr lang="en-US" b="0" i="0" u="sng" dirty="0">
                <a:solidFill>
                  <a:srgbClr val="3B198F"/>
                </a:solidFill>
                <a:effectLst/>
                <a:highlight>
                  <a:srgbClr val="F7F9FA"/>
                </a:highlight>
                <a:latin typeface="Udemy Sans"/>
              </a:rPr>
              <a:t>to Azure Databricks workspace.</a:t>
            </a:r>
          </a:p>
          <a:p>
            <a:pPr algn="l"/>
            <a:r>
              <a:rPr lang="en-US" b="0" i="0" dirty="0">
                <a:solidFill>
                  <a:srgbClr val="2D2F31"/>
                </a:solidFill>
                <a:effectLst/>
                <a:latin typeface="Udemy Sans"/>
              </a:rPr>
              <a:t>As I said here, the configs are set to a Python dictionary and then that dictionary variable is being</a:t>
            </a:r>
          </a:p>
          <a:p>
            <a:pPr algn="l"/>
            <a:r>
              <a:rPr lang="en-US" b="0" i="0" u="sng" dirty="0">
                <a:solidFill>
                  <a:srgbClr val="3B198F"/>
                </a:solidFill>
                <a:effectLst/>
                <a:highlight>
                  <a:srgbClr val="C0C4FC"/>
                </a:highlight>
                <a:latin typeface="Udemy Sans"/>
              </a:rPr>
              <a:t>passed into the Mount method of the file system utility.</a:t>
            </a:r>
            <a:endParaRPr lang="en-US" b="0" i="0" u="sng" dirty="0">
              <a:solidFill>
                <a:srgbClr val="3B198F"/>
              </a:solidFill>
              <a:effectLst/>
              <a:latin typeface="Udemy Sans"/>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a:solidFill>
                  <a:srgbClr val="3B3B3B"/>
                </a:solidFill>
                <a:effectLst/>
                <a:highlight>
                  <a:srgbClr val="F6F7F9"/>
                </a:highlight>
                <a:latin typeface="Menlo"/>
              </a:rPr>
              <a:t>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"&lt;application-id&gt;"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687687"/>
                </a:solidFill>
                <a:effectLst/>
                <a:highlight>
                  <a:srgbClr val="F6F7F9"/>
                </a:highlight>
                <a:latin typeface="Menlo"/>
              </a:rPr>
              <a:t>=</a:t>
            </a:r>
            <a:r>
              <a:rPr lang="en-IN" b="0" dirty="0">
                <a:solidFill>
                  <a:srgbClr val="C72E0F"/>
                </a:solidFill>
                <a:effectLst/>
                <a:highlight>
                  <a:srgbClr val="F6F7F9"/>
                </a:highlight>
                <a:latin typeface="Menlo"/>
              </a:rPr>
              <a:t>"&lt;scope-name&gt;"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key</a:t>
            </a:r>
            <a:r>
              <a:rPr lang="en-IN" b="0" dirty="0">
                <a:solidFill>
                  <a:srgbClr val="687687"/>
                </a:solidFill>
                <a:effectLst/>
                <a:highlight>
                  <a:srgbClr val="F6F7F9"/>
                </a:highlight>
                <a:latin typeface="Menlo"/>
              </a:rPr>
              <a:t>=</a:t>
            </a:r>
            <a:r>
              <a:rPr lang="en-IN" b="0" dirty="0">
                <a:solidFill>
                  <a:srgbClr val="C72E0F"/>
                </a:solidFill>
                <a:effectLst/>
                <a:highlight>
                  <a:srgbClr val="F6F7F9"/>
                </a:highlight>
                <a:latin typeface="Menlo"/>
              </a:rPr>
              <a:t>"&lt;service-credential-key-name&gt;"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"https://login.microsoftonline.com/&lt;directory-id&gt;/oauth2/token"</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br>
              <a:rPr lang="en-IN" b="0" dirty="0">
                <a:solidFill>
                  <a:srgbClr val="3B3B3B"/>
                </a:solidFill>
                <a:effectLst/>
                <a:highlight>
                  <a:srgbClr val="F6F7F9"/>
                </a:highlight>
                <a:latin typeface="Menlo"/>
              </a:rPr>
            </a:br>
            <a:r>
              <a:rPr lang="en-IN" b="0" dirty="0">
                <a:solidFill>
                  <a:srgbClr val="C72E0F"/>
                </a:solidFill>
                <a:effectLst/>
                <a:highlight>
                  <a:srgbClr val="F6F7F9"/>
                </a:highlight>
                <a:latin typeface="Menlo"/>
              </a:rPr>
              <a:t>"&lt;application-id&gt;“</a:t>
            </a:r>
            <a:r>
              <a:rPr lang="en-IN" dirty="0">
                <a:solidFill>
                  <a:srgbClr val="3B3B3B"/>
                </a:solidFill>
                <a:highlight>
                  <a:srgbClr val="F6F7F9"/>
                </a:highlight>
                <a:latin typeface="Menlo"/>
                <a:sym typeface="Wingdings" panose="05000000000000000000" pitchFamily="2" charset="2"/>
              </a:rPr>
              <a:t> client Id</a:t>
            </a:r>
          </a:p>
          <a:p>
            <a:pPr marL="285750" indent="-285750">
              <a:buFont typeface="Arial" panose="020B0604020202020204" pitchFamily="34" charset="0"/>
              <a:buChar char="•"/>
            </a:pPr>
            <a:r>
              <a:rPr lang="en-IN" b="0" dirty="0">
                <a:solidFill>
                  <a:srgbClr val="3B3B3B"/>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rPr>
              <a:t>client_secre</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a:solidFill>
                  <a:srgbClr val="C72E0F"/>
                </a:solidFill>
                <a:effectLst/>
                <a:highlight>
                  <a:srgbClr val="F6F7F9"/>
                </a:highlight>
                <a:latin typeface="Menlo"/>
              </a:rPr>
              <a:t>&lt;directory-id &gt;</a:t>
            </a:r>
            <a:r>
              <a:rPr lang="en-IN" b="0" dirty="0">
                <a:solidFill>
                  <a:srgbClr val="3B3B3B"/>
                </a:solidFill>
                <a:effectLst/>
                <a:highlight>
                  <a:srgbClr val="F6F7F9"/>
                </a:highlight>
                <a:latin typeface="Menlo"/>
                <a:sym typeface="Wingdings" panose="05000000000000000000" pitchFamily="2" charset="2"/>
              </a:rPr>
              <a:t></a:t>
            </a:r>
            <a:r>
              <a:rPr lang="en-IN" b="0" dirty="0" err="1">
                <a:solidFill>
                  <a:srgbClr val="3B3B3B"/>
                </a:solidFill>
                <a:effectLst/>
                <a:highlight>
                  <a:srgbClr val="F6F7F9"/>
                </a:highlight>
                <a:latin typeface="Menlo"/>
              </a:rPr>
              <a:t>tenant_id</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"https</a:t>
            </a:r>
            <a:r>
              <a:rPr lang="en-IN" b="0" dirty="0">
                <a:solidFill>
                  <a:srgbClr val="C72E0F"/>
                </a:solidFill>
                <a:effectLst/>
                <a:highlight>
                  <a:srgbClr val="F6F7F9"/>
                </a:highlight>
                <a:latin typeface="Menlo"/>
              </a:rPr>
              <a:t>://login.microsoftonline.com/</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tenant_id</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/oauth2/token"</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br>
              <a:rPr lang="en-IN" b="0" dirty="0">
                <a:solidFill>
                  <a:srgbClr val="3B3B3B"/>
                </a:solidFill>
                <a:effectLst/>
                <a:highlight>
                  <a:srgbClr val="F6F7F9"/>
                </a:highlight>
                <a:latin typeface="Menlo"/>
              </a:rPr>
            </a:b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1588391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907B6-9D02-75A6-9BDE-D0DC55757BCB}"/>
              </a:ext>
            </a:extLst>
          </p:cNvPr>
          <p:cNvSpPr>
            <a:spLocks noGrp="1"/>
          </p:cNvSpPr>
          <p:nvPr>
            <p:ph idx="1"/>
          </p:nvPr>
        </p:nvSpPr>
        <p:spPr>
          <a:xfrm>
            <a:off x="0" y="-1"/>
            <a:ext cx="12192000" cy="6788427"/>
          </a:xfrm>
        </p:spPr>
        <p:txBody>
          <a:bodyPr>
            <a:normAutofit fontScale="62500" lnSpcReduction="20000"/>
          </a:bodyPr>
          <a:lstStyle/>
          <a:p>
            <a:pPr marL="285750" indent="-285750">
              <a:buFont typeface="Arial" panose="020B0604020202020204" pitchFamily="34" charset="0"/>
              <a:buChar char="•"/>
            </a:pPr>
            <a:r>
              <a:rPr lang="en-IN" b="0" dirty="0">
                <a:solidFill>
                  <a:srgbClr val="008000"/>
                </a:solidFill>
                <a:effectLst/>
                <a:highlight>
                  <a:srgbClr val="F6F7F9"/>
                </a:highlight>
                <a:latin typeface="Menlo"/>
              </a:rPr>
              <a:t># Optionally, you can add &lt;directory-name&gt; to the source URI of your mount point.</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source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://&lt;container-name&gt;@&lt;storage-account-name&gt;.dfs.core.windows.net/"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/&lt;mount-name&gt;"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configs)</a:t>
            </a:r>
          </a:p>
          <a:p>
            <a:pPr algn="l"/>
            <a:r>
              <a:rPr lang="en-IN" dirty="0">
                <a:solidFill>
                  <a:srgbClr val="3B3B3B"/>
                </a:solidFill>
                <a:highlight>
                  <a:srgbClr val="F6F7F9"/>
                </a:highlight>
                <a:latin typeface="Menlo"/>
              </a:rPr>
              <a:t>1_ source </a:t>
            </a:r>
            <a:r>
              <a:rPr lang="en-IN" dirty="0">
                <a:solidFill>
                  <a:srgbClr val="3B3B3B"/>
                </a:solidFill>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The first parameter is the source. </a:t>
            </a:r>
            <a:r>
              <a:rPr lang="en-US" b="0" i="0" dirty="0">
                <a:solidFill>
                  <a:srgbClr val="2D2F31"/>
                </a:solidFill>
                <a:effectLst/>
                <a:latin typeface="Udemy Sans"/>
              </a:rPr>
              <a:t>That's basically the URL to the container using the ABFS protocol. </a:t>
            </a:r>
          </a:p>
          <a:p>
            <a:pPr algn="l"/>
            <a:r>
              <a:rPr lang="en-IN" b="0" dirty="0">
                <a:solidFill>
                  <a:srgbClr val="C72E0F"/>
                </a:solidFill>
                <a:effectLst/>
                <a:highlight>
                  <a:srgbClr val="F6F7F9"/>
                </a:highlight>
                <a:latin typeface="Menlo"/>
              </a:rPr>
              <a:t>&lt;container-name</a:t>
            </a:r>
            <a:r>
              <a:rPr lang="en-US" dirty="0">
                <a:solidFill>
                  <a:srgbClr val="2D2F31"/>
                </a:solidFill>
                <a:highlight>
                  <a:srgbClr val="F6F7F9"/>
                </a:highlight>
                <a:latin typeface="Udemy Sans"/>
              </a:rPr>
              <a:t>&gt; </a:t>
            </a:r>
            <a:r>
              <a:rPr lang="en-US" dirty="0">
                <a:solidFill>
                  <a:srgbClr val="2D2F31"/>
                </a:solidFill>
                <a:highlight>
                  <a:srgbClr val="F6F7F9"/>
                </a:highlight>
                <a:latin typeface="Udemy Sans"/>
                <a:sym typeface="Wingdings" panose="05000000000000000000" pitchFamily="2" charset="2"/>
              </a:rPr>
              <a:t> demo</a:t>
            </a:r>
          </a:p>
          <a:p>
            <a:pPr algn="l"/>
            <a:r>
              <a:rPr lang="en-IN" b="0" dirty="0">
                <a:solidFill>
                  <a:srgbClr val="C72E0F"/>
                </a:solidFill>
                <a:effectLst/>
                <a:highlight>
                  <a:srgbClr val="F6F7F9"/>
                </a:highlight>
                <a:latin typeface="Menlo"/>
              </a:rPr>
              <a:t>&lt;storage-account-name&gt; </a:t>
            </a:r>
            <a:r>
              <a:rPr lang="en-IN" b="0" dirty="0">
                <a:solidFill>
                  <a:srgbClr val="C72E0F"/>
                </a:solidFill>
                <a:effectLst/>
                <a:highlight>
                  <a:srgbClr val="F6F7F9"/>
                </a:highlight>
                <a:latin typeface="Menlo"/>
                <a:sym typeface="Wingdings" panose="05000000000000000000" pitchFamily="2" charset="2"/>
              </a:rPr>
              <a:t> formula1dlhamza</a:t>
            </a:r>
          </a:p>
          <a:p>
            <a:pPr algn="l"/>
            <a:r>
              <a:rPr lang="en-IN" i="0" dirty="0">
                <a:solidFill>
                  <a:srgbClr val="C72E0F"/>
                </a:solidFill>
                <a:highlight>
                  <a:srgbClr val="F6F7F9"/>
                </a:highlight>
                <a:latin typeface="Menlo"/>
                <a:sym typeface="Wingdings" panose="05000000000000000000" pitchFamily="2" charset="2"/>
              </a:rPr>
              <a:t>2_</a:t>
            </a:r>
            <a:r>
              <a:rPr lang="en-US" b="0" i="0" dirty="0">
                <a:solidFill>
                  <a:srgbClr val="2D2F31"/>
                </a:solidFill>
                <a:effectLst/>
                <a:highlight>
                  <a:srgbClr val="C0C4FC"/>
                </a:highlight>
                <a:latin typeface="Udemy Sans"/>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For a mount point,</a:t>
            </a:r>
            <a:r>
              <a:rPr lang="en-US" dirty="0">
                <a:solidFill>
                  <a:srgbClr val="2D2F31"/>
                </a:solidFill>
                <a:highlight>
                  <a:srgbClr val="C0C4FC"/>
                </a:highlight>
                <a:latin typeface="Udemy Sans"/>
              </a:rPr>
              <a:t> </a:t>
            </a:r>
            <a:r>
              <a:rPr lang="en-US" b="0" i="0" dirty="0">
                <a:solidFill>
                  <a:srgbClr val="2D2F31"/>
                </a:solidFill>
                <a:effectLst/>
                <a:latin typeface="Udemy Sans"/>
              </a:rPr>
              <a:t>you will have to start the value with /</a:t>
            </a:r>
            <a:r>
              <a:rPr lang="en-US" b="0" i="0" dirty="0" err="1">
                <a:solidFill>
                  <a:srgbClr val="2D2F31"/>
                </a:solidFill>
                <a:effectLst/>
                <a:latin typeface="Udemy Sans"/>
              </a:rPr>
              <a:t>mnt</a:t>
            </a:r>
            <a:r>
              <a:rPr lang="en-US" b="0" i="0" dirty="0">
                <a:solidFill>
                  <a:srgbClr val="2D2F31"/>
                </a:solidFill>
                <a:effectLst/>
                <a:latin typeface="Udemy Sans"/>
              </a:rPr>
              <a:t>, but you can specify any directory structure you want to specify here.</a:t>
            </a:r>
          </a:p>
          <a:p>
            <a:pPr algn="l"/>
            <a:r>
              <a:rPr lang="en-US" b="0" i="0" u="sng" dirty="0">
                <a:solidFill>
                  <a:srgbClr val="3B198F"/>
                </a:solidFill>
                <a:effectLst/>
                <a:latin typeface="Udemy Sans"/>
              </a:rPr>
              <a:t>I would suggest you follow some naming standards here. </a:t>
            </a:r>
            <a:r>
              <a:rPr lang="en-US" b="0" i="0" dirty="0">
                <a:solidFill>
                  <a:srgbClr val="2D2F31"/>
                </a:solidFill>
                <a:effectLst/>
                <a:latin typeface="Udemy Sans"/>
              </a:rPr>
              <a:t>The naming standard I follow is generally the storage account name, followed by the container name.</a:t>
            </a:r>
          </a:p>
          <a:p>
            <a:pPr algn="l"/>
            <a:r>
              <a:rPr lang="en-IN" dirty="0">
                <a:solidFill>
                  <a:srgbClr val="C72E0F"/>
                </a:solidFill>
                <a:highlight>
                  <a:srgbClr val="F6F7F9"/>
                </a:highlight>
                <a:latin typeface="Menlo"/>
              </a:rPr>
              <a:t>&lt;</a:t>
            </a:r>
            <a:r>
              <a:rPr lang="en-IN" b="0" dirty="0">
                <a:solidFill>
                  <a:srgbClr val="C72E0F"/>
                </a:solidFill>
                <a:effectLst/>
                <a:highlight>
                  <a:srgbClr val="F6F7F9"/>
                </a:highlight>
                <a:latin typeface="Menlo"/>
              </a:rPr>
              <a:t>mount-name&gt; </a:t>
            </a:r>
            <a:r>
              <a:rPr lang="en-IN" b="0" dirty="0">
                <a:solidFill>
                  <a:srgbClr val="C72E0F"/>
                </a:solidFill>
                <a:effectLst/>
                <a:highlight>
                  <a:srgbClr val="F6F7F9"/>
                </a:highlight>
                <a:latin typeface="Menlo"/>
                <a:sym typeface="Wingdings" panose="05000000000000000000" pitchFamily="2" charset="2"/>
              </a:rPr>
              <a:t> formula1dlhamza/demo</a:t>
            </a:r>
          </a:p>
          <a:p>
            <a:pPr algn="l"/>
            <a:r>
              <a:rPr lang="en-IN" i="0" dirty="0">
                <a:solidFill>
                  <a:srgbClr val="C72E0F"/>
                </a:solidFill>
                <a:highlight>
                  <a:srgbClr val="F6F7F9"/>
                </a:highlight>
                <a:latin typeface="Menlo"/>
                <a:sym typeface="Wingdings" panose="05000000000000000000" pitchFamily="2" charset="2"/>
              </a:rPr>
              <a:t>3_</a:t>
            </a:r>
            <a:r>
              <a:rPr lang="en-IN" b="0" dirty="0">
                <a:solidFill>
                  <a:srgbClr val="001080"/>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001080"/>
                </a:solidFill>
                <a:effectLst/>
                <a:highlight>
                  <a:srgbClr val="F6F7F9"/>
                </a:highlight>
                <a:latin typeface="Menlo"/>
              </a:rPr>
              <a:t> </a:t>
            </a:r>
            <a:r>
              <a:rPr lang="en-IN" b="0" dirty="0">
                <a:solidFill>
                  <a:srgbClr val="001080"/>
                </a:solidFill>
                <a:effectLst/>
                <a:highlight>
                  <a:srgbClr val="F6F7F9"/>
                </a:highlight>
                <a:latin typeface="Menlo"/>
                <a:sym typeface="Wingdings" panose="05000000000000000000" pitchFamily="2" charset="2"/>
              </a:rPr>
              <a:t> </a:t>
            </a:r>
            <a:r>
              <a:rPr lang="en-US" b="0" i="0" dirty="0">
                <a:solidFill>
                  <a:srgbClr val="2D2F31"/>
                </a:solidFill>
                <a:effectLst/>
                <a:latin typeface="Udemy Sans"/>
              </a:rPr>
              <a:t> And the next parameter is extra configs. </a:t>
            </a:r>
            <a:r>
              <a:rPr lang="en-US" b="0" i="0" dirty="0">
                <a:solidFill>
                  <a:srgbClr val="2D2F31"/>
                </a:solidFill>
                <a:effectLst/>
                <a:highlight>
                  <a:srgbClr val="C0C4FC"/>
                </a:highlight>
                <a:latin typeface="Udemy Sans"/>
              </a:rPr>
              <a:t>That's where we send the Spark configurations. </a:t>
            </a:r>
            <a:r>
              <a:rPr lang="en-US" b="0" i="0" dirty="0">
                <a:solidFill>
                  <a:srgbClr val="2D2F31"/>
                </a:solidFill>
                <a:effectLst/>
                <a:latin typeface="Udemy Sans"/>
              </a:rPr>
              <a:t>So we've just set that to the Python dictionary that we've assigned here. </a:t>
            </a:r>
            <a:r>
              <a:rPr lang="en-US" b="0" i="0" u="sng" dirty="0">
                <a:solidFill>
                  <a:srgbClr val="3B198F"/>
                </a:solidFill>
                <a:effectLst/>
                <a:latin typeface="Udemy Sans"/>
              </a:rPr>
              <a:t>So that will contain all the Spark configurations that we need.</a:t>
            </a:r>
          </a:p>
          <a:p>
            <a:pPr algn="l"/>
            <a:endParaRPr lang="en-US" u="sng" dirty="0">
              <a:solidFill>
                <a:srgbClr val="3B198F"/>
              </a:solidFill>
              <a:latin typeface="Udemy Sans"/>
            </a:endParaRPr>
          </a:p>
          <a:p>
            <a:pPr algn="l"/>
            <a:r>
              <a:rPr lang="en-US" b="0" i="0" dirty="0">
                <a:solidFill>
                  <a:srgbClr val="2D2F31"/>
                </a:solidFill>
                <a:effectLst/>
                <a:highlight>
                  <a:srgbClr val="C0C4FC"/>
                </a:highlight>
                <a:latin typeface="Udemy Sans"/>
              </a:rPr>
              <a:t>that indicates that the file system has been mounted now.</a:t>
            </a:r>
          </a:p>
          <a:p>
            <a:pPr algn="l"/>
            <a:endParaRPr lang="en-US" u="sng" dirty="0">
              <a:solidFill>
                <a:srgbClr val="2D2F31"/>
              </a:solidFill>
              <a:highlight>
                <a:srgbClr val="C0C4FC"/>
              </a:highlight>
              <a:latin typeface="Udemy Sans"/>
            </a:endParaRPr>
          </a:p>
          <a:p>
            <a:r>
              <a:rPr lang="en-US" b="0" dirty="0">
                <a:solidFill>
                  <a:srgbClr val="795E26"/>
                </a:solidFill>
                <a:effectLst/>
                <a:highlight>
                  <a:srgbClr val="F6F7F9"/>
                </a:highlight>
                <a:latin typeface="Menlo"/>
              </a:rPr>
              <a:t>display</a:t>
            </a:r>
            <a:r>
              <a:rPr lang="en-US" b="0" dirty="0">
                <a:solidFill>
                  <a:srgbClr val="3B3B3B"/>
                </a:solidFill>
                <a:effectLst/>
                <a:highlight>
                  <a:srgbClr val="F6F7F9"/>
                </a:highlight>
                <a:latin typeface="Menlo"/>
              </a:rPr>
              <a:t>(dbutils.fs.</a:t>
            </a:r>
            <a:r>
              <a:rPr lang="en-US" b="0" dirty="0">
                <a:solidFill>
                  <a:srgbClr val="795E26"/>
                </a:solidFill>
                <a:effectLst/>
                <a:highlight>
                  <a:srgbClr val="F6F7F9"/>
                </a:highlight>
                <a:latin typeface="Menlo"/>
              </a:rPr>
              <a:t>ls</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/formula1dlhamza/demo"</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So let's use the file system semantics here in our list method to list the files within the container</a:t>
            </a:r>
            <a:r>
              <a:rPr lang="en-US" dirty="0">
                <a:solidFill>
                  <a:srgbClr val="2D2F31"/>
                </a:solidFill>
                <a:highlight>
                  <a:srgbClr val="C0C4FC"/>
                </a:highlight>
                <a:latin typeface="Udemy Sans"/>
              </a:rPr>
              <a:t> </a:t>
            </a:r>
            <a:r>
              <a:rPr lang="en-US" b="0" i="0" u="sng" dirty="0">
                <a:solidFill>
                  <a:srgbClr val="3B198F"/>
                </a:solidFill>
                <a:effectLst/>
                <a:latin typeface="Udemy Sans"/>
              </a:rPr>
              <a:t>demo.</a:t>
            </a:r>
            <a:endParaRPr lang="en-US" b="0" i="0" u="sng" dirty="0">
              <a:solidFill>
                <a:srgbClr val="2D2F31"/>
              </a:solidFill>
              <a:effectLst/>
              <a:highlight>
                <a:srgbClr val="C0C4FC"/>
              </a:highlight>
              <a:latin typeface="Udemy Sans"/>
            </a:endParaRPr>
          </a:p>
          <a:p>
            <a:r>
              <a:rPr lang="en-US" b="0" dirty="0">
                <a:solidFill>
                  <a:srgbClr val="795E26"/>
                </a:solidFill>
                <a:effectLst/>
                <a:highlight>
                  <a:srgbClr val="F6F7F9"/>
                </a:highlight>
                <a:latin typeface="Menlo"/>
              </a:rPr>
              <a:t>dis display</a:t>
            </a:r>
            <a:r>
              <a:rPr lang="en-US" b="0" dirty="0">
                <a:solidFill>
                  <a:srgbClr val="3B3B3B"/>
                </a:solidFill>
                <a:effectLst/>
                <a:highlight>
                  <a:srgbClr val="F6F7F9"/>
                </a:highlight>
                <a:latin typeface="Menlo"/>
              </a:rPr>
              <a:t>(spark.read.</a:t>
            </a:r>
            <a:r>
              <a:rPr lang="en-US" b="0" dirty="0">
                <a:solidFill>
                  <a:srgbClr val="795E26"/>
                </a:solidFill>
                <a:effectLst/>
                <a:highlight>
                  <a:srgbClr val="F6F7F9"/>
                </a:highlight>
                <a:latin typeface="Menlo"/>
              </a:rPr>
              <a:t>csv</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/formula1dlhamza/demo/circuits.csv"</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Similarly, you can do the same on our Data Frame reader API to read the file.</a:t>
            </a:r>
            <a:endParaRPr lang="en-US" u="sng" dirty="0">
              <a:solidFill>
                <a:srgbClr val="2D2F31"/>
              </a:solidFill>
              <a:highlight>
                <a:srgbClr val="C0C4FC"/>
              </a:highlight>
              <a:latin typeface="Udemy Sans"/>
            </a:endParaRPr>
          </a:p>
          <a:p>
            <a:pPr algn="l"/>
            <a:endParaRPr lang="en-US" b="0" i="0" dirty="0">
              <a:solidFill>
                <a:srgbClr val="2D2F31"/>
              </a:solidFill>
              <a:effectLst/>
              <a:latin typeface="Udemy Sans"/>
            </a:endParaRPr>
          </a:p>
          <a:p>
            <a:pPr algn="l"/>
            <a:endParaRPr lang="en-US" b="0" i="0" dirty="0">
              <a:solidFill>
                <a:srgbClr val="2D2F31"/>
              </a:solidFill>
              <a:effectLst/>
              <a:latin typeface="Udemy Sans"/>
            </a:endParaRPr>
          </a:p>
          <a:p>
            <a:pPr marL="0" indent="0">
              <a:buNone/>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dirty="0">
              <a:solidFill>
                <a:srgbClr val="3B3B3B"/>
              </a:solidFill>
              <a:highlight>
                <a:srgbClr val="F6F7F9"/>
              </a:highlight>
              <a:latin typeface="Menlo"/>
            </a:endParaRPr>
          </a:p>
          <a:p>
            <a:endParaRPr lang="en-IN" dirty="0"/>
          </a:p>
        </p:txBody>
      </p:sp>
    </p:spTree>
    <p:extLst>
      <p:ext uri="{BB962C8B-B14F-4D97-AF65-F5344CB8AC3E}">
        <p14:creationId xmlns:p14="http://schemas.microsoft.com/office/powerpoint/2010/main" val="162339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4691A0-DAB6-8455-DEBF-A5220BB0B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003" y="98060"/>
            <a:ext cx="4770533" cy="3154953"/>
          </a:xfrm>
        </p:spPr>
      </p:pic>
      <p:sp>
        <p:nvSpPr>
          <p:cNvPr id="6" name="TextBox 5">
            <a:extLst>
              <a:ext uri="{FF2B5EF4-FFF2-40B4-BE49-F238E27FC236}">
                <a16:creationId xmlns:a16="http://schemas.microsoft.com/office/drawing/2014/main" id="{D7DCDFB4-6342-92D0-4715-1CFC8A5B0F2C}"/>
              </a:ext>
            </a:extLst>
          </p:cNvPr>
          <p:cNvSpPr txBox="1"/>
          <p:nvPr/>
        </p:nvSpPr>
        <p:spPr>
          <a:xfrm>
            <a:off x="5038688" y="521374"/>
            <a:ext cx="7035549" cy="2031325"/>
          </a:xfrm>
          <a:prstGeom prst="rect">
            <a:avLst/>
          </a:prstGeom>
          <a:noFill/>
        </p:spPr>
        <p:txBody>
          <a:bodyPr wrap="square" rtlCol="0">
            <a:spAutoFit/>
          </a:bodyPr>
          <a:lstStyle/>
          <a:p>
            <a:pPr algn="l"/>
            <a:r>
              <a:rPr lang="en-US" b="0" i="0" dirty="0">
                <a:solidFill>
                  <a:srgbClr val="2D2F31"/>
                </a:solidFill>
                <a:effectLst/>
                <a:latin typeface="Udemy Sans"/>
              </a:rPr>
              <a:t>Over the top right You can click on the Run all button here, to run all the commands or the cells within this notebook.</a:t>
            </a:r>
          </a:p>
          <a:p>
            <a:pPr algn="l"/>
            <a:r>
              <a:rPr lang="en-US" b="0" i="0" dirty="0">
                <a:solidFill>
                  <a:srgbClr val="2D2F31"/>
                </a:solidFill>
                <a:effectLst/>
                <a:latin typeface="Udemy Sans"/>
              </a:rPr>
              <a:t>And you can see the Cluster that's attached to the notebook here, and the green circle here indicates that the Cluster is up and running.</a:t>
            </a:r>
          </a:p>
          <a:p>
            <a:pPr algn="l"/>
            <a:r>
              <a:rPr lang="en-US" b="0" i="0" dirty="0">
                <a:solidFill>
                  <a:srgbClr val="2D2F31"/>
                </a:solidFill>
                <a:effectLst/>
                <a:latin typeface="Udemy Sans"/>
              </a:rPr>
              <a:t>You can Detach, Restart or Terminate the cluster if you wanted to, and also you can attach to a different </a:t>
            </a:r>
            <a:r>
              <a:rPr lang="en-US" b="0" i="0" dirty="0">
                <a:solidFill>
                  <a:srgbClr val="2D2F31"/>
                </a:solidFill>
                <a:effectLst/>
                <a:highlight>
                  <a:srgbClr val="C0C4FC"/>
                </a:highlight>
                <a:latin typeface="Udemy Sans"/>
              </a:rPr>
              <a:t>cluster if you wanted to from here.</a:t>
            </a:r>
            <a:endParaRPr lang="en-US" b="0" i="0" dirty="0">
              <a:solidFill>
                <a:srgbClr val="2D2F31"/>
              </a:solidFill>
              <a:effectLst/>
              <a:latin typeface="Udemy Sans"/>
            </a:endParaRPr>
          </a:p>
          <a:p>
            <a:endParaRPr lang="en-IN" dirty="0"/>
          </a:p>
        </p:txBody>
      </p:sp>
      <p:pic>
        <p:nvPicPr>
          <p:cNvPr id="10" name="Picture 9">
            <a:extLst>
              <a:ext uri="{FF2B5EF4-FFF2-40B4-BE49-F238E27FC236}">
                <a16:creationId xmlns:a16="http://schemas.microsoft.com/office/drawing/2014/main" id="{2788534F-7139-0213-930E-5DC094C1A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47" y="2976013"/>
            <a:ext cx="5800918" cy="3657670"/>
          </a:xfrm>
          <a:prstGeom prst="rect">
            <a:avLst/>
          </a:prstGeom>
        </p:spPr>
      </p:pic>
      <p:sp>
        <p:nvSpPr>
          <p:cNvPr id="11" name="TextBox 10">
            <a:extLst>
              <a:ext uri="{FF2B5EF4-FFF2-40B4-BE49-F238E27FC236}">
                <a16:creationId xmlns:a16="http://schemas.microsoft.com/office/drawing/2014/main" id="{FDB087DD-858E-DD06-ED31-E65E13312B4F}"/>
              </a:ext>
            </a:extLst>
          </p:cNvPr>
          <p:cNvSpPr txBox="1"/>
          <p:nvPr/>
        </p:nvSpPr>
        <p:spPr>
          <a:xfrm>
            <a:off x="6515100" y="3667991"/>
            <a:ext cx="3335482" cy="1754326"/>
          </a:xfrm>
          <a:prstGeom prst="rect">
            <a:avLst/>
          </a:prstGeom>
          <a:noFill/>
        </p:spPr>
        <p:txBody>
          <a:bodyPr wrap="square" rtlCol="0">
            <a:spAutoFit/>
          </a:bodyPr>
          <a:lstStyle/>
          <a:p>
            <a:pPr algn="l"/>
            <a:r>
              <a:rPr lang="en-US" b="0" i="0" dirty="0">
                <a:solidFill>
                  <a:srgbClr val="2D2F31"/>
                </a:solidFill>
                <a:effectLst/>
                <a:latin typeface="Udemy Sans"/>
              </a:rPr>
              <a:t>And the next button here gives you the option to schedule this notebook to run at regular intervals </a:t>
            </a:r>
            <a:r>
              <a:rPr lang="en-US" b="0" i="0" u="sng" dirty="0">
                <a:solidFill>
                  <a:srgbClr val="3B198F"/>
                </a:solidFill>
                <a:effectLst/>
                <a:highlight>
                  <a:srgbClr val="C0C4FC"/>
                </a:highlight>
                <a:latin typeface="Udemy Sans"/>
              </a:rPr>
              <a:t>by creating a Databricks Job.</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3991546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75786-0EDE-83DE-4E9B-0DF1269FFD70}"/>
              </a:ext>
            </a:extLst>
          </p:cNvPr>
          <p:cNvSpPr>
            <a:spLocks noGrp="1"/>
          </p:cNvSpPr>
          <p:nvPr>
            <p:ph idx="1"/>
          </p:nvPr>
        </p:nvSpPr>
        <p:spPr>
          <a:xfrm>
            <a:off x="0" y="0"/>
            <a:ext cx="11353800" cy="6176963"/>
          </a:xfrm>
        </p:spPr>
        <p:txBody>
          <a:bodyPr>
            <a:normAutofit fontScale="77500" lnSpcReduction="20000"/>
          </a:bodyPr>
          <a:lstStyle/>
          <a:p>
            <a:r>
              <a:rPr lang="en-US" b="0" i="0" dirty="0">
                <a:solidFill>
                  <a:srgbClr val="2D2F31"/>
                </a:solidFill>
                <a:effectLst/>
                <a:latin typeface="Udemy Sans"/>
              </a:rPr>
              <a:t>So from now onwards, you can use this Mount Point to access data from the storage. </a:t>
            </a:r>
            <a:r>
              <a:rPr lang="en-US" b="0" i="0" dirty="0">
                <a:solidFill>
                  <a:srgbClr val="2D2F31"/>
                </a:solidFill>
                <a:effectLst/>
                <a:highlight>
                  <a:srgbClr val="C0C4FC"/>
                </a:highlight>
                <a:latin typeface="Udemy Sans"/>
              </a:rPr>
              <a:t>And wherever you're using this mount point to access the data in any of your notebooks, you don't have</a:t>
            </a:r>
            <a:r>
              <a:rPr lang="en-US" dirty="0">
                <a:solidFill>
                  <a:srgbClr val="2D2F31"/>
                </a:solidFill>
                <a:highlight>
                  <a:srgbClr val="C0C4FC"/>
                </a:highlight>
                <a:latin typeface="Udemy Sans"/>
              </a:rPr>
              <a:t> </a:t>
            </a:r>
            <a:r>
              <a:rPr lang="en-US" b="0" i="0" dirty="0">
                <a:solidFill>
                  <a:srgbClr val="2D2F31"/>
                </a:solidFill>
                <a:effectLst/>
                <a:latin typeface="Udemy Sans"/>
              </a:rPr>
              <a:t>to specify the credentials, you don't have to specify any Spark configurations, you can simply access the data from the Mount using the file system semantics as shown here.</a:t>
            </a:r>
          </a:p>
          <a:p>
            <a:pPr algn="l"/>
            <a:r>
              <a:rPr lang="en-US" b="0" i="0" dirty="0">
                <a:solidFill>
                  <a:srgbClr val="2D2F31"/>
                </a:solidFill>
                <a:effectLst/>
                <a:highlight>
                  <a:srgbClr val="C0C4FC"/>
                </a:highlight>
                <a:latin typeface="Udemy Sans"/>
              </a:rPr>
              <a:t>Other useful commands:</a:t>
            </a:r>
          </a:p>
          <a:p>
            <a:pPr algn="l"/>
            <a:endParaRPr lang="en-US" b="0" i="0" dirty="0">
              <a:solidFill>
                <a:srgbClr val="2D2F31"/>
              </a:solidFill>
              <a:effectLst/>
              <a:highlight>
                <a:srgbClr val="C0C4FC"/>
              </a:highlight>
              <a:latin typeface="Udemy Sans"/>
            </a:endParaRP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mount command  </a:t>
            </a:r>
            <a:r>
              <a:rPr lang="en-IN" b="0" i="0" dirty="0" err="1">
                <a:solidFill>
                  <a:srgbClr val="2D2F31"/>
                </a:solidFill>
                <a:effectLst/>
                <a:highlight>
                  <a:srgbClr val="C0C4FC"/>
                </a:highlight>
                <a:latin typeface="Udemy Sans"/>
              </a:rPr>
              <a:t>isted</a:t>
            </a:r>
            <a:r>
              <a:rPr lang="en-IN" b="0" i="0" dirty="0">
                <a:solidFill>
                  <a:srgbClr val="2D2F31"/>
                </a:solidFill>
                <a:effectLst/>
                <a:highlight>
                  <a:srgbClr val="C0C4FC"/>
                </a:highlight>
                <a:latin typeface="Udemy Sans"/>
              </a:rPr>
              <a:t> all the Mounts.</a:t>
            </a:r>
          </a:p>
          <a:p>
            <a:pPr algn="l"/>
            <a:r>
              <a:rPr lang="en-US" b="0" i="0" dirty="0">
                <a:solidFill>
                  <a:srgbClr val="2D2F31"/>
                </a:solidFill>
                <a:effectLst/>
                <a:latin typeface="Udemy Sans"/>
              </a:rPr>
              <a:t>from time to time you may want to see all the mounts in a workspace and also the underlying storage location of the mount. Because not everyone follows naming standards, so it might not be obvious </a:t>
            </a:r>
            <a:r>
              <a:rPr lang="en-US" b="0" i="0" u="sng" dirty="0">
                <a:solidFill>
                  <a:srgbClr val="3B198F"/>
                </a:solidFill>
                <a:effectLst/>
                <a:latin typeface="Udemy Sans"/>
              </a:rPr>
              <a:t>for you to look at a Mount Point and see where it's pointing to.</a:t>
            </a:r>
          </a:p>
          <a:p>
            <a:pPr algn="l"/>
            <a:r>
              <a:rPr lang="en-US" b="0" i="0" dirty="0">
                <a:solidFill>
                  <a:srgbClr val="2D2F31"/>
                </a:solidFill>
                <a:effectLst/>
                <a:latin typeface="Udemy Sans"/>
              </a:rPr>
              <a:t>So in order to get that information, you can run the method Mounts from the Databricks File System </a:t>
            </a:r>
            <a:r>
              <a:rPr lang="en-US" b="0" i="0" dirty="0">
                <a:solidFill>
                  <a:srgbClr val="2D2F31"/>
                </a:solidFill>
                <a:effectLst/>
                <a:highlight>
                  <a:srgbClr val="C0C4FC"/>
                </a:highlight>
                <a:latin typeface="Udemy Sans"/>
              </a:rPr>
              <a:t>Utility.</a:t>
            </a:r>
          </a:p>
          <a:p>
            <a:pPr algn="l"/>
            <a:endParaRPr lang="en-US" dirty="0">
              <a:solidFill>
                <a:srgbClr val="2D2F31"/>
              </a:solidFill>
              <a:highlight>
                <a:srgbClr val="C0C4FC"/>
              </a:highlight>
              <a:latin typeface="Udemy Sans"/>
            </a:endParaRPr>
          </a:p>
          <a:p>
            <a:pPr algn="l"/>
            <a:r>
              <a:rPr lang="en-US" b="0" i="0" dirty="0">
                <a:solidFill>
                  <a:srgbClr val="2D2F31"/>
                </a:solidFill>
                <a:effectLst/>
                <a:highlight>
                  <a:srgbClr val="C0C4FC"/>
                </a:highlight>
                <a:latin typeface="Udemy Sans"/>
              </a:rPr>
              <a:t>From time to time you may want to remove your mounts, because they're no longer needed or you created</a:t>
            </a:r>
            <a:endParaRPr lang="en-US" b="0" i="0" dirty="0">
              <a:solidFill>
                <a:srgbClr val="2D2F31"/>
              </a:solidFill>
              <a:effectLst/>
              <a:latin typeface="Udemy Sans"/>
            </a:endParaRPr>
          </a:p>
          <a:p>
            <a:pPr algn="l"/>
            <a:r>
              <a:rPr lang="en-US" b="0" i="0" dirty="0">
                <a:solidFill>
                  <a:srgbClr val="2D2F31"/>
                </a:solidFill>
                <a:effectLst/>
                <a:latin typeface="Udemy Sans"/>
              </a:rPr>
              <a:t>them accidentally or incorrectly.</a:t>
            </a:r>
          </a:p>
          <a:p>
            <a:pPr algn="l"/>
            <a:r>
              <a:rPr lang="en-US" b="0" i="0" dirty="0">
                <a:solidFill>
                  <a:srgbClr val="2D2F31"/>
                </a:solidFill>
                <a:effectLst/>
                <a:latin typeface="Udemy Sans"/>
              </a:rPr>
              <a:t>So the Unmount method gives you the ability to remove a Mount.</a:t>
            </a:r>
          </a:p>
          <a:p>
            <a:r>
              <a:rPr lang="en-US" b="0" dirty="0" err="1">
                <a:solidFill>
                  <a:srgbClr val="3B3B3B"/>
                </a:solidFill>
                <a:effectLst/>
                <a:highlight>
                  <a:srgbClr val="F6F7F9"/>
                </a:highlight>
                <a:latin typeface="Menlo"/>
              </a:rPr>
              <a:t>dbutils.fs.</a:t>
            </a:r>
            <a:r>
              <a:rPr lang="en-US" b="0" dirty="0" err="1">
                <a:solidFill>
                  <a:srgbClr val="795E26"/>
                </a:solidFill>
                <a:effectLst/>
                <a:highlight>
                  <a:srgbClr val="F6F7F9"/>
                </a:highlight>
                <a:latin typeface="Menlo"/>
              </a:rPr>
              <a:t>unmount</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/formula1dl/demo’</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to unmount</a:t>
            </a:r>
            <a:endParaRPr lang="en-US" b="0" i="0" dirty="0">
              <a:solidFill>
                <a:srgbClr val="2D2F31"/>
              </a:solidFill>
              <a:effectLst/>
              <a:highlight>
                <a:srgbClr val="C0C4FC"/>
              </a:highlight>
              <a:latin typeface="Udemy Sans"/>
            </a:endParaRPr>
          </a:p>
          <a:p>
            <a:pPr algn="l"/>
            <a:endParaRPr lang="en-US" dirty="0">
              <a:solidFill>
                <a:srgbClr val="2D2F31"/>
              </a:solidFill>
              <a:highlight>
                <a:srgbClr val="C0C4FC"/>
              </a:highlight>
              <a:latin typeface="Udemy Sans"/>
            </a:endParaRPr>
          </a:p>
          <a:p>
            <a:pPr algn="l"/>
            <a:endParaRPr lang="en-US" b="0" i="0" dirty="0">
              <a:solidFill>
                <a:srgbClr val="2D2F31"/>
              </a:solidFill>
              <a:effectLst/>
              <a:latin typeface="Udemy Sans"/>
            </a:endParaRPr>
          </a:p>
          <a:p>
            <a:endParaRPr lang="en-IN" b="0" dirty="0">
              <a:solidFill>
                <a:srgbClr val="3B3B3B"/>
              </a:solidFill>
              <a:effectLst/>
              <a:highlight>
                <a:srgbClr val="F6F7F9"/>
              </a:highlight>
              <a:latin typeface="Menlo"/>
            </a:endParaRPr>
          </a:p>
          <a:p>
            <a:pPr algn="l"/>
            <a:endParaRPr lang="en-IN" dirty="0"/>
          </a:p>
        </p:txBody>
      </p:sp>
    </p:spTree>
    <p:extLst>
      <p:ext uri="{BB962C8B-B14F-4D97-AF65-F5344CB8AC3E}">
        <p14:creationId xmlns:p14="http://schemas.microsoft.com/office/powerpoint/2010/main" val="1588727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4566-D423-751C-CBF1-0606DF0C0521}"/>
              </a:ext>
            </a:extLst>
          </p:cNvPr>
          <p:cNvSpPr>
            <a:spLocks noGrp="1"/>
          </p:cNvSpPr>
          <p:nvPr>
            <p:ph type="title"/>
          </p:nvPr>
        </p:nvSpPr>
        <p:spPr>
          <a:xfrm>
            <a:off x="0" y="0"/>
            <a:ext cx="11105322" cy="516835"/>
          </a:xfrm>
        </p:spPr>
        <p:txBody>
          <a:bodyPr>
            <a:normAutofit fontScale="90000"/>
          </a:bodyPr>
          <a:lstStyle/>
          <a:p>
            <a:r>
              <a:rPr lang="en-IN" sz="3200" b="1" u="sng" dirty="0"/>
              <a:t>Mount all three containers that we created for our projects</a:t>
            </a:r>
          </a:p>
        </p:txBody>
      </p:sp>
      <p:sp>
        <p:nvSpPr>
          <p:cNvPr id="3" name="Content Placeholder 2">
            <a:extLst>
              <a:ext uri="{FF2B5EF4-FFF2-40B4-BE49-F238E27FC236}">
                <a16:creationId xmlns:a16="http://schemas.microsoft.com/office/drawing/2014/main" id="{8144842A-2F10-81F2-D6C0-375D4272C4F2}"/>
              </a:ext>
            </a:extLst>
          </p:cNvPr>
          <p:cNvSpPr>
            <a:spLocks noGrp="1"/>
          </p:cNvSpPr>
          <p:nvPr>
            <p:ph idx="1"/>
          </p:nvPr>
        </p:nvSpPr>
        <p:spPr>
          <a:xfrm>
            <a:off x="0" y="516834"/>
            <a:ext cx="11353800" cy="6199651"/>
          </a:xfrm>
        </p:spPr>
        <p:txBody>
          <a:bodyPr>
            <a:normAutofit fontScale="85000" lnSpcReduction="20000"/>
          </a:bodyPr>
          <a:lstStyle/>
          <a:p>
            <a:pPr algn="l"/>
            <a:r>
              <a:rPr lang="en-US" dirty="0">
                <a:solidFill>
                  <a:srgbClr val="2D2F31"/>
                </a:solidFill>
                <a:highlight>
                  <a:srgbClr val="C0C4FC"/>
                </a:highlight>
                <a:latin typeface="Udemy Sans"/>
              </a:rPr>
              <a:t>W</a:t>
            </a:r>
            <a:r>
              <a:rPr lang="en-US" b="0" i="0" dirty="0">
                <a:solidFill>
                  <a:srgbClr val="2D2F31"/>
                </a:solidFill>
                <a:effectLst/>
                <a:highlight>
                  <a:srgbClr val="C0C4FC"/>
                </a:highlight>
                <a:latin typeface="Udemy Sans"/>
              </a:rPr>
              <a:t>e have three more containers that are required for our project, which are raw,</a:t>
            </a:r>
            <a:r>
              <a:rPr lang="en-US" dirty="0">
                <a:solidFill>
                  <a:srgbClr val="2D2F31"/>
                </a:solidFill>
                <a:highlight>
                  <a:srgbClr val="C0C4FC"/>
                </a:highlight>
                <a:latin typeface="Udemy Sans"/>
              </a:rPr>
              <a:t> </a:t>
            </a:r>
            <a:r>
              <a:rPr lang="en-US" b="0" i="0" dirty="0">
                <a:solidFill>
                  <a:srgbClr val="2D2F31"/>
                </a:solidFill>
                <a:effectLst/>
                <a:latin typeface="Udemy Sans"/>
              </a:rPr>
              <a:t>processed and presentation.</a:t>
            </a:r>
          </a:p>
          <a:p>
            <a:pPr algn="l"/>
            <a:r>
              <a:rPr lang="en-US" b="0" i="0" dirty="0">
                <a:solidFill>
                  <a:srgbClr val="2D2F31"/>
                </a:solidFill>
                <a:effectLst/>
                <a:latin typeface="Udemy Sans"/>
              </a:rPr>
              <a:t>Let's look at mounting them.</a:t>
            </a:r>
          </a:p>
          <a:p>
            <a:pPr algn="l"/>
            <a:r>
              <a:rPr lang="en-US" b="0" i="0" dirty="0">
                <a:solidFill>
                  <a:srgbClr val="2D2F31"/>
                </a:solidFill>
                <a:effectLst/>
                <a:latin typeface="Udemy Sans"/>
              </a:rPr>
              <a:t>We can simply copy the command here that we use to mount our demo container and replace that with a raw, processed and presentation.</a:t>
            </a:r>
          </a:p>
          <a:p>
            <a:pPr algn="l"/>
            <a:r>
              <a:rPr lang="en-US" b="0" i="0" dirty="0">
                <a:solidFill>
                  <a:srgbClr val="2D2F31"/>
                </a:solidFill>
                <a:effectLst/>
                <a:latin typeface="Udemy Sans"/>
              </a:rPr>
              <a:t>But we don't want to do that because that's a lot of duplication, and every time we mount a container, we copy the same code and make the corresponding changes.</a:t>
            </a:r>
          </a:p>
          <a:p>
            <a:pPr algn="l"/>
            <a:r>
              <a:rPr lang="en-US" b="0" i="0" dirty="0">
                <a:solidFill>
                  <a:srgbClr val="2D2F31"/>
                </a:solidFill>
                <a:effectLst/>
                <a:latin typeface="Udemy Sans"/>
              </a:rPr>
              <a:t>In a large project we will have a lot of storage accounts and containers.</a:t>
            </a:r>
          </a:p>
          <a:p>
            <a:pPr algn="l"/>
            <a:r>
              <a:rPr lang="en-US" b="0" i="0" dirty="0">
                <a:solidFill>
                  <a:srgbClr val="2D2F31"/>
                </a:solidFill>
                <a:effectLst/>
                <a:latin typeface="Udemy Sans"/>
              </a:rPr>
              <a:t>So instead of hard coding everything, we could simply create a Python function and call it with a parameter </a:t>
            </a:r>
            <a:r>
              <a:rPr lang="en-US" b="0" i="0" u="sng" dirty="0">
                <a:solidFill>
                  <a:srgbClr val="3B198F"/>
                </a:solidFill>
                <a:effectLst/>
                <a:latin typeface="Udemy Sans"/>
              </a:rPr>
              <a:t>such as storage account name and the container.</a:t>
            </a:r>
          </a:p>
          <a:p>
            <a:pPr algn="l"/>
            <a:endParaRPr lang="en-US" u="sng" dirty="0">
              <a:solidFill>
                <a:srgbClr val="3B198F"/>
              </a:solidFill>
              <a:latin typeface="Udemy Sans"/>
            </a:endParaRPr>
          </a:p>
          <a:p>
            <a:pPr algn="l"/>
            <a:r>
              <a:rPr lang="en-US" dirty="0">
                <a:solidFill>
                  <a:srgbClr val="2D2F31"/>
                </a:solidFill>
                <a:highlight>
                  <a:srgbClr val="C0C4FC"/>
                </a:highlight>
                <a:latin typeface="Udemy Sans"/>
              </a:rPr>
              <a:t>F</a:t>
            </a:r>
            <a:r>
              <a:rPr lang="en-US" b="0" i="0" dirty="0">
                <a:solidFill>
                  <a:srgbClr val="2D2F31"/>
                </a:solidFill>
                <a:effectLst/>
                <a:highlight>
                  <a:srgbClr val="C0C4FC"/>
                </a:highlight>
                <a:latin typeface="Udemy Sans"/>
              </a:rPr>
              <a:t>unctions in Python are just a set of reusable code which gets executed when </a:t>
            </a:r>
            <a:r>
              <a:rPr lang="en-US" b="0" i="0" dirty="0">
                <a:solidFill>
                  <a:srgbClr val="2D2F31"/>
                </a:solidFill>
                <a:effectLst/>
                <a:latin typeface="Udemy Sans"/>
              </a:rPr>
              <a:t>you call that function.</a:t>
            </a:r>
          </a:p>
          <a:p>
            <a:pPr algn="l"/>
            <a:r>
              <a:rPr lang="en-US" b="0" i="0" dirty="0">
                <a:solidFill>
                  <a:srgbClr val="2D2F31"/>
                </a:solidFill>
                <a:effectLst/>
                <a:latin typeface="Udemy Sans"/>
              </a:rPr>
              <a:t>Also, you can send parameters to a function and it can also return results back to you.</a:t>
            </a:r>
          </a:p>
          <a:p>
            <a:pPr algn="l"/>
            <a:r>
              <a:rPr lang="en-US" b="0" i="0" dirty="0">
                <a:solidFill>
                  <a:srgbClr val="2D2F31"/>
                </a:solidFill>
                <a:effectLst/>
                <a:latin typeface="Udemy Sans"/>
              </a:rPr>
              <a:t>In Python,</a:t>
            </a:r>
          </a:p>
          <a:p>
            <a:pPr algn="l"/>
            <a:r>
              <a:rPr lang="en-US" b="0" i="0" u="sng" dirty="0">
                <a:solidFill>
                  <a:srgbClr val="3B198F"/>
                </a:solidFill>
                <a:effectLst/>
                <a:highlight>
                  <a:srgbClr val="C0C4FC"/>
                </a:highlight>
                <a:latin typeface="Udemy Sans"/>
              </a:rPr>
              <a:t>a function is defined using the def keyword, and then you need to provide a name for the function.</a:t>
            </a:r>
            <a:endParaRPr lang="en-US" b="0" i="0" u="sng" dirty="0">
              <a:solidFill>
                <a:srgbClr val="3B198F"/>
              </a:solidFill>
              <a:effectLst/>
              <a:latin typeface="Udemy Sans"/>
            </a:endParaRPr>
          </a:p>
          <a:p>
            <a:pPr algn="l"/>
            <a:r>
              <a:rPr lang="en-US" b="0" i="0" u="sng" dirty="0">
                <a:solidFill>
                  <a:srgbClr val="3B198F"/>
                </a:solidFill>
                <a:effectLst/>
                <a:latin typeface="Udemy Sans"/>
              </a:rPr>
              <a:t> name of the function </a:t>
            </a:r>
            <a:r>
              <a:rPr lang="en-US" b="0" i="0" u="sng" dirty="0">
                <a:solidFill>
                  <a:srgbClr val="3B198F"/>
                </a:solidFill>
                <a:effectLst/>
                <a:latin typeface="Udemy Sans"/>
                <a:sym typeface="Wingdings" panose="05000000000000000000" pitchFamily="2" charset="2"/>
              </a:rPr>
              <a:t></a:t>
            </a:r>
            <a:r>
              <a:rPr lang="en-IN" b="0" dirty="0">
                <a:solidFill>
                  <a:srgbClr val="795E26"/>
                </a:solidFill>
                <a:effectLst/>
                <a:highlight>
                  <a:srgbClr val="F6F7F9"/>
                </a:highlight>
                <a:latin typeface="Menlo"/>
              </a:rPr>
              <a:t> </a:t>
            </a:r>
            <a:r>
              <a:rPr lang="en-IN" b="0" dirty="0" err="1">
                <a:solidFill>
                  <a:srgbClr val="795E26"/>
                </a:solidFill>
                <a:effectLst/>
                <a:highlight>
                  <a:srgbClr val="F6F7F9"/>
                </a:highlight>
                <a:latin typeface="Menlo"/>
              </a:rPr>
              <a:t>mount_adls</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783336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C0255-34AE-248B-9AC2-AB53D4BE1011}"/>
              </a:ext>
            </a:extLst>
          </p:cNvPr>
          <p:cNvSpPr>
            <a:spLocks noGrp="1"/>
          </p:cNvSpPr>
          <p:nvPr>
            <p:ph idx="1"/>
          </p:nvPr>
        </p:nvSpPr>
        <p:spPr>
          <a:xfrm>
            <a:off x="0" y="0"/>
            <a:ext cx="12324522" cy="6858000"/>
          </a:xfrm>
        </p:spPr>
        <p:txBody>
          <a:bodyPr>
            <a:normAutofit fontScale="47500" lnSpcReduction="20000"/>
          </a:bodyPr>
          <a:lstStyle/>
          <a:p>
            <a:pPr algn="l"/>
            <a:r>
              <a:rPr lang="en-IN" b="0" dirty="0">
                <a:solidFill>
                  <a:srgbClr val="0A6FBF"/>
                </a:solidFill>
                <a:effectLst/>
                <a:highlight>
                  <a:srgbClr val="F6F7F9"/>
                </a:highlight>
                <a:latin typeface="Menlo"/>
              </a:rPr>
              <a:t>def</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mount_adls</a:t>
            </a:r>
            <a:r>
              <a:rPr lang="en-IN" b="0" dirty="0">
                <a:solidFill>
                  <a:srgbClr val="3B3B3B"/>
                </a:solidFill>
                <a:effectLst/>
                <a:highlight>
                  <a:srgbClr val="F6F7F9"/>
                </a:highlight>
                <a:latin typeface="Menlo"/>
              </a:rPr>
              <a:t>(</a:t>
            </a:r>
            <a:r>
              <a:rPr lang="en-IN" b="0" dirty="0" err="1">
                <a:solidFill>
                  <a:srgbClr val="001080"/>
                </a:solidFill>
                <a:effectLst/>
                <a:highlight>
                  <a:srgbClr val="F6F7F9"/>
                </a:highlight>
                <a:latin typeface="Menlo"/>
              </a:rPr>
              <a:t>storage_account_name</a:t>
            </a: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container_name</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 two parameters as a set and I'm going to call them as storage account name and container</a:t>
            </a:r>
            <a:r>
              <a:rPr lang="en-US" u="sng" dirty="0">
                <a:solidFill>
                  <a:srgbClr val="3B198F"/>
                </a:solidFill>
                <a:highlight>
                  <a:srgbClr val="C0C4FC"/>
                </a:highlight>
                <a:latin typeface="Udemy Sans"/>
              </a:rPr>
              <a:t> </a:t>
            </a:r>
            <a:r>
              <a:rPr lang="en-US" b="0" i="0" dirty="0">
                <a:solidFill>
                  <a:srgbClr val="2D2F31"/>
                </a:solidFill>
                <a:effectLst/>
                <a:latin typeface="Udemy Sans"/>
              </a:rPr>
              <a:t>name.</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Get secrets from Key Vault</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'formula1-app-client-id'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tenant_id</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'formula1-app-tenant-id'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'formula1-app-client-secret'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Set spark configurations</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"https</a:t>
            </a:r>
            <a:r>
              <a:rPr lang="en-IN" b="0" dirty="0">
                <a:solidFill>
                  <a:srgbClr val="C72E0F"/>
                </a:solidFill>
                <a:effectLst/>
                <a:highlight>
                  <a:srgbClr val="F6F7F9"/>
                </a:highlight>
                <a:latin typeface="Menlo"/>
              </a:rPr>
              <a:t>://login.microsoftonline.com/</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tenant_id</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/oauth2/token"</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Unmount the mount point if it already exists</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if</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any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mount.mountPoint</a:t>
            </a:r>
            <a:r>
              <a:rPr lang="en-IN" b="0" dirty="0">
                <a:solidFill>
                  <a:srgbClr val="3B3B3B"/>
                </a:solidFill>
                <a:effectLst/>
                <a:highlight>
                  <a:srgbClr val="F6F7F9"/>
                </a:highlight>
                <a:latin typeface="Menlo"/>
              </a:rPr>
              <a:t> </a:t>
            </a:r>
            <a:r>
              <a:rPr lang="en-IN" b="0" dirty="0">
                <a:solidFill>
                  <a:srgbClr val="000000"/>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for</a:t>
            </a:r>
            <a:r>
              <a:rPr lang="en-IN" b="0" dirty="0">
                <a:solidFill>
                  <a:srgbClr val="3B3B3B"/>
                </a:solidFill>
                <a:effectLst/>
                <a:highlight>
                  <a:srgbClr val="F6F7F9"/>
                </a:highlight>
                <a:latin typeface="Menlo"/>
              </a:rPr>
              <a:t> mount </a:t>
            </a:r>
            <a:r>
              <a:rPr lang="en-IN" b="0" dirty="0">
                <a:solidFill>
                  <a:srgbClr val="0A6FBF"/>
                </a:solidFill>
                <a:effectLst/>
                <a:highlight>
                  <a:srgbClr val="F6F7F9"/>
                </a:highlight>
                <a:latin typeface="Menlo"/>
              </a:rPr>
              <a:t>in</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unmount</a:t>
            </a:r>
            <a:r>
              <a:rPr lang="en-IN" b="0" dirty="0">
                <a:solidFill>
                  <a:srgbClr val="3B3B3B"/>
                </a:solidFill>
                <a:effectLst/>
                <a:highlight>
                  <a:srgbClr val="F6F7F9"/>
                </a:highlight>
                <a:latin typeface="Menlo"/>
              </a:rPr>
              <a:t>(</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Mount the storage account container</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source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.dfs.core.windows.net/"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configs)</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mounts (</a:t>
            </a:r>
            <a:r>
              <a:rPr lang="en-IN" b="0" dirty="0" err="1">
                <a:solidFill>
                  <a:srgbClr val="3B3B3B"/>
                </a:solidFill>
                <a:effectLst/>
                <a:highlight>
                  <a:srgbClr val="F6F7F9"/>
                </a:highlight>
                <a:latin typeface="Menlo"/>
                <a:sym typeface="Wingdings" panose="05000000000000000000" pitchFamily="2" charset="2"/>
              </a:rPr>
              <a:t>i.e</a:t>
            </a:r>
            <a:r>
              <a:rPr lang="en-IN" b="0" dirty="0">
                <a:solidFill>
                  <a:srgbClr val="3B3B3B"/>
                </a:solidFill>
                <a:effectLst/>
                <a:highlight>
                  <a:srgbClr val="F6F7F9"/>
                </a:highlight>
                <a:latin typeface="Menlo"/>
                <a:sym typeface="Wingdings" panose="05000000000000000000" pitchFamily="2" charset="2"/>
              </a:rPr>
              <a:t> provides list of mounts)</a:t>
            </a: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118252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ED96-1519-0484-7340-A96831F8C260}"/>
              </a:ext>
            </a:extLst>
          </p:cNvPr>
          <p:cNvSpPr>
            <a:spLocks noGrp="1"/>
          </p:cNvSpPr>
          <p:nvPr>
            <p:ph type="title"/>
          </p:nvPr>
        </p:nvSpPr>
        <p:spPr/>
        <p:txBody>
          <a:bodyPr/>
          <a:lstStyle/>
          <a:p>
            <a:r>
              <a:rPr lang="en-IN" dirty="0"/>
              <a:t>Section 9: </a:t>
            </a:r>
            <a:r>
              <a:rPr lang="en-IN"/>
              <a:t>Formula1 Project</a:t>
            </a:r>
          </a:p>
        </p:txBody>
      </p:sp>
      <p:sp>
        <p:nvSpPr>
          <p:cNvPr id="3" name="Content Placeholder 2">
            <a:extLst>
              <a:ext uri="{FF2B5EF4-FFF2-40B4-BE49-F238E27FC236}">
                <a16:creationId xmlns:a16="http://schemas.microsoft.com/office/drawing/2014/main" id="{DF1F7587-505B-5519-1318-1A1842AB5125}"/>
              </a:ext>
            </a:extLst>
          </p:cNvPr>
          <p:cNvSpPr>
            <a:spLocks noGrp="1"/>
          </p:cNvSpPr>
          <p:nvPr>
            <p:ph idx="1"/>
          </p:nvPr>
        </p:nvSpPr>
        <p:spPr/>
        <p:txBody>
          <a:bodyPr/>
          <a:lstStyle/>
          <a:p>
            <a:r>
              <a:rPr lang="en-IN" dirty="0"/>
              <a:t>FAE </a:t>
            </a:r>
            <a:r>
              <a:rPr lang="en-IN" dirty="0">
                <a:sym typeface="Wingdings" panose="05000000000000000000" pitchFamily="2" charset="2"/>
              </a:rPr>
              <a:t> Federation Internationale de </a:t>
            </a:r>
            <a:r>
              <a:rPr lang="en-IN" dirty="0" err="1">
                <a:sym typeface="Wingdings" panose="05000000000000000000" pitchFamily="2" charset="2"/>
              </a:rPr>
              <a:t>l’Automobile</a:t>
            </a:r>
            <a:r>
              <a:rPr lang="en-IN" dirty="0">
                <a:sym typeface="Wingdings" panose="05000000000000000000" pitchFamily="2" charset="2"/>
              </a:rPr>
              <a:t> </a:t>
            </a:r>
          </a:p>
          <a:p>
            <a:r>
              <a:rPr lang="en-IN" dirty="0">
                <a:sym typeface="Wingdings" panose="05000000000000000000" pitchFamily="2" charset="2"/>
              </a:rPr>
              <a:t>Association Stablished in 1947</a:t>
            </a:r>
          </a:p>
          <a:p>
            <a:r>
              <a:rPr lang="en-IN" dirty="0">
                <a:sym typeface="Wingdings" panose="05000000000000000000" pitchFamily="2" charset="2"/>
              </a:rPr>
              <a:t>Formula1  </a:t>
            </a:r>
            <a:r>
              <a:rPr lang="en-IN" dirty="0" err="1">
                <a:sym typeface="Wingdings" panose="05000000000000000000" pitchFamily="2" charset="2"/>
              </a:rPr>
              <a:t>Inetiay</a:t>
            </a:r>
            <a:r>
              <a:rPr lang="en-IN" dirty="0">
                <a:sym typeface="Wingdings" panose="05000000000000000000" pitchFamily="2" charset="2"/>
              </a:rPr>
              <a:t> rule was that the capacity of engine is only 2.5 feet capacity and naturally </a:t>
            </a:r>
            <a:r>
              <a:rPr lang="en-IN" dirty="0" err="1">
                <a:sym typeface="Wingdings" panose="05000000000000000000" pitchFamily="2" charset="2"/>
              </a:rPr>
              <a:t>asparit</a:t>
            </a:r>
            <a:r>
              <a:rPr lang="en-IN" dirty="0">
                <a:sym typeface="Wingdings" panose="05000000000000000000" pitchFamily="2" charset="2"/>
              </a:rPr>
              <a:t>.</a:t>
            </a:r>
          </a:p>
          <a:p>
            <a:pPr algn="l"/>
            <a:r>
              <a:rPr lang="en-IN" dirty="0">
                <a:hlinkClick r:id="rId2"/>
              </a:rPr>
              <a:t>Formula1 Data Source</a:t>
            </a:r>
            <a:r>
              <a:rPr lang="en-IN" dirty="0"/>
              <a:t> </a:t>
            </a:r>
            <a:r>
              <a:rPr lang="en-IN" dirty="0">
                <a:sym typeface="Wingdings" panose="05000000000000000000" pitchFamily="2" charset="2"/>
              </a:rPr>
              <a:t> </a:t>
            </a:r>
            <a:r>
              <a:rPr lang="en-US" b="0" i="0" u="sng" dirty="0">
                <a:effectLst/>
                <a:highlight>
                  <a:srgbClr val="FFFFFF"/>
                </a:highlight>
                <a:latin typeface="-apple-system"/>
                <a:hlinkClick r:id="rId3"/>
              </a:rPr>
              <a:t>download the database tables in CSV format</a:t>
            </a:r>
            <a:r>
              <a:rPr lang="en-US" b="0" i="0" dirty="0">
                <a:solidFill>
                  <a:srgbClr val="000000"/>
                </a:solidFill>
                <a:effectLst/>
                <a:highlight>
                  <a:srgbClr val="FFFFFF"/>
                </a:highlight>
                <a:latin typeface="-apple-system"/>
              </a:rPr>
              <a:t>  </a:t>
            </a:r>
            <a:r>
              <a:rPr lang="en-US" b="0" i="0" dirty="0">
                <a:solidFill>
                  <a:srgbClr val="000000"/>
                </a:solidFill>
                <a:effectLst/>
                <a:highlight>
                  <a:srgbClr val="FFFFFF"/>
                </a:highlight>
                <a:latin typeface="-apple-system"/>
                <a:sym typeface="Wingdings" panose="05000000000000000000" pitchFamily="2" charset="2"/>
              </a:rPr>
              <a:t> </a:t>
            </a:r>
            <a:r>
              <a:rPr lang="en-IN" b="0" i="0" u="sng" dirty="0">
                <a:effectLst/>
                <a:highlight>
                  <a:srgbClr val="FFFFFF"/>
                </a:highlight>
                <a:latin typeface="-apple-system"/>
                <a:hlinkClick r:id="rId4"/>
              </a:rPr>
              <a:t>f1db_csv.zip</a:t>
            </a:r>
            <a:r>
              <a:rPr lang="en-IN" b="0" i="0" u="sng" dirty="0">
                <a:effectLst/>
                <a:highlight>
                  <a:srgbClr val="FFFFFF"/>
                </a:highlight>
                <a:latin typeface="-apple-system"/>
              </a:rPr>
              <a:t>  </a:t>
            </a:r>
            <a:r>
              <a:rPr lang="en-IN" b="0" i="0" u="sng" dirty="0">
                <a:effectLst/>
                <a:highlight>
                  <a:srgbClr val="FFFFFF"/>
                </a:highlight>
                <a:latin typeface="-apple-system"/>
                <a:sym typeface="Wingdings" panose="05000000000000000000" pitchFamily="2" charset="2"/>
              </a:rPr>
              <a:t> </a:t>
            </a:r>
            <a:r>
              <a:rPr lang="en-US" b="0" i="0" dirty="0">
                <a:solidFill>
                  <a:srgbClr val="2D2F31"/>
                </a:solidFill>
                <a:effectLst/>
                <a:latin typeface="Udemy Sans"/>
              </a:rPr>
              <a:t>this zip file contains all the data in a CSV format. </a:t>
            </a:r>
            <a:r>
              <a:rPr lang="en-US" b="0" i="0" u="sng" dirty="0">
                <a:solidFill>
                  <a:srgbClr val="3B198F"/>
                </a:solidFill>
                <a:effectLst/>
                <a:latin typeface="Udemy Sans"/>
              </a:rPr>
              <a:t>So that includes all the race data starting from 1950 onwards up to now, like last week.</a:t>
            </a:r>
          </a:p>
          <a:p>
            <a:endParaRPr lang="en-IN" dirty="0">
              <a:sym typeface="Wingdings" panose="05000000000000000000" pitchFamily="2" charset="2"/>
            </a:endParaRPr>
          </a:p>
        </p:txBody>
      </p:sp>
    </p:spTree>
    <p:extLst>
      <p:ext uri="{BB962C8B-B14F-4D97-AF65-F5344CB8AC3E}">
        <p14:creationId xmlns:p14="http://schemas.microsoft.com/office/powerpoint/2010/main" val="36732061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9BF1-D4B1-4D1A-E734-E6203FBC08B1}"/>
              </a:ext>
            </a:extLst>
          </p:cNvPr>
          <p:cNvSpPr>
            <a:spLocks noGrp="1"/>
          </p:cNvSpPr>
          <p:nvPr>
            <p:ph type="title"/>
          </p:nvPr>
        </p:nvSpPr>
        <p:spPr>
          <a:xfrm>
            <a:off x="0" y="92982"/>
            <a:ext cx="10515600" cy="843189"/>
          </a:xfrm>
        </p:spPr>
        <p:txBody>
          <a:bodyPr/>
          <a:lstStyle/>
          <a:p>
            <a:r>
              <a:rPr lang="en-US" b="0" i="0" dirty="0">
                <a:solidFill>
                  <a:srgbClr val="2D2F31"/>
                </a:solidFill>
                <a:effectLst/>
                <a:highlight>
                  <a:srgbClr val="C0C4FC"/>
                </a:highlight>
                <a:latin typeface="Udemy Sans"/>
              </a:rPr>
              <a:t>Microsoft page to find solution ideas.</a:t>
            </a:r>
            <a:endParaRPr lang="en-IN" dirty="0"/>
          </a:p>
        </p:txBody>
      </p:sp>
      <p:sp>
        <p:nvSpPr>
          <p:cNvPr id="3" name="Content Placeholder 2">
            <a:extLst>
              <a:ext uri="{FF2B5EF4-FFF2-40B4-BE49-F238E27FC236}">
                <a16:creationId xmlns:a16="http://schemas.microsoft.com/office/drawing/2014/main" id="{873ED8C8-2166-B7A2-D21A-8E0CB7D6779D}"/>
              </a:ext>
            </a:extLst>
          </p:cNvPr>
          <p:cNvSpPr>
            <a:spLocks noGrp="1"/>
          </p:cNvSpPr>
          <p:nvPr>
            <p:ph idx="1"/>
          </p:nvPr>
        </p:nvSpPr>
        <p:spPr/>
        <p:txBody>
          <a:bodyPr/>
          <a:lstStyle/>
          <a:p>
            <a:pPr algn="l"/>
            <a:r>
              <a:rPr lang="en-IN" b="1" i="0" dirty="0">
                <a:solidFill>
                  <a:srgbClr val="FFFF00"/>
                </a:solidFill>
                <a:effectLst/>
                <a:highlight>
                  <a:srgbClr val="005BA1"/>
                </a:highlight>
                <a:latin typeface="Segoe UI" panose="020B0502040204020203" pitchFamily="34" charset="0"/>
                <a:hlinkClick r:id="rId2">
                  <a:extLst>
                    <a:ext uri="{A12FA001-AC4F-418D-AE19-62706E023703}">
                      <ahyp:hlinkClr xmlns:ahyp="http://schemas.microsoft.com/office/drawing/2018/hyperlinkcolor" val="tx"/>
                    </a:ext>
                  </a:extLst>
                </a:hlinkClick>
              </a:rPr>
              <a:t>Azure Architecture </a:t>
            </a:r>
            <a:r>
              <a:rPr lang="en-IN" b="1" i="0" dirty="0" err="1">
                <a:solidFill>
                  <a:srgbClr val="FFFF00"/>
                </a:solidFill>
                <a:effectLst/>
                <a:highlight>
                  <a:srgbClr val="005BA1"/>
                </a:highlight>
                <a:latin typeface="Segoe UI" panose="020B0502040204020203" pitchFamily="34" charset="0"/>
                <a:hlinkClick r:id="rId2">
                  <a:extLst>
                    <a:ext uri="{A12FA001-AC4F-418D-AE19-62706E023703}">
                      <ahyp:hlinkClr xmlns:ahyp="http://schemas.microsoft.com/office/drawing/2018/hyperlinkcolor" val="tx"/>
                    </a:ext>
                  </a:extLst>
                </a:hlinkClick>
              </a:rPr>
              <a:t>Center</a:t>
            </a:r>
            <a:r>
              <a:rPr lang="en-IN" b="1" i="0" dirty="0">
                <a:solidFill>
                  <a:srgbClr val="FFFF00"/>
                </a:solidFill>
                <a:effectLst/>
                <a:highlight>
                  <a:srgbClr val="005BA1"/>
                </a:highlight>
                <a:latin typeface="Segoe UI" panose="020B0502040204020203" pitchFamily="34" charset="0"/>
              </a:rPr>
              <a:t> </a:t>
            </a:r>
            <a:r>
              <a:rPr lang="en-IN" b="1" i="0" dirty="0">
                <a:solidFill>
                  <a:srgbClr val="FFFFFF"/>
                </a:solidFill>
                <a:effectLst/>
                <a:highlight>
                  <a:srgbClr val="005BA1"/>
                </a:highlight>
                <a:latin typeface="Segoe UI" panose="020B0502040204020203" pitchFamily="34" charset="0"/>
                <a:sym typeface="Wingdings" panose="05000000000000000000" pitchFamily="2" charset="2"/>
              </a:rPr>
              <a:t> </a:t>
            </a:r>
            <a:r>
              <a:rPr lang="en-US" b="0" i="0" dirty="0">
                <a:solidFill>
                  <a:srgbClr val="2D2F31"/>
                </a:solidFill>
                <a:effectLst/>
                <a:latin typeface="Udemy Sans"/>
              </a:rPr>
              <a:t>So this is the Azure Architecture Center, where you can find plenty of resources which will help you </a:t>
            </a:r>
            <a:r>
              <a:rPr lang="en-US" b="0" i="0" u="sng" dirty="0">
                <a:solidFill>
                  <a:srgbClr val="3B198F"/>
                </a:solidFill>
                <a:effectLst/>
                <a:latin typeface="Udemy Sans"/>
              </a:rPr>
              <a:t>identify solution architectures and design your data solutions.</a:t>
            </a:r>
          </a:p>
          <a:p>
            <a:r>
              <a:rPr lang="en-IN" b="0" i="0" dirty="0">
                <a:solidFill>
                  <a:srgbClr val="2D2F31"/>
                </a:solidFill>
                <a:effectLst/>
                <a:highlight>
                  <a:srgbClr val="C0C4FC"/>
                </a:highlight>
                <a:latin typeface="Udemy Sans"/>
                <a:hlinkClick r:id="rId3"/>
              </a:rPr>
              <a:t> Browse Azure Architectures </a:t>
            </a:r>
            <a:endParaRPr lang="en-IN" b="0" i="0" dirty="0">
              <a:solidFill>
                <a:srgbClr val="2D2F31"/>
              </a:solidFill>
              <a:effectLst/>
              <a:highlight>
                <a:srgbClr val="C0C4FC"/>
              </a:highlight>
              <a:latin typeface="Udemy Sans"/>
            </a:endParaRPr>
          </a:p>
          <a:p>
            <a:r>
              <a:rPr lang="en-IN" b="0" i="0" dirty="0">
                <a:solidFill>
                  <a:srgbClr val="2D2F31"/>
                </a:solidFill>
                <a:effectLst/>
                <a:highlight>
                  <a:srgbClr val="C0C4FC"/>
                </a:highlight>
                <a:latin typeface="Udemy Sans"/>
                <a:hlinkClick r:id="rId4"/>
              </a:rPr>
              <a:t>Databricks Blog</a:t>
            </a:r>
            <a:endParaRPr lang="en-IN" b="1" i="0" dirty="0">
              <a:solidFill>
                <a:srgbClr val="FFFFFF"/>
              </a:solidFill>
              <a:effectLst/>
              <a:highlight>
                <a:srgbClr val="005BA1"/>
              </a:highlight>
              <a:latin typeface="Segoe UI" panose="020B0502040204020203" pitchFamily="34" charset="0"/>
            </a:endParaRPr>
          </a:p>
        </p:txBody>
      </p:sp>
    </p:spTree>
    <p:extLst>
      <p:ext uri="{BB962C8B-B14F-4D97-AF65-F5344CB8AC3E}">
        <p14:creationId xmlns:p14="http://schemas.microsoft.com/office/powerpoint/2010/main" val="311570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69CC0A-96AF-910A-6D9D-7D6AB8BA7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515600" cy="1350438"/>
          </a:xfrm>
        </p:spPr>
      </p:pic>
      <p:sp>
        <p:nvSpPr>
          <p:cNvPr id="6" name="TextBox 5">
            <a:extLst>
              <a:ext uri="{FF2B5EF4-FFF2-40B4-BE49-F238E27FC236}">
                <a16:creationId xmlns:a16="http://schemas.microsoft.com/office/drawing/2014/main" id="{AC49F99D-38C5-4D2A-4CB6-CC249C863CDB}"/>
              </a:ext>
            </a:extLst>
          </p:cNvPr>
          <p:cNvSpPr txBox="1"/>
          <p:nvPr/>
        </p:nvSpPr>
        <p:spPr>
          <a:xfrm>
            <a:off x="675862" y="1212574"/>
            <a:ext cx="8533746" cy="1200329"/>
          </a:xfrm>
          <a:prstGeom prst="rect">
            <a:avLst/>
          </a:prstGeom>
          <a:noFill/>
        </p:spPr>
        <p:txBody>
          <a:bodyPr wrap="none" rtlCol="0">
            <a:spAutoFit/>
          </a:bodyPr>
          <a:lstStyle/>
          <a:p>
            <a:pPr algn="l"/>
            <a:r>
              <a:rPr lang="en-US" b="0" i="0" dirty="0">
                <a:solidFill>
                  <a:srgbClr val="2D2F31"/>
                </a:solidFill>
                <a:effectLst/>
                <a:latin typeface="Udemy Sans"/>
              </a:rPr>
              <a:t>As we said, a Notebook is a collection of cells that run commands on a Databricks Cluster.</a:t>
            </a:r>
          </a:p>
          <a:p>
            <a:pPr algn="l"/>
            <a:r>
              <a:rPr lang="en-US" b="0" i="0" dirty="0">
                <a:solidFill>
                  <a:srgbClr val="2D2F31"/>
                </a:solidFill>
                <a:effectLst/>
                <a:latin typeface="Udemy Sans"/>
              </a:rPr>
              <a:t>As you can see, we've got one cell here.</a:t>
            </a:r>
          </a:p>
          <a:p>
            <a:pPr algn="l"/>
            <a:r>
              <a:rPr lang="en-US" b="0" i="0" dirty="0">
                <a:solidFill>
                  <a:srgbClr val="2D2F31"/>
                </a:solidFill>
                <a:effectLst/>
                <a:highlight>
                  <a:srgbClr val="C0C4FC"/>
                </a:highlight>
                <a:latin typeface="Udemy Sans"/>
              </a:rPr>
              <a:t>You can add new cells by clicking the plus button here.</a:t>
            </a:r>
            <a:endParaRPr lang="en-US" b="0" i="0" dirty="0">
              <a:solidFill>
                <a:srgbClr val="2D2F31"/>
              </a:solidFill>
              <a:effectLst/>
              <a:latin typeface="Udemy Sans"/>
            </a:endParaRPr>
          </a:p>
          <a:p>
            <a:endParaRPr lang="en-IN" dirty="0"/>
          </a:p>
        </p:txBody>
      </p:sp>
      <p:pic>
        <p:nvPicPr>
          <p:cNvPr id="8" name="Picture 7">
            <a:extLst>
              <a:ext uri="{FF2B5EF4-FFF2-40B4-BE49-F238E27FC236}">
                <a16:creationId xmlns:a16="http://schemas.microsoft.com/office/drawing/2014/main" id="{778129A0-A68B-091F-4395-969E3CEA4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27" y="2283947"/>
            <a:ext cx="3337849" cy="5311600"/>
          </a:xfrm>
          <a:prstGeom prst="rect">
            <a:avLst/>
          </a:prstGeom>
        </p:spPr>
      </p:pic>
      <p:sp>
        <p:nvSpPr>
          <p:cNvPr id="9" name="TextBox 8">
            <a:extLst>
              <a:ext uri="{FF2B5EF4-FFF2-40B4-BE49-F238E27FC236}">
                <a16:creationId xmlns:a16="http://schemas.microsoft.com/office/drawing/2014/main" id="{10509FE2-F3CC-214A-FFDD-0CD93696B551}"/>
              </a:ext>
            </a:extLst>
          </p:cNvPr>
          <p:cNvSpPr txBox="1"/>
          <p:nvPr/>
        </p:nvSpPr>
        <p:spPr>
          <a:xfrm>
            <a:off x="1686339" y="5148470"/>
            <a:ext cx="7994881" cy="1200329"/>
          </a:xfrm>
          <a:prstGeom prst="rect">
            <a:avLst/>
          </a:prstGeom>
          <a:noFill/>
        </p:spPr>
        <p:txBody>
          <a:bodyPr wrap="none" rtlCol="0">
            <a:spAutoFit/>
          </a:bodyPr>
          <a:lstStyle/>
          <a:p>
            <a:pPr algn="l"/>
            <a:r>
              <a:rPr lang="en-US" b="0" i="0" dirty="0">
                <a:solidFill>
                  <a:srgbClr val="2D2F31"/>
                </a:solidFill>
                <a:effectLst/>
                <a:latin typeface="Udemy Sans"/>
              </a:rPr>
              <a:t>Let's click Clone and call the new notebook as Notebooks Copy.</a:t>
            </a:r>
          </a:p>
          <a:p>
            <a:pPr algn="l"/>
            <a:r>
              <a:rPr lang="en-US" b="0" i="0" dirty="0">
                <a:solidFill>
                  <a:srgbClr val="2D2F31"/>
                </a:solidFill>
                <a:effectLst/>
                <a:latin typeface="Udemy Sans"/>
              </a:rPr>
              <a:t>So what that does is it's going to clone this notebook and create a duplicate of that.</a:t>
            </a:r>
          </a:p>
          <a:p>
            <a:pPr algn="l"/>
            <a:r>
              <a:rPr lang="en-US" b="0" i="0" dirty="0">
                <a:solidFill>
                  <a:srgbClr val="2D2F31"/>
                </a:solidFill>
                <a:effectLst/>
                <a:highlight>
                  <a:srgbClr val="C0C4FC"/>
                </a:highlight>
                <a:latin typeface="Udemy Sans"/>
              </a:rPr>
              <a:t>And you have the choice to put the notebook into whichever folder you want it to.</a:t>
            </a:r>
            <a:endParaRPr lang="en-US" b="0" i="0" dirty="0">
              <a:solidFill>
                <a:srgbClr val="2D2F31"/>
              </a:solidFill>
              <a:effectLst/>
              <a:latin typeface="Udemy Sans"/>
            </a:endParaRPr>
          </a:p>
          <a:p>
            <a:endParaRPr lang="en-IN" dirty="0"/>
          </a:p>
        </p:txBody>
      </p:sp>
      <p:sp>
        <p:nvSpPr>
          <p:cNvPr id="10" name="TextBox 9">
            <a:extLst>
              <a:ext uri="{FF2B5EF4-FFF2-40B4-BE49-F238E27FC236}">
                <a16:creationId xmlns:a16="http://schemas.microsoft.com/office/drawing/2014/main" id="{A1FCA480-7628-3C28-4044-8D65F31FED4F}"/>
              </a:ext>
            </a:extLst>
          </p:cNvPr>
          <p:cNvSpPr txBox="1"/>
          <p:nvPr/>
        </p:nvSpPr>
        <p:spPr>
          <a:xfrm>
            <a:off x="4621696" y="4780722"/>
            <a:ext cx="3625929" cy="369332"/>
          </a:xfrm>
          <a:prstGeom prst="rect">
            <a:avLst/>
          </a:prstGeom>
          <a:noFill/>
        </p:spPr>
        <p:txBody>
          <a:bodyPr wrap="none" rtlCol="0">
            <a:spAutoFit/>
          </a:bodyPr>
          <a:lstStyle/>
          <a:p>
            <a:r>
              <a:rPr lang="en-IN" dirty="0"/>
              <a:t>Clone creates the copy of notebook. </a:t>
            </a:r>
          </a:p>
        </p:txBody>
      </p:sp>
    </p:spTree>
    <p:extLst>
      <p:ext uri="{BB962C8B-B14F-4D97-AF65-F5344CB8AC3E}">
        <p14:creationId xmlns:p14="http://schemas.microsoft.com/office/powerpoint/2010/main" val="426226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7B6BE3DC-D1F1-1C38-2B8A-824AEB4A6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3" y="82213"/>
            <a:ext cx="4404742" cy="1874682"/>
          </a:xfrm>
          <a:prstGeom prst="rect">
            <a:avLst/>
          </a:prstGeom>
        </p:spPr>
      </p:pic>
      <p:sp>
        <p:nvSpPr>
          <p:cNvPr id="13" name="TextBox 12">
            <a:extLst>
              <a:ext uri="{FF2B5EF4-FFF2-40B4-BE49-F238E27FC236}">
                <a16:creationId xmlns:a16="http://schemas.microsoft.com/office/drawing/2014/main" id="{9E7DA8E7-EB51-12E2-86F6-D412E2DD744B}"/>
              </a:ext>
            </a:extLst>
          </p:cNvPr>
          <p:cNvSpPr txBox="1"/>
          <p:nvPr/>
        </p:nvSpPr>
        <p:spPr>
          <a:xfrm>
            <a:off x="3470795" y="82213"/>
            <a:ext cx="8177866" cy="5909310"/>
          </a:xfrm>
          <a:prstGeom prst="rect">
            <a:avLst/>
          </a:prstGeom>
          <a:noFill/>
        </p:spPr>
        <p:txBody>
          <a:bodyPr wrap="square" rtlCol="0">
            <a:spAutoFit/>
          </a:bodyPr>
          <a:lstStyle/>
          <a:p>
            <a:pPr algn="l"/>
            <a:r>
              <a:rPr lang="en-US" b="0" i="0" dirty="0">
                <a:solidFill>
                  <a:srgbClr val="2D2F31"/>
                </a:solidFill>
                <a:effectLst/>
                <a:latin typeface="Udemy Sans"/>
              </a:rPr>
              <a:t>You can export the notebook in any of these four format specified here.</a:t>
            </a:r>
          </a:p>
          <a:p>
            <a:pPr algn="l"/>
            <a:endParaRPr lang="en-US" b="0" i="0" dirty="0">
              <a:solidFill>
                <a:srgbClr val="2D2F31"/>
              </a:solidFill>
              <a:effectLst/>
              <a:latin typeface="Udemy Sans"/>
            </a:endParaRPr>
          </a:p>
          <a:p>
            <a:pPr algn="l"/>
            <a:r>
              <a:rPr lang="en-US" b="0" i="0" dirty="0">
                <a:solidFill>
                  <a:srgbClr val="2D2F31"/>
                </a:solidFill>
                <a:effectLst/>
                <a:latin typeface="Udemy Sans"/>
              </a:rPr>
              <a:t>1) If you're not familiar with the DBC file format, that's the Databricks Binary File format, which allows us to export not only individual notebooks, you can also export the entire folder and also it can contain </a:t>
            </a:r>
            <a:r>
              <a:rPr lang="en-US" b="0" i="0" u="sng" dirty="0">
                <a:solidFill>
                  <a:srgbClr val="3B198F"/>
                </a:solidFill>
                <a:effectLst/>
                <a:latin typeface="Udemy Sans"/>
              </a:rPr>
              <a:t>any types of files in it.</a:t>
            </a: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And you can then import that DBC file into another Databricks workspace or within the same Databricks </a:t>
            </a:r>
            <a:r>
              <a:rPr lang="en-US" b="0" i="0" dirty="0">
                <a:solidFill>
                  <a:srgbClr val="2D2F31"/>
                </a:solidFill>
                <a:effectLst/>
                <a:latin typeface="Udemy Sans"/>
              </a:rPr>
              <a:t>workspace into another folder later.</a:t>
            </a:r>
          </a:p>
          <a:p>
            <a:pPr algn="l"/>
            <a:r>
              <a:rPr lang="en-US" b="0" i="0" dirty="0">
                <a:solidFill>
                  <a:srgbClr val="2D2F31"/>
                </a:solidFill>
                <a:effectLst/>
                <a:highlight>
                  <a:srgbClr val="C0C4FC"/>
                </a:highlight>
                <a:latin typeface="Udemy Sans"/>
              </a:rPr>
              <a:t>So that's really </a:t>
            </a:r>
            <a:r>
              <a:rPr lang="en-US" b="0" i="0" dirty="0" err="1">
                <a:solidFill>
                  <a:srgbClr val="2D2F31"/>
                </a:solidFill>
                <a:effectLst/>
                <a:highlight>
                  <a:srgbClr val="C0C4FC"/>
                </a:highlight>
                <a:latin typeface="Udemy Sans"/>
              </a:rPr>
              <a:t>really</a:t>
            </a:r>
            <a:r>
              <a:rPr lang="en-US" b="0" i="0" dirty="0">
                <a:solidFill>
                  <a:srgbClr val="2D2F31"/>
                </a:solidFill>
                <a:effectLst/>
                <a:highlight>
                  <a:srgbClr val="C0C4FC"/>
                </a:highlight>
                <a:latin typeface="Udemy Sans"/>
              </a:rPr>
              <a:t> useful, if you're working with Databricks.</a:t>
            </a:r>
            <a:endParaRPr lang="en-US" b="0" i="0" dirty="0">
              <a:solidFill>
                <a:srgbClr val="2D2F31"/>
              </a:solidFill>
              <a:effectLst/>
              <a:latin typeface="Udemy Sans"/>
            </a:endParaRP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2) </a:t>
            </a:r>
            <a:r>
              <a:rPr lang="en-US" b="0" i="0" dirty="0">
                <a:solidFill>
                  <a:srgbClr val="2D2F31"/>
                </a:solidFill>
                <a:effectLst/>
                <a:latin typeface="Udemy Sans"/>
              </a:rPr>
              <a:t>If you choose the Source file format, each notebook will be exported as separate files in Source file format.</a:t>
            </a:r>
          </a:p>
          <a:p>
            <a:pPr algn="l"/>
            <a:r>
              <a:rPr lang="en-US" b="0" i="0" u="sng" dirty="0">
                <a:solidFill>
                  <a:srgbClr val="3B198F"/>
                </a:solidFill>
                <a:effectLst/>
                <a:highlight>
                  <a:srgbClr val="C0C4FC"/>
                </a:highlight>
                <a:latin typeface="Udemy Sans"/>
              </a:rPr>
              <a:t>For example, . </a:t>
            </a:r>
            <a:r>
              <a:rPr lang="en-US" b="0" i="0" u="sng" dirty="0" err="1">
                <a:solidFill>
                  <a:srgbClr val="3B198F"/>
                </a:solidFill>
                <a:effectLst/>
                <a:highlight>
                  <a:srgbClr val="C0C4FC"/>
                </a:highlight>
                <a:latin typeface="Udemy Sans"/>
              </a:rPr>
              <a:t>py</a:t>
            </a:r>
            <a:r>
              <a:rPr lang="en-US" b="0" i="0" u="sng" dirty="0">
                <a:solidFill>
                  <a:srgbClr val="3B198F"/>
                </a:solidFill>
                <a:effectLst/>
                <a:highlight>
                  <a:srgbClr val="C0C4FC"/>
                </a:highlight>
                <a:latin typeface="Udemy Sans"/>
              </a:rPr>
              <a:t> for this notebook, as it's a Python Notebook.</a:t>
            </a:r>
          </a:p>
          <a:p>
            <a:pPr algn="l"/>
            <a:r>
              <a:rPr lang="en-US" b="0" i="0" dirty="0">
                <a:solidFill>
                  <a:srgbClr val="2D2F31"/>
                </a:solidFill>
                <a:effectLst/>
                <a:highlight>
                  <a:srgbClr val="C0C4FC"/>
                </a:highlight>
                <a:latin typeface="Udemy Sans"/>
              </a:rPr>
              <a:t>If you had a SQL notebook, you will have a file with the extension of .SQL.</a:t>
            </a:r>
            <a:endParaRPr lang="en-US" u="sng" dirty="0">
              <a:solidFill>
                <a:srgbClr val="3B198F"/>
              </a:solidFill>
              <a:highlight>
                <a:srgbClr val="C0C4FC"/>
              </a:highlight>
              <a:latin typeface="Udemy Sans"/>
            </a:endParaRPr>
          </a:p>
          <a:p>
            <a:pPr algn="l"/>
            <a:endParaRPr lang="en-US" b="0" i="0" u="sng" dirty="0">
              <a:solidFill>
                <a:srgbClr val="3B198F"/>
              </a:solidFill>
              <a:effectLst/>
              <a:highlight>
                <a:srgbClr val="C0C4FC"/>
              </a:highlight>
              <a:latin typeface="Udemy Sans"/>
            </a:endParaRPr>
          </a:p>
          <a:p>
            <a:pPr algn="l"/>
            <a:r>
              <a:rPr lang="en-US" u="sng" dirty="0">
                <a:solidFill>
                  <a:srgbClr val="3B198F"/>
                </a:solidFill>
                <a:highlight>
                  <a:srgbClr val="C0C4FC"/>
                </a:highlight>
                <a:latin typeface="Udemy Sans"/>
              </a:rPr>
              <a:t>3) </a:t>
            </a:r>
            <a:r>
              <a:rPr lang="en-US" b="0" i="0" dirty="0" err="1">
                <a:solidFill>
                  <a:srgbClr val="2D2F31"/>
                </a:solidFill>
                <a:effectLst/>
                <a:latin typeface="Udemy Sans"/>
              </a:rPr>
              <a:t>IPython</a:t>
            </a:r>
            <a:r>
              <a:rPr lang="en-US" b="0" i="0" dirty="0">
                <a:solidFill>
                  <a:srgbClr val="2D2F31"/>
                </a:solidFill>
                <a:effectLst/>
                <a:latin typeface="Udemy Sans"/>
              </a:rPr>
              <a:t> will export the file in </a:t>
            </a:r>
            <a:r>
              <a:rPr lang="en-US" b="0" i="0" dirty="0" err="1">
                <a:solidFill>
                  <a:srgbClr val="2D2F31"/>
                </a:solidFill>
                <a:effectLst/>
                <a:latin typeface="Udemy Sans"/>
              </a:rPr>
              <a:t>IPython</a:t>
            </a:r>
            <a:r>
              <a:rPr lang="en-US" b="0" i="0" dirty="0">
                <a:solidFill>
                  <a:srgbClr val="2D2F31"/>
                </a:solidFill>
                <a:effectLst/>
                <a:latin typeface="Udemy Sans"/>
              </a:rPr>
              <a:t> format.</a:t>
            </a:r>
          </a:p>
          <a:p>
            <a:pPr algn="l"/>
            <a:r>
              <a:rPr lang="en-US" b="0" i="0" dirty="0">
                <a:solidFill>
                  <a:srgbClr val="2D2F31"/>
                </a:solidFill>
                <a:effectLst/>
                <a:highlight>
                  <a:srgbClr val="C0C4FC"/>
                </a:highlight>
                <a:latin typeface="Udemy Sans"/>
              </a:rPr>
              <a:t>But as you can imagine, it's only applicable for notebooks with Python as the default language.</a:t>
            </a:r>
            <a:endParaRPr lang="en-US" b="0" i="0" dirty="0">
              <a:solidFill>
                <a:srgbClr val="2D2F31"/>
              </a:solidFill>
              <a:effectLst/>
              <a:latin typeface="Udemy Sans"/>
            </a:endParaRPr>
          </a:p>
          <a:p>
            <a:pPr algn="l"/>
            <a:endParaRPr lang="en-US" u="sng" dirty="0">
              <a:solidFill>
                <a:srgbClr val="3B198F"/>
              </a:solidFill>
              <a:highlight>
                <a:srgbClr val="C0C4FC"/>
              </a:highlight>
              <a:latin typeface="Udemy Sans"/>
            </a:endParaRPr>
          </a:p>
          <a:p>
            <a:pPr algn="l"/>
            <a:r>
              <a:rPr lang="en-US" b="0" i="0" u="sng" dirty="0">
                <a:solidFill>
                  <a:srgbClr val="3B198F"/>
                </a:solidFill>
                <a:effectLst/>
                <a:highlight>
                  <a:srgbClr val="C0C4FC"/>
                </a:highlight>
                <a:latin typeface="Udemy Sans"/>
              </a:rPr>
              <a:t>4) </a:t>
            </a:r>
            <a:r>
              <a:rPr lang="en-US" b="0" i="0" dirty="0">
                <a:solidFill>
                  <a:srgbClr val="2D2F31"/>
                </a:solidFill>
                <a:effectLst/>
                <a:highlight>
                  <a:srgbClr val="C0C4FC"/>
                </a:highlight>
                <a:latin typeface="Udemy Sans"/>
              </a:rPr>
              <a:t>Finally, HTML will export as a single HTML file for each of the notebook.</a:t>
            </a:r>
            <a:endParaRPr lang="en-US" b="0" i="0" u="sng" dirty="0">
              <a:solidFill>
                <a:srgbClr val="3B198F"/>
              </a:solidFill>
              <a:effectLst/>
              <a:latin typeface="Udemy Sans"/>
            </a:endParaRPr>
          </a:p>
          <a:p>
            <a:pPr algn="l"/>
            <a:endParaRPr lang="en-US" b="0" i="0" u="sng" dirty="0">
              <a:solidFill>
                <a:srgbClr val="3B198F"/>
              </a:solidFill>
              <a:effectLst/>
              <a:latin typeface="Udemy Sans"/>
            </a:endParaRPr>
          </a:p>
        </p:txBody>
      </p:sp>
    </p:spTree>
    <p:extLst>
      <p:ext uri="{BB962C8B-B14F-4D97-AF65-F5344CB8AC3E}">
        <p14:creationId xmlns:p14="http://schemas.microsoft.com/office/powerpoint/2010/main" val="227277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0F2F62-2C1F-63E1-B968-BAE1DFE6E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2" y="185668"/>
            <a:ext cx="3583455" cy="4351338"/>
          </a:xfrm>
        </p:spPr>
      </p:pic>
      <p:sp>
        <p:nvSpPr>
          <p:cNvPr id="6" name="TextBox 5">
            <a:extLst>
              <a:ext uri="{FF2B5EF4-FFF2-40B4-BE49-F238E27FC236}">
                <a16:creationId xmlns:a16="http://schemas.microsoft.com/office/drawing/2014/main" id="{01213B6F-B0E5-29A3-E688-A9953417D659}"/>
              </a:ext>
            </a:extLst>
          </p:cNvPr>
          <p:cNvSpPr txBox="1"/>
          <p:nvPr/>
        </p:nvSpPr>
        <p:spPr>
          <a:xfrm>
            <a:off x="3260035" y="3339548"/>
            <a:ext cx="8829340" cy="1200329"/>
          </a:xfrm>
          <a:prstGeom prst="rect">
            <a:avLst/>
          </a:prstGeom>
          <a:noFill/>
        </p:spPr>
        <p:txBody>
          <a:bodyPr wrap="none" rtlCol="0">
            <a:spAutoFit/>
          </a:bodyPr>
          <a:lstStyle/>
          <a:p>
            <a:pPr algn="l"/>
            <a:r>
              <a:rPr lang="en-US" dirty="0">
                <a:solidFill>
                  <a:srgbClr val="2D2F31"/>
                </a:solidFill>
                <a:highlight>
                  <a:srgbClr val="C0C4FC"/>
                </a:highlight>
                <a:latin typeface="Udemy Sans"/>
              </a:rPr>
              <a:t>Cl</a:t>
            </a:r>
            <a:r>
              <a:rPr lang="en-US" b="0" i="0" dirty="0">
                <a:solidFill>
                  <a:srgbClr val="2D2F31"/>
                </a:solidFill>
                <a:effectLst/>
                <a:highlight>
                  <a:srgbClr val="C0C4FC"/>
                </a:highlight>
                <a:latin typeface="Udemy Sans"/>
              </a:rPr>
              <a:t>ear the state and the outputs of this notebooks as you wish.</a:t>
            </a:r>
            <a:endParaRPr lang="en-US" b="0" i="0" dirty="0">
              <a:solidFill>
                <a:srgbClr val="2D2F31"/>
              </a:solidFill>
              <a:effectLst/>
              <a:latin typeface="Udemy Sans"/>
            </a:endParaRPr>
          </a:p>
          <a:p>
            <a:pPr algn="l"/>
            <a:r>
              <a:rPr lang="en-US" b="0" i="0" dirty="0">
                <a:solidFill>
                  <a:srgbClr val="2D2F31"/>
                </a:solidFill>
                <a:effectLst/>
                <a:latin typeface="Udemy Sans"/>
              </a:rPr>
              <a:t>Clearing the state basically clears all the variables.</a:t>
            </a:r>
          </a:p>
          <a:p>
            <a:pPr algn="l"/>
            <a:r>
              <a:rPr lang="en-US" b="0" i="0" dirty="0">
                <a:solidFill>
                  <a:srgbClr val="2D2F31"/>
                </a:solidFill>
                <a:effectLst/>
                <a:latin typeface="Udemy Sans"/>
              </a:rPr>
              <a:t>So if I now click on the Clear state, that's going to clear all the variables in this notebook as it</a:t>
            </a:r>
          </a:p>
          <a:p>
            <a:endParaRPr lang="en-IN" dirty="0"/>
          </a:p>
        </p:txBody>
      </p:sp>
      <p:sp>
        <p:nvSpPr>
          <p:cNvPr id="7" name="TextBox 6">
            <a:extLst>
              <a:ext uri="{FF2B5EF4-FFF2-40B4-BE49-F238E27FC236}">
                <a16:creationId xmlns:a16="http://schemas.microsoft.com/office/drawing/2014/main" id="{97BA76E7-DF63-4409-E879-7DAE15DDC1F1}"/>
              </a:ext>
            </a:extLst>
          </p:cNvPr>
          <p:cNvSpPr txBox="1"/>
          <p:nvPr/>
        </p:nvSpPr>
        <p:spPr>
          <a:xfrm>
            <a:off x="1411358" y="4094922"/>
            <a:ext cx="1848678" cy="1200329"/>
          </a:xfrm>
          <a:prstGeom prst="rect">
            <a:avLst/>
          </a:prstGeom>
          <a:noFill/>
        </p:spPr>
        <p:txBody>
          <a:bodyPr wrap="square" rtlCol="0">
            <a:spAutoFit/>
          </a:bodyPr>
          <a:lstStyle/>
          <a:p>
            <a:r>
              <a:rPr lang="en-US" b="0" i="0" u="sng" dirty="0">
                <a:solidFill>
                  <a:srgbClr val="3B198F"/>
                </a:solidFill>
                <a:effectLst/>
                <a:highlight>
                  <a:srgbClr val="C0C4FC"/>
                </a:highlight>
                <a:latin typeface="Udemy Sans"/>
              </a:rPr>
              <a:t>you also have the option to clear the state and run everything.</a:t>
            </a:r>
            <a:endParaRPr lang="en-IN" dirty="0"/>
          </a:p>
        </p:txBody>
      </p:sp>
    </p:spTree>
    <p:extLst>
      <p:ext uri="{BB962C8B-B14F-4D97-AF65-F5344CB8AC3E}">
        <p14:creationId xmlns:p14="http://schemas.microsoft.com/office/powerpoint/2010/main" val="8468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8F873-AEFF-0553-679B-EA7B9554C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4" y="187112"/>
            <a:ext cx="10515600" cy="2062451"/>
          </a:xfrm>
        </p:spPr>
      </p:pic>
      <p:sp>
        <p:nvSpPr>
          <p:cNvPr id="6" name="TextBox 5">
            <a:extLst>
              <a:ext uri="{FF2B5EF4-FFF2-40B4-BE49-F238E27FC236}">
                <a16:creationId xmlns:a16="http://schemas.microsoft.com/office/drawing/2014/main" id="{5126B65E-A089-4BB6-E2BA-3B648FB2B9CB}"/>
              </a:ext>
            </a:extLst>
          </p:cNvPr>
          <p:cNvSpPr txBox="1"/>
          <p:nvPr/>
        </p:nvSpPr>
        <p:spPr>
          <a:xfrm>
            <a:off x="526774" y="2802835"/>
            <a:ext cx="11439939" cy="2308324"/>
          </a:xfrm>
          <a:prstGeom prst="rect">
            <a:avLst/>
          </a:prstGeom>
          <a:noFill/>
        </p:spPr>
        <p:txBody>
          <a:bodyPr wrap="square" rtlCol="0">
            <a:spAutoFit/>
          </a:bodyPr>
          <a:lstStyle/>
          <a:p>
            <a:r>
              <a:rPr lang="en-IN" dirty="0"/>
              <a:t>Hare % SQL (any language name) is used to change the programming language in the same notebook despite the default language.</a:t>
            </a:r>
          </a:p>
          <a:p>
            <a:r>
              <a:rPr lang="en-IN" dirty="0"/>
              <a:t>This can be also done by selecting a different language from the right side of the cell.</a:t>
            </a:r>
          </a:p>
          <a:p>
            <a:endParaRPr lang="en-IN" dirty="0"/>
          </a:p>
          <a:p>
            <a:r>
              <a:rPr lang="en-US" dirty="0">
                <a:solidFill>
                  <a:srgbClr val="2D2F31"/>
                </a:solidFill>
                <a:highlight>
                  <a:srgbClr val="C0C4FC"/>
                </a:highlight>
                <a:latin typeface="Udemy Sans"/>
              </a:rPr>
              <a:t>We can easily execute all the cells using the run-all button despite them having different languages. </a:t>
            </a:r>
          </a:p>
          <a:p>
            <a:pPr algn="l"/>
            <a:r>
              <a:rPr lang="en-US" b="0" i="0" dirty="0">
                <a:solidFill>
                  <a:srgbClr val="2D2F31"/>
                </a:solidFill>
                <a:effectLst/>
                <a:highlight>
                  <a:srgbClr val="C0C4FC"/>
                </a:highlight>
                <a:latin typeface="Udemy Sans"/>
              </a:rPr>
              <a:t>This is a cool feature within Databricks notebooks.</a:t>
            </a:r>
            <a:endParaRPr lang="en-US" b="0" i="0" dirty="0">
              <a:solidFill>
                <a:srgbClr val="2D2F31"/>
              </a:solidFill>
              <a:effectLst/>
              <a:latin typeface="Udemy Sans"/>
            </a:endParaRPr>
          </a:p>
          <a:p>
            <a:pPr algn="l"/>
            <a:r>
              <a:rPr lang="en-US" b="0" i="0" dirty="0">
                <a:solidFill>
                  <a:srgbClr val="2D2F31"/>
                </a:solidFill>
                <a:effectLst/>
                <a:latin typeface="Udemy Sans"/>
              </a:rPr>
              <a:t>This allows us to have one notebook with multiple languages, and that's really powerful.</a:t>
            </a:r>
          </a:p>
          <a:p>
            <a:endParaRPr lang="en-IN" dirty="0"/>
          </a:p>
        </p:txBody>
      </p:sp>
      <p:sp>
        <p:nvSpPr>
          <p:cNvPr id="7" name="TextBox 6">
            <a:extLst>
              <a:ext uri="{FF2B5EF4-FFF2-40B4-BE49-F238E27FC236}">
                <a16:creationId xmlns:a16="http://schemas.microsoft.com/office/drawing/2014/main" id="{1FA5342D-4CB9-9F17-9FAB-D78B6221B2CC}"/>
              </a:ext>
            </a:extLst>
          </p:cNvPr>
          <p:cNvSpPr txBox="1"/>
          <p:nvPr/>
        </p:nvSpPr>
        <p:spPr>
          <a:xfrm>
            <a:off x="526774" y="5111159"/>
            <a:ext cx="9376349" cy="1477328"/>
          </a:xfrm>
          <a:prstGeom prst="rect">
            <a:avLst/>
          </a:prstGeom>
          <a:noFill/>
        </p:spPr>
        <p:txBody>
          <a:bodyPr wrap="none" rtlCol="0">
            <a:spAutoFit/>
          </a:bodyPr>
          <a:lstStyle/>
          <a:p>
            <a:pPr algn="l"/>
            <a:r>
              <a:rPr lang="en-US" b="0" i="0" dirty="0">
                <a:solidFill>
                  <a:srgbClr val="2D2F31"/>
                </a:solidFill>
                <a:effectLst/>
                <a:latin typeface="Udemy Sans"/>
              </a:rPr>
              <a:t>Apart from being able to switch between these four languages, Databricks also offers few auxiliary</a:t>
            </a:r>
          </a:p>
          <a:p>
            <a:pPr algn="l"/>
            <a:r>
              <a:rPr lang="en-US" b="0" i="0" u="sng" dirty="0">
                <a:solidFill>
                  <a:srgbClr val="3B198F"/>
                </a:solidFill>
                <a:effectLst/>
                <a:latin typeface="Udemy Sans"/>
              </a:rPr>
              <a:t>magic commands, which are quite handy.</a:t>
            </a:r>
          </a:p>
          <a:p>
            <a:pPr algn="l"/>
            <a:endParaRPr lang="en-US" b="0" i="0" u="sng" dirty="0">
              <a:solidFill>
                <a:srgbClr val="3B198F"/>
              </a:solidFill>
              <a:effectLst/>
              <a:latin typeface="Udemy Sans"/>
            </a:endParaRPr>
          </a:p>
          <a:p>
            <a:pPr algn="l"/>
            <a:r>
              <a:rPr lang="en-IN" dirty="0"/>
              <a:t>Markdown guide cheat-sheet</a:t>
            </a:r>
            <a:endParaRPr lang="en-US" b="0" i="0" u="sng" dirty="0">
              <a:solidFill>
                <a:srgbClr val="3B198F"/>
              </a:solidFill>
              <a:effectLst/>
              <a:latin typeface="Udemy Sans"/>
            </a:endParaRPr>
          </a:p>
          <a:p>
            <a:r>
              <a:rPr lang="en-IN" dirty="0"/>
              <a:t>https://www.markdownguide.org/cheat-sheet/#basic-synta/</a:t>
            </a:r>
          </a:p>
        </p:txBody>
      </p:sp>
    </p:spTree>
    <p:extLst>
      <p:ext uri="{BB962C8B-B14F-4D97-AF65-F5344CB8AC3E}">
        <p14:creationId xmlns:p14="http://schemas.microsoft.com/office/powerpoint/2010/main" val="249239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14047</TotalTime>
  <Words>9507</Words>
  <Application>Microsoft Office PowerPoint</Application>
  <PresentationFormat>Widescreen</PresentationFormat>
  <Paragraphs>596</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-apple-system</vt:lpstr>
      <vt:lpstr>Arial</vt:lpstr>
      <vt:lpstr>az_ea_font</vt:lpstr>
      <vt:lpstr>Calibri</vt:lpstr>
      <vt:lpstr>Calibri Light</vt:lpstr>
      <vt:lpstr>Helvetica</vt:lpstr>
      <vt:lpstr>Menlo</vt:lpstr>
      <vt:lpstr>Segoe UI</vt:lpstr>
      <vt:lpstr>SFMono-Regular</vt:lpstr>
      <vt:lpstr>Udemy Sans</vt:lpstr>
      <vt:lpstr>Wingdings</vt:lpstr>
      <vt:lpstr>Office Theme</vt:lpstr>
      <vt:lpstr>Go Threw the Topics</vt:lpstr>
      <vt:lpstr>Cluster Policy [V-9]</vt:lpstr>
      <vt:lpstr>Creating Cluster Policy from scratch.</vt:lpstr>
      <vt:lpstr>Creating Notebook</vt:lpstr>
      <vt:lpstr>PowerPoint Presentation</vt:lpstr>
      <vt:lpstr>PowerPoint Presentation</vt:lpstr>
      <vt:lpstr>PowerPoint Presentation</vt:lpstr>
      <vt:lpstr>PowerPoint Presentation</vt:lpstr>
      <vt:lpstr>PowerPoint Presentation</vt:lpstr>
      <vt:lpstr>Magic Commands</vt:lpstr>
      <vt:lpstr>PowerPoint Presentation</vt:lpstr>
      <vt:lpstr>dbutils.fs Package</vt:lpstr>
      <vt:lpstr>dbutils.fs Package</vt:lpstr>
      <vt:lpstr>How to import DBFS file in Databricks</vt:lpstr>
      <vt:lpstr>Creating storage Account</vt:lpstr>
      <vt:lpstr>PowerPoint Presentation</vt:lpstr>
      <vt:lpstr>PowerPoint Presentation</vt:lpstr>
      <vt:lpstr>Creating containers</vt:lpstr>
      <vt:lpstr>Creating Azure Storage Explorer</vt:lpstr>
      <vt:lpstr>PowerPoint Presentation</vt:lpstr>
      <vt:lpstr>PowerPoint Presentation</vt:lpstr>
      <vt:lpstr>Use access keys to authenticate. </vt:lpstr>
      <vt:lpstr>PowerPoint Presentation</vt:lpstr>
      <vt:lpstr>Creating SAS Tokens</vt:lpstr>
      <vt:lpstr>PowerPoint Presentation</vt:lpstr>
      <vt:lpstr>How to generate a SAS token from Azure Storage Explorer</vt:lpstr>
      <vt:lpstr>PowerPoint Presentation</vt:lpstr>
      <vt:lpstr>PowerPoint Presentation</vt:lpstr>
      <vt:lpstr>3. Set Spark Config with App/ Client Id, Directory/ Tenant Id &amp; Secret </vt:lpstr>
      <vt:lpstr>4.Assign Role 'Storage Blob Data Contributor' to the Data Lake. </vt:lpstr>
      <vt:lpstr>Cluster Scoped Credential</vt:lpstr>
      <vt:lpstr>PowerPoint Presentation</vt:lpstr>
      <vt:lpstr>AAD Credential Passthrough </vt:lpstr>
      <vt:lpstr>PowerPoint Presentation</vt:lpstr>
      <vt:lpstr>Creating Azure Key Vault</vt:lpstr>
      <vt:lpstr>PowerPoint Presentation</vt:lpstr>
      <vt:lpstr>PowerPoint Presentation</vt:lpstr>
      <vt:lpstr>PowerPoint Presentation</vt:lpstr>
      <vt:lpstr>Creating Secret Scope</vt:lpstr>
      <vt:lpstr>PowerPoint Presentation</vt:lpstr>
      <vt:lpstr>PowerPoint Presentation</vt:lpstr>
      <vt:lpstr>PowerPoint Presentation</vt:lpstr>
      <vt:lpstr>Implement Secrets Utility in Databricks Clusters</vt:lpstr>
      <vt:lpstr>DBFS Root Demo</vt:lpstr>
      <vt:lpstr>Upload file to DBFS Root</vt:lpstr>
      <vt:lpstr>PowerPoint Presentation</vt:lpstr>
      <vt:lpstr>Mounting Azure Data Lake Storage Gen2 </vt:lpstr>
      <vt:lpstr>PowerPoint Presentation</vt:lpstr>
      <vt:lpstr>PowerPoint Presentation</vt:lpstr>
      <vt:lpstr>PowerPoint Presentation</vt:lpstr>
      <vt:lpstr>Mount all three containers that we created for our projects</vt:lpstr>
      <vt:lpstr>PowerPoint Presentation</vt:lpstr>
      <vt:lpstr>Section 9: Formula1 Project</vt:lpstr>
      <vt:lpstr>Microsoft page to find solution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AHMAD</dc:creator>
  <cp:lastModifiedBy>HAMZA AHMAD</cp:lastModifiedBy>
  <cp:revision>148</cp:revision>
  <dcterms:created xsi:type="dcterms:W3CDTF">2024-06-28T19:38:12Z</dcterms:created>
  <dcterms:modified xsi:type="dcterms:W3CDTF">2024-07-11T19:46:23Z</dcterms:modified>
</cp:coreProperties>
</file>