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90395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25617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76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868971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8134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249177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01885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6895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06515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6C8F0-5737-4E40-B7B0-ED7258F899E5}" type="datetimeFigureOut">
              <a:rPr lang="en-IN" smtClean="0"/>
              <a:t>05-11-2020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420769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6C8F0-5737-4E40-B7B0-ED7258F899E5}"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5604973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6C8F0-5737-4E40-B7B0-ED7258F899E5}" type="datetimeFigureOut">
              <a:rPr lang="en-IN" smtClean="0"/>
              <a:t>05-11-2020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14209766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6C8F0-5737-4E40-B7B0-ED7258F899E5}" type="datetimeFigureOut">
              <a:rPr lang="en-IN" smtClean="0"/>
              <a:t>05-11-2020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98163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6C8F0-5737-4E40-B7B0-ED7258F899E5}" type="datetimeFigureOut">
              <a:rPr lang="en-IN" smtClean="0"/>
              <a:t>05-11-2020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272392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6C8F0-5737-4E40-B7B0-ED7258F899E5}"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1085697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6C8F0-5737-4E40-B7B0-ED7258F899E5}" type="datetimeFigureOut">
              <a:rPr lang="en-IN" smtClean="0"/>
              <a:t>05-11-2020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B1824-0B93-4207-B12D-6525B38A75B4}" type="slidenum">
              <a:rPr lang="en-IN" smtClean="0"/>
              <a:t>‹#›</a:t>
            </a:fld>
            <a:endParaRPr lang="en-IN"/>
          </a:p>
        </p:txBody>
      </p:sp>
    </p:spTree>
    <p:extLst>
      <p:ext uri="{BB962C8B-B14F-4D97-AF65-F5344CB8AC3E}">
        <p14:creationId xmlns:p14="http://schemas.microsoft.com/office/powerpoint/2010/main" val="354478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66C8F0-5737-4E40-B7B0-ED7258F899E5}" type="datetimeFigureOut">
              <a:rPr lang="en-IN" smtClean="0"/>
              <a:t>05-11-2020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0B1824-0B93-4207-B12D-6525B38A75B4}" type="slidenum">
              <a:rPr lang="en-IN" smtClean="0"/>
              <a:t>‹#›</a:t>
            </a:fld>
            <a:endParaRPr lang="en-IN"/>
          </a:p>
        </p:txBody>
      </p:sp>
    </p:spTree>
    <p:extLst>
      <p:ext uri="{BB962C8B-B14F-4D97-AF65-F5344CB8AC3E}">
        <p14:creationId xmlns:p14="http://schemas.microsoft.com/office/powerpoint/2010/main" val="2267884852"/>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achine_learning#cite_note-1"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AA8BD8-EB0C-4386-A376-72BE7E34AA98}"/>
              </a:ext>
            </a:extLst>
          </p:cNvPr>
          <p:cNvPicPr>
            <a:picLocks noChangeAspect="1"/>
          </p:cNvPicPr>
          <p:nvPr/>
        </p:nvPicPr>
        <p:blipFill rotWithShape="1">
          <a:blip r:embed="rId2">
            <a:extLst>
              <a:ext uri="{28A0092B-C50C-407E-A947-70E740481C1C}">
                <a14:useLocalDpi xmlns:a14="http://schemas.microsoft.com/office/drawing/2010/main" val="0"/>
              </a:ext>
            </a:extLst>
          </a:blip>
          <a:srcRect l="8492" t="8337" r="8725" b="8184"/>
          <a:stretch/>
        </p:blipFill>
        <p:spPr>
          <a:xfrm>
            <a:off x="3730486" y="145774"/>
            <a:ext cx="4731027" cy="357808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0D7E9499-E8C9-4577-A3A0-65F80F3424FB}"/>
              </a:ext>
            </a:extLst>
          </p:cNvPr>
          <p:cNvSpPr txBox="1"/>
          <p:nvPr/>
        </p:nvSpPr>
        <p:spPr>
          <a:xfrm>
            <a:off x="2855842" y="4484089"/>
            <a:ext cx="6480313" cy="1938992"/>
          </a:xfrm>
          <a:prstGeom prst="rect">
            <a:avLst/>
          </a:prstGeom>
          <a:noFill/>
        </p:spPr>
        <p:txBody>
          <a:bodyPr wrap="square" rtlCol="0">
            <a:spAutoFit/>
          </a:bodyPr>
          <a:lstStyle/>
          <a:p>
            <a:pPr algn="ctr"/>
            <a:r>
              <a:rPr lang="en-IN" sz="6000" b="1" dirty="0">
                <a:solidFill>
                  <a:schemeClr val="accent6">
                    <a:lumMod val="60000"/>
                    <a:lumOff val="40000"/>
                  </a:schemeClr>
                </a:solidFill>
              </a:rPr>
              <a:t>GAUTAM BUDDHA UNVERSITY</a:t>
            </a:r>
          </a:p>
        </p:txBody>
      </p:sp>
      <p:sp>
        <p:nvSpPr>
          <p:cNvPr id="2" name="Oval 1">
            <a:extLst>
              <a:ext uri="{FF2B5EF4-FFF2-40B4-BE49-F238E27FC236}">
                <a16:creationId xmlns:a16="http://schemas.microsoft.com/office/drawing/2014/main" id="{E39292A3-933A-4937-AACB-58C5F0ED6A26}"/>
              </a:ext>
            </a:extLst>
          </p:cNvPr>
          <p:cNvSpPr/>
          <p:nvPr/>
        </p:nvSpPr>
        <p:spPr>
          <a:xfrm>
            <a:off x="758687" y="4159095"/>
            <a:ext cx="1007165" cy="9053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8EBDD66-F684-4075-910A-14710A908AF0}"/>
              </a:ext>
            </a:extLst>
          </p:cNvPr>
          <p:cNvSpPr/>
          <p:nvPr/>
        </p:nvSpPr>
        <p:spPr>
          <a:xfrm>
            <a:off x="596345" y="5264925"/>
            <a:ext cx="1364974" cy="1166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40AB56CF-EABF-41DE-B1CF-E277B046C09D}"/>
              </a:ext>
            </a:extLst>
          </p:cNvPr>
          <p:cNvSpPr/>
          <p:nvPr/>
        </p:nvSpPr>
        <p:spPr>
          <a:xfrm>
            <a:off x="866358" y="3158555"/>
            <a:ext cx="824950"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9EB4E991-6906-4EE5-8710-9278C623A7B8}"/>
              </a:ext>
            </a:extLst>
          </p:cNvPr>
          <p:cNvSpPr/>
          <p:nvPr/>
        </p:nvSpPr>
        <p:spPr>
          <a:xfrm>
            <a:off x="955810" y="2348258"/>
            <a:ext cx="612913" cy="530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AA8DCB6-45A2-442B-B033-F3E4D097F517}"/>
              </a:ext>
            </a:extLst>
          </p:cNvPr>
          <p:cNvSpPr/>
          <p:nvPr/>
        </p:nvSpPr>
        <p:spPr>
          <a:xfrm>
            <a:off x="1027041" y="1645204"/>
            <a:ext cx="503582" cy="410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CDB832C-B5F6-466C-B817-39A3800B9681}"/>
              </a:ext>
            </a:extLst>
          </p:cNvPr>
          <p:cNvSpPr/>
          <p:nvPr/>
        </p:nvSpPr>
        <p:spPr>
          <a:xfrm>
            <a:off x="858074" y="5675742"/>
            <a:ext cx="808383"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C37AE34-4DA0-4880-B40C-128F6732798B}"/>
              </a:ext>
            </a:extLst>
          </p:cNvPr>
          <p:cNvSpPr/>
          <p:nvPr/>
        </p:nvSpPr>
        <p:spPr>
          <a:xfrm>
            <a:off x="972374" y="4488991"/>
            <a:ext cx="612913" cy="5754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28B961B-AD86-432A-8A4B-B44BFB642D90}"/>
              </a:ext>
            </a:extLst>
          </p:cNvPr>
          <p:cNvSpPr/>
          <p:nvPr/>
        </p:nvSpPr>
        <p:spPr>
          <a:xfrm>
            <a:off x="1109863" y="2575460"/>
            <a:ext cx="304803"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E3C0891-F5BB-4737-89A3-653AC9E33A13}"/>
              </a:ext>
            </a:extLst>
          </p:cNvPr>
          <p:cNvSpPr/>
          <p:nvPr/>
        </p:nvSpPr>
        <p:spPr>
          <a:xfrm>
            <a:off x="1131399" y="1817482"/>
            <a:ext cx="294862" cy="23853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CC8C84D-78D2-4D9D-A074-169199534D16}"/>
              </a:ext>
            </a:extLst>
          </p:cNvPr>
          <p:cNvSpPr/>
          <p:nvPr/>
        </p:nvSpPr>
        <p:spPr>
          <a:xfrm>
            <a:off x="1043602" y="3536242"/>
            <a:ext cx="437324" cy="371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4AE683B8-0B43-412B-B089-480A9FD65625}"/>
              </a:ext>
            </a:extLst>
          </p:cNvPr>
          <p:cNvSpPr/>
          <p:nvPr/>
        </p:nvSpPr>
        <p:spPr>
          <a:xfrm>
            <a:off x="10699481" y="4159095"/>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1C706569-3F89-4124-98AB-9F522B4C6CF7}"/>
              </a:ext>
            </a:extLst>
          </p:cNvPr>
          <p:cNvSpPr/>
          <p:nvPr/>
        </p:nvSpPr>
        <p:spPr>
          <a:xfrm>
            <a:off x="10537139" y="5264925"/>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6039CE1B-74B4-4EC1-843D-45AB7FC3F7ED}"/>
              </a:ext>
            </a:extLst>
          </p:cNvPr>
          <p:cNvSpPr/>
          <p:nvPr/>
        </p:nvSpPr>
        <p:spPr>
          <a:xfrm>
            <a:off x="10807152" y="3158555"/>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3C3B6247-4BF9-45C4-9F88-A902B54FE24F}"/>
              </a:ext>
            </a:extLst>
          </p:cNvPr>
          <p:cNvSpPr/>
          <p:nvPr/>
        </p:nvSpPr>
        <p:spPr>
          <a:xfrm>
            <a:off x="10896604" y="2348258"/>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9CF5019F-D82A-4CA2-9F1C-6145021CD33E}"/>
              </a:ext>
            </a:extLst>
          </p:cNvPr>
          <p:cNvSpPr/>
          <p:nvPr/>
        </p:nvSpPr>
        <p:spPr>
          <a:xfrm>
            <a:off x="10967835" y="1645204"/>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50A6A4D5-45B8-4BF2-ADEC-49A61D8669BC}"/>
              </a:ext>
            </a:extLst>
          </p:cNvPr>
          <p:cNvSpPr/>
          <p:nvPr/>
        </p:nvSpPr>
        <p:spPr>
          <a:xfrm>
            <a:off x="10798868" y="5675742"/>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40FE4F36-E074-4CDC-96EF-0AF2E1B2632B}"/>
              </a:ext>
            </a:extLst>
          </p:cNvPr>
          <p:cNvSpPr/>
          <p:nvPr/>
        </p:nvSpPr>
        <p:spPr>
          <a:xfrm>
            <a:off x="10896601" y="4484089"/>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CA1DA404-FE75-4F4D-8410-E49F22EDB0F1}"/>
              </a:ext>
            </a:extLst>
          </p:cNvPr>
          <p:cNvSpPr/>
          <p:nvPr/>
        </p:nvSpPr>
        <p:spPr>
          <a:xfrm>
            <a:off x="11050657" y="2575460"/>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9AF3857C-D69C-4794-9FD7-F739A88821DA}"/>
              </a:ext>
            </a:extLst>
          </p:cNvPr>
          <p:cNvSpPr/>
          <p:nvPr/>
        </p:nvSpPr>
        <p:spPr>
          <a:xfrm>
            <a:off x="11072193" y="1817482"/>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CA31A541-87B7-4DDD-9B86-6AFA099962D3}"/>
              </a:ext>
            </a:extLst>
          </p:cNvPr>
          <p:cNvSpPr/>
          <p:nvPr/>
        </p:nvSpPr>
        <p:spPr>
          <a:xfrm>
            <a:off x="11015874" y="3536242"/>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Star: 4 Points 54">
            <a:extLst>
              <a:ext uri="{FF2B5EF4-FFF2-40B4-BE49-F238E27FC236}">
                <a16:creationId xmlns:a16="http://schemas.microsoft.com/office/drawing/2014/main" id="{FD583430-0E6C-4138-BA50-12E20C1A299E}"/>
              </a:ext>
            </a:extLst>
          </p:cNvPr>
          <p:cNvSpPr/>
          <p:nvPr/>
        </p:nvSpPr>
        <p:spPr>
          <a:xfrm>
            <a:off x="10919797" y="701868"/>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Star: 4 Points 56">
            <a:extLst>
              <a:ext uri="{FF2B5EF4-FFF2-40B4-BE49-F238E27FC236}">
                <a16:creationId xmlns:a16="http://schemas.microsoft.com/office/drawing/2014/main" id="{47C9642F-04B6-4955-8BFA-47E8B15E959B}"/>
              </a:ext>
            </a:extLst>
          </p:cNvPr>
          <p:cNvSpPr/>
          <p:nvPr/>
        </p:nvSpPr>
        <p:spPr>
          <a:xfrm>
            <a:off x="969056" y="689259"/>
            <a:ext cx="629477" cy="737927"/>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517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AE20-9E05-4857-A001-95143099425D}"/>
              </a:ext>
            </a:extLst>
          </p:cNvPr>
          <p:cNvSpPr>
            <a:spLocks noGrp="1"/>
          </p:cNvSpPr>
          <p:nvPr>
            <p:ph type="title"/>
          </p:nvPr>
        </p:nvSpPr>
        <p:spPr>
          <a:xfrm>
            <a:off x="677334" y="265042"/>
            <a:ext cx="8596668" cy="383028"/>
          </a:xfrm>
        </p:spPr>
        <p:txBody>
          <a:bodyPr>
            <a:no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solidFill>
                  <a:schemeClr val="tx1"/>
                </a:solidFill>
                <a:latin typeface="Times New Roman" panose="02020603050405020304" pitchFamily="18" charset="0"/>
              </a:rPr>
              <a:t>      </a:t>
            </a:r>
            <a:r>
              <a:rPr lang="en-IN" sz="2000" b="1" i="0" u="none" strike="noStrike" dirty="0">
                <a:solidFill>
                  <a:schemeClr val="tx1"/>
                </a:solidFill>
                <a:effectLst/>
                <a:latin typeface="Noto Sans Symbols"/>
              </a:rPr>
              <a:t>                                                  </a:t>
            </a:r>
            <a:r>
              <a:rPr lang="en-IN" sz="2000" b="1" i="0" u="none" strike="noStrike" dirty="0">
                <a:solidFill>
                  <a:schemeClr val="tx1"/>
                </a:solidFill>
                <a:effectLst/>
                <a:latin typeface="Times New Roman" panose="02020603050405020304" pitchFamily="18" charset="0"/>
              </a:rPr>
              <a:t>LINE OF CODES</a:t>
            </a:r>
            <a:br>
              <a:rPr lang="en-IN" sz="2000" b="1" i="0" u="none" strike="noStrike" dirty="0">
                <a:solidFill>
                  <a:schemeClr val="tx1"/>
                </a:solidFill>
                <a:effectLst/>
                <a:latin typeface="Times New Roman" panose="02020603050405020304" pitchFamily="18" charset="0"/>
              </a:rPr>
            </a:br>
            <a:br>
              <a:rPr lang="en-IN" sz="1600" b="1" i="0" u="none" strike="noStrike" dirty="0">
                <a:solidFill>
                  <a:schemeClr val="tx1"/>
                </a:solidFill>
                <a:effectLst/>
                <a:latin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import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as np</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import cv2</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face_cascade</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cv2.CascadeClassifier('haarcascade_frontalface_default.xml')</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eye_cascade</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cv2.CascadeClassifier('haarcascade_eye.xml')</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cap = cv2.VideoCapture(0)</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while 1:</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ret,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cap.read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cv2.cvtColor(</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cv2.COLOR_BGR2GRAY)</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faces = face_cascade.detectMultiScale(</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1.3, 5)</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x,y,w,h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 faces:</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cv2.rectangle(</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x+w,y+h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,(255,0,0),2)</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roi_gray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y:y+h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x:x+w]</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roi_color</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y:y+h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x:x+w]      </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eyes = eye_cascade.detectMultiScale(</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roi_gray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ex,ey,ew,eh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 eyes:</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cv2.rectangle(</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roi_color</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ex,ey</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ex+ew,ey+eh</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),(0,255,0),2)</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cv2.imshow('</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img</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 = cv2.waitKey(30) &amp; 0xff</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if k == 27:</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break</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cap.release</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cv2.destroyAllWindows()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
        <p:nvSpPr>
          <p:cNvPr id="4" name="Oval 3">
            <a:extLst>
              <a:ext uri="{FF2B5EF4-FFF2-40B4-BE49-F238E27FC236}">
                <a16:creationId xmlns:a16="http://schemas.microsoft.com/office/drawing/2014/main" id="{A5BEDCC3-FADF-47C4-ABAC-AE43747F9F6D}"/>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2028CAC-74AD-4734-9EAD-0BD8A46684FB}"/>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07790D9-E4C6-449E-91DF-40AD46614549}"/>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8E4003EE-514D-448A-944F-DD88614BFCF8}"/>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D48F4B5-FB97-464B-AC14-C78539C41431}"/>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FB7171A-DCD5-49CF-8258-D4CF6333B570}"/>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673666A-30AC-4227-8CD6-C99C54099CEE}"/>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6ABE9473-0F19-49DC-A608-C05AB51CF280}"/>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33CC5C36-662D-4E7F-B35C-67B4F849D0A9}"/>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FE7B9177-DCF4-42F5-8360-55A033BC613A}"/>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7334C161-E90F-4826-8165-C6152788011F}"/>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856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E004C0B-CF65-438D-9367-ECB08EC7CE47}"/>
              </a:ext>
            </a:extLst>
          </p:cNvPr>
          <p:cNvSpPr/>
          <p:nvPr/>
        </p:nvSpPr>
        <p:spPr>
          <a:xfrm>
            <a:off x="10697817" y="3782594"/>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91931A27-0B9D-47AD-AA74-2D508C1863E7}"/>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F250938-A410-4040-AC2E-5A5E066507B5}"/>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B35DFCC-0CF2-401C-A450-C6CA0669C750}"/>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12639E5-3336-4CD9-B0A8-B864D428F2FD}"/>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09F31702-AB94-45D3-9005-256577956823}"/>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C607C8A-3446-4DFF-BB14-E0CDED0BF0C6}"/>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02FA87C-7D80-4B31-A47B-2C0CDA938D12}"/>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65DB0C09-B80E-4ED1-889A-DF554B2D34F9}"/>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F8E89D17-3DA1-46C5-8E57-76204AF6A849}"/>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4 Points 21">
            <a:extLst>
              <a:ext uri="{FF2B5EF4-FFF2-40B4-BE49-F238E27FC236}">
                <a16:creationId xmlns:a16="http://schemas.microsoft.com/office/drawing/2014/main" id="{5BB79497-21A8-4E2A-8046-F2B58990C69A}"/>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6BE4320-9735-478E-911A-86123A88D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51" y="790270"/>
            <a:ext cx="9037328" cy="5083497"/>
          </a:xfrm>
          <a:prstGeom prst="rect">
            <a:avLst/>
          </a:prstGeom>
        </p:spPr>
      </p:pic>
      <p:sp>
        <p:nvSpPr>
          <p:cNvPr id="7" name="Rectangle 6">
            <a:extLst>
              <a:ext uri="{FF2B5EF4-FFF2-40B4-BE49-F238E27FC236}">
                <a16:creationId xmlns:a16="http://schemas.microsoft.com/office/drawing/2014/main" id="{337AE662-B53E-4DB0-A98A-0489EFDB903D}"/>
              </a:ext>
            </a:extLst>
          </p:cNvPr>
          <p:cNvSpPr/>
          <p:nvPr/>
        </p:nvSpPr>
        <p:spPr>
          <a:xfrm>
            <a:off x="3336602" y="64323"/>
            <a:ext cx="258917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Output</a:t>
            </a:r>
          </a:p>
        </p:txBody>
      </p:sp>
    </p:spTree>
    <p:extLst>
      <p:ext uri="{BB962C8B-B14F-4D97-AF65-F5344CB8AC3E}">
        <p14:creationId xmlns:p14="http://schemas.microsoft.com/office/powerpoint/2010/main" val="337680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A49F-74BC-46E4-A3CD-331539E9B4AC}"/>
              </a:ext>
            </a:extLst>
          </p:cNvPr>
          <p:cNvSpPr>
            <a:spLocks noGrp="1"/>
          </p:cNvSpPr>
          <p:nvPr>
            <p:ph type="title"/>
          </p:nvPr>
        </p:nvSpPr>
        <p:spPr>
          <a:xfrm>
            <a:off x="677334" y="609599"/>
            <a:ext cx="8596668" cy="4982817"/>
          </a:xfrm>
        </p:spPr>
        <p:txBody>
          <a:bodyPr>
            <a:normAutofit/>
          </a:bodyPr>
          <a:lstStyle/>
          <a:p>
            <a:pPr rtl="0" fontAlgn="base">
              <a:spcBef>
                <a:spcPts val="0"/>
              </a:spcBef>
              <a:spcAft>
                <a:spcPts val="0"/>
              </a:spcAft>
            </a:pPr>
            <a:r>
              <a:rPr lang="en-US" dirty="0">
                <a:latin typeface="Segoe UI Black" panose="020B0A02040204020203" pitchFamily="34" charset="0"/>
                <a:ea typeface="Segoe UI Black" panose="020B0A02040204020203" pitchFamily="34" charset="0"/>
              </a:rPr>
              <a:t>CONCLUSION</a:t>
            </a:r>
            <a:br>
              <a:rPr lang="en-US" sz="1800" b="1" i="0" u="none" strike="noStrike" dirty="0">
                <a:solidFill>
                  <a:schemeClr val="tx1"/>
                </a:solidFill>
                <a:effectLst/>
                <a:latin typeface="Noto Sans Symbols"/>
              </a:rPr>
            </a:br>
            <a:r>
              <a:rPr lang="en-US" sz="2800" b="0" i="0" u="none" strike="noStrike" dirty="0">
                <a:solidFill>
                  <a:schemeClr val="tx1"/>
                </a:solidFill>
                <a:effectLst/>
                <a:latin typeface="Times New Roman" panose="02020603050405020304" pitchFamily="18" charset="0"/>
              </a:rPr>
              <a:t>The purpose and objective of this Face and Eye Detection project for our Minor Project Submission is achieved. We made a real model which classifies the faces and eyes from the webcam. Many different studies have been performed about face and eye detection. Besides having many challenging problems like, having different lighting conditions, having glasses, facial hair or moustache on face, different orientation pose or occlusion of face, face and eye detection methods performed great progress.</a:t>
            </a:r>
            <a:endParaRPr lang="en-IN" dirty="0">
              <a:solidFill>
                <a:schemeClr val="tx1"/>
              </a:solidFill>
            </a:endParaRPr>
          </a:p>
        </p:txBody>
      </p:sp>
      <p:sp>
        <p:nvSpPr>
          <p:cNvPr id="4" name="Oval 3">
            <a:extLst>
              <a:ext uri="{FF2B5EF4-FFF2-40B4-BE49-F238E27FC236}">
                <a16:creationId xmlns:a16="http://schemas.microsoft.com/office/drawing/2014/main" id="{38EB3B7A-AFF9-4DE2-996E-64FAA2850A9D}"/>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916A1B4-2B67-4CDC-90E7-595DB3517959}"/>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9833265-E983-4EA1-A84D-E07D122B73CD}"/>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92471F8-D2A2-4409-9343-A903139A17D8}"/>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7AD2520-E639-42B0-A042-CA459A129E3D}"/>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7B9BBA5-2D8A-46FA-91CC-E141A6A7627C}"/>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0715FB85-A235-4A8E-95D4-DD710D8C23D3}"/>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E06F1901-B009-4DB4-98B6-3F834E886C4F}"/>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AEF46FBD-9C7E-46BD-A0E9-462698B19DFD}"/>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4B1B2F84-F5D2-42BE-BEF4-0704D0505675}"/>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Star: 4 Points 38">
            <a:extLst>
              <a:ext uri="{FF2B5EF4-FFF2-40B4-BE49-F238E27FC236}">
                <a16:creationId xmlns:a16="http://schemas.microsoft.com/office/drawing/2014/main" id="{6D20B6F1-B6D0-4DB9-9C1D-0782DEEE08CE}"/>
              </a:ext>
            </a:extLst>
          </p:cNvPr>
          <p:cNvSpPr/>
          <p:nvPr/>
        </p:nvSpPr>
        <p:spPr>
          <a:xfrm>
            <a:off x="10894940" y="397565"/>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5138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CB9E-DAD8-4798-9747-BAEA6D8D9E13}"/>
              </a:ext>
            </a:extLst>
          </p:cNvPr>
          <p:cNvSpPr>
            <a:spLocks noGrp="1"/>
          </p:cNvSpPr>
          <p:nvPr>
            <p:ph type="title"/>
          </p:nvPr>
        </p:nvSpPr>
        <p:spPr>
          <a:xfrm>
            <a:off x="2586033" y="2251971"/>
            <a:ext cx="6131840" cy="1609818"/>
          </a:xfrm>
        </p:spPr>
        <p:txBody>
          <a:bodyPr>
            <a:normAutofit/>
          </a:bodyPr>
          <a:lstStyle/>
          <a:p>
            <a:r>
              <a:rPr lang="en-IN" sz="9600" dirty="0">
                <a:solidFill>
                  <a:schemeClr val="accent3">
                    <a:lumMod val="20000"/>
                    <a:lumOff val="80000"/>
                  </a:schemeClr>
                </a:solidFill>
              </a:rPr>
              <a:t>Thank You</a:t>
            </a:r>
          </a:p>
        </p:txBody>
      </p:sp>
    </p:spTree>
    <p:extLst>
      <p:ext uri="{BB962C8B-B14F-4D97-AF65-F5344CB8AC3E}">
        <p14:creationId xmlns:p14="http://schemas.microsoft.com/office/powerpoint/2010/main" val="202996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75CCE5-AC40-4C92-B25C-9A8513653E2D}"/>
              </a:ext>
            </a:extLst>
          </p:cNvPr>
          <p:cNvSpPr>
            <a:spLocks noGrp="1"/>
          </p:cNvSpPr>
          <p:nvPr>
            <p:ph type="title"/>
          </p:nvPr>
        </p:nvSpPr>
        <p:spPr>
          <a:xfrm>
            <a:off x="677334" y="337931"/>
            <a:ext cx="10308718" cy="3982278"/>
          </a:xfrm>
        </p:spPr>
        <p:txBody>
          <a:bodyPr>
            <a:normAutofit/>
          </a:bodyPr>
          <a:lstStyle/>
          <a:p>
            <a:pPr algn="ctr" rtl="0">
              <a:spcBef>
                <a:spcPts val="0"/>
              </a:spcBef>
              <a:spcAft>
                <a:spcPts val="800"/>
              </a:spcAft>
            </a:pPr>
            <a:r>
              <a:rPr lang="en-IN" b="1" u="sng" dirty="0">
                <a:solidFill>
                  <a:schemeClr val="accent6">
                    <a:lumMod val="40000"/>
                    <a:lumOff val="60000"/>
                  </a:schemeClr>
                </a:solidFill>
                <a:latin typeface="Arial Black" panose="020B0A04020102020204" pitchFamily="34" charset="0"/>
              </a:rPr>
              <a:t>MINOR PROJECT PRESENTATION</a:t>
            </a:r>
            <a:br>
              <a:rPr lang="en-IN" dirty="0"/>
            </a:br>
            <a:br>
              <a:rPr lang="en-IN" dirty="0"/>
            </a:br>
            <a:r>
              <a:rPr lang="en-IN" sz="2000" dirty="0"/>
              <a:t>TOPIC - </a:t>
            </a:r>
            <a:r>
              <a:rPr lang="en-US" sz="2000" b="1" i="0" u="none" strike="noStrike" dirty="0">
                <a:solidFill>
                  <a:schemeClr val="tx1"/>
                </a:solidFill>
                <a:effectLst/>
                <a:latin typeface="Times New Roman" panose="02020603050405020304" pitchFamily="18" charset="0"/>
              </a:rPr>
              <a:t>Face and Eye Detection</a:t>
            </a:r>
            <a:br>
              <a:rPr lang="en-US" sz="2000" b="0" dirty="0">
                <a:solidFill>
                  <a:schemeClr val="tx1"/>
                </a:solidFill>
                <a:effectLst/>
              </a:rPr>
            </a:br>
            <a:br>
              <a:rPr lang="en-US" sz="2000" b="0" i="0" u="none" strike="noStrike" dirty="0">
                <a:solidFill>
                  <a:schemeClr val="tx1"/>
                </a:solidFill>
                <a:effectLst/>
                <a:latin typeface="Times New Roman" panose="02020603050405020304" pitchFamily="18" charset="0"/>
              </a:rPr>
            </a:br>
            <a:r>
              <a:rPr lang="en-US" sz="2000" b="0" i="0" u="none" strike="noStrike" dirty="0">
                <a:solidFill>
                  <a:schemeClr val="tx1"/>
                </a:solidFill>
                <a:effectLst/>
                <a:latin typeface="Times New Roman" panose="02020603050405020304" pitchFamily="18" charset="0"/>
              </a:rPr>
              <a:t>Minor Project </a:t>
            </a:r>
            <a:r>
              <a:rPr lang="en-US" sz="2000" dirty="0">
                <a:solidFill>
                  <a:schemeClr val="tx1"/>
                </a:solidFill>
                <a:latin typeface="Times New Roman" panose="02020603050405020304" pitchFamily="18" charset="0"/>
              </a:rPr>
              <a:t>Presentation</a:t>
            </a:r>
            <a:r>
              <a:rPr lang="en-US" sz="2000" b="0" i="0" u="none" strike="noStrike" dirty="0">
                <a:solidFill>
                  <a:schemeClr val="tx1"/>
                </a:solidFill>
                <a:effectLst/>
                <a:latin typeface="Times New Roman" panose="02020603050405020304" pitchFamily="18" charset="0"/>
              </a:rPr>
              <a:t> submitted as a partial requirement for the award of the five year</a:t>
            </a:r>
            <a:br>
              <a:rPr lang="en-US" sz="2000" b="0" i="0" u="none" strike="noStrike" dirty="0">
                <a:solidFill>
                  <a:schemeClr val="tx1"/>
                </a:solidFill>
                <a:effectLst/>
                <a:latin typeface="Times New Roman" panose="02020603050405020304" pitchFamily="18" charset="0"/>
              </a:rPr>
            </a:br>
            <a:r>
              <a:rPr lang="en-US" sz="2000" b="0" i="0" u="none" strike="noStrike" dirty="0">
                <a:solidFill>
                  <a:schemeClr val="tx1"/>
                </a:solidFill>
                <a:effectLst/>
                <a:latin typeface="Times New Roman" panose="02020603050405020304" pitchFamily="18" charset="0"/>
              </a:rPr>
              <a:t>Integrated </a:t>
            </a:r>
            <a:r>
              <a:rPr lang="en-US" sz="2000" b="0" i="0" u="none" strike="noStrike" dirty="0" err="1">
                <a:solidFill>
                  <a:schemeClr val="tx1"/>
                </a:solidFill>
                <a:effectLst/>
                <a:latin typeface="Times New Roman" panose="02020603050405020304" pitchFamily="18" charset="0"/>
              </a:rPr>
              <a:t>B.Tech</a:t>
            </a:r>
            <a:r>
              <a:rPr lang="en-US" sz="2000" b="0" i="0" u="none" strike="noStrike" dirty="0">
                <a:solidFill>
                  <a:schemeClr val="tx1"/>
                </a:solidFill>
                <a:effectLst/>
                <a:latin typeface="Times New Roman" panose="02020603050405020304" pitchFamily="18" charset="0"/>
              </a:rPr>
              <a:t> and </a:t>
            </a:r>
            <a:r>
              <a:rPr lang="en-US" sz="2000" b="0" i="0" u="none" strike="noStrike" dirty="0" err="1">
                <a:solidFill>
                  <a:schemeClr val="tx1"/>
                </a:solidFill>
                <a:effectLst/>
                <a:latin typeface="Times New Roman" panose="02020603050405020304" pitchFamily="18" charset="0"/>
              </a:rPr>
              <a:t>M.Tech</a:t>
            </a:r>
            <a:r>
              <a:rPr lang="en-US" sz="2000" b="0" i="0" u="none" strike="noStrike" dirty="0">
                <a:solidFill>
                  <a:schemeClr val="tx1"/>
                </a:solidFill>
                <a:effectLst/>
                <a:latin typeface="Times New Roman" panose="02020603050405020304" pitchFamily="18" charset="0"/>
              </a:rPr>
              <a:t>(Computer Science)</a:t>
            </a:r>
            <a:br>
              <a:rPr lang="en-US" sz="2000" b="0" i="0" u="none" strike="noStrike" dirty="0">
                <a:solidFill>
                  <a:schemeClr val="tx1"/>
                </a:solidFill>
                <a:effectLst/>
                <a:latin typeface="Times New Roman" panose="02020603050405020304" pitchFamily="18" charset="0"/>
              </a:rPr>
            </a:br>
            <a:br>
              <a:rPr lang="en-US" sz="2000" b="0" dirty="0">
                <a:solidFill>
                  <a:schemeClr val="tx1"/>
                </a:solidFill>
                <a:effectLst/>
              </a:rPr>
            </a:br>
            <a:r>
              <a:rPr lang="en-US" sz="2000" b="1" i="0" u="none" strike="noStrike" dirty="0">
                <a:solidFill>
                  <a:schemeClr val="tx1"/>
                </a:solidFill>
                <a:effectLst/>
                <a:latin typeface="Times New Roman" panose="02020603050405020304" pitchFamily="18" charset="0"/>
              </a:rPr>
              <a:t>Under the</a:t>
            </a:r>
            <a:r>
              <a:rPr lang="en-US" sz="2000" b="0" i="0" u="none" strike="noStrike" dirty="0">
                <a:solidFill>
                  <a:schemeClr val="tx1"/>
                </a:solidFill>
                <a:effectLst/>
                <a:latin typeface="Times New Roman" panose="02020603050405020304" pitchFamily="18" charset="0"/>
              </a:rPr>
              <a:t> </a:t>
            </a:r>
            <a:r>
              <a:rPr lang="en-US" sz="2000" b="1" i="0" u="none" strike="noStrike" dirty="0">
                <a:solidFill>
                  <a:schemeClr val="tx1"/>
                </a:solidFill>
                <a:effectLst/>
                <a:latin typeface="Times New Roman" panose="02020603050405020304" pitchFamily="18" charset="0"/>
              </a:rPr>
              <a:t>Supervision of</a:t>
            </a:r>
            <a:br>
              <a:rPr lang="en-US" sz="2000" i="0" u="none" strike="noStrike" dirty="0">
                <a:solidFill>
                  <a:schemeClr val="tx1"/>
                </a:solidFill>
                <a:latin typeface="Times New Roman" panose="02020603050405020304" pitchFamily="18" charset="0"/>
              </a:rPr>
            </a:br>
            <a:br>
              <a:rPr lang="en-US" sz="2000" i="0" u="none" strike="noStrike" dirty="0">
                <a:solidFill>
                  <a:schemeClr val="tx1"/>
                </a:solidFill>
                <a:latin typeface="Times New Roman" panose="02020603050405020304" pitchFamily="18" charset="0"/>
              </a:rPr>
            </a:br>
            <a:r>
              <a:rPr lang="en-US" sz="2000" b="1" i="0" u="sng" dirty="0">
                <a:solidFill>
                  <a:schemeClr val="tx1"/>
                </a:solidFill>
                <a:effectLst/>
                <a:latin typeface="Times New Roman" panose="02020603050405020304" pitchFamily="18" charset="0"/>
              </a:rPr>
              <a:t>Dr. Neeta Singh</a:t>
            </a:r>
            <a:br>
              <a:rPr lang="en-US" sz="2000" b="0" dirty="0">
                <a:solidFill>
                  <a:schemeClr val="tx1"/>
                </a:solidFill>
                <a:effectLst/>
              </a:rPr>
            </a:br>
            <a:r>
              <a:rPr lang="en-US" sz="2000" b="0" i="0" u="none" strike="noStrike" dirty="0">
                <a:solidFill>
                  <a:schemeClr val="tx1"/>
                </a:solidFill>
                <a:effectLst/>
                <a:latin typeface="Times New Roman" panose="02020603050405020304" pitchFamily="18" charset="0"/>
              </a:rPr>
              <a:t>Assistant Professor</a:t>
            </a:r>
            <a:r>
              <a:rPr lang="en-US" sz="2000" b="1" i="0" u="none" strike="noStrike" dirty="0">
                <a:solidFill>
                  <a:schemeClr val="tx1"/>
                </a:solidFill>
                <a:effectLst/>
                <a:latin typeface="Times New Roman" panose="02020603050405020304" pitchFamily="18" charset="0"/>
              </a:rPr>
              <a:t>(GBU)</a:t>
            </a:r>
            <a:endParaRPr lang="en-IN" sz="2000" dirty="0">
              <a:solidFill>
                <a:schemeClr val="tx1"/>
              </a:solidFill>
            </a:endParaRPr>
          </a:p>
        </p:txBody>
      </p:sp>
      <p:sp>
        <p:nvSpPr>
          <p:cNvPr id="3" name="Content Placeholder 2">
            <a:extLst>
              <a:ext uri="{FF2B5EF4-FFF2-40B4-BE49-F238E27FC236}">
                <a16:creationId xmlns:a16="http://schemas.microsoft.com/office/drawing/2014/main" id="{C6E72479-C1F4-4BF9-BBBC-F3FBF9846991}"/>
              </a:ext>
            </a:extLst>
          </p:cNvPr>
          <p:cNvSpPr>
            <a:spLocks noGrp="1"/>
          </p:cNvSpPr>
          <p:nvPr>
            <p:ph idx="1"/>
          </p:nvPr>
        </p:nvSpPr>
        <p:spPr>
          <a:xfrm>
            <a:off x="1353195" y="2385391"/>
            <a:ext cx="8596668" cy="4134678"/>
          </a:xfrm>
        </p:spPr>
        <p:txBody>
          <a:bodyPr>
            <a:normAutofit fontScale="92500" lnSpcReduction="10000"/>
          </a:bodyPr>
          <a:lstStyle/>
          <a:p>
            <a:pPr marL="0" indent="0" rtl="0">
              <a:spcBef>
                <a:spcPts val="0"/>
              </a:spcBef>
              <a:spcAft>
                <a:spcPts val="800"/>
              </a:spcAft>
              <a:buNone/>
            </a:pPr>
            <a:endParaRPr lang="en-IN" sz="1800" b="1" i="0" u="sng" dirty="0">
              <a:solidFill>
                <a:schemeClr val="tx1"/>
              </a:solidFill>
              <a:effectLst/>
              <a:latin typeface="Times New Roman" panose="02020603050405020304" pitchFamily="18" charset="0"/>
            </a:endParaRPr>
          </a:p>
          <a:p>
            <a:pPr marL="0" indent="0" rtl="0">
              <a:spcBef>
                <a:spcPts val="0"/>
              </a:spcBef>
              <a:spcAft>
                <a:spcPts val="800"/>
              </a:spcAft>
              <a:buNone/>
            </a:pPr>
            <a:endParaRPr lang="en-IN" b="1" u="sng" dirty="0">
              <a:solidFill>
                <a:schemeClr val="tx1"/>
              </a:solidFill>
              <a:latin typeface="Times New Roman" panose="02020603050405020304" pitchFamily="18" charset="0"/>
            </a:endParaRPr>
          </a:p>
          <a:p>
            <a:pPr marL="0" indent="0" rtl="0">
              <a:spcBef>
                <a:spcPts val="0"/>
              </a:spcBef>
              <a:spcAft>
                <a:spcPts val="800"/>
              </a:spcAft>
              <a:buNone/>
            </a:pPr>
            <a:endParaRPr lang="en-IN" sz="1800" b="1" i="0" u="sng" dirty="0">
              <a:solidFill>
                <a:schemeClr val="tx1"/>
              </a:solidFill>
              <a:effectLst/>
              <a:latin typeface="Times New Roman" panose="02020603050405020304" pitchFamily="18" charset="0"/>
            </a:endParaRPr>
          </a:p>
          <a:p>
            <a:pPr marL="0" indent="0" rtl="0">
              <a:spcBef>
                <a:spcPts val="0"/>
              </a:spcBef>
              <a:spcAft>
                <a:spcPts val="800"/>
              </a:spcAft>
              <a:buNone/>
            </a:pPr>
            <a:endParaRPr lang="en-IN" sz="1800" b="1" i="0" u="sng" dirty="0">
              <a:solidFill>
                <a:schemeClr val="tx1"/>
              </a:solidFill>
              <a:effectLst/>
              <a:latin typeface="Times New Roman" panose="02020603050405020304" pitchFamily="18" charset="0"/>
            </a:endParaRPr>
          </a:p>
          <a:p>
            <a:pPr marL="0" indent="0" rtl="0">
              <a:spcBef>
                <a:spcPts val="0"/>
              </a:spcBef>
              <a:spcAft>
                <a:spcPts val="800"/>
              </a:spcAft>
              <a:buNone/>
            </a:pPr>
            <a:endParaRPr lang="en-IN" b="1" u="sng" dirty="0">
              <a:solidFill>
                <a:schemeClr val="tx1"/>
              </a:solidFill>
              <a:latin typeface="Times New Roman" panose="02020603050405020304" pitchFamily="18" charset="0"/>
            </a:endParaRPr>
          </a:p>
          <a:p>
            <a:pPr marL="0" indent="0" rtl="0">
              <a:spcBef>
                <a:spcPts val="0"/>
              </a:spcBef>
              <a:spcAft>
                <a:spcPts val="800"/>
              </a:spcAft>
              <a:buNone/>
            </a:pPr>
            <a:endParaRPr lang="en-IN" sz="1800" b="1" i="0" u="sng" dirty="0">
              <a:solidFill>
                <a:schemeClr val="tx1"/>
              </a:solidFill>
              <a:effectLst/>
              <a:latin typeface="Times New Roman" panose="02020603050405020304" pitchFamily="18" charset="0"/>
            </a:endParaRPr>
          </a:p>
          <a:p>
            <a:pPr marL="0" indent="0" rtl="0">
              <a:spcBef>
                <a:spcPts val="0"/>
              </a:spcBef>
              <a:spcAft>
                <a:spcPts val="800"/>
              </a:spcAft>
              <a:buNone/>
            </a:pPr>
            <a:r>
              <a:rPr lang="en-IN" sz="1800" b="1" i="0" u="sng" dirty="0">
                <a:solidFill>
                  <a:schemeClr val="tx1"/>
                </a:solidFill>
                <a:effectLst/>
                <a:latin typeface="Times New Roman" panose="02020603050405020304" pitchFamily="18" charset="0"/>
              </a:rPr>
              <a:t>Submitted By</a:t>
            </a:r>
            <a:r>
              <a:rPr lang="en-IN" sz="1800" b="1" i="0" u="none" strike="noStrike" dirty="0">
                <a:solidFill>
                  <a:schemeClr val="tx1"/>
                </a:solidFill>
                <a:effectLst/>
                <a:latin typeface="Times New Roman" panose="02020603050405020304" pitchFamily="18" charset="0"/>
              </a:rPr>
              <a:t>: -                                                                                                      </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Mohammed Hamza(17/ICS/052)                                                    </a:t>
            </a:r>
            <a:endParaRPr lang="en-IN" b="0" dirty="0">
              <a:solidFill>
                <a:schemeClr val="tx1"/>
              </a:solidFill>
              <a:effectLst/>
            </a:endParaRPr>
          </a:p>
          <a:p>
            <a:pPr rtl="0">
              <a:spcBef>
                <a:spcPts val="0"/>
              </a:spcBef>
              <a:spcAft>
                <a:spcPts val="800"/>
              </a:spcAft>
            </a:pPr>
            <a:r>
              <a:rPr lang="en-IN" sz="1800" b="0" i="0" u="none" strike="noStrike" dirty="0" err="1">
                <a:solidFill>
                  <a:schemeClr val="tx1"/>
                </a:solidFill>
                <a:effectLst/>
                <a:latin typeface="Times New Roman" panose="02020603050405020304" pitchFamily="18" charset="0"/>
              </a:rPr>
              <a:t>Mohd</a:t>
            </a:r>
            <a:r>
              <a:rPr lang="en-IN" sz="1800" b="0" i="0" u="none" strike="noStrike" dirty="0">
                <a:solidFill>
                  <a:schemeClr val="tx1"/>
                </a:solidFill>
                <a:effectLst/>
                <a:latin typeface="Times New Roman" panose="02020603050405020304" pitchFamily="18" charset="0"/>
              </a:rPr>
              <a:t>. </a:t>
            </a:r>
            <a:r>
              <a:rPr lang="en-IN" sz="1800" b="0" i="0" u="none" strike="noStrike" dirty="0" err="1">
                <a:solidFill>
                  <a:schemeClr val="tx1"/>
                </a:solidFill>
                <a:effectLst/>
                <a:latin typeface="Times New Roman" panose="02020603050405020304" pitchFamily="18" charset="0"/>
              </a:rPr>
              <a:t>Faizan</a:t>
            </a:r>
            <a:r>
              <a:rPr lang="en-IN" sz="1800" b="0" i="0" u="none" strike="noStrike" dirty="0">
                <a:solidFill>
                  <a:schemeClr val="tx1"/>
                </a:solidFill>
                <a:effectLst/>
                <a:latin typeface="Times New Roman" panose="02020603050405020304" pitchFamily="18" charset="0"/>
              </a:rPr>
              <a:t>(17/ICS/053)                                                               </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Piyush Saini(17/ICS/061)</a:t>
            </a:r>
            <a:endParaRPr lang="en-IN" b="0" dirty="0">
              <a:solidFill>
                <a:schemeClr val="tx1"/>
              </a:solidFill>
              <a:effectLst/>
            </a:endParaRPr>
          </a:p>
          <a:p>
            <a:pPr rtl="0">
              <a:spcBef>
                <a:spcPts val="0"/>
              </a:spcBef>
              <a:spcAft>
                <a:spcPts val="800"/>
              </a:spcAft>
            </a:pPr>
            <a:r>
              <a:rPr lang="en-IN" sz="1800" b="0" i="0" u="none" strike="noStrike" dirty="0">
                <a:solidFill>
                  <a:schemeClr val="tx1"/>
                </a:solidFill>
                <a:effectLst/>
                <a:latin typeface="Times New Roman" panose="02020603050405020304" pitchFamily="18" charset="0"/>
              </a:rPr>
              <a:t>Prashant Gaurav(17/ICS/064)</a:t>
            </a:r>
            <a:endParaRPr lang="en-IN" b="0" dirty="0">
              <a:solidFill>
                <a:schemeClr val="tx1"/>
              </a:solidFill>
              <a:effectLst/>
            </a:endParaRPr>
          </a:p>
          <a:p>
            <a:pPr rtl="0">
              <a:spcBef>
                <a:spcPts val="0"/>
              </a:spcBef>
              <a:spcAft>
                <a:spcPts val="800"/>
              </a:spcAft>
            </a:pPr>
            <a:r>
              <a:rPr lang="en-IN" sz="1800" b="0" i="0" u="none" strike="noStrike" dirty="0" err="1">
                <a:solidFill>
                  <a:schemeClr val="tx1"/>
                </a:solidFill>
                <a:effectLst/>
                <a:latin typeface="Times New Roman" panose="02020603050405020304" pitchFamily="18" charset="0"/>
              </a:rPr>
              <a:t>Prayas</a:t>
            </a:r>
            <a:r>
              <a:rPr lang="en-IN" sz="1800" b="0" i="0" u="none" strike="noStrike" dirty="0">
                <a:solidFill>
                  <a:schemeClr val="tx1"/>
                </a:solidFill>
                <a:effectLst/>
                <a:latin typeface="Times New Roman" panose="02020603050405020304" pitchFamily="18" charset="0"/>
              </a:rPr>
              <a:t> Gautam(17/ICS/065)</a:t>
            </a:r>
            <a:endParaRPr lang="en-IN" b="0" dirty="0">
              <a:solidFill>
                <a:schemeClr val="tx1"/>
              </a:solidFill>
              <a:effectLst/>
            </a:endParaRPr>
          </a:p>
          <a:p>
            <a:pPr marL="0" indent="0">
              <a:buNone/>
            </a:pPr>
            <a:endParaRPr lang="en-IN" dirty="0">
              <a:solidFill>
                <a:schemeClr val="tx1"/>
              </a:solidFill>
            </a:endParaRPr>
          </a:p>
        </p:txBody>
      </p:sp>
      <p:sp>
        <p:nvSpPr>
          <p:cNvPr id="6" name="Title 1">
            <a:extLst>
              <a:ext uri="{FF2B5EF4-FFF2-40B4-BE49-F238E27FC236}">
                <a16:creationId xmlns:a16="http://schemas.microsoft.com/office/drawing/2014/main" id="{9794258E-43D4-4E0F-A451-65675581AA09}"/>
              </a:ext>
            </a:extLst>
          </p:cNvPr>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0" indent="457200">
              <a:spcBef>
                <a:spcPts val="0"/>
              </a:spcBef>
              <a:spcAft>
                <a:spcPts val="800"/>
              </a:spcAft>
            </a:pPr>
            <a:endParaRPr lang="en-IN" dirty="0">
              <a:solidFill>
                <a:schemeClr val="tx1"/>
              </a:solidFill>
            </a:endParaRPr>
          </a:p>
        </p:txBody>
      </p:sp>
      <p:sp>
        <p:nvSpPr>
          <p:cNvPr id="14" name="Oval 13">
            <a:extLst>
              <a:ext uri="{FF2B5EF4-FFF2-40B4-BE49-F238E27FC236}">
                <a16:creationId xmlns:a16="http://schemas.microsoft.com/office/drawing/2014/main" id="{A6F62AF3-6B48-4132-93EC-1E93D55E6C17}"/>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E60BF3E-669E-4571-8847-65DBEBECD91C}"/>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7B3FFBC-1661-4C2E-AFF2-B8CC0AAA139B}"/>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7A0A7864-E5D1-4396-B331-96D7E82BEC05}"/>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B598249-8290-44B6-9342-0EDCCBCA2DB6}"/>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7E6817FF-7AA1-4D74-9757-3F90FDE0DFFD}"/>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2EC60EE7-E3ED-4578-9176-7DFE8386EA2C}"/>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20957B25-5902-43E5-AFF7-A944BF7C0F7F}"/>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D0612C0D-08C6-4535-BF2F-6F97D3B6C746}"/>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67A7E9B4-29D6-4B6D-94C5-C4800C59A511}"/>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4 Points 33">
            <a:extLst>
              <a:ext uri="{FF2B5EF4-FFF2-40B4-BE49-F238E27FC236}">
                <a16:creationId xmlns:a16="http://schemas.microsoft.com/office/drawing/2014/main" id="{D0385DD0-4F86-4F75-B76C-82CB11483E79}"/>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14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43CA-7D76-4284-B453-D156D301DC72}"/>
              </a:ext>
            </a:extLst>
          </p:cNvPr>
          <p:cNvSpPr>
            <a:spLocks noGrp="1"/>
          </p:cNvSpPr>
          <p:nvPr>
            <p:ph type="title"/>
          </p:nvPr>
        </p:nvSpPr>
        <p:spPr>
          <a:xfrm>
            <a:off x="919119" y="431772"/>
            <a:ext cx="10353761" cy="769730"/>
          </a:xfrm>
        </p:spPr>
        <p:txBody>
          <a:bodyPr/>
          <a:lstStyle/>
          <a:p>
            <a:pPr algn="ctr"/>
            <a:r>
              <a:rPr lang="en-IN" u="sng" dirty="0">
                <a:solidFill>
                  <a:schemeClr val="accent6">
                    <a:lumMod val="40000"/>
                    <a:lumOff val="60000"/>
                  </a:schemeClr>
                </a:solidFill>
                <a:latin typeface="Arial Black" panose="020B0A04020102020204" pitchFamily="34" charset="0"/>
              </a:rPr>
              <a:t>ACKNOWLEDGEMENT</a:t>
            </a:r>
          </a:p>
        </p:txBody>
      </p:sp>
      <p:sp>
        <p:nvSpPr>
          <p:cNvPr id="3" name="Content Placeholder 2">
            <a:extLst>
              <a:ext uri="{FF2B5EF4-FFF2-40B4-BE49-F238E27FC236}">
                <a16:creationId xmlns:a16="http://schemas.microsoft.com/office/drawing/2014/main" id="{C4CC843B-86EE-47A6-9A45-972D88B0D699}"/>
              </a:ext>
            </a:extLst>
          </p:cNvPr>
          <p:cNvSpPr>
            <a:spLocks noGrp="1"/>
          </p:cNvSpPr>
          <p:nvPr>
            <p:ph idx="1"/>
          </p:nvPr>
        </p:nvSpPr>
        <p:spPr>
          <a:xfrm>
            <a:off x="184926" y="1201502"/>
            <a:ext cx="10353762" cy="5398081"/>
          </a:xfrm>
        </p:spPr>
        <p:txBody>
          <a:bodyPr>
            <a:normAutofit/>
          </a:bodyPr>
          <a:lstStyle/>
          <a:p>
            <a:pPr marL="0" indent="0" algn="just" rtl="0">
              <a:spcBef>
                <a:spcPts val="0"/>
              </a:spcBef>
              <a:spcAft>
                <a:spcPts val="0"/>
              </a:spcAft>
              <a:buNone/>
            </a:pPr>
            <a:r>
              <a:rPr lang="en-US" dirty="0"/>
              <a:t>A minor project is a golden opportunity for learning and self-development. We consider ourselves very lucky and honored to have so many wonderful people lead me through in completion of this project.</a:t>
            </a:r>
          </a:p>
          <a:p>
            <a:pPr marL="0" indent="0" algn="just" rtl="0">
              <a:spcBef>
                <a:spcPts val="0"/>
              </a:spcBef>
              <a:spcAft>
                <a:spcPts val="0"/>
              </a:spcAft>
              <a:buNone/>
            </a:pPr>
            <a:endParaRPr lang="en-US" dirty="0"/>
          </a:p>
          <a:p>
            <a:pPr marL="0" indent="0" algn="just" rtl="0">
              <a:spcBef>
                <a:spcPts val="0"/>
              </a:spcBef>
              <a:spcAft>
                <a:spcPts val="0"/>
              </a:spcAft>
              <a:buNone/>
            </a:pPr>
            <a:r>
              <a:rPr lang="en-US" dirty="0"/>
              <a:t>We wish to express my indebted gratitude and special thanks to Dr. Neeta Singh, Assistant Professor, Gautam Buddha University, who in spite of being extraordinarily busy with his duties, took time out to hear, guide and keep me on the correct path and allowing me to carry out my Minor Project at their esteemed organization during the training.</a:t>
            </a:r>
          </a:p>
          <a:p>
            <a:pPr marL="0" indent="0" algn="just" rtl="0">
              <a:spcBef>
                <a:spcPts val="0"/>
              </a:spcBef>
              <a:spcAft>
                <a:spcPts val="0"/>
              </a:spcAft>
              <a:buNone/>
            </a:pPr>
            <a:endParaRPr lang="en-US" dirty="0"/>
          </a:p>
          <a:p>
            <a:pPr marL="0" indent="0" algn="just" rtl="0">
              <a:spcBef>
                <a:spcPts val="0"/>
              </a:spcBef>
              <a:spcAft>
                <a:spcPts val="0"/>
              </a:spcAft>
              <a:buNone/>
            </a:pPr>
            <a:r>
              <a:rPr lang="en-US" dirty="0"/>
              <a:t>We would like to convey my special thanks to Dr. Neeta Singh who devoted her valuable time in carrying out our Project and responding to our queries with utmost patience.</a:t>
            </a:r>
          </a:p>
          <a:p>
            <a:pPr marL="0" indent="0" algn="just" rtl="0">
              <a:spcBef>
                <a:spcPts val="0"/>
              </a:spcBef>
              <a:spcAft>
                <a:spcPts val="0"/>
              </a:spcAft>
              <a:buNone/>
            </a:pPr>
            <a:r>
              <a:rPr lang="en-US" dirty="0"/>
              <a:t>  </a:t>
            </a:r>
          </a:p>
          <a:p>
            <a:pPr marL="0" indent="0" algn="ctr" rtl="0">
              <a:spcBef>
                <a:spcPts val="0"/>
              </a:spcBef>
              <a:spcAft>
                <a:spcPts val="0"/>
              </a:spcAft>
              <a:buNone/>
            </a:pPr>
            <a:r>
              <a:rPr lang="en-US" dirty="0"/>
              <a:t>                                                                                                 </a:t>
            </a:r>
          </a:p>
        </p:txBody>
      </p:sp>
      <p:sp>
        <p:nvSpPr>
          <p:cNvPr id="5" name="Oval 4">
            <a:extLst>
              <a:ext uri="{FF2B5EF4-FFF2-40B4-BE49-F238E27FC236}">
                <a16:creationId xmlns:a16="http://schemas.microsoft.com/office/drawing/2014/main" id="{BE065999-EF4A-4587-A6D7-20D4110825B1}"/>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E15B4D5-D89B-407B-AD99-A918BE38E312}"/>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C02686B-88DA-4F45-9334-7893AC700C7D}"/>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A63CFF6-4059-4A3F-B78B-9E6C37575D26}"/>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A93B5E3-DF9B-4DB8-A5F4-D3CB8C4C164C}"/>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82F2472-2C55-45BC-9372-DE89936AFE56}"/>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22883CC8-1E32-4FFB-93F5-78427F3F58E6}"/>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BA650D6C-2A96-4240-B052-A437DC7A4237}"/>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0EAD130A-CC56-4736-91E8-043B16F3BDE1}"/>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1013A67-BFDF-4F5E-90C2-2F98ADDA6EFA}"/>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4 Points 24">
            <a:extLst>
              <a:ext uri="{FF2B5EF4-FFF2-40B4-BE49-F238E27FC236}">
                <a16:creationId xmlns:a16="http://schemas.microsoft.com/office/drawing/2014/main" id="{DC169AE7-21DC-4BDE-BC8A-8172D80A3B7D}"/>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360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DF672-A42A-4B8D-B3C1-52020540B7ED}"/>
              </a:ext>
            </a:extLst>
          </p:cNvPr>
          <p:cNvSpPr>
            <a:spLocks noGrp="1"/>
          </p:cNvSpPr>
          <p:nvPr>
            <p:ph idx="1"/>
          </p:nvPr>
        </p:nvSpPr>
        <p:spPr>
          <a:xfrm>
            <a:off x="677334" y="490331"/>
            <a:ext cx="8596668" cy="5551032"/>
          </a:xfrm>
        </p:spPr>
        <p:txBody>
          <a:bodyPr>
            <a:noAutofit/>
          </a:bodyPr>
          <a:lstStyle/>
          <a:p>
            <a:pPr algn="ctr" rtl="0">
              <a:spcBef>
                <a:spcPts val="0"/>
              </a:spcBef>
              <a:spcAft>
                <a:spcPts val="800"/>
              </a:spcAft>
            </a:pPr>
            <a:r>
              <a:rPr lang="en-US" sz="2800" dirty="0">
                <a:solidFill>
                  <a:schemeClr val="accent6">
                    <a:lumMod val="60000"/>
                    <a:lumOff val="40000"/>
                  </a:schemeClr>
                </a:solidFill>
              </a:rPr>
              <a:t>TABLE OF CONTENTS</a:t>
            </a:r>
          </a:p>
          <a:p>
            <a:pPr marL="0" indent="0" algn="just" rtl="0" fontAlgn="base">
              <a:spcBef>
                <a:spcPts val="0"/>
              </a:spcBef>
              <a:spcAft>
                <a:spcPts val="0"/>
              </a:spcAft>
              <a:buNone/>
            </a:pPr>
            <a:r>
              <a:rPr lang="en-US" sz="2800" dirty="0">
                <a:solidFill>
                  <a:schemeClr val="accent6">
                    <a:lumMod val="60000"/>
                    <a:lumOff val="40000"/>
                  </a:schemeClr>
                </a:solidFill>
              </a:rPr>
              <a:t>1. Objective</a:t>
            </a:r>
          </a:p>
          <a:p>
            <a:pPr marL="0" indent="0" algn="just" rtl="0" fontAlgn="base">
              <a:spcBef>
                <a:spcPts val="0"/>
              </a:spcBef>
              <a:spcAft>
                <a:spcPts val="0"/>
              </a:spcAft>
              <a:buNone/>
            </a:pPr>
            <a:r>
              <a:rPr lang="en-US" sz="2800" dirty="0">
                <a:solidFill>
                  <a:schemeClr val="accent6">
                    <a:lumMod val="60000"/>
                    <a:lumOff val="40000"/>
                  </a:schemeClr>
                </a:solidFill>
              </a:rPr>
              <a:t>2. Introduction</a:t>
            </a:r>
          </a:p>
          <a:p>
            <a:pPr marL="742950" lvl="1" indent="-285750" algn="just" rtl="0" fontAlgn="base">
              <a:spcBef>
                <a:spcPts val="0"/>
              </a:spcBef>
              <a:spcAft>
                <a:spcPts val="0"/>
              </a:spcAft>
              <a:buFont typeface="Arial" panose="020B0604020202020204" pitchFamily="34" charset="0"/>
              <a:buChar char="•"/>
            </a:pPr>
            <a:r>
              <a:rPr lang="en-US" sz="2800" dirty="0">
                <a:solidFill>
                  <a:schemeClr val="accent6">
                    <a:lumMod val="60000"/>
                    <a:lumOff val="40000"/>
                  </a:schemeClr>
                </a:solidFill>
              </a:rPr>
              <a:t>Artificial Intelligence</a:t>
            </a:r>
          </a:p>
          <a:p>
            <a:pPr marL="742950" lvl="1" indent="-285750" algn="just" rtl="0" fontAlgn="base">
              <a:spcBef>
                <a:spcPts val="0"/>
              </a:spcBef>
              <a:spcAft>
                <a:spcPts val="0"/>
              </a:spcAft>
              <a:buFont typeface="Arial" panose="020B0604020202020204" pitchFamily="34" charset="0"/>
              <a:buChar char="•"/>
            </a:pPr>
            <a:r>
              <a:rPr lang="en-US" sz="2800" dirty="0">
                <a:solidFill>
                  <a:schemeClr val="accent6">
                    <a:lumMod val="60000"/>
                    <a:lumOff val="40000"/>
                  </a:schemeClr>
                </a:solidFill>
              </a:rPr>
              <a:t>Machine learning</a:t>
            </a:r>
          </a:p>
          <a:p>
            <a:pPr marL="742950" lvl="1" indent="-285750" algn="just" rtl="0" fontAlgn="base">
              <a:spcBef>
                <a:spcPts val="0"/>
              </a:spcBef>
              <a:spcAft>
                <a:spcPts val="0"/>
              </a:spcAft>
              <a:buFont typeface="Arial" panose="020B0604020202020204" pitchFamily="34" charset="0"/>
              <a:buChar char="•"/>
            </a:pPr>
            <a:r>
              <a:rPr lang="en-US" sz="2800" dirty="0">
                <a:solidFill>
                  <a:schemeClr val="accent6">
                    <a:lumMod val="60000"/>
                    <a:lumOff val="40000"/>
                  </a:schemeClr>
                </a:solidFill>
              </a:rPr>
              <a:t>Neural Networking</a:t>
            </a:r>
          </a:p>
          <a:p>
            <a:pPr marL="0" indent="0" algn="just" rtl="0" fontAlgn="base">
              <a:spcBef>
                <a:spcPts val="0"/>
              </a:spcBef>
              <a:spcAft>
                <a:spcPts val="0"/>
              </a:spcAft>
              <a:buNone/>
            </a:pPr>
            <a:r>
              <a:rPr lang="en-US" sz="2800" dirty="0">
                <a:solidFill>
                  <a:schemeClr val="accent6">
                    <a:lumMod val="60000"/>
                    <a:lumOff val="40000"/>
                  </a:schemeClr>
                </a:solidFill>
              </a:rPr>
              <a:t>3. Project flow</a:t>
            </a:r>
          </a:p>
          <a:p>
            <a:pPr marL="742950" lvl="1" indent="-285750" algn="just" rtl="0" fontAlgn="base">
              <a:spcBef>
                <a:spcPts val="0"/>
              </a:spcBef>
              <a:spcAft>
                <a:spcPts val="0"/>
              </a:spcAft>
              <a:buFont typeface="Arial" panose="020B0604020202020204" pitchFamily="34" charset="0"/>
              <a:buChar char="•"/>
            </a:pPr>
            <a:r>
              <a:rPr lang="en-US" sz="2800" dirty="0">
                <a:solidFill>
                  <a:schemeClr val="accent6">
                    <a:lumMod val="60000"/>
                    <a:lumOff val="40000"/>
                  </a:schemeClr>
                </a:solidFill>
              </a:rPr>
              <a:t>Line of codes</a:t>
            </a:r>
          </a:p>
          <a:p>
            <a:pPr marL="742950" lvl="1" indent="-285750" algn="just" rtl="0" fontAlgn="base">
              <a:spcBef>
                <a:spcPts val="0"/>
              </a:spcBef>
              <a:spcAft>
                <a:spcPts val="0"/>
              </a:spcAft>
              <a:buFont typeface="Arial" panose="020B0604020202020204" pitchFamily="34" charset="0"/>
              <a:buChar char="•"/>
            </a:pPr>
            <a:r>
              <a:rPr lang="en-US" sz="2800" dirty="0">
                <a:solidFill>
                  <a:schemeClr val="accent6">
                    <a:lumMod val="60000"/>
                    <a:lumOff val="40000"/>
                  </a:schemeClr>
                </a:solidFill>
              </a:rPr>
              <a:t>Interface</a:t>
            </a:r>
          </a:p>
          <a:p>
            <a:pPr marL="0" indent="0" algn="just" rtl="0" fontAlgn="base">
              <a:spcBef>
                <a:spcPts val="0"/>
              </a:spcBef>
              <a:spcAft>
                <a:spcPts val="0"/>
              </a:spcAft>
              <a:buNone/>
            </a:pPr>
            <a:r>
              <a:rPr lang="en-US" sz="2800" dirty="0">
                <a:solidFill>
                  <a:schemeClr val="accent6">
                    <a:lumMod val="60000"/>
                    <a:lumOff val="40000"/>
                  </a:schemeClr>
                </a:solidFill>
              </a:rPr>
              <a:t>4. List of Figures</a:t>
            </a:r>
          </a:p>
          <a:p>
            <a:pPr marL="0" indent="0" algn="just" rtl="0" fontAlgn="base">
              <a:spcBef>
                <a:spcPts val="0"/>
              </a:spcBef>
              <a:spcAft>
                <a:spcPts val="0"/>
              </a:spcAft>
              <a:buNone/>
            </a:pPr>
            <a:r>
              <a:rPr lang="en-US" sz="2800" dirty="0">
                <a:solidFill>
                  <a:schemeClr val="accent6">
                    <a:lumMod val="60000"/>
                    <a:lumOff val="40000"/>
                  </a:schemeClr>
                </a:solidFill>
              </a:rPr>
              <a:t>5. List of abbreviations</a:t>
            </a:r>
          </a:p>
          <a:p>
            <a:pPr marL="0" indent="0" algn="just" rtl="0" fontAlgn="base">
              <a:spcBef>
                <a:spcPts val="0"/>
              </a:spcBef>
              <a:spcAft>
                <a:spcPts val="0"/>
              </a:spcAft>
              <a:buNone/>
            </a:pPr>
            <a:r>
              <a:rPr lang="en-US" sz="2800" dirty="0">
                <a:solidFill>
                  <a:schemeClr val="accent6">
                    <a:lumMod val="60000"/>
                    <a:lumOff val="40000"/>
                  </a:schemeClr>
                </a:solidFill>
              </a:rPr>
              <a:t>6. Conclusion</a:t>
            </a:r>
          </a:p>
          <a:p>
            <a:pPr marL="0" indent="0" algn="just" rtl="0" fontAlgn="base">
              <a:spcBef>
                <a:spcPts val="0"/>
              </a:spcBef>
              <a:spcAft>
                <a:spcPts val="0"/>
              </a:spcAft>
              <a:buNone/>
            </a:pPr>
            <a:r>
              <a:rPr lang="en-US" sz="2800" dirty="0">
                <a:solidFill>
                  <a:schemeClr val="accent6">
                    <a:lumMod val="60000"/>
                    <a:lumOff val="40000"/>
                  </a:schemeClr>
                </a:solidFill>
              </a:rPr>
              <a:t>7. References</a:t>
            </a:r>
          </a:p>
          <a:p>
            <a:endParaRPr lang="en-IN" sz="2800" dirty="0">
              <a:solidFill>
                <a:schemeClr val="accent6">
                  <a:lumMod val="60000"/>
                  <a:lumOff val="40000"/>
                </a:schemeClr>
              </a:solidFill>
            </a:endParaRPr>
          </a:p>
        </p:txBody>
      </p:sp>
      <p:sp>
        <p:nvSpPr>
          <p:cNvPr id="2" name="Oval 1">
            <a:extLst>
              <a:ext uri="{FF2B5EF4-FFF2-40B4-BE49-F238E27FC236}">
                <a16:creationId xmlns:a16="http://schemas.microsoft.com/office/drawing/2014/main" id="{9C5B78C7-0881-4577-87C7-B4AF28AB761F}"/>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67CA6E0-ECE9-467F-B89F-D31CA4B0F2D6}"/>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04A6FD1-3028-4049-A4B1-64727C64A4F9}"/>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A6B5E93-6528-4D53-8316-1CB93BB4B2C0}"/>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F9265E1B-28E9-42F2-BB8A-088562104CD7}"/>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B5CCC5D-73EC-4A48-8761-DF8A0500DE64}"/>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4C835A83-405D-462A-9B3D-05CB175D978E}"/>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554BB2C6-A05E-45FE-B2D7-9BFEFE05C8FA}"/>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4BF638-B2F0-4DCB-819A-C5CD2A9EB538}"/>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24A709D-5BC4-4B1C-8FA0-0988D5343500}"/>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49AE98ED-58C9-4F51-A30B-4740FE9B7E72}"/>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463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9746-3457-4242-8B6C-3CD9B4C987B1}"/>
              </a:ext>
            </a:extLst>
          </p:cNvPr>
          <p:cNvSpPr>
            <a:spLocks noGrp="1"/>
          </p:cNvSpPr>
          <p:nvPr>
            <p:ph type="title"/>
          </p:nvPr>
        </p:nvSpPr>
        <p:spPr/>
        <p:txBody>
          <a:bodyPr>
            <a:noAutofit/>
          </a:bodyPr>
          <a:lstStyle/>
          <a:p>
            <a:pPr rtl="0" fontAlgn="base">
              <a:spcBef>
                <a:spcPts val="0"/>
              </a:spcBef>
              <a:spcAft>
                <a:spcPts val="0"/>
              </a:spcAft>
            </a:pPr>
            <a:r>
              <a:rPr lang="en-US" sz="2800" b="1" u="sng" dirty="0">
                <a:solidFill>
                  <a:schemeClr val="accent6">
                    <a:lumMod val="40000"/>
                    <a:lumOff val="60000"/>
                  </a:schemeClr>
                </a:solidFill>
                <a:latin typeface="Arial Black" panose="020B0A04020102020204" pitchFamily="34" charset="0"/>
              </a:rPr>
              <a:t>INTRODUCTION</a:t>
            </a:r>
            <a:br>
              <a:rPr lang="en-US" sz="2800" b="1" u="sng" dirty="0">
                <a:solidFill>
                  <a:schemeClr val="accent6">
                    <a:lumMod val="40000"/>
                    <a:lumOff val="60000"/>
                  </a:schemeClr>
                </a:solidFill>
                <a:latin typeface="Arial Black" panose="020B0A04020102020204" pitchFamily="34" charset="0"/>
              </a:rPr>
            </a:br>
            <a:br>
              <a:rPr lang="en-US" sz="2800" b="1" u="sng" dirty="0">
                <a:solidFill>
                  <a:schemeClr val="accent6">
                    <a:lumMod val="40000"/>
                    <a:lumOff val="60000"/>
                  </a:schemeClr>
                </a:solidFill>
                <a:latin typeface="Arial Black" panose="020B0A04020102020204" pitchFamily="34" charset="0"/>
              </a:rPr>
            </a:br>
            <a:r>
              <a:rPr lang="en-US" sz="2800" b="1" u="sng" dirty="0">
                <a:solidFill>
                  <a:schemeClr val="accent6">
                    <a:lumMod val="40000"/>
                    <a:lumOff val="60000"/>
                  </a:schemeClr>
                </a:solidFill>
                <a:latin typeface="Arial Black" panose="020B0A04020102020204" pitchFamily="34" charset="0"/>
              </a:rPr>
              <a:t>ARTIFICIAL INTELLIGENCE</a:t>
            </a:r>
            <a:br>
              <a:rPr lang="en-US" sz="2800" b="1" u="sng" dirty="0">
                <a:solidFill>
                  <a:schemeClr val="accent6">
                    <a:lumMod val="40000"/>
                    <a:lumOff val="60000"/>
                  </a:schemeClr>
                </a:solidFill>
                <a:latin typeface="Arial Black" panose="020B0A04020102020204" pitchFamily="34" charset="0"/>
              </a:rPr>
            </a:br>
            <a:br>
              <a:rPr lang="en-US" sz="2800" b="1" u="sng" dirty="0">
                <a:solidFill>
                  <a:schemeClr val="accent6">
                    <a:lumMod val="40000"/>
                    <a:lumOff val="60000"/>
                  </a:schemeClr>
                </a:solidFill>
                <a:latin typeface="Arial Black" panose="020B0A04020102020204" pitchFamily="34" charset="0"/>
              </a:rPr>
            </a:br>
            <a:r>
              <a:rPr lang="en-US" sz="2400" dirty="0">
                <a:solidFill>
                  <a:schemeClr val="tx1"/>
                </a:solidFill>
              </a:rPr>
              <a:t>Artificial intelligence (AI), is intelligence demonstrated by machines, unlike the natural intelligence displayed by humans and animals. Leading AI textbooks define the field as the study of "intelligent agents": any device that perceives its environment and takes actions that maximize its chance of successfully achieving its goals. Colloquially, the term "artificial intelligence" is often used to describe machines (or computers) that mimic "cognitive" functions that humans associate with the human mind, such as "learning" and "problem solving".</a:t>
            </a:r>
            <a:br>
              <a:rPr lang="en-US" sz="2400" dirty="0">
                <a:solidFill>
                  <a:schemeClr val="tx1"/>
                </a:solidFill>
              </a:rPr>
            </a:br>
            <a:r>
              <a:rPr lang="en-US" sz="2400" dirty="0">
                <a:solidFill>
                  <a:schemeClr val="tx1"/>
                </a:solidFill>
              </a:rPr>
              <a:t> </a:t>
            </a:r>
            <a:br>
              <a:rPr lang="en-US" sz="2400" dirty="0">
                <a:solidFill>
                  <a:schemeClr val="tx1"/>
                </a:solidFill>
              </a:rPr>
            </a:br>
            <a:r>
              <a:rPr lang="en-US" sz="2400" dirty="0">
                <a:solidFill>
                  <a:schemeClr val="tx1"/>
                </a:solidFill>
              </a:rPr>
              <a:t>            </a:t>
            </a:r>
            <a:br>
              <a:rPr lang="en-US" sz="2400" dirty="0">
                <a:solidFill>
                  <a:schemeClr val="tx1"/>
                </a:solidFill>
              </a:rPr>
            </a:br>
            <a:endParaRPr lang="en-IN" sz="2400" dirty="0">
              <a:solidFill>
                <a:schemeClr val="tx1"/>
              </a:solidFill>
            </a:endParaRPr>
          </a:p>
        </p:txBody>
      </p:sp>
      <p:sp>
        <p:nvSpPr>
          <p:cNvPr id="4" name="Oval 3">
            <a:extLst>
              <a:ext uri="{FF2B5EF4-FFF2-40B4-BE49-F238E27FC236}">
                <a16:creationId xmlns:a16="http://schemas.microsoft.com/office/drawing/2014/main" id="{02BE9635-2179-480B-9E13-65C87256F12D}"/>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9CD38FA-4245-4FBF-BA6B-1B6D9F8D3749}"/>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69A9154-3B93-4CC9-8D07-B519EEC1D419}"/>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A2ADA711-D003-40C8-8908-942271AD4E2D}"/>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B583093-B979-45AF-82D1-F83ECE0F9DE6}"/>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CFF5ED30-C5F7-4F70-B390-C6168B00D624}"/>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FD80DF5D-81CF-4BB0-818B-D813598D9D1B}"/>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99A4D26-8B8B-4E4D-8D46-563D2DCE210A}"/>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497ED3D-D556-47AA-8498-390998495B47}"/>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2E545A1F-5821-4518-B891-093862EFDDD4}"/>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6B89C60F-D021-43D9-907B-855AF3E0907F}"/>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10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0C97-BB00-46C7-961E-2BCE471CA768}"/>
              </a:ext>
            </a:extLst>
          </p:cNvPr>
          <p:cNvSpPr>
            <a:spLocks noGrp="1"/>
          </p:cNvSpPr>
          <p:nvPr>
            <p:ph type="title"/>
          </p:nvPr>
        </p:nvSpPr>
        <p:spPr/>
        <p:txBody>
          <a:bodyPr>
            <a:normAutofit fontScale="90000"/>
          </a:bodyPr>
          <a:lstStyle/>
          <a:p>
            <a:pPr rtl="0">
              <a:spcBef>
                <a:spcPts val="0"/>
              </a:spcBef>
              <a:spcAft>
                <a:spcPts val="0"/>
              </a:spcAft>
            </a:pPr>
            <a:r>
              <a:rPr lang="en-US" sz="4000" b="1" i="0" u="sng" dirty="0">
                <a:solidFill>
                  <a:schemeClr val="accent6">
                    <a:lumMod val="60000"/>
                    <a:lumOff val="40000"/>
                  </a:schemeClr>
                </a:solidFill>
                <a:effectLst/>
                <a:latin typeface="Arial Black" panose="020B0A04020102020204" pitchFamily="34" charset="0"/>
              </a:rPr>
              <a:t>MACHINE LEARNING</a:t>
            </a:r>
            <a:br>
              <a:rPr lang="en-US" b="0" dirty="0">
                <a:solidFill>
                  <a:schemeClr val="tx1"/>
                </a:solidFill>
                <a:effectLst/>
              </a:rPr>
            </a:br>
            <a:r>
              <a:rPr lang="en-US" sz="1800" b="1" i="0" u="none" strike="noStrike" dirty="0">
                <a:solidFill>
                  <a:schemeClr val="tx1"/>
                </a:solidFill>
                <a:effectLst/>
                <a:latin typeface="Times New Roman" panose="02020603050405020304" pitchFamily="18" charset="0"/>
              </a:rPr>
              <a:t>                                                 </a:t>
            </a:r>
            <a:br>
              <a:rPr lang="en-US" b="0" dirty="0">
                <a:solidFill>
                  <a:schemeClr val="tx1"/>
                </a:solidFill>
                <a:effectLst/>
              </a:rPr>
            </a:br>
            <a:r>
              <a:rPr lang="en-US" sz="2200" b="1" i="0" u="none" strike="noStrike" dirty="0">
                <a:solidFill>
                  <a:schemeClr val="tx1"/>
                </a:solidFill>
                <a:effectLst/>
                <a:latin typeface="Times New Roman" panose="02020603050405020304" pitchFamily="18" charset="0"/>
              </a:rPr>
              <a:t>Machine learning</a:t>
            </a:r>
            <a:r>
              <a:rPr lang="en-US" sz="2200" b="0" i="0" u="none" strike="noStrike" dirty="0">
                <a:solidFill>
                  <a:schemeClr val="tx1"/>
                </a:solidFill>
                <a:effectLst/>
                <a:latin typeface="Times New Roman" panose="02020603050405020304" pitchFamily="18" charset="0"/>
              </a:rPr>
              <a:t> (</a:t>
            </a:r>
            <a:r>
              <a:rPr lang="en-US" sz="2200" b="1" i="0" u="none" strike="noStrike" dirty="0">
                <a:solidFill>
                  <a:schemeClr val="tx1"/>
                </a:solidFill>
                <a:effectLst/>
                <a:latin typeface="Times New Roman" panose="02020603050405020304" pitchFamily="18" charset="0"/>
              </a:rPr>
              <a:t>ML</a:t>
            </a:r>
            <a:r>
              <a:rPr lang="en-US" sz="2200" b="0" i="0" u="none" strike="noStrike" dirty="0">
                <a:solidFill>
                  <a:schemeClr val="tx1"/>
                </a:solidFill>
                <a:effectLst/>
                <a:latin typeface="Times New Roman" panose="02020603050405020304" pitchFamily="18" charset="0"/>
              </a:rPr>
              <a:t>) is the study of computer algorithms that improve automatically through experience.</a:t>
            </a:r>
            <a:r>
              <a:rPr lang="en-US" sz="2200" b="0" i="0" u="sng" strike="noStrike" baseline="30000" dirty="0">
                <a:solidFill>
                  <a:schemeClr val="tx1"/>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[1]</a:t>
            </a:r>
            <a:r>
              <a:rPr lang="en-US" sz="2200" b="0" i="0" u="none" strike="noStrike" dirty="0">
                <a:solidFill>
                  <a:schemeClr val="tx1"/>
                </a:solidFill>
                <a:effectLst/>
                <a:latin typeface="Times New Roman" panose="02020603050405020304" pitchFamily="18" charset="0"/>
              </a:rPr>
              <a:t> It is seen as a subset of artificial intelligence. Machine learning algorithms build a model based on sample data, known as "training data", in order to make predictions or decisions without being explicitly programmed to do so. Machine learning algorithms are used in a wide variety of applications, such as email filtering and computer vision, where it is difficult or infeasible to develop conventional algorithms to perform the needed tasks. 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 field of study, focusing on exploratory data analysis through unsupervised learning. In its application across business problems, machine learning is also referred to as predictive analytics.</a:t>
            </a:r>
            <a:br>
              <a:rPr lang="en-US" sz="2200" b="0" dirty="0">
                <a:solidFill>
                  <a:schemeClr val="tx1"/>
                </a:solidFill>
                <a:effectLst/>
              </a:rPr>
            </a:br>
            <a:br>
              <a:rPr lang="en-US" dirty="0">
                <a:solidFill>
                  <a:schemeClr val="tx1"/>
                </a:solidFill>
              </a:rPr>
            </a:br>
            <a:endParaRPr lang="en-IN" dirty="0">
              <a:solidFill>
                <a:schemeClr val="tx1"/>
              </a:solidFill>
            </a:endParaRPr>
          </a:p>
        </p:txBody>
      </p:sp>
      <p:sp>
        <p:nvSpPr>
          <p:cNvPr id="4" name="Oval 3">
            <a:extLst>
              <a:ext uri="{FF2B5EF4-FFF2-40B4-BE49-F238E27FC236}">
                <a16:creationId xmlns:a16="http://schemas.microsoft.com/office/drawing/2014/main" id="{F4B456E6-F71F-4821-8A1D-7744362769C7}"/>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C0368F6-3518-4815-8844-3E7E2075C666}"/>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F8E8DE2-1EE8-4CF1-BE38-2F25FD877333}"/>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7D3D2F5-AE29-42AE-82A5-D0B0DBEB9BAA}"/>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5A009A-DAB5-4CA9-A4F0-289EFF2BCB87}"/>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4D331555-3699-46B2-B53E-E0A1DDFE829F}"/>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E6BDAEE1-BB90-4275-B514-6917E6974076}"/>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2F1CB97-0CB8-4DF7-8558-2189F11AE1E0}"/>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8430CDDB-C69E-435E-BA73-114A1DF605E6}"/>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8C9445E2-4583-4C1B-8D72-9B7F5604EF0C}"/>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94A4D30D-044D-49C1-92CA-6607DF17A5E7}"/>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889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2349-8843-4B7F-BED9-1407AA75FAD0}"/>
              </a:ext>
            </a:extLst>
          </p:cNvPr>
          <p:cNvSpPr>
            <a:spLocks noGrp="1"/>
          </p:cNvSpPr>
          <p:nvPr>
            <p:ph type="title"/>
          </p:nvPr>
        </p:nvSpPr>
        <p:spPr/>
        <p:txBody>
          <a:bodyPr>
            <a:normAutofit fontScale="90000"/>
          </a:bodyPr>
          <a:lstStyle/>
          <a:p>
            <a:pPr rtl="0">
              <a:spcBef>
                <a:spcPts val="0"/>
              </a:spcBef>
              <a:spcAft>
                <a:spcPts val="0"/>
              </a:spcAft>
            </a:pPr>
            <a:r>
              <a:rPr lang="en-US" sz="3100" b="1" u="sng" dirty="0">
                <a:solidFill>
                  <a:schemeClr val="accent6">
                    <a:lumMod val="60000"/>
                    <a:lumOff val="40000"/>
                  </a:schemeClr>
                </a:solidFill>
                <a:latin typeface="Segoe UI Black" panose="020B0A02040204020203" pitchFamily="34" charset="0"/>
                <a:ea typeface="Segoe UI Black" panose="020B0A02040204020203" pitchFamily="34" charset="0"/>
              </a:rPr>
              <a:t>Machine Learning Approach:</a:t>
            </a:r>
            <a:br>
              <a:rPr lang="en-US" sz="3100" b="1" i="0" u="sng" dirty="0">
                <a:solidFill>
                  <a:schemeClr val="accent6">
                    <a:lumMod val="60000"/>
                    <a:lumOff val="40000"/>
                  </a:schemeClr>
                </a:solidFill>
                <a:effectLst/>
                <a:latin typeface="Segoe UI Black" panose="020B0A02040204020203" pitchFamily="34" charset="0"/>
                <a:ea typeface="Segoe UI Black" panose="020B0A02040204020203" pitchFamily="34" charset="0"/>
              </a:rPr>
            </a:br>
            <a:r>
              <a:rPr lang="en-US" sz="2200" b="0" i="0" strike="noStrike" dirty="0">
                <a:solidFill>
                  <a:schemeClr val="tx1"/>
                </a:solidFill>
                <a:effectLst/>
                <a:latin typeface="Times New Roman" panose="02020603050405020304" pitchFamily="18" charset="0"/>
              </a:rPr>
              <a:t>Machine learning approaches are traditionally divided into three broad categories, depending on the nature of the "signal" or "feedback" available to the learning system:</a:t>
            </a:r>
            <a:br>
              <a:rPr lang="en-US" sz="2200" b="0" i="0" strike="noStrike" dirty="0">
                <a:solidFill>
                  <a:schemeClr val="tx1"/>
                </a:solidFill>
                <a:effectLst/>
                <a:latin typeface="Times New Roman" panose="02020603050405020304" pitchFamily="18" charset="0"/>
              </a:rPr>
            </a:br>
            <a:br>
              <a:rPr lang="en-US" sz="2200" b="0" dirty="0">
                <a:solidFill>
                  <a:schemeClr val="tx1"/>
                </a:solidFill>
                <a:effectLst/>
              </a:rPr>
            </a:br>
            <a:r>
              <a:rPr lang="en-US" sz="2200" b="0" dirty="0">
                <a:solidFill>
                  <a:schemeClr val="tx1"/>
                </a:solidFill>
                <a:effectLst/>
              </a:rPr>
              <a:t>1. </a:t>
            </a:r>
            <a:r>
              <a:rPr lang="en-US" sz="2200" b="0" i="0" strike="noStrike" dirty="0">
                <a:solidFill>
                  <a:schemeClr val="tx1"/>
                </a:solidFill>
                <a:effectLst/>
                <a:latin typeface="Times New Roman" panose="02020603050405020304" pitchFamily="18" charset="0"/>
              </a:rPr>
              <a:t>Supervised learning: The computer is presented with example inputs and their desired outputs, given by a "teacher", and the goal is to learn a general rule that maps inputs to outputs.</a:t>
            </a:r>
            <a:br>
              <a:rPr lang="en-US" sz="2200" b="0" i="0" strike="noStrike" dirty="0">
                <a:solidFill>
                  <a:schemeClr val="tx1"/>
                </a:solidFill>
                <a:effectLst/>
                <a:latin typeface="Noto Sans Symbols"/>
              </a:rPr>
            </a:br>
            <a:r>
              <a:rPr lang="en-US" sz="2200" b="0" i="0" strike="noStrike" dirty="0">
                <a:solidFill>
                  <a:schemeClr val="tx1"/>
                </a:solidFill>
                <a:effectLst/>
                <a:latin typeface="Noto Sans Symbols"/>
              </a:rPr>
              <a:t>2.  </a:t>
            </a:r>
            <a:r>
              <a:rPr lang="en-US" sz="2200" b="0" i="0" strike="noStrike" dirty="0">
                <a:solidFill>
                  <a:schemeClr val="tx1"/>
                </a:solidFill>
                <a:effectLst/>
                <a:latin typeface="Times New Roman" panose="02020603050405020304" pitchFamily="18" charset="0"/>
              </a:rPr>
              <a:t>Unsupervised learning: No labels are given to the learning algorithm, leaving it on its own to find structure in its input. Unsupervised learning can be a goal in itself (discovering hidden patterns in data) or a means towards an end (feature learning).</a:t>
            </a:r>
            <a:br>
              <a:rPr lang="en-US" sz="2200" b="0" i="0" strike="noStrike" dirty="0">
                <a:solidFill>
                  <a:schemeClr val="tx1"/>
                </a:solidFill>
                <a:effectLst/>
                <a:latin typeface="Noto Sans Symbols"/>
              </a:rPr>
            </a:br>
            <a:r>
              <a:rPr lang="en-US" sz="2200" b="0" i="0" strike="noStrike" dirty="0">
                <a:solidFill>
                  <a:schemeClr val="tx1"/>
                </a:solidFill>
                <a:effectLst/>
                <a:latin typeface="Noto Sans Symbols"/>
              </a:rPr>
              <a:t>3.  </a:t>
            </a:r>
            <a:r>
              <a:rPr lang="en-US" sz="2200" b="0" i="0" strike="noStrike" dirty="0">
                <a:solidFill>
                  <a:schemeClr val="tx1"/>
                </a:solidFill>
                <a:effectLst/>
                <a:latin typeface="Times New Roman" panose="02020603050405020304" pitchFamily="18" charset="0"/>
              </a:rPr>
              <a:t>Reinforcement learning: 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 </a:t>
            </a:r>
            <a:br>
              <a:rPr lang="en-US" sz="2200" b="0" i="0" strike="noStrike" dirty="0">
                <a:solidFill>
                  <a:schemeClr val="tx1"/>
                </a:solidFill>
                <a:effectLst/>
                <a:latin typeface="Noto Sans Symbols"/>
              </a:rPr>
            </a:br>
            <a:endParaRPr lang="en-IN" sz="2200" dirty="0">
              <a:solidFill>
                <a:schemeClr val="tx1"/>
              </a:solidFill>
            </a:endParaRPr>
          </a:p>
        </p:txBody>
      </p:sp>
      <p:sp>
        <p:nvSpPr>
          <p:cNvPr id="4" name="Oval 3">
            <a:extLst>
              <a:ext uri="{FF2B5EF4-FFF2-40B4-BE49-F238E27FC236}">
                <a16:creationId xmlns:a16="http://schemas.microsoft.com/office/drawing/2014/main" id="{068D2919-C88E-4C2D-A474-C4F0DDB23D29}"/>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AD4ECBC-0164-4001-B961-5766F5994536}"/>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FC24667-6C37-4AE5-98EF-7811FA012553}"/>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A663F62B-1A1D-43F1-BF13-B187C258009C}"/>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3DA8E2B-5B6A-4A7D-BC4B-40D30D7A2F5D}"/>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DD8502D-7C7B-4829-9913-67EE248AA520}"/>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155DCBE-5AF1-4B1F-B019-771D2C7C7416}"/>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7D564C3-C74B-4189-807D-2B2FC4B733CE}"/>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10781103-665D-48F4-9716-FE1FB2BF796F}"/>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AA59C8D1-93C7-4F74-90E0-630FC275F2C9}"/>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26FEFE78-139C-4627-A166-D5711944A8AD}"/>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908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5AD9-5877-4012-9FB8-B885E9028A5E}"/>
              </a:ext>
            </a:extLst>
          </p:cNvPr>
          <p:cNvSpPr>
            <a:spLocks noGrp="1"/>
          </p:cNvSpPr>
          <p:nvPr>
            <p:ph type="title"/>
          </p:nvPr>
        </p:nvSpPr>
        <p:spPr>
          <a:xfrm>
            <a:off x="690586" y="331303"/>
            <a:ext cx="8596668" cy="6281531"/>
          </a:xfrm>
        </p:spPr>
        <p:txBody>
          <a:bodyPr>
            <a:normAutofit/>
          </a:bodyPr>
          <a:lstStyle/>
          <a:p>
            <a:pPr rtl="0">
              <a:spcBef>
                <a:spcPts val="0"/>
              </a:spcBef>
              <a:spcAft>
                <a:spcPts val="0"/>
              </a:spcAft>
            </a:pPr>
            <a:r>
              <a:rPr lang="en-US" sz="2400" b="1" i="0" u="sng" dirty="0">
                <a:solidFill>
                  <a:schemeClr val="accent6">
                    <a:lumMod val="60000"/>
                    <a:lumOff val="40000"/>
                  </a:schemeClr>
                </a:solidFill>
                <a:effectLst/>
                <a:latin typeface="Arial Black" panose="020B0A04020102020204" pitchFamily="34" charset="0"/>
              </a:rPr>
              <a:t>TECHNICAL SUPPORT</a:t>
            </a:r>
            <a:br>
              <a:rPr lang="en-US" sz="2400" b="0" dirty="0">
                <a:solidFill>
                  <a:schemeClr val="accent6">
                    <a:lumMod val="60000"/>
                    <a:lumOff val="40000"/>
                  </a:schemeClr>
                </a:solidFill>
                <a:effectLst/>
                <a:latin typeface="Arial Black" panose="020B0A04020102020204" pitchFamily="34" charset="0"/>
              </a:rPr>
            </a:br>
            <a:br>
              <a:rPr lang="en-US" sz="2400" b="0" dirty="0">
                <a:solidFill>
                  <a:schemeClr val="accent6">
                    <a:lumMod val="60000"/>
                    <a:lumOff val="40000"/>
                  </a:schemeClr>
                </a:solidFill>
                <a:effectLst/>
                <a:latin typeface="Arial Black" panose="020B0A04020102020204" pitchFamily="34" charset="0"/>
              </a:rPr>
            </a:br>
            <a:r>
              <a:rPr lang="en-US" sz="2400" b="1" i="0" u="sng" dirty="0">
                <a:solidFill>
                  <a:schemeClr val="accent6">
                    <a:lumMod val="60000"/>
                    <a:lumOff val="40000"/>
                  </a:schemeClr>
                </a:solidFill>
                <a:effectLst/>
                <a:latin typeface="Arial Black" panose="020B0A04020102020204" pitchFamily="34" charset="0"/>
              </a:rPr>
              <a:t>PYTHON</a:t>
            </a:r>
            <a:br>
              <a:rPr lang="en-US" b="0" dirty="0">
                <a:solidFill>
                  <a:schemeClr val="tx1"/>
                </a:solidFill>
                <a:effectLst/>
              </a:rPr>
            </a:br>
            <a:r>
              <a:rPr lang="en-US" sz="1800" b="1" i="0" u="none" strike="noStrike" dirty="0" err="1">
                <a:solidFill>
                  <a:schemeClr val="tx1"/>
                </a:solidFill>
                <a:effectLst/>
                <a:latin typeface="Times New Roman" panose="02020603050405020304" pitchFamily="18" charset="0"/>
              </a:rPr>
              <a:t>Python</a:t>
            </a:r>
            <a:r>
              <a:rPr lang="en-US" sz="1800" b="0" i="0" u="none" strike="noStrike" dirty="0">
                <a:solidFill>
                  <a:schemeClr val="tx1"/>
                </a:solidFill>
                <a:effectLst/>
                <a:latin typeface="Times New Roman" panose="02020603050405020304" pitchFamily="18" charset="0"/>
              </a:rPr>
              <a:t> is a general-purpose interpreted, interactive, object-oriented, and high-level programming language. It was created by Guido van Rossum during 1985- 1990. Like Perl, Python source code is also available under the GNU General Public License (GPL). </a:t>
            </a:r>
            <a:r>
              <a:rPr lang="en-US" sz="1800" b="1" i="0" u="none" strike="noStrike" dirty="0">
                <a:solidFill>
                  <a:schemeClr val="tx1"/>
                </a:solidFill>
                <a:effectLst/>
                <a:latin typeface="Times New Roman" panose="02020603050405020304" pitchFamily="18" charset="0"/>
              </a:rPr>
              <a:t>Python</a:t>
            </a:r>
            <a:r>
              <a:rPr lang="en-US" sz="1800" b="0" i="0" u="none" strike="noStrike" dirty="0">
                <a:solidFill>
                  <a:schemeClr val="tx1"/>
                </a:solidFill>
                <a:effectLst/>
                <a:latin typeface="Times New Roman" panose="02020603050405020304" pitchFamily="18" charset="0"/>
              </a:rPr>
              <a:t> is a high-level, interpreted, interactive and object-oriented scripting language. Python is designed to be highly readable. It uses English keywords frequently where as other languages use punctuation, and it has fewer syntactical constructions than other languages.</a:t>
            </a:r>
            <a:br>
              <a:rPr lang="en-US" b="0" dirty="0">
                <a:solidFill>
                  <a:schemeClr val="tx1"/>
                </a:solidFill>
                <a:effectLst/>
              </a:rPr>
            </a:br>
            <a:br>
              <a:rPr lang="en-US" b="0" dirty="0">
                <a:solidFill>
                  <a:schemeClr val="tx1"/>
                </a:solidFill>
                <a:effectLst/>
              </a:rPr>
            </a:br>
            <a:r>
              <a:rPr lang="en-US" sz="2400" b="1" i="0" u="sng" dirty="0">
                <a:solidFill>
                  <a:schemeClr val="accent6">
                    <a:lumMod val="60000"/>
                    <a:lumOff val="40000"/>
                  </a:schemeClr>
                </a:solidFill>
                <a:effectLst/>
                <a:latin typeface="Arial Black" panose="020B0A04020102020204" pitchFamily="34" charset="0"/>
              </a:rPr>
              <a:t>XML</a:t>
            </a:r>
            <a:br>
              <a:rPr lang="en-US" b="0" dirty="0">
                <a:solidFill>
                  <a:schemeClr val="tx1"/>
                </a:solidFill>
                <a:effectLst/>
              </a:rPr>
            </a:br>
            <a:r>
              <a:rPr lang="en-US" sz="1800" b="0" i="0" u="none" strike="noStrike" dirty="0" err="1">
                <a:solidFill>
                  <a:schemeClr val="tx1"/>
                </a:solidFill>
                <a:effectLst/>
                <a:latin typeface="Times New Roman" panose="02020603050405020304" pitchFamily="18" charset="0"/>
              </a:rPr>
              <a:t>XML</a:t>
            </a:r>
            <a:r>
              <a:rPr lang="en-US" sz="1800" b="0" i="0" u="none" strike="noStrike" dirty="0">
                <a:solidFill>
                  <a:schemeClr val="tx1"/>
                </a:solidFill>
                <a:effectLst/>
                <a:latin typeface="Times New Roman" panose="02020603050405020304" pitchFamily="18" charset="0"/>
              </a:rPr>
              <a:t> stands for </a:t>
            </a:r>
            <a:r>
              <a:rPr lang="en-US" sz="1800" b="1" i="0" u="none" strike="noStrike" dirty="0">
                <a:solidFill>
                  <a:schemeClr val="tx1"/>
                </a:solidFill>
                <a:effectLst/>
                <a:latin typeface="Times New Roman" panose="02020603050405020304" pitchFamily="18" charset="0"/>
              </a:rPr>
              <a:t>E</a:t>
            </a:r>
            <a:r>
              <a:rPr lang="en-US" sz="1800" b="0" i="0" u="none" strike="noStrike" dirty="0">
                <a:solidFill>
                  <a:schemeClr val="tx1"/>
                </a:solidFill>
                <a:effectLst/>
                <a:latin typeface="Times New Roman" panose="02020603050405020304" pitchFamily="18" charset="0"/>
              </a:rPr>
              <a:t>xtensible </a:t>
            </a:r>
            <a:r>
              <a:rPr lang="en-US" sz="1800" b="1" i="0" u="none" strike="noStrike" dirty="0">
                <a:solidFill>
                  <a:schemeClr val="tx1"/>
                </a:solidFill>
                <a:effectLst/>
                <a:latin typeface="Times New Roman" panose="02020603050405020304" pitchFamily="18" charset="0"/>
              </a:rPr>
              <a:t>M</a:t>
            </a:r>
            <a:r>
              <a:rPr lang="en-US" sz="1800" b="0" i="0" u="none" strike="noStrike" dirty="0">
                <a:solidFill>
                  <a:schemeClr val="tx1"/>
                </a:solidFill>
                <a:effectLst/>
                <a:latin typeface="Times New Roman" panose="02020603050405020304" pitchFamily="18" charset="0"/>
              </a:rPr>
              <a:t>ark-up </a:t>
            </a:r>
            <a:r>
              <a:rPr lang="en-US" sz="1800" b="1" i="0" u="none" strike="noStrike" dirty="0">
                <a:solidFill>
                  <a:schemeClr val="tx1"/>
                </a:solidFill>
                <a:effectLst/>
                <a:latin typeface="Times New Roman" panose="02020603050405020304" pitchFamily="18" charset="0"/>
              </a:rPr>
              <a:t>L</a:t>
            </a:r>
            <a:r>
              <a:rPr lang="en-US" sz="1800" b="0" i="0" u="none" strike="noStrike" dirty="0">
                <a:solidFill>
                  <a:schemeClr val="tx1"/>
                </a:solidFill>
                <a:effectLst/>
                <a:latin typeface="Times New Roman" panose="02020603050405020304" pitchFamily="18" charset="0"/>
              </a:rPr>
              <a:t>anguage. It is a text-based mark-up language derived from Standard Generalized Mark up Language (SGML).XML tags identify the data and are used to store and organize the data, rather than specifying how to display it like HTML tags, which are used to display the data. XML is not going to replace HTML in the near future, but it introduces new possibilities by adopting many successful features of HTML.</a:t>
            </a:r>
            <a:endParaRPr lang="en-IN" dirty="0">
              <a:solidFill>
                <a:schemeClr val="tx1"/>
              </a:solidFill>
            </a:endParaRPr>
          </a:p>
        </p:txBody>
      </p:sp>
      <p:sp>
        <p:nvSpPr>
          <p:cNvPr id="4" name="Oval 3">
            <a:extLst>
              <a:ext uri="{FF2B5EF4-FFF2-40B4-BE49-F238E27FC236}">
                <a16:creationId xmlns:a16="http://schemas.microsoft.com/office/drawing/2014/main" id="{4451294B-08F6-48AA-AC16-D65BBF9F010B}"/>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3D4FD2E-5D2D-4200-BE03-2DB4CAB993B5}"/>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1F39291-CE84-4496-8E7D-16921F65094B}"/>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CCFE7E4-D195-434B-9F21-A86B09A333D0}"/>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79AD588-A1ED-4CE9-9244-3AB80D29974A}"/>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13CF66CC-E56C-499B-BDBA-304F26C3E7AD}"/>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68D4F996-84A6-4B48-AEBF-BE298C65CBD3}"/>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AC870B4F-2E8D-4797-A605-48B5744D4A09}"/>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AC249D9-A8CF-4815-8EA4-BC216595F335}"/>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21A58962-F5F6-4005-BF6F-7F4B08FD93B9}"/>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810E7BF9-0875-4523-9214-A28E7848ABAD}"/>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368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E35A-D6E8-4DB3-852F-954EA39C9599}"/>
              </a:ext>
            </a:extLst>
          </p:cNvPr>
          <p:cNvSpPr>
            <a:spLocks noGrp="1"/>
          </p:cNvSpPr>
          <p:nvPr>
            <p:ph type="title"/>
          </p:nvPr>
        </p:nvSpPr>
        <p:spPr>
          <a:xfrm>
            <a:off x="677334" y="278296"/>
            <a:ext cx="8596668" cy="1652104"/>
          </a:xfrm>
        </p:spPr>
        <p:txBody>
          <a:bodyPr>
            <a:normAutofit fontScale="90000"/>
          </a:bodyPr>
          <a:lstStyle/>
          <a:p>
            <a:pPr rtl="0">
              <a:spcBef>
                <a:spcPts val="0"/>
              </a:spcBef>
              <a:spcAft>
                <a:spcPts val="0"/>
              </a:spcAft>
            </a:pPr>
            <a:r>
              <a:rPr lang="en-US" sz="3100" dirty="0">
                <a:solidFill>
                  <a:schemeClr val="accent6">
                    <a:lumMod val="60000"/>
                    <a:lumOff val="40000"/>
                  </a:schemeClr>
                </a:solidFill>
                <a:latin typeface="Segoe UI Black" panose="020B0A02040204020203" pitchFamily="34" charset="0"/>
                <a:ea typeface="Segoe UI Black" panose="020B0A02040204020203" pitchFamily="34" charset="0"/>
              </a:rPr>
              <a:t>OpenCV</a:t>
            </a:r>
            <a:br>
              <a:rPr lang="en-US" b="0" dirty="0">
                <a:solidFill>
                  <a:schemeClr val="tx1"/>
                </a:solidFill>
                <a:effectLst/>
              </a:rPr>
            </a:br>
            <a:r>
              <a:rPr lang="en-US" sz="2000" b="1" i="0" u="none" strike="noStrike" dirty="0" err="1">
                <a:solidFill>
                  <a:schemeClr val="tx1"/>
                </a:solidFill>
                <a:effectLst/>
                <a:latin typeface="Times New Roman" panose="02020603050405020304" pitchFamily="18" charset="0"/>
              </a:rPr>
              <a:t>OpenCV</a:t>
            </a:r>
            <a:r>
              <a:rPr lang="en-US" sz="2000" b="0" i="0" u="none" strike="noStrike" dirty="0">
                <a:solidFill>
                  <a:schemeClr val="tx1"/>
                </a:solidFill>
                <a:effectLst/>
                <a:latin typeface="Times New Roman" panose="02020603050405020304" pitchFamily="18" charset="0"/>
              </a:rPr>
              <a:t> is a huge open-source library for computer vision, machine learning, and image processing. OpenCV supports a wide variety of programming languages like Python, C++, Java, etc. It can process images and videos to identify objects, faces, or even the handwriting of a human. When it is integrated with various libraries, such as NumPy which is a highly optimized library for numerical operations, then the number of weapons increases in your Arsenal i.e. whatever operations one can do in NumPy can be combined with OpenCV.</a:t>
            </a:r>
            <a:r>
              <a:rPr lang="en-US" sz="2000" i="0" u="none" strike="noStrike" dirty="0">
                <a:solidFill>
                  <a:schemeClr val="tx1"/>
                </a:solidFill>
                <a:latin typeface="Times New Roman" panose="02020603050405020304" pitchFamily="18" charset="0"/>
              </a:rPr>
              <a:t> </a:t>
            </a:r>
            <a:br>
              <a:rPr lang="en-US" sz="2000" i="0" u="none" strike="noStrike" dirty="0">
                <a:solidFill>
                  <a:schemeClr val="tx1"/>
                </a:solidFill>
                <a:latin typeface="Times New Roman" panose="02020603050405020304" pitchFamily="18" charset="0"/>
              </a:rPr>
            </a:br>
            <a:br>
              <a:rPr lang="en-US" sz="1800" dirty="0">
                <a:solidFill>
                  <a:schemeClr val="tx1"/>
                </a:solidFill>
                <a:latin typeface="Times New Roman" panose="02020603050405020304" pitchFamily="18" charset="0"/>
              </a:rPr>
            </a:br>
            <a:r>
              <a:rPr lang="en-US" dirty="0" err="1">
                <a:solidFill>
                  <a:schemeClr val="accent6">
                    <a:lumMod val="60000"/>
                    <a:lumOff val="40000"/>
                  </a:schemeClr>
                </a:solidFill>
                <a:latin typeface="Arial Black" panose="020B0A04020102020204" pitchFamily="34" charset="0"/>
              </a:rPr>
              <a:t>Haar</a:t>
            </a:r>
            <a:r>
              <a:rPr lang="en-US" dirty="0">
                <a:solidFill>
                  <a:schemeClr val="accent6">
                    <a:lumMod val="60000"/>
                    <a:lumOff val="40000"/>
                  </a:schemeClr>
                </a:solidFill>
                <a:latin typeface="Arial Black" panose="020B0A04020102020204" pitchFamily="34" charset="0"/>
              </a:rPr>
              <a:t> Cascade Algorithm</a:t>
            </a:r>
            <a:br>
              <a:rPr lang="en-US" dirty="0">
                <a:latin typeface="Arial Black" panose="020B0A04020102020204" pitchFamily="34" charset="0"/>
              </a:rPr>
            </a:br>
            <a:r>
              <a:rPr lang="en-US" sz="2000" b="0" i="0" u="none" strike="noStrike" dirty="0">
                <a:solidFill>
                  <a:schemeClr val="tx1"/>
                </a:solidFill>
                <a:effectLst/>
                <a:latin typeface="Times New Roman" panose="02020603050405020304" pitchFamily="18" charset="0"/>
              </a:rPr>
              <a:t>It is a machine learning algorithm used to identify objects in image or video based on the concepts of features proposed by Paul Viola and Michael Jones in 2001.</a:t>
            </a:r>
            <a:br>
              <a:rPr lang="en-US" b="0" dirty="0">
                <a:solidFill>
                  <a:schemeClr val="tx1"/>
                </a:solidFill>
                <a:effectLst/>
              </a:rPr>
            </a:br>
            <a:br>
              <a:rPr lang="en-US" sz="1800" b="0" i="0" u="none" strike="noStrike" dirty="0">
                <a:solidFill>
                  <a:schemeClr val="tx1"/>
                </a:solidFill>
                <a:effectLst/>
                <a:latin typeface="Noto Sans Symbols"/>
              </a:rPr>
            </a:br>
            <a:r>
              <a:rPr lang="en-US" dirty="0">
                <a:solidFill>
                  <a:schemeClr val="accent6">
                    <a:lumMod val="60000"/>
                    <a:lumOff val="40000"/>
                  </a:schemeClr>
                </a:solidFill>
                <a:latin typeface="Segoe UI Black" panose="020B0A02040204020203" pitchFamily="34" charset="0"/>
                <a:ea typeface="Segoe UI Black" panose="020B0A02040204020203" pitchFamily="34" charset="0"/>
              </a:rPr>
              <a:t>NumPy</a:t>
            </a:r>
            <a:br>
              <a:rPr lang="en-US" b="0" dirty="0">
                <a:solidFill>
                  <a:schemeClr val="tx1"/>
                </a:solidFill>
                <a:effectLst/>
              </a:rPr>
            </a:br>
            <a:r>
              <a:rPr lang="en-US" sz="2000" b="0" i="0" u="none" strike="noStrike" dirty="0" err="1">
                <a:solidFill>
                  <a:schemeClr val="tx1"/>
                </a:solidFill>
                <a:effectLst/>
                <a:latin typeface="Times New Roman" panose="02020603050405020304" pitchFamily="18" charset="0"/>
              </a:rPr>
              <a:t>NumPy</a:t>
            </a:r>
            <a:r>
              <a:rPr lang="en-US" sz="2000" b="0" i="0" u="none" strike="noStrike" dirty="0">
                <a:solidFill>
                  <a:schemeClr val="tx1"/>
                </a:solidFill>
                <a:effectLst/>
                <a:latin typeface="Times New Roman" panose="02020603050405020304" pitchFamily="18" charset="0"/>
              </a:rPr>
              <a:t>,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br>
              <a:rPr lang="en-US" sz="2000" b="0" dirty="0">
                <a:solidFill>
                  <a:schemeClr val="tx1"/>
                </a:solidFill>
                <a:effectLst/>
              </a:rPr>
            </a:br>
            <a:br>
              <a:rPr lang="en-US" dirty="0">
                <a:solidFill>
                  <a:schemeClr val="tx1"/>
                </a:solidFill>
              </a:rPr>
            </a:br>
            <a:endParaRPr lang="en-IN" dirty="0">
              <a:solidFill>
                <a:schemeClr val="tx1"/>
              </a:solidFill>
            </a:endParaRPr>
          </a:p>
        </p:txBody>
      </p:sp>
      <p:sp>
        <p:nvSpPr>
          <p:cNvPr id="4" name="Oval 3">
            <a:extLst>
              <a:ext uri="{FF2B5EF4-FFF2-40B4-BE49-F238E27FC236}">
                <a16:creationId xmlns:a16="http://schemas.microsoft.com/office/drawing/2014/main" id="{E4758EA6-B754-4891-9BA0-A5BD06596427}"/>
              </a:ext>
            </a:extLst>
          </p:cNvPr>
          <p:cNvSpPr/>
          <p:nvPr/>
        </p:nvSpPr>
        <p:spPr>
          <a:xfrm>
            <a:off x="10697817" y="3769342"/>
            <a:ext cx="1007165" cy="9053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B3D87F81-7BE5-42E7-B32C-FA37631051A2}"/>
              </a:ext>
            </a:extLst>
          </p:cNvPr>
          <p:cNvSpPr/>
          <p:nvPr/>
        </p:nvSpPr>
        <p:spPr>
          <a:xfrm>
            <a:off x="10535475" y="4875172"/>
            <a:ext cx="1364974" cy="11661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C2E280D0-753E-4B22-9921-DD1555EDF097}"/>
              </a:ext>
            </a:extLst>
          </p:cNvPr>
          <p:cNvSpPr/>
          <p:nvPr/>
        </p:nvSpPr>
        <p:spPr>
          <a:xfrm>
            <a:off x="10805488" y="2768802"/>
            <a:ext cx="824950" cy="7553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2A21C91-5A74-4FD9-9974-6DDF0A13C811}"/>
              </a:ext>
            </a:extLst>
          </p:cNvPr>
          <p:cNvSpPr/>
          <p:nvPr/>
        </p:nvSpPr>
        <p:spPr>
          <a:xfrm>
            <a:off x="10894940" y="1958505"/>
            <a:ext cx="612913" cy="5300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75D28F1-2F1B-40AE-8253-F8449504FDBA}"/>
              </a:ext>
            </a:extLst>
          </p:cNvPr>
          <p:cNvSpPr/>
          <p:nvPr/>
        </p:nvSpPr>
        <p:spPr>
          <a:xfrm>
            <a:off x="10966171" y="1255451"/>
            <a:ext cx="503582" cy="4108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F54B836-06D4-4483-B00C-D93983B95C0A}"/>
              </a:ext>
            </a:extLst>
          </p:cNvPr>
          <p:cNvSpPr/>
          <p:nvPr/>
        </p:nvSpPr>
        <p:spPr>
          <a:xfrm>
            <a:off x="10797204" y="5285989"/>
            <a:ext cx="808383" cy="755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AB5D1D4-B526-424B-B10C-C33BCA0EE88E}"/>
              </a:ext>
            </a:extLst>
          </p:cNvPr>
          <p:cNvSpPr/>
          <p:nvPr/>
        </p:nvSpPr>
        <p:spPr>
          <a:xfrm>
            <a:off x="10911504" y="4099238"/>
            <a:ext cx="612913" cy="575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EFB409D-6323-453E-A75B-AF2F77C6744E}"/>
              </a:ext>
            </a:extLst>
          </p:cNvPr>
          <p:cNvSpPr/>
          <p:nvPr/>
        </p:nvSpPr>
        <p:spPr>
          <a:xfrm>
            <a:off x="11048993" y="2185707"/>
            <a:ext cx="30480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93BB92F2-2723-4019-9331-07383DCDFE42}"/>
              </a:ext>
            </a:extLst>
          </p:cNvPr>
          <p:cNvSpPr/>
          <p:nvPr/>
        </p:nvSpPr>
        <p:spPr>
          <a:xfrm>
            <a:off x="11070529" y="1427729"/>
            <a:ext cx="294862" cy="238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3CE4ACDD-0941-4D9D-AE41-B5C9B159AB49}"/>
              </a:ext>
            </a:extLst>
          </p:cNvPr>
          <p:cNvSpPr/>
          <p:nvPr/>
        </p:nvSpPr>
        <p:spPr>
          <a:xfrm>
            <a:off x="10982732" y="3146489"/>
            <a:ext cx="437324" cy="37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4 Points 23">
            <a:extLst>
              <a:ext uri="{FF2B5EF4-FFF2-40B4-BE49-F238E27FC236}">
                <a16:creationId xmlns:a16="http://schemas.microsoft.com/office/drawing/2014/main" id="{3F9FF909-0115-43D6-9182-609C523B92BA}"/>
              </a:ext>
            </a:extLst>
          </p:cNvPr>
          <p:cNvSpPr/>
          <p:nvPr/>
        </p:nvSpPr>
        <p:spPr>
          <a:xfrm>
            <a:off x="10894940" y="384313"/>
            <a:ext cx="629477" cy="737927"/>
          </a:xfrm>
          <a:prstGeom prst="star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5094783"/>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163</TotalTime>
  <Words>1608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Calibri</vt:lpstr>
      <vt:lpstr>Noto Sans Symbols</vt:lpstr>
      <vt:lpstr>Segoe UI Black</vt:lpstr>
      <vt:lpstr>Times New Roman</vt:lpstr>
      <vt:lpstr>Trebuchet MS</vt:lpstr>
      <vt:lpstr>Wingdings 3</vt:lpstr>
      <vt:lpstr>Facet</vt:lpstr>
      <vt:lpstr>PowerPoint Presentation</vt:lpstr>
      <vt:lpstr>MINOR PROJECT PRESENTATION  TOPIC - Face and Eye Detection  Minor Project Presentation submitted as a partial requirement for the award of the five year Integrated B.Tech and M.Tech(Computer Science)  Under the Supervision of  Dr. Neeta Singh Assistant Professor(GBU)</vt:lpstr>
      <vt:lpstr>ACKNOWLEDGEMENT</vt:lpstr>
      <vt:lpstr>PowerPoint Presentation</vt:lpstr>
      <vt:lpstr>INTRODUCTION  ARTIFICIAL INTELLIGENCE  Artificial intelligence (AI), is intelligence demonstrated by machines, unlike the natural intelligence displayed by humans and animals. Leading AI textbooks define the field as the study of "intelligent agents": any device that perceives its environment and takes actions that maximize its chance of successfully achieving its goals. Colloquially, the term "artificial intelligence" is often used to describe machines (or computers) that mimic "cognitive" functions that humans associate with the human mind, such as "learning" and "problem solving".                </vt:lpstr>
      <vt:lpstr>MACHINE LEARNING                                                   Machine learning (ML) is the study of computer algorithms that improve automatically through experience.[1] It is seen as a subset of artificial intelligence. Machine learning algorithms build a model based on sample data, known as "training data", in order to make predictions or decisions without being explicitly programmed to do so. Machine learning algorithms are used in a wide variety of applications, such as email filtering and computer vision, where it is difficult or infeasible to develop conventional algorithms to perform the needed tasks. 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 field of study, focusing on exploratory data analysis through unsupervised learning. In its application across business problems, machine learning is also referred to as predictive analytics.  </vt:lpstr>
      <vt:lpstr>Machine Learning Approach: Machine learning approaches are traditionally divided into three broad categories, depending on the nature of the "signal" or "feedback" available to the learning system:  1. Supervised learning: The computer is presented with example inputs and their desired outputs, given by a "teacher", and the goal is to learn a general rule that maps inputs to outputs. 2.  Unsupervised learning: No labels are given to the learning algorithm, leaving it on its own to find structure in its input. Unsupervised learning can be a goal in itself (discovering hidden patterns in data) or a means towards an end (feature learning). 3.  Reinforcement learning: A computer program interacts with a dynamic environment in which it must perform a certain goal (such as driving a vehicle or playing a game against an opponent). As it navigates its problem space, the program is provided feedback that's analogous to rewards, which it tries to maximize.  </vt:lpstr>
      <vt:lpstr>TECHNICAL SUPPORT  PYTHON Python is a general-purpose interpreted, interactive, object-oriented, and high-level programming language. It was created by Guido van Rossum during 1985- 1990. Like Perl, Python source code is also available under the GNU General Public License (GPL). Python is a high-level, interpreted, interactive and object-oriented scripting language. Python is designed to be highly readable. It uses English keywords frequently where as other languages use punctuation, and it has fewer syntactical constructions than other languages.  XML XML stands for Extensible Mark-up Language. It is a text-based mark-up language derived from Standard Generalized Mark up Language (SGML).XML tags identify the data and are used to store and organize the data, rather than specifying how to display it like HTML tags, which are used to display the data. XML is not going to replace HTML in the near future, but it introduces new possibilities by adopting many successful features of HTML.</vt:lpstr>
      <vt:lpstr>OpenCV OpenCV is a huge open-source library for computer vision, machine learning, and image processing. OpenCV supports a wide variety of programming languages like Python, C++, Java, etc. It can process images and videos to identify objects, faces, or even the handwriting of a human. When it is integrated with various libraries, such as NumPy which is a highly optimized library for numerical operations, then the number of weapons increases in your Arsenal i.e. whatever operations one can do in NumPy can be combined with OpenCV.   Haar Cascade Algorithm It is a machine learning algorithm used to identify objects in image or video based on the concepts of features proposed by Paul Viola and Michael Jones in 2001.  NumPy NumPy,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  </vt:lpstr>
      <vt:lpstr>                                                        LINE OF CODES  import numpy as np import cv2 face_cascade = cv2.CascadeClassifier('haarcascade_frontalface_default.xml') eye_cascade = cv2.CascadeClassifier('haarcascade_eye.xml') cap = cv2.VideoCapture(0) while 1:     ret, img = cap.read()     gray = cv2.cvtColor(img, cv2.COLOR_BGR2GRAY)     faces = face_cascade.detectMultiScale(gray, 1.3, 5)     for (x,y,w,h) in faces:         cv2.rectangle(img,(x,y),(x+w,y+h ,(255,0,0),2)         roi_gray = gray[y:y+h, x:x+w]         roi_color = img[y:y+h, x:x+w]               eyes = eye_cascade.detectMultiScale(roi_gray)         for (ex,ey,ew,eh) in eyes:             cv2.rectangle(roi_color,(ex,ey),(ex+ew,ey+eh),(0,255,0),2)     cv2.imshow('img',img)     k = cv2.waitKey(30) &amp; 0xff     if k == 27:         break cap.release() cv2.destroyAllWindows()   </vt:lpstr>
      <vt:lpstr>PowerPoint Presentation</vt:lpstr>
      <vt:lpstr>CONCLUSION The purpose and objective of this Face and Eye Detection project for our Minor Project Submission is achieved. We made a real model which classifies the faces and eyes from the webcam. Many different studies have been performed about face and eye detection. Besides having many challenging problems like, having different lighting conditions, having glasses, facial hair or moustache on face, different orientation pose or occlusion of face, face and eye detection methods performed great progress.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ashish saini</dc:creator>
  <cp:lastModifiedBy>hamza mohammed</cp:lastModifiedBy>
  <cp:revision>19</cp:revision>
  <dcterms:created xsi:type="dcterms:W3CDTF">2020-11-01T11:30:36Z</dcterms:created>
  <dcterms:modified xsi:type="dcterms:W3CDTF">2020-11-05T04:11:52Z</dcterms:modified>
</cp:coreProperties>
</file>