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76" r:id="rId2"/>
    <p:sldId id="277" r:id="rId3"/>
    <p:sldId id="257" r:id="rId4"/>
    <p:sldId id="258" r:id="rId5"/>
    <p:sldId id="259" r:id="rId6"/>
    <p:sldId id="260" r:id="rId7"/>
    <p:sldId id="261" r:id="rId8"/>
    <p:sldId id="278" r:id="rId9"/>
    <p:sldId id="262" r:id="rId10"/>
    <p:sldId id="263" r:id="rId11"/>
    <p:sldId id="266" r:id="rId12"/>
    <p:sldId id="267" r:id="rId13"/>
    <p:sldId id="279" r:id="rId14"/>
    <p:sldId id="268" r:id="rId15"/>
    <p:sldId id="26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2" d="100"/>
          <a:sy n="72"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saini" userId="e67fd01554034a28" providerId="LiveId" clId="{C624E123-13D5-4D72-BD19-96EA3560D049}"/>
    <pc:docChg chg="addSld delSld modSld">
      <pc:chgData name="Piyush saini" userId="e67fd01554034a28" providerId="LiveId" clId="{C624E123-13D5-4D72-BD19-96EA3560D049}" dt="2021-01-10T16:04:27.725" v="50" actId="1076"/>
      <pc:docMkLst>
        <pc:docMk/>
      </pc:docMkLst>
      <pc:sldChg chg="modSp mod">
        <pc:chgData name="Piyush saini" userId="e67fd01554034a28" providerId="LiveId" clId="{C624E123-13D5-4D72-BD19-96EA3560D049}" dt="2021-01-10T15:40:44.641" v="12" actId="20577"/>
        <pc:sldMkLst>
          <pc:docMk/>
          <pc:sldMk cId="355645974" sldId="261"/>
        </pc:sldMkLst>
        <pc:spChg chg="mod">
          <ac:chgData name="Piyush saini" userId="e67fd01554034a28" providerId="LiveId" clId="{C624E123-13D5-4D72-BD19-96EA3560D049}" dt="2021-01-10T15:40:44.641" v="12" actId="20577"/>
          <ac:spMkLst>
            <pc:docMk/>
            <pc:sldMk cId="355645974" sldId="261"/>
            <ac:spMk id="5" creationId="{23BC230B-DC6B-4295-9C58-F06A1ED4B25B}"/>
          </ac:spMkLst>
        </pc:spChg>
      </pc:sldChg>
      <pc:sldChg chg="modSp mod">
        <pc:chgData name="Piyush saini" userId="e67fd01554034a28" providerId="LiveId" clId="{C624E123-13D5-4D72-BD19-96EA3560D049}" dt="2021-01-10T15:51:04.384" v="16" actId="1076"/>
        <pc:sldMkLst>
          <pc:docMk/>
          <pc:sldMk cId="1782413981" sldId="279"/>
        </pc:sldMkLst>
        <pc:spChg chg="mod">
          <ac:chgData name="Piyush saini" userId="e67fd01554034a28" providerId="LiveId" clId="{C624E123-13D5-4D72-BD19-96EA3560D049}" dt="2021-01-10T15:50:26.137" v="14" actId="20577"/>
          <ac:spMkLst>
            <pc:docMk/>
            <pc:sldMk cId="1782413981" sldId="279"/>
            <ac:spMk id="3" creationId="{D187A391-514E-4C71-AE34-EA85183395DA}"/>
          </ac:spMkLst>
        </pc:spChg>
        <pc:picChg chg="mod">
          <ac:chgData name="Piyush saini" userId="e67fd01554034a28" providerId="LiveId" clId="{C624E123-13D5-4D72-BD19-96EA3560D049}" dt="2021-01-10T15:51:04.384" v="16" actId="1076"/>
          <ac:picMkLst>
            <pc:docMk/>
            <pc:sldMk cId="1782413981" sldId="279"/>
            <ac:picMk id="5" creationId="{443F2F4B-CFF4-43AA-88E3-8FD28738EA22}"/>
          </ac:picMkLst>
        </pc:picChg>
      </pc:sldChg>
      <pc:sldChg chg="new del">
        <pc:chgData name="Piyush saini" userId="e67fd01554034a28" providerId="LiveId" clId="{C624E123-13D5-4D72-BD19-96EA3560D049}" dt="2021-01-10T16:04:01.649" v="35" actId="47"/>
        <pc:sldMkLst>
          <pc:docMk/>
          <pc:sldMk cId="1672229891" sldId="280"/>
        </pc:sldMkLst>
      </pc:sldChg>
      <pc:sldChg chg="addSp modSp new del mod">
        <pc:chgData name="Piyush saini" userId="e67fd01554034a28" providerId="LiveId" clId="{C624E123-13D5-4D72-BD19-96EA3560D049}" dt="2021-01-10T16:03:57.392" v="33" actId="2696"/>
        <pc:sldMkLst>
          <pc:docMk/>
          <pc:sldMk cId="1680170964" sldId="280"/>
        </pc:sldMkLst>
        <pc:spChg chg="mod">
          <ac:chgData name="Piyush saini" userId="e67fd01554034a28" providerId="LiveId" clId="{C624E123-13D5-4D72-BD19-96EA3560D049}" dt="2021-01-10T16:03:19.281" v="31" actId="1076"/>
          <ac:spMkLst>
            <pc:docMk/>
            <pc:sldMk cId="1680170964" sldId="280"/>
            <ac:spMk id="2" creationId="{106D03F4-8968-436E-9635-CCA17654936B}"/>
          </ac:spMkLst>
        </pc:spChg>
        <pc:cxnChg chg="add mod">
          <ac:chgData name="Piyush saini" userId="e67fd01554034a28" providerId="LiveId" clId="{C624E123-13D5-4D72-BD19-96EA3560D049}" dt="2021-01-10T16:03:37.576" v="32"/>
          <ac:cxnSpMkLst>
            <pc:docMk/>
            <pc:sldMk cId="1680170964" sldId="280"/>
            <ac:cxnSpMk id="3" creationId="{CF164D0A-CA40-4065-BCC0-4E0A19A0635A}"/>
          </ac:cxnSpMkLst>
        </pc:cxnChg>
      </pc:sldChg>
      <pc:sldChg chg="modSp new mod">
        <pc:chgData name="Piyush saini" userId="e67fd01554034a28" providerId="LiveId" clId="{C624E123-13D5-4D72-BD19-96EA3560D049}" dt="2021-01-10T16:04:27.725" v="50" actId="1076"/>
        <pc:sldMkLst>
          <pc:docMk/>
          <pc:sldMk cId="2295061667" sldId="280"/>
        </pc:sldMkLst>
        <pc:spChg chg="mod">
          <ac:chgData name="Piyush saini" userId="e67fd01554034a28" providerId="LiveId" clId="{C624E123-13D5-4D72-BD19-96EA3560D049}" dt="2021-01-10T16:04:27.725" v="50" actId="1076"/>
          <ac:spMkLst>
            <pc:docMk/>
            <pc:sldMk cId="2295061667" sldId="280"/>
            <ac:spMk id="2" creationId="{1D96C91A-486C-468F-BC85-6F96ACBBC166}"/>
          </ac:spMkLst>
        </pc:spChg>
      </pc:sldChg>
      <pc:sldChg chg="new del">
        <pc:chgData name="Piyush saini" userId="e67fd01554034a28" providerId="LiveId" clId="{C624E123-13D5-4D72-BD19-96EA3560D049}" dt="2021-01-10T16:02:51.744" v="18" actId="47"/>
        <pc:sldMkLst>
          <pc:docMk/>
          <pc:sldMk cId="2592879417"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BA0E03-787E-423F-AE0A-A5C9A4673664}"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192210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0E03-787E-423F-AE0A-A5C9A4673664}"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3737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0E03-787E-423F-AE0A-A5C9A4673664}"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8B0632-28E4-4B8A-9DB2-BAA109A5A4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184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BA0E03-787E-423F-AE0A-A5C9A4673664}"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123629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BA0E03-787E-423F-AE0A-A5C9A4673664}"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8B0632-28E4-4B8A-9DB2-BAA109A5A4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144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BA0E03-787E-423F-AE0A-A5C9A4673664}"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2043871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A0E03-787E-423F-AE0A-A5C9A4673664}"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235477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A0E03-787E-423F-AE0A-A5C9A4673664}"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139290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A0E03-787E-423F-AE0A-A5C9A4673664}"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151727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0E03-787E-423F-AE0A-A5C9A4673664}"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211431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A0E03-787E-423F-AE0A-A5C9A4673664}"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331962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A0E03-787E-423F-AE0A-A5C9A4673664}" type="datetimeFigureOut">
              <a:rPr lang="en-IN" smtClean="0"/>
              <a:t>10-01-2021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10677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A0E03-787E-423F-AE0A-A5C9A4673664}" type="datetimeFigureOut">
              <a:rPr lang="en-IN" smtClean="0"/>
              <a:t>10-01-2021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385295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A0E03-787E-423F-AE0A-A5C9A4673664}" type="datetimeFigureOut">
              <a:rPr lang="en-IN" smtClean="0"/>
              <a:t>10-01-2021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162357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A0E03-787E-423F-AE0A-A5C9A4673664}"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138520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A0E03-787E-423F-AE0A-A5C9A4673664}"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8B0632-28E4-4B8A-9DB2-BAA109A5A44F}" type="slidenum">
              <a:rPr lang="en-IN" smtClean="0"/>
              <a:t>‹#›</a:t>
            </a:fld>
            <a:endParaRPr lang="en-IN"/>
          </a:p>
        </p:txBody>
      </p:sp>
    </p:spTree>
    <p:extLst>
      <p:ext uri="{BB962C8B-B14F-4D97-AF65-F5344CB8AC3E}">
        <p14:creationId xmlns:p14="http://schemas.microsoft.com/office/powerpoint/2010/main" val="58981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BA0E03-787E-423F-AE0A-A5C9A4673664}" type="datetimeFigureOut">
              <a:rPr lang="en-IN" smtClean="0"/>
              <a:t>10-01-2021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8B0632-28E4-4B8A-9DB2-BAA109A5A44F}" type="slidenum">
              <a:rPr lang="en-IN" smtClean="0"/>
              <a:t>‹#›</a:t>
            </a:fld>
            <a:endParaRPr lang="en-IN"/>
          </a:p>
        </p:txBody>
      </p:sp>
    </p:spTree>
    <p:extLst>
      <p:ext uri="{BB962C8B-B14F-4D97-AF65-F5344CB8AC3E}">
        <p14:creationId xmlns:p14="http://schemas.microsoft.com/office/powerpoint/2010/main" val="227795541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D60A2-993A-4053-BE14-BCF96583BD69}"/>
              </a:ext>
            </a:extLst>
          </p:cNvPr>
          <p:cNvSpPr>
            <a:spLocks noGrp="1"/>
          </p:cNvSpPr>
          <p:nvPr>
            <p:ph idx="1"/>
          </p:nvPr>
        </p:nvSpPr>
        <p:spPr>
          <a:xfrm>
            <a:off x="1822168" y="4456458"/>
            <a:ext cx="8915400" cy="2275645"/>
          </a:xfrm>
        </p:spPr>
        <p:txBody>
          <a:bodyPr>
            <a:normAutofit/>
          </a:bodyPr>
          <a:lstStyle/>
          <a:p>
            <a:pPr marL="0" indent="0" algn="ctr">
              <a:buNone/>
            </a:pPr>
            <a:r>
              <a:rPr lang="en-IN" sz="4800" b="1" u="sng" dirty="0">
                <a:solidFill>
                  <a:schemeClr val="tx1"/>
                </a:solidFill>
                <a:latin typeface="Bahnschrift SemiBold Condensed" panose="020B0502040204020203" pitchFamily="34" charset="0"/>
              </a:rPr>
              <a:t> </a:t>
            </a:r>
            <a:r>
              <a:rPr lang="en-IN" sz="6000" b="1" u="sng" dirty="0">
                <a:solidFill>
                  <a:schemeClr val="tx1"/>
                </a:solidFill>
                <a:latin typeface="Bahnschrift SemiBold Condensed" panose="020B0502040204020203" pitchFamily="34" charset="0"/>
              </a:rPr>
              <a:t>GAUTAM BUDDHA UNIVERSITY</a:t>
            </a:r>
          </a:p>
          <a:p>
            <a:endParaRPr lang="en-IN" sz="4800" u="sng" dirty="0">
              <a:solidFill>
                <a:schemeClr val="tx1"/>
              </a:solidFill>
            </a:endParaRPr>
          </a:p>
        </p:txBody>
      </p:sp>
      <p:pic>
        <p:nvPicPr>
          <p:cNvPr id="4" name="Picture 3">
            <a:extLst>
              <a:ext uri="{FF2B5EF4-FFF2-40B4-BE49-F238E27FC236}">
                <a16:creationId xmlns:a16="http://schemas.microsoft.com/office/drawing/2014/main" id="{09AA8BD8-EB0C-4386-A376-72BE7E34AA98}"/>
              </a:ext>
            </a:extLst>
          </p:cNvPr>
          <p:cNvPicPr>
            <a:picLocks noChangeAspect="1"/>
          </p:cNvPicPr>
          <p:nvPr/>
        </p:nvPicPr>
        <p:blipFill rotWithShape="1">
          <a:blip r:embed="rId2">
            <a:extLst>
              <a:ext uri="{28A0092B-C50C-407E-A947-70E740481C1C}">
                <a14:useLocalDpi xmlns:a14="http://schemas.microsoft.com/office/drawing/2010/main" val="0"/>
              </a:ext>
            </a:extLst>
          </a:blip>
          <a:srcRect l="8492" t="8337" r="8725" b="8184"/>
          <a:stretch/>
        </p:blipFill>
        <p:spPr>
          <a:xfrm>
            <a:off x="3670852" y="416689"/>
            <a:ext cx="4935605" cy="3783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Oval 37">
            <a:extLst>
              <a:ext uri="{FF2B5EF4-FFF2-40B4-BE49-F238E27FC236}">
                <a16:creationId xmlns:a16="http://schemas.microsoft.com/office/drawing/2014/main" id="{E39292A3-933A-4937-AACB-58C5F0ED6A26}"/>
              </a:ext>
            </a:extLst>
          </p:cNvPr>
          <p:cNvSpPr/>
          <p:nvPr/>
        </p:nvSpPr>
        <p:spPr>
          <a:xfrm>
            <a:off x="10989368" y="4200186"/>
            <a:ext cx="1007165" cy="905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39" name="Oval 38">
            <a:extLst>
              <a:ext uri="{FF2B5EF4-FFF2-40B4-BE49-F238E27FC236}">
                <a16:creationId xmlns:a16="http://schemas.microsoft.com/office/drawing/2014/main" id="{A8EBDD66-F684-4075-910A-14710A908AF0}"/>
              </a:ext>
            </a:extLst>
          </p:cNvPr>
          <p:cNvSpPr/>
          <p:nvPr/>
        </p:nvSpPr>
        <p:spPr>
          <a:xfrm>
            <a:off x="10827026" y="5306016"/>
            <a:ext cx="1364974" cy="1166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0" name="Oval 39">
            <a:extLst>
              <a:ext uri="{FF2B5EF4-FFF2-40B4-BE49-F238E27FC236}">
                <a16:creationId xmlns:a16="http://schemas.microsoft.com/office/drawing/2014/main" id="{40AB56CF-EABF-41DE-B1CF-E277B046C09D}"/>
              </a:ext>
            </a:extLst>
          </p:cNvPr>
          <p:cNvSpPr/>
          <p:nvPr/>
        </p:nvSpPr>
        <p:spPr>
          <a:xfrm>
            <a:off x="11097039" y="3199646"/>
            <a:ext cx="824950"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1" name="Oval 40">
            <a:extLst>
              <a:ext uri="{FF2B5EF4-FFF2-40B4-BE49-F238E27FC236}">
                <a16:creationId xmlns:a16="http://schemas.microsoft.com/office/drawing/2014/main" id="{9EB4E991-6906-4EE5-8710-9278C623A7B8}"/>
              </a:ext>
            </a:extLst>
          </p:cNvPr>
          <p:cNvSpPr/>
          <p:nvPr/>
        </p:nvSpPr>
        <p:spPr>
          <a:xfrm>
            <a:off x="11186491" y="2389349"/>
            <a:ext cx="612913"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2" name="Oval 41">
            <a:extLst>
              <a:ext uri="{FF2B5EF4-FFF2-40B4-BE49-F238E27FC236}">
                <a16:creationId xmlns:a16="http://schemas.microsoft.com/office/drawing/2014/main" id="{AAA8DCB6-45A2-442B-B033-F3E4D097F517}"/>
              </a:ext>
            </a:extLst>
          </p:cNvPr>
          <p:cNvSpPr/>
          <p:nvPr/>
        </p:nvSpPr>
        <p:spPr>
          <a:xfrm>
            <a:off x="11257722" y="1686295"/>
            <a:ext cx="503582" cy="410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3" name="Oval 42">
            <a:extLst>
              <a:ext uri="{FF2B5EF4-FFF2-40B4-BE49-F238E27FC236}">
                <a16:creationId xmlns:a16="http://schemas.microsoft.com/office/drawing/2014/main" id="{1CDB832C-B5F6-466C-B817-39A3800B9681}"/>
              </a:ext>
            </a:extLst>
          </p:cNvPr>
          <p:cNvSpPr/>
          <p:nvPr/>
        </p:nvSpPr>
        <p:spPr>
          <a:xfrm>
            <a:off x="11088755" y="5716833"/>
            <a:ext cx="808383"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4" name="Oval 43">
            <a:extLst>
              <a:ext uri="{FF2B5EF4-FFF2-40B4-BE49-F238E27FC236}">
                <a16:creationId xmlns:a16="http://schemas.microsoft.com/office/drawing/2014/main" id="{EC37AE34-4DA0-4880-B40C-128F6732798B}"/>
              </a:ext>
            </a:extLst>
          </p:cNvPr>
          <p:cNvSpPr/>
          <p:nvPr/>
        </p:nvSpPr>
        <p:spPr>
          <a:xfrm>
            <a:off x="11203055" y="4530082"/>
            <a:ext cx="612913" cy="5754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5" name="Oval 44">
            <a:extLst>
              <a:ext uri="{FF2B5EF4-FFF2-40B4-BE49-F238E27FC236}">
                <a16:creationId xmlns:a16="http://schemas.microsoft.com/office/drawing/2014/main" id="{428B961B-AD86-432A-8A4B-B44BFB642D90}"/>
              </a:ext>
            </a:extLst>
          </p:cNvPr>
          <p:cNvSpPr/>
          <p:nvPr/>
        </p:nvSpPr>
        <p:spPr>
          <a:xfrm>
            <a:off x="11340544" y="2616551"/>
            <a:ext cx="304803"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6" name="Oval 45">
            <a:extLst>
              <a:ext uri="{FF2B5EF4-FFF2-40B4-BE49-F238E27FC236}">
                <a16:creationId xmlns:a16="http://schemas.microsoft.com/office/drawing/2014/main" id="{5E3C0891-F5BB-4737-89A3-653AC9E33A13}"/>
              </a:ext>
            </a:extLst>
          </p:cNvPr>
          <p:cNvSpPr/>
          <p:nvPr/>
        </p:nvSpPr>
        <p:spPr>
          <a:xfrm>
            <a:off x="11362080" y="1858573"/>
            <a:ext cx="294862" cy="2385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7" name="Oval 46">
            <a:extLst>
              <a:ext uri="{FF2B5EF4-FFF2-40B4-BE49-F238E27FC236}">
                <a16:creationId xmlns:a16="http://schemas.microsoft.com/office/drawing/2014/main" id="{7CC8C84D-78D2-4D9D-A074-169199534D16}"/>
              </a:ext>
            </a:extLst>
          </p:cNvPr>
          <p:cNvSpPr/>
          <p:nvPr/>
        </p:nvSpPr>
        <p:spPr>
          <a:xfrm>
            <a:off x="11274283" y="3577333"/>
            <a:ext cx="437324" cy="371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48" name="Star: 4 Points 47">
            <a:extLst>
              <a:ext uri="{FF2B5EF4-FFF2-40B4-BE49-F238E27FC236}">
                <a16:creationId xmlns:a16="http://schemas.microsoft.com/office/drawing/2014/main" id="{47C9642F-04B6-4955-8BFA-47E8B15E959B}"/>
              </a:ext>
            </a:extLst>
          </p:cNvPr>
          <p:cNvSpPr/>
          <p:nvPr/>
        </p:nvSpPr>
        <p:spPr>
          <a:xfrm>
            <a:off x="11199737" y="730350"/>
            <a:ext cx="629477" cy="737927"/>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366744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5E148-D124-4012-9961-C32B5995DACF}"/>
              </a:ext>
            </a:extLst>
          </p:cNvPr>
          <p:cNvSpPr>
            <a:spLocks noGrp="1"/>
          </p:cNvSpPr>
          <p:nvPr>
            <p:ph idx="1"/>
          </p:nvPr>
        </p:nvSpPr>
        <p:spPr>
          <a:xfrm>
            <a:off x="2536203" y="477078"/>
            <a:ext cx="8915400" cy="6380922"/>
          </a:xfrm>
        </p:spPr>
        <p:txBody>
          <a:bodyPr>
            <a:normAutofit fontScale="92500" lnSpcReduction="10000"/>
          </a:bodyPr>
          <a:lstStyle/>
          <a:p>
            <a:pPr marL="0" indent="0">
              <a:buNone/>
            </a:pPr>
            <a:r>
              <a:rPr lang="en-US" sz="3200" dirty="0">
                <a:solidFill>
                  <a:schemeClr val="tx1"/>
                </a:solidFill>
                <a:latin typeface="Segoe UI Black" panose="020B0A02040204020203" pitchFamily="34" charset="0"/>
                <a:ea typeface="Segoe UI Black" panose="020B0A02040204020203" pitchFamily="34" charset="0"/>
              </a:rPr>
              <a:t>OpenCV</a:t>
            </a:r>
          </a:p>
          <a:p>
            <a:pPr marL="0" indent="0">
              <a:buNone/>
            </a:pPr>
            <a:br>
              <a:rPr lang="en-US" sz="2000" b="0" dirty="0">
                <a:solidFill>
                  <a:schemeClr val="tx1"/>
                </a:solidFill>
                <a:effectLst/>
              </a:rPr>
            </a:br>
            <a:r>
              <a:rPr lang="en-US" sz="2000" i="0" u="none" strike="noStrike" dirty="0" err="1">
                <a:solidFill>
                  <a:schemeClr val="tx1"/>
                </a:solidFill>
                <a:effectLst/>
                <a:latin typeface="Arial" panose="020B0604020202020204" pitchFamily="34" charset="0"/>
                <a:cs typeface="Arial" panose="020B0604020202020204" pitchFamily="34" charset="0"/>
              </a:rPr>
              <a:t>OpenCV</a:t>
            </a:r>
            <a:r>
              <a:rPr lang="en-US" sz="2000" b="0" i="0" u="none" strike="noStrike" dirty="0">
                <a:solidFill>
                  <a:schemeClr val="tx1"/>
                </a:solidFill>
                <a:effectLst/>
                <a:latin typeface="Arial" panose="020B0604020202020204" pitchFamily="34" charset="0"/>
                <a:cs typeface="Arial" panose="020B0604020202020204" pitchFamily="34" charset="0"/>
              </a:rPr>
              <a:t> is a huge open-source library for computer vision, machine learning, and image processing. OpenCV supports a wide variety of programming languages like Python, C++, Java, etc. It can process images and videos to identify objects, faces, or even the handwriting of a human. When it is integrated with various libraries, such as NumPy which is a highly optimized library for numerical operations, then the number of weapons increases in your Arsenal i.e. whatever operations one can do in NumPy can be combined with OpenCV</a:t>
            </a:r>
            <a:r>
              <a:rPr lang="en-US" sz="2000" b="0" i="0" u="none" strike="noStrike" dirty="0">
                <a:solidFill>
                  <a:schemeClr val="tx1"/>
                </a:solidFill>
                <a:effectLst/>
                <a:latin typeface="Times New Roman" panose="02020603050405020304" pitchFamily="18" charset="0"/>
              </a:rPr>
              <a:t>.</a:t>
            </a:r>
            <a:r>
              <a:rPr lang="en-US" sz="2000" i="0" u="none" strike="noStrike" dirty="0">
                <a:solidFill>
                  <a:schemeClr val="tx1"/>
                </a:solidFill>
                <a:latin typeface="Times New Roman" panose="02020603050405020304" pitchFamily="18" charset="0"/>
              </a:rPr>
              <a:t> </a:t>
            </a:r>
            <a:br>
              <a:rPr lang="en-US" sz="2000" i="0" u="none" strike="noStrike" dirty="0">
                <a:solidFill>
                  <a:schemeClr val="tx1"/>
                </a:solidFill>
                <a:latin typeface="Times New Roman" panose="02020603050405020304" pitchFamily="18" charset="0"/>
              </a:rPr>
            </a:br>
            <a:br>
              <a:rPr lang="en-US" sz="2000" u="sng" dirty="0">
                <a:solidFill>
                  <a:schemeClr val="tx1"/>
                </a:solidFill>
                <a:latin typeface="Times New Roman" panose="02020603050405020304" pitchFamily="18" charset="0"/>
              </a:rPr>
            </a:br>
            <a:r>
              <a:rPr lang="en-US" sz="3200" dirty="0">
                <a:solidFill>
                  <a:schemeClr val="tx1"/>
                </a:solidFill>
                <a:latin typeface="Segoe UI Black" panose="020B0A02040204020203" pitchFamily="34" charset="0"/>
                <a:ea typeface="Segoe UI Black" panose="020B0A02040204020203" pitchFamily="34" charset="0"/>
              </a:rPr>
              <a:t>NumPy</a:t>
            </a:r>
          </a:p>
          <a:p>
            <a:pPr marL="0" indent="0">
              <a:buNone/>
            </a:pPr>
            <a:br>
              <a:rPr lang="en-US" sz="2000" b="0" dirty="0">
                <a:solidFill>
                  <a:schemeClr val="tx1"/>
                </a:solidFill>
                <a:effectLst/>
              </a:rPr>
            </a:br>
            <a:r>
              <a:rPr lang="en-US" sz="2000" b="0" i="0" u="none" strike="noStrike" dirty="0" err="1">
                <a:solidFill>
                  <a:schemeClr val="tx1"/>
                </a:solidFill>
                <a:effectLst/>
                <a:latin typeface="Arial" panose="020B0604020202020204" pitchFamily="34" charset="0"/>
                <a:cs typeface="Arial" panose="020B0604020202020204" pitchFamily="34" charset="0"/>
              </a:rPr>
              <a:t>NumPy</a:t>
            </a:r>
            <a:r>
              <a:rPr lang="en-US" sz="2000" b="0" i="0" u="none" strike="noStrike" dirty="0">
                <a:solidFill>
                  <a:schemeClr val="tx1"/>
                </a:solidFill>
                <a:effectLst/>
                <a:latin typeface="Arial" panose="020B0604020202020204" pitchFamily="34" charset="0"/>
                <a:cs typeface="Arial" panose="020B0604020202020204" pitchFamily="34" charset="0"/>
              </a:rPr>
              <a:t>, which stands for Numerical Python, is a library consisting of multidimensional array objects and a collection of routines for processing those arrays. Using NumPy, mathematical and logical operations on arrays can be performed. This tutorial explains the basics of NumPy such as its architecture and environment. It also discusses the various array functions, types of indexing, etc. An introduction to Matplotlib is also provided. All this is explained with the help of examples for better understanding</a:t>
            </a:r>
            <a:br>
              <a:rPr lang="en-US" sz="2000" b="0" dirty="0">
                <a:solidFill>
                  <a:schemeClr val="tx1"/>
                </a:solidFill>
                <a:effectLst/>
                <a:latin typeface="Arial" panose="020B0604020202020204" pitchFamily="34" charset="0"/>
                <a:cs typeface="Arial" panose="020B0604020202020204" pitchFamily="34" charset="0"/>
              </a:rPr>
            </a:br>
            <a:br>
              <a:rPr lang="en-US" sz="2000" dirty="0">
                <a:solidFill>
                  <a:schemeClr val="tx1"/>
                </a:solidFill>
              </a:rPr>
            </a:br>
            <a:endParaRPr lang="en-IN" sz="2000" dirty="0"/>
          </a:p>
        </p:txBody>
      </p:sp>
      <p:cxnSp>
        <p:nvCxnSpPr>
          <p:cNvPr id="4" name="Straight Connector 3">
            <a:extLst>
              <a:ext uri="{FF2B5EF4-FFF2-40B4-BE49-F238E27FC236}">
                <a16:creationId xmlns:a16="http://schemas.microsoft.com/office/drawing/2014/main" id="{AE049BBC-2208-4DE0-AC1C-F60A33EC2214}"/>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C2E9B3D4-4764-4E1E-BFFD-F3C27E656FA1}"/>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50BD5101-A50E-44F7-B017-1124579CAF2B}"/>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10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B0347-A6EB-4B16-B3DA-5A2B0534166B}"/>
              </a:ext>
            </a:extLst>
          </p:cNvPr>
          <p:cNvSpPr>
            <a:spLocks noGrp="1"/>
          </p:cNvSpPr>
          <p:nvPr>
            <p:ph idx="1"/>
          </p:nvPr>
        </p:nvSpPr>
        <p:spPr>
          <a:xfrm>
            <a:off x="2496447" y="665545"/>
            <a:ext cx="8915400" cy="5526909"/>
          </a:xfrm>
        </p:spPr>
        <p:txBody>
          <a:bodyPr>
            <a:normAutofit/>
          </a:bodyPr>
          <a:lstStyle/>
          <a:p>
            <a:pPr marL="0" indent="0">
              <a:buNone/>
            </a:pPr>
            <a:r>
              <a:rPr lang="en-US" sz="3200" dirty="0" err="1">
                <a:solidFill>
                  <a:schemeClr val="tx1"/>
                </a:solidFill>
                <a:latin typeface="Arial Black" panose="020B0A04020102020204" pitchFamily="34" charset="0"/>
                <a:cs typeface="Arial" panose="020B0604020202020204" pitchFamily="34" charset="0"/>
              </a:rPr>
              <a:t>Tensorflow</a:t>
            </a:r>
            <a:endParaRPr lang="en-US" sz="3200" dirty="0">
              <a:solidFill>
                <a:schemeClr val="tx1"/>
              </a:solidFill>
              <a:latin typeface="Arial Black" panose="020B0A04020102020204" pitchFamily="34" charset="0"/>
              <a:cs typeface="Arial" panose="020B0604020202020204" pitchFamily="34" charset="0"/>
            </a:endParaRPr>
          </a:p>
          <a:p>
            <a:pPr marL="0" indent="0">
              <a:buNone/>
            </a:pPr>
            <a:r>
              <a:rPr lang="en-US" sz="2000" b="1" i="0" dirty="0">
                <a:solidFill>
                  <a:schemeClr val="tx1"/>
                </a:solidFill>
                <a:effectLst/>
                <a:latin typeface="Arial" panose="020B0604020202020204" pitchFamily="34" charset="0"/>
                <a:cs typeface="Arial" panose="020B0604020202020204" pitchFamily="34" charset="0"/>
              </a:rPr>
              <a:t>TensorFlow</a:t>
            </a:r>
            <a:r>
              <a:rPr lang="en-US" sz="2000" b="0" i="0" dirty="0">
                <a:solidFill>
                  <a:schemeClr val="tx1"/>
                </a:solidFill>
                <a:effectLst/>
                <a:latin typeface="Arial" panose="020B0604020202020204" pitchFamily="34" charset="0"/>
                <a:cs typeface="Arial" panose="020B0604020202020204" pitchFamily="34" charset="0"/>
              </a:rPr>
              <a:t> is an open source library for numerical computation and large-scale machine learning. </a:t>
            </a:r>
            <a:r>
              <a:rPr lang="en-US" sz="2000" b="1" i="0" dirty="0">
                <a:solidFill>
                  <a:schemeClr val="tx1"/>
                </a:solidFill>
                <a:effectLst/>
                <a:latin typeface="Arial" panose="020B0604020202020204" pitchFamily="34" charset="0"/>
                <a:cs typeface="Arial" panose="020B0604020202020204" pitchFamily="34" charset="0"/>
              </a:rPr>
              <a:t>TensorFlow</a:t>
            </a:r>
            <a:r>
              <a:rPr lang="en-US" sz="2000" b="0" i="0" dirty="0">
                <a:solidFill>
                  <a:schemeClr val="tx1"/>
                </a:solidFill>
                <a:effectLst/>
                <a:latin typeface="Arial" panose="020B0604020202020204" pitchFamily="34" charset="0"/>
                <a:cs typeface="Arial" panose="020B0604020202020204" pitchFamily="34" charset="0"/>
              </a:rPr>
              <a:t> bundles together a slew of machine learning and deep learning (aka neural networking) models and algorithms and makes them useful by way of a common metaphor. </a:t>
            </a:r>
            <a:r>
              <a:rPr lang="en-US" sz="2000" b="1" i="0" dirty="0">
                <a:solidFill>
                  <a:schemeClr val="tx1"/>
                </a:solidFill>
                <a:effectLst/>
                <a:latin typeface="Arial" panose="020B0604020202020204" pitchFamily="34" charset="0"/>
                <a:cs typeface="Arial" panose="020B0604020202020204" pitchFamily="34" charset="0"/>
              </a:rPr>
              <a:t>TensorFlow</a:t>
            </a:r>
            <a:r>
              <a:rPr lang="en-US" sz="2000" b="0" i="0" dirty="0">
                <a:solidFill>
                  <a:schemeClr val="tx1"/>
                </a:solidFill>
                <a:effectLst/>
                <a:latin typeface="Arial" panose="020B0604020202020204" pitchFamily="34" charset="0"/>
                <a:cs typeface="Arial" panose="020B0604020202020204" pitchFamily="34" charset="0"/>
              </a:rPr>
              <a:t> is a </a:t>
            </a:r>
            <a:r>
              <a:rPr lang="en-US" sz="2000" b="1" i="0" dirty="0">
                <a:solidFill>
                  <a:schemeClr val="tx1"/>
                </a:solidFill>
                <a:effectLst/>
                <a:latin typeface="Arial" panose="020B0604020202020204" pitchFamily="34" charset="0"/>
                <a:cs typeface="Arial" panose="020B0604020202020204" pitchFamily="34" charset="0"/>
              </a:rPr>
              <a:t>Python</a:t>
            </a:r>
            <a:r>
              <a:rPr lang="en-US" sz="2000" b="0" i="0" dirty="0">
                <a:solidFill>
                  <a:schemeClr val="tx1"/>
                </a:solidFill>
                <a:effectLst/>
                <a:latin typeface="Arial" panose="020B0604020202020204" pitchFamily="34" charset="0"/>
                <a:cs typeface="Arial" panose="020B0604020202020204" pitchFamily="34" charset="0"/>
              </a:rPr>
              <a:t> library for fast numerical computing created and released by Google. It is a foundation library that can be used to create Deep Learning models directly or by using wrapper libraries that simplify the process built on top of </a:t>
            </a:r>
            <a:r>
              <a:rPr lang="en-US" sz="2000" b="1" i="0" dirty="0">
                <a:solidFill>
                  <a:schemeClr val="tx1"/>
                </a:solidFill>
                <a:effectLst/>
                <a:latin typeface="Arial" panose="020B0604020202020204" pitchFamily="34" charset="0"/>
                <a:cs typeface="Arial" panose="020B0604020202020204" pitchFamily="34" charset="0"/>
              </a:rPr>
              <a:t>TensorFlow</a:t>
            </a:r>
          </a:p>
          <a:p>
            <a:pPr marL="0" indent="0">
              <a:buNone/>
            </a:pPr>
            <a:r>
              <a:rPr lang="en-US" sz="2000" b="1" i="0" dirty="0">
                <a:solidFill>
                  <a:schemeClr val="tx1"/>
                </a:solidFill>
                <a:effectLst/>
                <a:latin typeface="arial" panose="020B0604020202020204" pitchFamily="34" charset="0"/>
              </a:rPr>
              <a:t>TensorFlow</a:t>
            </a:r>
            <a:r>
              <a:rPr lang="en-US" sz="2000" b="0" i="0" dirty="0">
                <a:solidFill>
                  <a:schemeClr val="tx1"/>
                </a:solidFill>
                <a:effectLst/>
                <a:latin typeface="arial" panose="020B0604020202020204" pitchFamily="34" charset="0"/>
              </a:rPr>
              <a:t> is mainly used for: Classification, Perception, Understanding, Discovering, Prediction and Creation.</a:t>
            </a:r>
            <a:endParaRPr lang="en-US" sz="2000" b="1" dirty="0">
              <a:solidFill>
                <a:schemeClr val="tx1"/>
              </a:solidFill>
              <a:latin typeface="Arial" panose="020B0604020202020204" pitchFamily="34" charset="0"/>
              <a:cs typeface="Arial" panose="020B0604020202020204" pitchFamily="34" charset="0"/>
            </a:endParaRPr>
          </a:p>
          <a:p>
            <a:pPr marL="0" indent="0">
              <a:buNone/>
            </a:pPr>
            <a:r>
              <a:rPr lang="en-US" sz="2000" b="0" i="0" dirty="0">
                <a:solidFill>
                  <a:schemeClr val="tx1"/>
                </a:solidFill>
                <a:effectLst/>
                <a:latin typeface="Roboto"/>
              </a:rPr>
              <a:t>TensorFlow offers multiple levels of abstraction so you can choose the right one for your needs. Build and train models by using the high-level </a:t>
            </a:r>
            <a:r>
              <a:rPr lang="en-US" sz="2000" b="0" i="0" dirty="0" err="1">
                <a:solidFill>
                  <a:schemeClr val="tx1"/>
                </a:solidFill>
                <a:effectLst/>
                <a:latin typeface="Roboto"/>
              </a:rPr>
              <a:t>Keras</a:t>
            </a:r>
            <a:r>
              <a:rPr lang="en-US" sz="2000" b="0" i="0" dirty="0">
                <a:solidFill>
                  <a:schemeClr val="tx1"/>
                </a:solidFill>
                <a:effectLst/>
                <a:latin typeface="Roboto"/>
              </a:rPr>
              <a:t> API, which makes getting started with TensorFlow and machine learning easy.</a:t>
            </a:r>
            <a:endParaRPr lang="en-IN" sz="2000" dirty="0">
              <a:solidFill>
                <a:schemeClr val="tx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189C3B33-A58D-482B-857C-CB067EA9E6D2}"/>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072E0426-7AB0-44D0-B5EF-38D88C21FF2E}"/>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F846F962-FAC3-401D-8F48-19E3878C020A}"/>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225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6A64-9708-468C-AFD7-531CDA9AF9BA}"/>
              </a:ext>
            </a:extLst>
          </p:cNvPr>
          <p:cNvSpPr>
            <a:spLocks noGrp="1"/>
          </p:cNvSpPr>
          <p:nvPr>
            <p:ph type="title"/>
          </p:nvPr>
        </p:nvSpPr>
        <p:spPr>
          <a:xfrm>
            <a:off x="2506786" y="504841"/>
            <a:ext cx="8911687" cy="542081"/>
          </a:xfrm>
        </p:spPr>
        <p:txBody>
          <a:bodyPr>
            <a:noAutofit/>
          </a:bodyPr>
          <a:lstStyle/>
          <a:p>
            <a:r>
              <a:rPr lang="en-US" sz="3200" dirty="0">
                <a:latin typeface="Arial Black" panose="020B0A04020102020204" pitchFamily="34" charset="0"/>
              </a:rPr>
              <a:t>Deep Learning</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F73EA31-F109-49ED-97D8-C29B578D2DC2}"/>
              </a:ext>
            </a:extLst>
          </p:cNvPr>
          <p:cNvSpPr>
            <a:spLocks noGrp="1"/>
          </p:cNvSpPr>
          <p:nvPr>
            <p:ph idx="1"/>
          </p:nvPr>
        </p:nvSpPr>
        <p:spPr>
          <a:xfrm>
            <a:off x="2503073" y="1212473"/>
            <a:ext cx="8915400" cy="3777622"/>
          </a:xfrm>
        </p:spPr>
        <p:txBody>
          <a:bodyPr>
            <a:noAutofit/>
          </a:bodyPr>
          <a:lstStyle/>
          <a:p>
            <a:r>
              <a:rPr lang="en-US" sz="2000" b="1" i="0" dirty="0">
                <a:solidFill>
                  <a:schemeClr val="tx1"/>
                </a:solidFill>
                <a:effectLst/>
                <a:latin typeface="arial" panose="020B0604020202020204" pitchFamily="34" charset="0"/>
              </a:rPr>
              <a:t>Deep learning</a:t>
            </a:r>
            <a:r>
              <a:rPr lang="en-US" sz="2000" b="0" i="0" dirty="0">
                <a:solidFill>
                  <a:schemeClr val="tx1"/>
                </a:solidFill>
                <a:effectLst/>
                <a:latin typeface="arial" panose="020B0604020202020204" pitchFamily="34" charset="0"/>
              </a:rPr>
              <a:t> is an AI function that mimics the workings of the human brain in processing data for use in detecting objects, recognizing speech, translating languages, and making decisions. </a:t>
            </a:r>
            <a:r>
              <a:rPr lang="en-US" sz="2000" b="1" i="0" dirty="0">
                <a:solidFill>
                  <a:schemeClr val="tx1"/>
                </a:solidFill>
                <a:effectLst/>
                <a:latin typeface="arial" panose="020B0604020202020204" pitchFamily="34" charset="0"/>
              </a:rPr>
              <a:t>Deep learning</a:t>
            </a:r>
            <a:r>
              <a:rPr lang="en-US" sz="2000" b="0" i="0" dirty="0">
                <a:solidFill>
                  <a:schemeClr val="tx1"/>
                </a:solidFill>
                <a:effectLst/>
                <a:latin typeface="arial" panose="020B0604020202020204" pitchFamily="34" charset="0"/>
              </a:rPr>
              <a:t> AI is able to </a:t>
            </a:r>
            <a:r>
              <a:rPr lang="en-US" sz="2000" b="1" i="0" dirty="0">
                <a:solidFill>
                  <a:schemeClr val="tx1"/>
                </a:solidFill>
                <a:effectLst/>
                <a:latin typeface="arial" panose="020B0604020202020204" pitchFamily="34" charset="0"/>
              </a:rPr>
              <a:t>learn</a:t>
            </a:r>
            <a:r>
              <a:rPr lang="en-US" sz="2000" b="0" i="0" dirty="0">
                <a:solidFill>
                  <a:schemeClr val="tx1"/>
                </a:solidFill>
                <a:effectLst/>
                <a:latin typeface="arial" panose="020B0604020202020204" pitchFamily="34" charset="0"/>
              </a:rPr>
              <a:t> without human supervision, drawing from data that is both unstructured and unlabeled.</a:t>
            </a:r>
          </a:p>
          <a:p>
            <a:pPr algn="l"/>
            <a:r>
              <a:rPr lang="en-US" sz="2000" b="1" i="0" dirty="0">
                <a:solidFill>
                  <a:schemeClr val="tx1"/>
                </a:solidFill>
                <a:effectLst/>
                <a:latin typeface="arial" panose="020B0604020202020204" pitchFamily="34" charset="0"/>
              </a:rPr>
              <a:t>Deep learning</a:t>
            </a:r>
            <a:r>
              <a:rPr lang="en-US" sz="2000" b="0" i="0" dirty="0">
                <a:solidFill>
                  <a:schemeClr val="tx1"/>
                </a:solidFill>
                <a:effectLst/>
                <a:latin typeface="arial" panose="020B0604020202020204" pitchFamily="34" charset="0"/>
              </a:rPr>
              <a:t> applications are </a:t>
            </a:r>
            <a:r>
              <a:rPr lang="en-US" sz="2000" i="0" dirty="0">
                <a:solidFill>
                  <a:schemeClr val="tx1"/>
                </a:solidFill>
                <a:effectLst/>
                <a:latin typeface="arial" panose="020B0604020202020204" pitchFamily="34" charset="0"/>
              </a:rPr>
              <a:t>used</a:t>
            </a:r>
            <a:r>
              <a:rPr lang="en-US" sz="2000" b="0" i="0" dirty="0">
                <a:solidFill>
                  <a:schemeClr val="tx1"/>
                </a:solidFill>
                <a:effectLst/>
                <a:latin typeface="arial" panose="020B0604020202020204" pitchFamily="34" charset="0"/>
              </a:rPr>
              <a:t> in industries from automated driving to medical devices. Automated Driving: Automotive researchers are using </a:t>
            </a:r>
            <a:r>
              <a:rPr lang="en-US" sz="2000" b="1" i="0" dirty="0">
                <a:solidFill>
                  <a:schemeClr val="tx1"/>
                </a:solidFill>
                <a:effectLst/>
                <a:latin typeface="arial" panose="020B0604020202020204" pitchFamily="34" charset="0"/>
              </a:rPr>
              <a:t>deep learning</a:t>
            </a:r>
            <a:r>
              <a:rPr lang="en-US" sz="2000" b="0" i="0" dirty="0">
                <a:solidFill>
                  <a:schemeClr val="tx1"/>
                </a:solidFill>
                <a:effectLst/>
                <a:latin typeface="arial" panose="020B0604020202020204" pitchFamily="34" charset="0"/>
              </a:rPr>
              <a:t> to automatically detect objects such as stop signs and traffic lights. In addition, </a:t>
            </a:r>
            <a:r>
              <a:rPr lang="en-US" sz="2000" b="1" i="0" dirty="0">
                <a:solidFill>
                  <a:schemeClr val="tx1"/>
                </a:solidFill>
                <a:effectLst/>
                <a:latin typeface="arial" panose="020B0604020202020204" pitchFamily="34" charset="0"/>
              </a:rPr>
              <a:t>deep learning</a:t>
            </a:r>
            <a:r>
              <a:rPr lang="en-US" sz="2000" b="0" i="0" dirty="0">
                <a:solidFill>
                  <a:schemeClr val="tx1"/>
                </a:solidFill>
                <a:effectLst/>
                <a:latin typeface="arial" panose="020B0604020202020204" pitchFamily="34" charset="0"/>
              </a:rPr>
              <a:t> is </a:t>
            </a:r>
            <a:r>
              <a:rPr lang="en-US" sz="2000" i="0" dirty="0">
                <a:solidFill>
                  <a:schemeClr val="tx1"/>
                </a:solidFill>
                <a:effectLst/>
                <a:latin typeface="arial" panose="020B0604020202020204" pitchFamily="34" charset="0"/>
              </a:rPr>
              <a:t>used</a:t>
            </a:r>
            <a:r>
              <a:rPr lang="en-US" sz="2000" b="0" i="0" dirty="0">
                <a:solidFill>
                  <a:schemeClr val="tx1"/>
                </a:solidFill>
                <a:effectLst/>
                <a:latin typeface="arial" panose="020B0604020202020204" pitchFamily="34" charset="0"/>
              </a:rPr>
              <a:t> to detect pedestrians, which helps decrease accidents.</a:t>
            </a:r>
          </a:p>
          <a:p>
            <a:pPr marL="0" indent="0">
              <a:buNone/>
            </a:pPr>
            <a:br>
              <a:rPr lang="en-US" sz="2000" b="0" i="0" dirty="0">
                <a:solidFill>
                  <a:srgbClr val="202124"/>
                </a:solidFill>
                <a:effectLst/>
                <a:latin typeface="arial" panose="020B0604020202020204" pitchFamily="34" charset="0"/>
              </a:rPr>
            </a:br>
            <a:endParaRPr lang="en-IN" sz="2000" dirty="0"/>
          </a:p>
        </p:txBody>
      </p:sp>
      <p:pic>
        <p:nvPicPr>
          <p:cNvPr id="5" name="Picture 4">
            <a:extLst>
              <a:ext uri="{FF2B5EF4-FFF2-40B4-BE49-F238E27FC236}">
                <a16:creationId xmlns:a16="http://schemas.microsoft.com/office/drawing/2014/main" id="{5C316AC3-B9CA-47CF-9C5C-D395A5C6D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907" y="4149858"/>
            <a:ext cx="3405135" cy="2011575"/>
          </a:xfrm>
          <a:prstGeom prst="rect">
            <a:avLst/>
          </a:prstGeom>
        </p:spPr>
      </p:pic>
      <p:cxnSp>
        <p:nvCxnSpPr>
          <p:cNvPr id="6" name="Straight Connector 5">
            <a:extLst>
              <a:ext uri="{FF2B5EF4-FFF2-40B4-BE49-F238E27FC236}">
                <a16:creationId xmlns:a16="http://schemas.microsoft.com/office/drawing/2014/main" id="{A385009D-1948-42BD-8C12-CC5478AA7F92}"/>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7D472907-F226-4DFF-A50D-E867B2C58BD2}"/>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AF90542A-6B56-431E-BF8D-AA463AB3E8F6}"/>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7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17F-B56A-488A-8EA6-21DBCEF49FC3}"/>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Uses of Face Mask Detection:</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87A391-514E-4C71-AE34-EA85183395DA}"/>
              </a:ext>
            </a:extLst>
          </p:cNvPr>
          <p:cNvSpPr>
            <a:spLocks noGrp="1"/>
          </p:cNvSpPr>
          <p:nvPr>
            <p:ph idx="1"/>
          </p:nvPr>
        </p:nvSpPr>
        <p:spPr>
          <a:xfrm>
            <a:off x="2589212" y="1264555"/>
            <a:ext cx="8915400" cy="3777622"/>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Using </a:t>
            </a:r>
            <a:r>
              <a:rPr lang="en-US" sz="2000" b="1" i="0" dirty="0">
                <a:solidFill>
                  <a:schemeClr val="tx1"/>
                </a:solidFill>
                <a:effectLst/>
                <a:latin typeface="Arial" panose="020B0604020202020204" pitchFamily="34" charset="0"/>
                <a:cs typeface="Arial" panose="020B0604020202020204" pitchFamily="34" charset="0"/>
              </a:rPr>
              <a:t>Face Mask Detection</a:t>
            </a:r>
            <a:r>
              <a:rPr lang="en-US" sz="2000" b="0" i="0" dirty="0">
                <a:solidFill>
                  <a:schemeClr val="tx1"/>
                </a:solidFill>
                <a:effectLst/>
                <a:latin typeface="Arial" panose="020B0604020202020204" pitchFamily="34" charset="0"/>
                <a:cs typeface="Arial" panose="020B0604020202020204" pitchFamily="34" charset="0"/>
              </a:rPr>
              <a:t> System, Hospitals can monitor if their staff is wearing </a:t>
            </a:r>
            <a:r>
              <a:rPr lang="en-US" sz="2000" b="1" i="0" dirty="0">
                <a:solidFill>
                  <a:schemeClr val="tx1"/>
                </a:solidFill>
                <a:effectLst/>
                <a:latin typeface="Arial" panose="020B0604020202020204" pitchFamily="34" charset="0"/>
                <a:cs typeface="Arial" panose="020B0604020202020204" pitchFamily="34" charset="0"/>
              </a:rPr>
              <a:t>masks</a:t>
            </a:r>
            <a:r>
              <a:rPr lang="en-US" sz="2000" b="0" i="0" dirty="0">
                <a:solidFill>
                  <a:schemeClr val="tx1"/>
                </a:solidFill>
                <a:effectLst/>
                <a:latin typeface="Arial" panose="020B0604020202020204" pitchFamily="34" charset="0"/>
                <a:cs typeface="Arial" panose="020B0604020202020204" pitchFamily="34" charset="0"/>
              </a:rPr>
              <a:t> during their shift or not. </a:t>
            </a:r>
          </a:p>
          <a:p>
            <a:r>
              <a:rPr lang="en-US" sz="2000" b="1" i="0" dirty="0">
                <a:solidFill>
                  <a:schemeClr val="tx1"/>
                </a:solidFill>
                <a:effectLst/>
                <a:latin typeface="Arial" panose="020B0604020202020204" pitchFamily="34" charset="0"/>
                <a:cs typeface="Arial" panose="020B0604020202020204" pitchFamily="34" charset="0"/>
              </a:rPr>
              <a:t>Detect</a:t>
            </a:r>
            <a:r>
              <a:rPr lang="en-US" sz="2000" b="0" i="0" dirty="0">
                <a:solidFill>
                  <a:schemeClr val="tx1"/>
                </a:solidFill>
                <a:effectLst/>
                <a:latin typeface="Arial" panose="020B0604020202020204" pitchFamily="34" charset="0"/>
                <a:cs typeface="Arial" panose="020B0604020202020204" pitchFamily="34" charset="0"/>
              </a:rPr>
              <a:t> people that pass through a security-like camera.</a:t>
            </a:r>
          </a:p>
          <a:p>
            <a:r>
              <a:rPr lang="en-US" sz="2000" b="1" i="0" dirty="0">
                <a:solidFill>
                  <a:schemeClr val="tx1"/>
                </a:solidFill>
                <a:effectLst/>
                <a:latin typeface="Arial" panose="020B0604020202020204" pitchFamily="34" charset="0"/>
                <a:cs typeface="Arial" panose="020B0604020202020204" pitchFamily="34" charset="0"/>
              </a:rPr>
              <a:t>Identify face mask</a:t>
            </a:r>
            <a:r>
              <a:rPr lang="en-US" sz="2000" b="0" i="0" dirty="0">
                <a:solidFill>
                  <a:schemeClr val="tx1"/>
                </a:solidFill>
                <a:effectLst/>
                <a:latin typeface="Arial" panose="020B0604020202020204" pitchFamily="34" charset="0"/>
                <a:cs typeface="Arial" panose="020B0604020202020204" pitchFamily="34" charset="0"/>
              </a:rPr>
              <a:t> usage and </a:t>
            </a:r>
            <a:r>
              <a:rPr lang="en-US" sz="2000" b="1" i="0" dirty="0">
                <a:solidFill>
                  <a:schemeClr val="tx1"/>
                </a:solidFill>
                <a:effectLst/>
                <a:latin typeface="Arial" panose="020B0604020202020204" pitchFamily="34" charset="0"/>
                <a:cs typeface="Arial" panose="020B0604020202020204" pitchFamily="34" charset="0"/>
              </a:rPr>
              <a:t>Collect</a:t>
            </a:r>
            <a:r>
              <a:rPr lang="en-US" sz="2000" b="0" i="0" dirty="0">
                <a:solidFill>
                  <a:schemeClr val="tx1"/>
                </a:solidFill>
                <a:effectLst/>
                <a:latin typeface="Arial" panose="020B0604020202020204" pitchFamily="34" charset="0"/>
                <a:cs typeface="Arial" panose="020B0604020202020204" pitchFamily="34" charset="0"/>
              </a:rPr>
              <a:t> reliable </a:t>
            </a:r>
            <a:r>
              <a:rPr lang="en-US" sz="2000" b="1" i="0" dirty="0">
                <a:solidFill>
                  <a:schemeClr val="tx1"/>
                </a:solidFill>
                <a:effectLst/>
                <a:latin typeface="Arial" panose="020B0604020202020204" pitchFamily="34" charset="0"/>
                <a:cs typeface="Arial" panose="020B0604020202020204" pitchFamily="34" charset="0"/>
              </a:rPr>
              <a:t>statistics</a:t>
            </a:r>
            <a:r>
              <a:rPr lang="en-US" sz="2000" b="0" i="0" dirty="0">
                <a:solidFill>
                  <a:schemeClr val="tx1"/>
                </a:solidFill>
                <a:effectLst/>
                <a:latin typeface="Arial" panose="020B0604020202020204" pitchFamily="34" charset="0"/>
                <a:cs typeface="Arial" panose="020B0604020202020204" pitchFamily="34" charset="0"/>
              </a:rPr>
              <a:t> (% people wearing masks).</a:t>
            </a: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43F2F4B-CFF4-43AA-88E3-8FD28738E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729" y="3571604"/>
            <a:ext cx="2322237" cy="2544411"/>
          </a:xfrm>
          <a:prstGeom prst="rect">
            <a:avLst/>
          </a:prstGeom>
        </p:spPr>
      </p:pic>
      <p:cxnSp>
        <p:nvCxnSpPr>
          <p:cNvPr id="6" name="Straight Connector 5">
            <a:extLst>
              <a:ext uri="{FF2B5EF4-FFF2-40B4-BE49-F238E27FC236}">
                <a16:creationId xmlns:a16="http://schemas.microsoft.com/office/drawing/2014/main" id="{25DC3C73-9FEF-4005-AC74-3E465097258D}"/>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341FEC14-26CD-4C21-B730-DB2D67719B23}"/>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22742760-4BAC-4338-9DAF-A6DBD54E5CD1}"/>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41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3FBEF-BA42-4F21-9CA2-4849D4209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0" y="0"/>
            <a:ext cx="12006470" cy="6858000"/>
          </a:xfrm>
          <a:prstGeom prst="rect">
            <a:avLst/>
          </a:prstGeom>
        </p:spPr>
      </p:pic>
    </p:spTree>
    <p:extLst>
      <p:ext uri="{BB962C8B-B14F-4D97-AF65-F5344CB8AC3E}">
        <p14:creationId xmlns:p14="http://schemas.microsoft.com/office/powerpoint/2010/main" val="181062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6CD0-105C-4641-A45D-53C0992E096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A6A0B7-79D8-474D-830C-4B951AF50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1" y="-1"/>
            <a:ext cx="12006469" cy="6858001"/>
          </a:xfrm>
        </p:spPr>
      </p:pic>
    </p:spTree>
    <p:extLst>
      <p:ext uri="{BB962C8B-B14F-4D97-AF65-F5344CB8AC3E}">
        <p14:creationId xmlns:p14="http://schemas.microsoft.com/office/powerpoint/2010/main" val="220280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C91A-486C-468F-BC85-6F96ACBBC166}"/>
              </a:ext>
            </a:extLst>
          </p:cNvPr>
          <p:cNvSpPr>
            <a:spLocks noGrp="1"/>
          </p:cNvSpPr>
          <p:nvPr>
            <p:ph type="title"/>
          </p:nvPr>
        </p:nvSpPr>
        <p:spPr>
          <a:xfrm>
            <a:off x="2751950" y="2426406"/>
            <a:ext cx="8911687" cy="1280890"/>
          </a:xfrm>
        </p:spPr>
        <p:txBody>
          <a:bodyPr>
            <a:no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29506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DDD3-E797-4CBB-BCA4-31EFA3F3A16C}"/>
              </a:ext>
            </a:extLst>
          </p:cNvPr>
          <p:cNvSpPr>
            <a:spLocks noGrp="1"/>
          </p:cNvSpPr>
          <p:nvPr>
            <p:ph type="title"/>
          </p:nvPr>
        </p:nvSpPr>
        <p:spPr>
          <a:xfrm>
            <a:off x="1258094" y="655126"/>
            <a:ext cx="9675812" cy="1280890"/>
          </a:xfrm>
        </p:spPr>
        <p:txBody>
          <a:bodyPr>
            <a:noAutofit/>
          </a:bodyPr>
          <a:lstStyle/>
          <a:p>
            <a:pPr algn="ctr"/>
            <a:r>
              <a:rPr lang="en-IN" sz="2000" b="1" u="sng" dirty="0">
                <a:solidFill>
                  <a:schemeClr val="tx1"/>
                </a:solidFill>
                <a:latin typeface="Arial Black" panose="020B0A04020102020204" pitchFamily="34" charset="0"/>
              </a:rPr>
              <a:t>MINOR PROJECT PRESENTATION</a:t>
            </a:r>
            <a:br>
              <a:rPr lang="en-IN" sz="2000" dirty="0"/>
            </a:br>
            <a:br>
              <a:rPr lang="en-IN" sz="2000" dirty="0"/>
            </a:br>
            <a:r>
              <a:rPr lang="en-IN" sz="2000" dirty="0">
                <a:latin typeface="Arial Black" panose="020B0A04020102020204" pitchFamily="34" charset="0"/>
              </a:rPr>
              <a:t>TOPIC</a:t>
            </a:r>
            <a:r>
              <a:rPr lang="en-IN" sz="2000" dirty="0"/>
              <a:t> - </a:t>
            </a:r>
            <a:r>
              <a:rPr lang="en-US" sz="2000" b="1" i="0" u="none" strike="noStrike" dirty="0">
                <a:solidFill>
                  <a:schemeClr val="tx1"/>
                </a:solidFill>
                <a:effectLst/>
                <a:latin typeface="Times New Roman" panose="02020603050405020304" pitchFamily="18" charset="0"/>
              </a:rPr>
              <a:t>Face Mask Detection</a:t>
            </a:r>
            <a:br>
              <a:rPr lang="en-US" sz="2000" b="0" dirty="0">
                <a:solidFill>
                  <a:schemeClr val="tx1"/>
                </a:solidFill>
                <a:effectLst/>
              </a:rPr>
            </a:br>
            <a:br>
              <a:rPr lang="en-US" sz="2000" b="0" i="0" u="none" strike="noStrike" dirty="0">
                <a:solidFill>
                  <a:schemeClr val="tx1"/>
                </a:solidFill>
                <a:effectLst/>
                <a:latin typeface="Times New Roman" panose="02020603050405020304" pitchFamily="18" charset="0"/>
              </a:rPr>
            </a:br>
            <a:r>
              <a:rPr lang="en-US" sz="2000" b="0" i="0" u="none" strike="noStrike" dirty="0">
                <a:solidFill>
                  <a:schemeClr val="tx1"/>
                </a:solidFill>
                <a:effectLst/>
                <a:latin typeface="Times New Roman" panose="02020603050405020304" pitchFamily="18" charset="0"/>
              </a:rPr>
              <a:t>Minor Project </a:t>
            </a:r>
            <a:r>
              <a:rPr lang="en-US" sz="2000" dirty="0">
                <a:solidFill>
                  <a:schemeClr val="tx1"/>
                </a:solidFill>
                <a:latin typeface="Times New Roman" panose="02020603050405020304" pitchFamily="18" charset="0"/>
              </a:rPr>
              <a:t>Presentation</a:t>
            </a:r>
            <a:r>
              <a:rPr lang="en-US" sz="2000" b="0" i="0" u="none" strike="noStrike" dirty="0">
                <a:solidFill>
                  <a:schemeClr val="tx1"/>
                </a:solidFill>
                <a:effectLst/>
                <a:latin typeface="Times New Roman" panose="02020603050405020304" pitchFamily="18" charset="0"/>
              </a:rPr>
              <a:t> submitted as a partial requirement for the award of the five year</a:t>
            </a:r>
            <a:br>
              <a:rPr lang="en-US" sz="2000" b="0" i="0" u="none" strike="noStrike" dirty="0">
                <a:solidFill>
                  <a:schemeClr val="tx1"/>
                </a:solidFill>
                <a:effectLst/>
                <a:latin typeface="Times New Roman" panose="02020603050405020304" pitchFamily="18" charset="0"/>
              </a:rPr>
            </a:br>
            <a:r>
              <a:rPr lang="en-US" sz="2000" b="0" i="0" u="none" strike="noStrike" dirty="0">
                <a:solidFill>
                  <a:schemeClr val="tx1"/>
                </a:solidFill>
                <a:effectLst/>
                <a:latin typeface="Times New Roman" panose="02020603050405020304" pitchFamily="18" charset="0"/>
              </a:rPr>
              <a:t>Integrated </a:t>
            </a:r>
            <a:r>
              <a:rPr lang="en-US" sz="2000" b="0" i="0" u="none" strike="noStrike" dirty="0" err="1">
                <a:solidFill>
                  <a:schemeClr val="tx1"/>
                </a:solidFill>
                <a:effectLst/>
                <a:latin typeface="Times New Roman" panose="02020603050405020304" pitchFamily="18" charset="0"/>
              </a:rPr>
              <a:t>B.Tech</a:t>
            </a:r>
            <a:r>
              <a:rPr lang="en-US" sz="2000" b="0" i="0" u="none" strike="noStrike" dirty="0">
                <a:solidFill>
                  <a:schemeClr val="tx1"/>
                </a:solidFill>
                <a:effectLst/>
                <a:latin typeface="Times New Roman" panose="02020603050405020304" pitchFamily="18" charset="0"/>
              </a:rPr>
              <a:t> and </a:t>
            </a:r>
            <a:r>
              <a:rPr lang="en-US" sz="2000" b="0" i="0" u="none" strike="noStrike" dirty="0" err="1">
                <a:solidFill>
                  <a:schemeClr val="tx1"/>
                </a:solidFill>
                <a:effectLst/>
                <a:latin typeface="Times New Roman" panose="02020603050405020304" pitchFamily="18" charset="0"/>
              </a:rPr>
              <a:t>M.Tech</a:t>
            </a:r>
            <a:r>
              <a:rPr lang="en-US" sz="2000" b="0" i="0" u="none" strike="noStrike" dirty="0">
                <a:solidFill>
                  <a:schemeClr val="tx1"/>
                </a:solidFill>
                <a:effectLst/>
                <a:latin typeface="Times New Roman" panose="02020603050405020304" pitchFamily="18" charset="0"/>
              </a:rPr>
              <a:t>(Computer Science)</a:t>
            </a:r>
            <a:br>
              <a:rPr lang="en-US" sz="2000" b="0" i="0" u="none" strike="noStrike" dirty="0">
                <a:solidFill>
                  <a:schemeClr val="tx1"/>
                </a:solidFill>
                <a:effectLst/>
                <a:latin typeface="Times New Roman" panose="02020603050405020304" pitchFamily="18" charset="0"/>
              </a:rPr>
            </a:br>
            <a:br>
              <a:rPr lang="en-US" sz="2000" b="0" dirty="0">
                <a:solidFill>
                  <a:schemeClr val="tx1"/>
                </a:solidFill>
                <a:effectLst/>
              </a:rPr>
            </a:br>
            <a:r>
              <a:rPr lang="en-US" sz="2000" b="1" i="0" u="none" strike="noStrike" dirty="0">
                <a:solidFill>
                  <a:schemeClr val="tx1"/>
                </a:solidFill>
                <a:effectLst/>
                <a:latin typeface="Times New Roman" panose="02020603050405020304" pitchFamily="18" charset="0"/>
              </a:rPr>
              <a:t>Under the</a:t>
            </a:r>
            <a:r>
              <a:rPr lang="en-US" sz="2000" b="0" i="0" u="none" strike="noStrike" dirty="0">
                <a:solidFill>
                  <a:schemeClr val="tx1"/>
                </a:solidFill>
                <a:effectLst/>
                <a:latin typeface="Times New Roman" panose="02020603050405020304" pitchFamily="18" charset="0"/>
              </a:rPr>
              <a:t> </a:t>
            </a:r>
            <a:r>
              <a:rPr lang="en-US" sz="2000" b="1" i="0" u="none" strike="noStrike" dirty="0">
                <a:solidFill>
                  <a:schemeClr val="tx1"/>
                </a:solidFill>
                <a:effectLst/>
                <a:latin typeface="Times New Roman" panose="02020603050405020304" pitchFamily="18" charset="0"/>
              </a:rPr>
              <a:t>Supervision of</a:t>
            </a:r>
            <a:br>
              <a:rPr lang="en-US" sz="2000" i="0" u="none" strike="noStrike" dirty="0">
                <a:solidFill>
                  <a:schemeClr val="tx1"/>
                </a:solidFill>
                <a:latin typeface="Times New Roman" panose="02020603050405020304" pitchFamily="18" charset="0"/>
              </a:rPr>
            </a:br>
            <a:br>
              <a:rPr lang="en-US" sz="2000" i="0" u="none" strike="noStrike" dirty="0">
                <a:solidFill>
                  <a:schemeClr val="tx1"/>
                </a:solidFill>
                <a:latin typeface="Times New Roman" panose="02020603050405020304" pitchFamily="18" charset="0"/>
              </a:rPr>
            </a:br>
            <a:r>
              <a:rPr lang="en-US" sz="2000" b="1" i="0" u="sng" dirty="0">
                <a:solidFill>
                  <a:schemeClr val="tx1"/>
                </a:solidFill>
                <a:effectLst/>
                <a:latin typeface="Times New Roman" panose="02020603050405020304" pitchFamily="18" charset="0"/>
              </a:rPr>
              <a:t>Dr. Neeta Singh</a:t>
            </a:r>
            <a:br>
              <a:rPr lang="en-US" sz="2000" b="0" dirty="0">
                <a:solidFill>
                  <a:schemeClr val="tx1"/>
                </a:solidFill>
                <a:effectLst/>
              </a:rPr>
            </a:br>
            <a:r>
              <a:rPr lang="en-US" sz="2000" b="0" i="0" u="none" strike="noStrike" dirty="0">
                <a:solidFill>
                  <a:schemeClr val="tx1"/>
                </a:solidFill>
                <a:effectLst/>
                <a:latin typeface="Times New Roman" panose="02020603050405020304" pitchFamily="18" charset="0"/>
              </a:rPr>
              <a:t>Assistant Professor</a:t>
            </a:r>
            <a:r>
              <a:rPr lang="en-US" sz="2000" b="1" i="0" u="none" strike="noStrike" dirty="0">
                <a:solidFill>
                  <a:schemeClr val="tx1"/>
                </a:solidFill>
                <a:effectLst/>
                <a:latin typeface="Times New Roman" panose="02020603050405020304" pitchFamily="18" charset="0"/>
              </a:rPr>
              <a:t>(GBU)</a:t>
            </a:r>
            <a:endParaRPr lang="en-IN" sz="2000" dirty="0"/>
          </a:p>
        </p:txBody>
      </p:sp>
      <p:sp>
        <p:nvSpPr>
          <p:cNvPr id="7" name="Content Placeholder 6">
            <a:extLst>
              <a:ext uri="{FF2B5EF4-FFF2-40B4-BE49-F238E27FC236}">
                <a16:creationId xmlns:a16="http://schemas.microsoft.com/office/drawing/2014/main" id="{3E651A36-B4B1-4B8E-8DE2-DD34A15B03AF}"/>
              </a:ext>
            </a:extLst>
          </p:cNvPr>
          <p:cNvSpPr>
            <a:spLocks noGrp="1"/>
          </p:cNvSpPr>
          <p:nvPr>
            <p:ph idx="1"/>
          </p:nvPr>
        </p:nvSpPr>
        <p:spPr>
          <a:xfrm>
            <a:off x="1431234" y="4271772"/>
            <a:ext cx="8915400" cy="2438400"/>
          </a:xfrm>
        </p:spPr>
        <p:txBody>
          <a:bodyPr/>
          <a:lstStyle/>
          <a:p>
            <a:pPr marL="0" indent="0" rtl="0">
              <a:spcBef>
                <a:spcPts val="0"/>
              </a:spcBef>
              <a:spcAft>
                <a:spcPts val="800"/>
              </a:spcAft>
              <a:buNone/>
            </a:pPr>
            <a:r>
              <a:rPr lang="en-IN" sz="1800" b="1" i="0" u="sng" dirty="0">
                <a:solidFill>
                  <a:schemeClr val="tx1"/>
                </a:solidFill>
                <a:effectLst/>
                <a:latin typeface="Times New Roman" panose="02020603050405020304" pitchFamily="18" charset="0"/>
              </a:rPr>
              <a:t>Submitted By</a:t>
            </a:r>
            <a:r>
              <a:rPr lang="en-IN" sz="1800" b="1" i="0" u="none" strike="noStrike" dirty="0">
                <a:solidFill>
                  <a:schemeClr val="tx1"/>
                </a:solidFill>
                <a:effectLst/>
                <a:latin typeface="Times New Roman" panose="02020603050405020304" pitchFamily="18" charset="0"/>
              </a:rPr>
              <a:t>: -                                                                                                      </a:t>
            </a:r>
            <a:endParaRPr lang="en-IN" b="0" dirty="0">
              <a:solidFill>
                <a:schemeClr val="tx1"/>
              </a:solidFill>
              <a:effectLst/>
            </a:endParaRPr>
          </a:p>
          <a:p>
            <a:pPr rtl="0">
              <a:spcBef>
                <a:spcPts val="0"/>
              </a:spcBef>
              <a:spcAft>
                <a:spcPts val="800"/>
              </a:spcAft>
            </a:pPr>
            <a:r>
              <a:rPr lang="en-IN" sz="1800" b="0" i="0" u="none" strike="noStrike" dirty="0">
                <a:solidFill>
                  <a:schemeClr val="tx1"/>
                </a:solidFill>
                <a:effectLst/>
                <a:latin typeface="Times New Roman" panose="02020603050405020304" pitchFamily="18" charset="0"/>
              </a:rPr>
              <a:t>Mohammed Hamza(17/ICS/052)                                                    </a:t>
            </a:r>
            <a:endParaRPr lang="en-IN" b="0" dirty="0">
              <a:solidFill>
                <a:schemeClr val="tx1"/>
              </a:solidFill>
              <a:effectLst/>
            </a:endParaRPr>
          </a:p>
          <a:p>
            <a:pPr rtl="0">
              <a:spcBef>
                <a:spcPts val="0"/>
              </a:spcBef>
              <a:spcAft>
                <a:spcPts val="800"/>
              </a:spcAft>
            </a:pPr>
            <a:r>
              <a:rPr lang="en-IN" sz="1800" b="0" i="0" u="none" strike="noStrike" dirty="0" err="1">
                <a:solidFill>
                  <a:schemeClr val="tx1"/>
                </a:solidFill>
                <a:effectLst/>
                <a:latin typeface="Times New Roman" panose="02020603050405020304" pitchFamily="18" charset="0"/>
              </a:rPr>
              <a:t>Mohd</a:t>
            </a:r>
            <a:r>
              <a:rPr lang="en-IN" sz="1800" b="0" i="0" u="none" strike="noStrike" dirty="0">
                <a:solidFill>
                  <a:schemeClr val="tx1"/>
                </a:solidFill>
                <a:effectLst/>
                <a:latin typeface="Times New Roman" panose="02020603050405020304" pitchFamily="18" charset="0"/>
              </a:rPr>
              <a:t>. </a:t>
            </a:r>
            <a:r>
              <a:rPr lang="en-IN" sz="1800" b="0" i="0" u="none" strike="noStrike" dirty="0" err="1">
                <a:solidFill>
                  <a:schemeClr val="tx1"/>
                </a:solidFill>
                <a:effectLst/>
                <a:latin typeface="Times New Roman" panose="02020603050405020304" pitchFamily="18" charset="0"/>
              </a:rPr>
              <a:t>Faizan</a:t>
            </a:r>
            <a:r>
              <a:rPr lang="en-IN" sz="1800" b="0" i="0" u="none" strike="noStrike" dirty="0">
                <a:solidFill>
                  <a:schemeClr val="tx1"/>
                </a:solidFill>
                <a:effectLst/>
                <a:latin typeface="Times New Roman" panose="02020603050405020304" pitchFamily="18" charset="0"/>
              </a:rPr>
              <a:t>(17/ICS/053)                                                               </a:t>
            </a:r>
            <a:endParaRPr lang="en-IN" b="0" dirty="0">
              <a:solidFill>
                <a:schemeClr val="tx1"/>
              </a:solidFill>
              <a:effectLst/>
            </a:endParaRPr>
          </a:p>
          <a:p>
            <a:pPr rtl="0">
              <a:spcBef>
                <a:spcPts val="0"/>
              </a:spcBef>
              <a:spcAft>
                <a:spcPts val="800"/>
              </a:spcAft>
            </a:pPr>
            <a:r>
              <a:rPr lang="en-IN" sz="1800" b="0" i="0" u="none" strike="noStrike" dirty="0">
                <a:solidFill>
                  <a:schemeClr val="tx1"/>
                </a:solidFill>
                <a:effectLst/>
                <a:latin typeface="Times New Roman" panose="02020603050405020304" pitchFamily="18" charset="0"/>
              </a:rPr>
              <a:t>Piyush Saini(17/ICS/061)</a:t>
            </a:r>
            <a:endParaRPr lang="en-IN" b="0" dirty="0">
              <a:solidFill>
                <a:schemeClr val="tx1"/>
              </a:solidFill>
              <a:effectLst/>
            </a:endParaRPr>
          </a:p>
          <a:p>
            <a:pPr rtl="0">
              <a:spcBef>
                <a:spcPts val="0"/>
              </a:spcBef>
              <a:spcAft>
                <a:spcPts val="800"/>
              </a:spcAft>
            </a:pPr>
            <a:r>
              <a:rPr lang="en-IN" sz="1800" b="0" i="0" u="none" strike="noStrike" dirty="0">
                <a:solidFill>
                  <a:schemeClr val="tx1"/>
                </a:solidFill>
                <a:effectLst/>
                <a:latin typeface="Times New Roman" panose="02020603050405020304" pitchFamily="18" charset="0"/>
              </a:rPr>
              <a:t>Prashant Gaurav(17/ICS/064)</a:t>
            </a:r>
            <a:endParaRPr lang="en-IN" b="0" dirty="0">
              <a:solidFill>
                <a:schemeClr val="tx1"/>
              </a:solidFill>
              <a:effectLst/>
            </a:endParaRPr>
          </a:p>
          <a:p>
            <a:pPr rtl="0">
              <a:spcBef>
                <a:spcPts val="0"/>
              </a:spcBef>
              <a:spcAft>
                <a:spcPts val="800"/>
              </a:spcAft>
            </a:pPr>
            <a:r>
              <a:rPr lang="en-IN" sz="1800" b="0" i="0" u="none" strike="noStrike" dirty="0" err="1">
                <a:solidFill>
                  <a:schemeClr val="tx1"/>
                </a:solidFill>
                <a:effectLst/>
                <a:latin typeface="Times New Roman" panose="02020603050405020304" pitchFamily="18" charset="0"/>
              </a:rPr>
              <a:t>Prayas</a:t>
            </a:r>
            <a:r>
              <a:rPr lang="en-IN" sz="1800" b="0" i="0" u="none" strike="noStrike" dirty="0">
                <a:solidFill>
                  <a:schemeClr val="tx1"/>
                </a:solidFill>
                <a:effectLst/>
                <a:latin typeface="Times New Roman" panose="02020603050405020304" pitchFamily="18" charset="0"/>
              </a:rPr>
              <a:t> Gautam(17/ICS/065)</a:t>
            </a:r>
            <a:endParaRPr lang="en-IN" b="0" dirty="0">
              <a:solidFill>
                <a:schemeClr val="tx1"/>
              </a:solidFill>
              <a:effectLst/>
            </a:endParaRPr>
          </a:p>
          <a:p>
            <a:endParaRPr lang="en-IN" dirty="0"/>
          </a:p>
        </p:txBody>
      </p:sp>
      <p:sp>
        <p:nvSpPr>
          <p:cNvPr id="4" name="Oval 3">
            <a:extLst>
              <a:ext uri="{FF2B5EF4-FFF2-40B4-BE49-F238E27FC236}">
                <a16:creationId xmlns:a16="http://schemas.microsoft.com/office/drawing/2014/main" id="{E39292A3-933A-4937-AACB-58C5F0ED6A26}"/>
              </a:ext>
            </a:extLst>
          </p:cNvPr>
          <p:cNvSpPr/>
          <p:nvPr/>
        </p:nvSpPr>
        <p:spPr>
          <a:xfrm>
            <a:off x="10979505" y="4174717"/>
            <a:ext cx="1007165" cy="905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5" name="Oval 4">
            <a:extLst>
              <a:ext uri="{FF2B5EF4-FFF2-40B4-BE49-F238E27FC236}">
                <a16:creationId xmlns:a16="http://schemas.microsoft.com/office/drawing/2014/main" id="{A8EBDD66-F684-4075-910A-14710A908AF0}"/>
              </a:ext>
            </a:extLst>
          </p:cNvPr>
          <p:cNvSpPr/>
          <p:nvPr/>
        </p:nvSpPr>
        <p:spPr>
          <a:xfrm>
            <a:off x="10817163" y="5280547"/>
            <a:ext cx="1364974" cy="1166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6" name="Oval 5">
            <a:extLst>
              <a:ext uri="{FF2B5EF4-FFF2-40B4-BE49-F238E27FC236}">
                <a16:creationId xmlns:a16="http://schemas.microsoft.com/office/drawing/2014/main" id="{40AB56CF-EABF-41DE-B1CF-E277B046C09D}"/>
              </a:ext>
            </a:extLst>
          </p:cNvPr>
          <p:cNvSpPr/>
          <p:nvPr/>
        </p:nvSpPr>
        <p:spPr>
          <a:xfrm>
            <a:off x="11087176" y="3174177"/>
            <a:ext cx="824950"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8" name="Oval 7">
            <a:extLst>
              <a:ext uri="{FF2B5EF4-FFF2-40B4-BE49-F238E27FC236}">
                <a16:creationId xmlns:a16="http://schemas.microsoft.com/office/drawing/2014/main" id="{9EB4E991-6906-4EE5-8710-9278C623A7B8}"/>
              </a:ext>
            </a:extLst>
          </p:cNvPr>
          <p:cNvSpPr/>
          <p:nvPr/>
        </p:nvSpPr>
        <p:spPr>
          <a:xfrm>
            <a:off x="11176628" y="2363880"/>
            <a:ext cx="612913"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9" name="Oval 8">
            <a:extLst>
              <a:ext uri="{FF2B5EF4-FFF2-40B4-BE49-F238E27FC236}">
                <a16:creationId xmlns:a16="http://schemas.microsoft.com/office/drawing/2014/main" id="{AAA8DCB6-45A2-442B-B033-F3E4D097F517}"/>
              </a:ext>
            </a:extLst>
          </p:cNvPr>
          <p:cNvSpPr/>
          <p:nvPr/>
        </p:nvSpPr>
        <p:spPr>
          <a:xfrm>
            <a:off x="11247859" y="1660826"/>
            <a:ext cx="503582" cy="410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0" name="Oval 9">
            <a:extLst>
              <a:ext uri="{FF2B5EF4-FFF2-40B4-BE49-F238E27FC236}">
                <a16:creationId xmlns:a16="http://schemas.microsoft.com/office/drawing/2014/main" id="{1CDB832C-B5F6-466C-B817-39A3800B9681}"/>
              </a:ext>
            </a:extLst>
          </p:cNvPr>
          <p:cNvSpPr/>
          <p:nvPr/>
        </p:nvSpPr>
        <p:spPr>
          <a:xfrm>
            <a:off x="11078892" y="5691364"/>
            <a:ext cx="808383"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1" name="Oval 10">
            <a:extLst>
              <a:ext uri="{FF2B5EF4-FFF2-40B4-BE49-F238E27FC236}">
                <a16:creationId xmlns:a16="http://schemas.microsoft.com/office/drawing/2014/main" id="{EC37AE34-4DA0-4880-B40C-128F6732798B}"/>
              </a:ext>
            </a:extLst>
          </p:cNvPr>
          <p:cNvSpPr/>
          <p:nvPr/>
        </p:nvSpPr>
        <p:spPr>
          <a:xfrm>
            <a:off x="11193192" y="4504613"/>
            <a:ext cx="612913" cy="5754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2" name="Oval 11">
            <a:extLst>
              <a:ext uri="{FF2B5EF4-FFF2-40B4-BE49-F238E27FC236}">
                <a16:creationId xmlns:a16="http://schemas.microsoft.com/office/drawing/2014/main" id="{428B961B-AD86-432A-8A4B-B44BFB642D90}"/>
              </a:ext>
            </a:extLst>
          </p:cNvPr>
          <p:cNvSpPr/>
          <p:nvPr/>
        </p:nvSpPr>
        <p:spPr>
          <a:xfrm>
            <a:off x="11330681" y="2591082"/>
            <a:ext cx="304803"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3" name="Oval 12">
            <a:extLst>
              <a:ext uri="{FF2B5EF4-FFF2-40B4-BE49-F238E27FC236}">
                <a16:creationId xmlns:a16="http://schemas.microsoft.com/office/drawing/2014/main" id="{5E3C0891-F5BB-4737-89A3-653AC9E33A13}"/>
              </a:ext>
            </a:extLst>
          </p:cNvPr>
          <p:cNvSpPr/>
          <p:nvPr/>
        </p:nvSpPr>
        <p:spPr>
          <a:xfrm>
            <a:off x="11352217" y="1833104"/>
            <a:ext cx="294862" cy="2385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4" name="Oval 13">
            <a:extLst>
              <a:ext uri="{FF2B5EF4-FFF2-40B4-BE49-F238E27FC236}">
                <a16:creationId xmlns:a16="http://schemas.microsoft.com/office/drawing/2014/main" id="{7CC8C84D-78D2-4D9D-A074-169199534D16}"/>
              </a:ext>
            </a:extLst>
          </p:cNvPr>
          <p:cNvSpPr/>
          <p:nvPr/>
        </p:nvSpPr>
        <p:spPr>
          <a:xfrm>
            <a:off x="11264420" y="3551864"/>
            <a:ext cx="437324" cy="371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5" name="Star: 4 Points 14">
            <a:extLst>
              <a:ext uri="{FF2B5EF4-FFF2-40B4-BE49-F238E27FC236}">
                <a16:creationId xmlns:a16="http://schemas.microsoft.com/office/drawing/2014/main" id="{47C9642F-04B6-4955-8BFA-47E8B15E959B}"/>
              </a:ext>
            </a:extLst>
          </p:cNvPr>
          <p:cNvSpPr/>
          <p:nvPr/>
        </p:nvSpPr>
        <p:spPr>
          <a:xfrm>
            <a:off x="11189874" y="704881"/>
            <a:ext cx="629477" cy="737927"/>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48801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4889-739C-40D1-B82B-76BD0A00BD3F}"/>
              </a:ext>
            </a:extLst>
          </p:cNvPr>
          <p:cNvSpPr>
            <a:spLocks noGrp="1"/>
          </p:cNvSpPr>
          <p:nvPr>
            <p:ph type="title"/>
          </p:nvPr>
        </p:nvSpPr>
        <p:spPr>
          <a:xfrm>
            <a:off x="2369888" y="217908"/>
            <a:ext cx="8911687" cy="1280890"/>
          </a:xfrm>
        </p:spPr>
        <p:txBody>
          <a:bodyPr/>
          <a:lstStyle/>
          <a:p>
            <a:r>
              <a:rPr lang="en-IN" b="1" u="sng" dirty="0">
                <a:solidFill>
                  <a:schemeClr val="tx1"/>
                </a:solidFill>
                <a:latin typeface="Arial Black" panose="020B0A04020102020204" pitchFamily="34" charset="0"/>
                <a:cs typeface="Arial" panose="020B0604020202020204" pitchFamily="34" charset="0"/>
              </a:rPr>
              <a:t>ACKNOWLEDGEMENT</a:t>
            </a:r>
          </a:p>
        </p:txBody>
      </p:sp>
      <p:sp>
        <p:nvSpPr>
          <p:cNvPr id="3" name="Content Placeholder 2">
            <a:extLst>
              <a:ext uri="{FF2B5EF4-FFF2-40B4-BE49-F238E27FC236}">
                <a16:creationId xmlns:a16="http://schemas.microsoft.com/office/drawing/2014/main" id="{24773337-7280-4930-83C2-B4E0FBD6017A}"/>
              </a:ext>
            </a:extLst>
          </p:cNvPr>
          <p:cNvSpPr>
            <a:spLocks noGrp="1"/>
          </p:cNvSpPr>
          <p:nvPr>
            <p:ph idx="1"/>
          </p:nvPr>
        </p:nvSpPr>
        <p:spPr>
          <a:xfrm>
            <a:off x="2369888" y="993913"/>
            <a:ext cx="9357760" cy="5275118"/>
          </a:xfrm>
        </p:spPr>
        <p:txBody>
          <a:bodyPr>
            <a:noAutofit/>
          </a:bodyPr>
          <a:lstStyle/>
          <a:p>
            <a:pPr marL="0" indent="0" algn="just"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A minor project is a golden opportunity for learning and self-development. We consider ourselves very lucky and honored to have so many wonderful people lead me through in completion of this project.</a:t>
            </a:r>
          </a:p>
          <a:p>
            <a:pPr marL="0" indent="0" algn="just" rtl="0">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marL="0" indent="0" algn="just"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We wish to express my indebted gratitude and special thanks to Dr. Neeta Singh, Assistant Professor, Gautam Buddha University, who in spite of being extraordinarily busy with his duties, took time out to hear, guide and keep me on the correct path and allowing me to carry out my Minor Project at their esteemed organization during the training.</a:t>
            </a:r>
          </a:p>
          <a:p>
            <a:pPr marL="0" indent="0" algn="just" rtl="0">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marL="0" indent="0" algn="just"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We would like to convey my special thanks to Dr. Neeta Singh who devoted her valuable time in carrying out our Project and responding to our queries with utmost patience.</a:t>
            </a:r>
          </a:p>
          <a:p>
            <a:pPr marL="0" indent="0" algn="just"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a:t>
            </a:r>
          </a:p>
          <a:p>
            <a:pPr marL="0" indent="0" algn="ctr"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Mohd</a:t>
            </a:r>
            <a:r>
              <a:rPr lang="en-US" dirty="0">
                <a:solidFill>
                  <a:schemeClr val="tx1"/>
                </a:solidFill>
                <a:latin typeface="Arial" panose="020B0604020202020204" pitchFamily="34" charset="0"/>
                <a:cs typeface="Arial" panose="020B0604020202020204" pitchFamily="34" charset="0"/>
              </a:rPr>
              <a:t>. Hamza(17/ICS/052)</a:t>
            </a:r>
          </a:p>
          <a:p>
            <a:pPr marL="0" indent="0" algn="ctr"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Mohd</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Faizan</a:t>
            </a:r>
            <a:r>
              <a:rPr lang="en-US" dirty="0">
                <a:solidFill>
                  <a:schemeClr val="tx1"/>
                </a:solidFill>
                <a:latin typeface="Arial" panose="020B0604020202020204" pitchFamily="34" charset="0"/>
                <a:cs typeface="Arial" panose="020B0604020202020204" pitchFamily="34" charset="0"/>
              </a:rPr>
              <a:t>(17/ICS/053)</a:t>
            </a:r>
          </a:p>
          <a:p>
            <a:pPr marL="0" indent="0" algn="ctr"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Piyush Saini(17/ICS/061)</a:t>
            </a:r>
          </a:p>
          <a:p>
            <a:pPr marL="0" indent="0" algn="ctr"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Prashant Gaurav(17/ICS/064)</a:t>
            </a:r>
          </a:p>
          <a:p>
            <a:pPr marL="0" indent="0" algn="ctr" rtl="0">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Prayas</a:t>
            </a:r>
            <a:r>
              <a:rPr lang="en-US" dirty="0">
                <a:solidFill>
                  <a:schemeClr val="tx1"/>
                </a:solidFill>
                <a:latin typeface="Arial" panose="020B0604020202020204" pitchFamily="34" charset="0"/>
                <a:cs typeface="Arial" panose="020B0604020202020204" pitchFamily="34" charset="0"/>
              </a:rPr>
              <a:t> Gautam(17/ICS/065)</a:t>
            </a:r>
          </a:p>
          <a:p>
            <a:pPr algn="ctr"/>
            <a:endParaRPr lang="en-US" dirty="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53D1CD4B-B637-42EA-93A0-A821F044C2FA}"/>
              </a:ext>
            </a:extLst>
          </p:cNvPr>
          <p:cNvCxnSpPr/>
          <p:nvPr/>
        </p:nvCxnSpPr>
        <p:spPr>
          <a:xfrm>
            <a:off x="2809459" y="6218651"/>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35C5A9AC-ABF8-47DE-9009-64694635B1DB}"/>
              </a:ext>
            </a:extLst>
          </p:cNvPr>
          <p:cNvCxnSpPr/>
          <p:nvPr/>
        </p:nvCxnSpPr>
        <p:spPr>
          <a:xfrm>
            <a:off x="3829878" y="6506818"/>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CF164D0A-CA40-4065-BCC0-4E0A19A0635A}"/>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23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EEEEC-4B7B-4A85-AB08-FA535323CF60}"/>
              </a:ext>
            </a:extLst>
          </p:cNvPr>
          <p:cNvSpPr>
            <a:spLocks noGrp="1"/>
          </p:cNvSpPr>
          <p:nvPr>
            <p:ph idx="1"/>
          </p:nvPr>
        </p:nvSpPr>
        <p:spPr>
          <a:xfrm>
            <a:off x="2418420" y="522237"/>
            <a:ext cx="8915400" cy="5724939"/>
          </a:xfrm>
        </p:spPr>
        <p:txBody>
          <a:bodyPr>
            <a:normAutofit/>
          </a:bodyPr>
          <a:lstStyle/>
          <a:p>
            <a:pPr algn="ctr" rtl="0">
              <a:spcBef>
                <a:spcPts val="0"/>
              </a:spcBef>
              <a:spcAft>
                <a:spcPts val="800"/>
              </a:spcAft>
            </a:pPr>
            <a:r>
              <a:rPr lang="en-US" sz="2800" dirty="0">
                <a:solidFill>
                  <a:schemeClr val="tx1"/>
                </a:solidFill>
              </a:rPr>
              <a:t>TABLE OF CONTENTS</a:t>
            </a:r>
          </a:p>
          <a:p>
            <a:pPr marL="0" indent="0" algn="just" rtl="0" fontAlgn="base">
              <a:spcBef>
                <a:spcPts val="0"/>
              </a:spcBef>
              <a:spcAft>
                <a:spcPts val="0"/>
              </a:spcAft>
              <a:buNone/>
            </a:pPr>
            <a:r>
              <a:rPr lang="en-US" sz="2800" dirty="0">
                <a:solidFill>
                  <a:schemeClr val="tx1"/>
                </a:solidFill>
              </a:rPr>
              <a:t>1. Objective</a:t>
            </a:r>
          </a:p>
          <a:p>
            <a:pPr marL="0" indent="0" algn="just" rtl="0" fontAlgn="base">
              <a:spcBef>
                <a:spcPts val="0"/>
              </a:spcBef>
              <a:spcAft>
                <a:spcPts val="0"/>
              </a:spcAft>
              <a:buNone/>
            </a:pPr>
            <a:r>
              <a:rPr lang="en-US" sz="2800" dirty="0">
                <a:solidFill>
                  <a:schemeClr val="tx1"/>
                </a:solidFill>
              </a:rPr>
              <a:t>2. Introduction</a:t>
            </a:r>
          </a:p>
          <a:p>
            <a:pPr marL="742950" lvl="1" indent="-285750" algn="just" rtl="0" fontAlgn="base">
              <a:spcBef>
                <a:spcPts val="0"/>
              </a:spcBef>
              <a:spcAft>
                <a:spcPts val="0"/>
              </a:spcAft>
              <a:buFont typeface="Arial" panose="020B0604020202020204" pitchFamily="34" charset="0"/>
              <a:buChar char="•"/>
            </a:pPr>
            <a:r>
              <a:rPr lang="en-US" sz="2800" dirty="0">
                <a:solidFill>
                  <a:schemeClr val="tx1"/>
                </a:solidFill>
              </a:rPr>
              <a:t>Artificial Intelligence</a:t>
            </a:r>
          </a:p>
          <a:p>
            <a:pPr marL="742950" lvl="1" indent="-285750" algn="just" rtl="0" fontAlgn="base">
              <a:spcBef>
                <a:spcPts val="0"/>
              </a:spcBef>
              <a:spcAft>
                <a:spcPts val="0"/>
              </a:spcAft>
              <a:buFont typeface="Arial" panose="020B0604020202020204" pitchFamily="34" charset="0"/>
              <a:buChar char="•"/>
            </a:pPr>
            <a:r>
              <a:rPr lang="en-US" sz="2800" dirty="0">
                <a:solidFill>
                  <a:schemeClr val="tx1"/>
                </a:solidFill>
              </a:rPr>
              <a:t>Machine learning</a:t>
            </a:r>
          </a:p>
          <a:p>
            <a:pPr marL="742950" lvl="1" indent="-285750" algn="just" rtl="0" fontAlgn="base">
              <a:spcBef>
                <a:spcPts val="0"/>
              </a:spcBef>
              <a:spcAft>
                <a:spcPts val="0"/>
              </a:spcAft>
              <a:buFont typeface="Arial" panose="020B0604020202020204" pitchFamily="34" charset="0"/>
              <a:buChar char="•"/>
            </a:pPr>
            <a:r>
              <a:rPr lang="en-US" sz="2800" dirty="0">
                <a:solidFill>
                  <a:schemeClr val="tx1"/>
                </a:solidFill>
              </a:rPr>
              <a:t>Neural Networking</a:t>
            </a:r>
          </a:p>
          <a:p>
            <a:pPr marL="0" indent="0" algn="just" rtl="0" fontAlgn="base">
              <a:spcBef>
                <a:spcPts val="0"/>
              </a:spcBef>
              <a:spcAft>
                <a:spcPts val="0"/>
              </a:spcAft>
              <a:buNone/>
            </a:pPr>
            <a:r>
              <a:rPr lang="en-US" sz="2800" dirty="0">
                <a:solidFill>
                  <a:schemeClr val="tx1"/>
                </a:solidFill>
              </a:rPr>
              <a:t>3. Project flow</a:t>
            </a:r>
          </a:p>
          <a:p>
            <a:pPr marL="0" indent="0" algn="just" rtl="0" fontAlgn="base">
              <a:spcBef>
                <a:spcPts val="0"/>
              </a:spcBef>
              <a:spcAft>
                <a:spcPts val="0"/>
              </a:spcAft>
              <a:buNone/>
            </a:pPr>
            <a:r>
              <a:rPr lang="en-US" sz="2800" dirty="0">
                <a:solidFill>
                  <a:schemeClr val="tx1"/>
                </a:solidFill>
              </a:rPr>
              <a:t>4. List of Figures</a:t>
            </a:r>
          </a:p>
          <a:p>
            <a:pPr marL="0" indent="0" algn="just" rtl="0" fontAlgn="base">
              <a:spcBef>
                <a:spcPts val="0"/>
              </a:spcBef>
              <a:spcAft>
                <a:spcPts val="0"/>
              </a:spcAft>
              <a:buNone/>
            </a:pPr>
            <a:r>
              <a:rPr lang="en-US" sz="2800" dirty="0">
                <a:solidFill>
                  <a:schemeClr val="tx1"/>
                </a:solidFill>
              </a:rPr>
              <a:t>5. Output figures</a:t>
            </a:r>
          </a:p>
          <a:p>
            <a:pPr marL="0" indent="0" algn="just" rtl="0" fontAlgn="base">
              <a:spcBef>
                <a:spcPts val="0"/>
              </a:spcBef>
              <a:spcAft>
                <a:spcPts val="0"/>
              </a:spcAft>
              <a:buNone/>
            </a:pPr>
            <a:r>
              <a:rPr lang="en-US" sz="2800" dirty="0">
                <a:solidFill>
                  <a:schemeClr val="tx1"/>
                </a:solidFill>
              </a:rPr>
              <a:t>6. Conclusion</a:t>
            </a:r>
          </a:p>
          <a:p>
            <a:pPr marL="0" indent="0" algn="just" rtl="0" fontAlgn="base">
              <a:spcBef>
                <a:spcPts val="0"/>
              </a:spcBef>
              <a:spcAft>
                <a:spcPts val="0"/>
              </a:spcAft>
              <a:buNone/>
            </a:pPr>
            <a:endParaRPr lang="en-US" sz="2800" dirty="0">
              <a:solidFill>
                <a:schemeClr val="tx1"/>
              </a:solidFill>
            </a:endParaRPr>
          </a:p>
          <a:p>
            <a:endParaRPr lang="en-IN" sz="2800" dirty="0">
              <a:solidFill>
                <a:schemeClr val="tx1"/>
              </a:solidFill>
            </a:endParaRPr>
          </a:p>
          <a:p>
            <a:endParaRPr lang="en-IN" dirty="0">
              <a:solidFill>
                <a:schemeClr val="tx1"/>
              </a:solidFill>
            </a:endParaRPr>
          </a:p>
        </p:txBody>
      </p:sp>
      <p:sp>
        <p:nvSpPr>
          <p:cNvPr id="15" name="Oval 14">
            <a:extLst>
              <a:ext uri="{FF2B5EF4-FFF2-40B4-BE49-F238E27FC236}">
                <a16:creationId xmlns:a16="http://schemas.microsoft.com/office/drawing/2014/main" id="{E39292A3-933A-4937-AACB-58C5F0ED6A26}"/>
              </a:ext>
            </a:extLst>
          </p:cNvPr>
          <p:cNvSpPr/>
          <p:nvPr/>
        </p:nvSpPr>
        <p:spPr>
          <a:xfrm>
            <a:off x="10830243" y="4096146"/>
            <a:ext cx="1007165" cy="905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6" name="Oval 15">
            <a:extLst>
              <a:ext uri="{FF2B5EF4-FFF2-40B4-BE49-F238E27FC236}">
                <a16:creationId xmlns:a16="http://schemas.microsoft.com/office/drawing/2014/main" id="{A8EBDD66-F684-4075-910A-14710A908AF0}"/>
              </a:ext>
            </a:extLst>
          </p:cNvPr>
          <p:cNvSpPr/>
          <p:nvPr/>
        </p:nvSpPr>
        <p:spPr>
          <a:xfrm>
            <a:off x="10667901" y="5201976"/>
            <a:ext cx="1364974" cy="1166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7" name="Oval 16">
            <a:extLst>
              <a:ext uri="{FF2B5EF4-FFF2-40B4-BE49-F238E27FC236}">
                <a16:creationId xmlns:a16="http://schemas.microsoft.com/office/drawing/2014/main" id="{40AB56CF-EABF-41DE-B1CF-E277B046C09D}"/>
              </a:ext>
            </a:extLst>
          </p:cNvPr>
          <p:cNvSpPr/>
          <p:nvPr/>
        </p:nvSpPr>
        <p:spPr>
          <a:xfrm>
            <a:off x="10937914" y="3095606"/>
            <a:ext cx="824950"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8" name="Oval 17">
            <a:extLst>
              <a:ext uri="{FF2B5EF4-FFF2-40B4-BE49-F238E27FC236}">
                <a16:creationId xmlns:a16="http://schemas.microsoft.com/office/drawing/2014/main" id="{9EB4E991-6906-4EE5-8710-9278C623A7B8}"/>
              </a:ext>
            </a:extLst>
          </p:cNvPr>
          <p:cNvSpPr/>
          <p:nvPr/>
        </p:nvSpPr>
        <p:spPr>
          <a:xfrm>
            <a:off x="11027366" y="2285309"/>
            <a:ext cx="612913"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9" name="Oval 18">
            <a:extLst>
              <a:ext uri="{FF2B5EF4-FFF2-40B4-BE49-F238E27FC236}">
                <a16:creationId xmlns:a16="http://schemas.microsoft.com/office/drawing/2014/main" id="{AAA8DCB6-45A2-442B-B033-F3E4D097F517}"/>
              </a:ext>
            </a:extLst>
          </p:cNvPr>
          <p:cNvSpPr/>
          <p:nvPr/>
        </p:nvSpPr>
        <p:spPr>
          <a:xfrm>
            <a:off x="11098597" y="1582255"/>
            <a:ext cx="503582" cy="410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20" name="Oval 19">
            <a:extLst>
              <a:ext uri="{FF2B5EF4-FFF2-40B4-BE49-F238E27FC236}">
                <a16:creationId xmlns:a16="http://schemas.microsoft.com/office/drawing/2014/main" id="{1CDB832C-B5F6-466C-B817-39A3800B9681}"/>
              </a:ext>
            </a:extLst>
          </p:cNvPr>
          <p:cNvSpPr/>
          <p:nvPr/>
        </p:nvSpPr>
        <p:spPr>
          <a:xfrm>
            <a:off x="10929630" y="5612793"/>
            <a:ext cx="808383"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21" name="Oval 20">
            <a:extLst>
              <a:ext uri="{FF2B5EF4-FFF2-40B4-BE49-F238E27FC236}">
                <a16:creationId xmlns:a16="http://schemas.microsoft.com/office/drawing/2014/main" id="{EC37AE34-4DA0-4880-B40C-128F6732798B}"/>
              </a:ext>
            </a:extLst>
          </p:cNvPr>
          <p:cNvSpPr/>
          <p:nvPr/>
        </p:nvSpPr>
        <p:spPr>
          <a:xfrm>
            <a:off x="11043930" y="4426042"/>
            <a:ext cx="612913" cy="5754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22" name="Oval 21">
            <a:extLst>
              <a:ext uri="{FF2B5EF4-FFF2-40B4-BE49-F238E27FC236}">
                <a16:creationId xmlns:a16="http://schemas.microsoft.com/office/drawing/2014/main" id="{428B961B-AD86-432A-8A4B-B44BFB642D90}"/>
              </a:ext>
            </a:extLst>
          </p:cNvPr>
          <p:cNvSpPr/>
          <p:nvPr/>
        </p:nvSpPr>
        <p:spPr>
          <a:xfrm>
            <a:off x="11181419" y="2512511"/>
            <a:ext cx="304803"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23" name="Oval 22">
            <a:extLst>
              <a:ext uri="{FF2B5EF4-FFF2-40B4-BE49-F238E27FC236}">
                <a16:creationId xmlns:a16="http://schemas.microsoft.com/office/drawing/2014/main" id="{5E3C0891-F5BB-4737-89A3-653AC9E33A13}"/>
              </a:ext>
            </a:extLst>
          </p:cNvPr>
          <p:cNvSpPr/>
          <p:nvPr/>
        </p:nvSpPr>
        <p:spPr>
          <a:xfrm>
            <a:off x="11202955" y="1754533"/>
            <a:ext cx="294862" cy="2385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24" name="Oval 23">
            <a:extLst>
              <a:ext uri="{FF2B5EF4-FFF2-40B4-BE49-F238E27FC236}">
                <a16:creationId xmlns:a16="http://schemas.microsoft.com/office/drawing/2014/main" id="{7CC8C84D-78D2-4D9D-A074-169199534D16}"/>
              </a:ext>
            </a:extLst>
          </p:cNvPr>
          <p:cNvSpPr/>
          <p:nvPr/>
        </p:nvSpPr>
        <p:spPr>
          <a:xfrm>
            <a:off x="11115158" y="3473293"/>
            <a:ext cx="437324" cy="371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25" name="Star: 4 Points 24">
            <a:extLst>
              <a:ext uri="{FF2B5EF4-FFF2-40B4-BE49-F238E27FC236}">
                <a16:creationId xmlns:a16="http://schemas.microsoft.com/office/drawing/2014/main" id="{47C9642F-04B6-4955-8BFA-47E8B15E959B}"/>
              </a:ext>
            </a:extLst>
          </p:cNvPr>
          <p:cNvSpPr/>
          <p:nvPr/>
        </p:nvSpPr>
        <p:spPr>
          <a:xfrm>
            <a:off x="11040612" y="626310"/>
            <a:ext cx="629477" cy="737927"/>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269462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1C9E-5763-40D9-87F7-887085745FFB}"/>
              </a:ext>
            </a:extLst>
          </p:cNvPr>
          <p:cNvSpPr>
            <a:spLocks noGrp="1"/>
          </p:cNvSpPr>
          <p:nvPr>
            <p:ph type="title"/>
          </p:nvPr>
        </p:nvSpPr>
        <p:spPr>
          <a:xfrm>
            <a:off x="2592925" y="278296"/>
            <a:ext cx="8911687" cy="1626704"/>
          </a:xfrm>
        </p:spPr>
        <p:txBody>
          <a:bodyPr>
            <a:normAutofit fontScale="90000"/>
          </a:bodyPr>
          <a:lstStyle/>
          <a:p>
            <a:r>
              <a:rPr lang="en-US" sz="3600" b="1" u="sng" dirty="0">
                <a:solidFill>
                  <a:schemeClr val="tx1"/>
                </a:solidFill>
                <a:latin typeface="Arial Black" panose="020B0A04020102020204" pitchFamily="34" charset="0"/>
              </a:rPr>
              <a:t>INTRODUCTION</a:t>
            </a:r>
            <a:br>
              <a:rPr lang="en-US" sz="3600" b="1" i="1" u="sng" dirty="0">
                <a:solidFill>
                  <a:schemeClr val="tx1"/>
                </a:solidFill>
                <a:latin typeface="Arial Black" panose="020B0A04020102020204" pitchFamily="34" charset="0"/>
              </a:rPr>
            </a:br>
            <a:br>
              <a:rPr lang="en-US" sz="3600" b="1" i="1" u="sng" dirty="0">
                <a:solidFill>
                  <a:schemeClr val="tx1"/>
                </a:solidFill>
                <a:latin typeface="Arial Black" panose="020B0A04020102020204" pitchFamily="34" charset="0"/>
              </a:rPr>
            </a:br>
            <a:r>
              <a:rPr lang="en-US" sz="3600" b="1" u="sng" dirty="0">
                <a:solidFill>
                  <a:schemeClr val="tx1"/>
                </a:solidFill>
                <a:latin typeface="Arial Black" panose="020B0A04020102020204" pitchFamily="34" charset="0"/>
              </a:rPr>
              <a:t>ARTIFICIAL INTELLIGENCE</a:t>
            </a:r>
            <a:br>
              <a:rPr lang="en-US" sz="3600" b="1" u="sng" dirty="0">
                <a:solidFill>
                  <a:schemeClr val="tx1"/>
                </a:solidFill>
                <a:latin typeface="Arial Black" panose="020B0A04020102020204" pitchFamily="34" charset="0"/>
              </a:rPr>
            </a:br>
            <a:br>
              <a:rPr lang="en-US" sz="3600" b="1" u="sng" dirty="0">
                <a:solidFill>
                  <a:schemeClr val="tx1"/>
                </a:solidFill>
                <a:latin typeface="Arial Black" panose="020B0A04020102020204" pitchFamily="34"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155F8D5F-A086-4CF5-81D1-21C40C1F0573}"/>
              </a:ext>
            </a:extLst>
          </p:cNvPr>
          <p:cNvSpPr>
            <a:spLocks noGrp="1"/>
          </p:cNvSpPr>
          <p:nvPr>
            <p:ph idx="1"/>
          </p:nvPr>
        </p:nvSpPr>
        <p:spPr>
          <a:xfrm>
            <a:off x="2589212" y="2027583"/>
            <a:ext cx="8915400" cy="4453484"/>
          </a:xfrm>
        </p:spPr>
        <p:txBody>
          <a:bodyPr>
            <a:normAutofit/>
          </a:bodyPr>
          <a:lstStyle/>
          <a:p>
            <a:pPr marL="0" indent="0">
              <a:buNone/>
            </a:pPr>
            <a:r>
              <a:rPr lang="en-US" sz="2000" dirty="0">
                <a:solidFill>
                  <a:schemeClr val="tx1"/>
                </a:solidFill>
                <a:latin typeface="Arial" panose="020B0604020202020204" pitchFamily="34" charset="0"/>
                <a:cs typeface="Arial" panose="020B0604020202020204" pitchFamily="34" charset="0"/>
              </a:rPr>
              <a:t>Artificial intelligence (AI), is intelligence demonstrated by machines, unlike the natural intelligence displayed by humans and animals. Leading AI textbooks define the field as the study of "intelligent agents": any device that perceives its environment and takes actions that maximize its chance of successfully achieving its goals. Colloquially, the term "artificial intelligence" is often used to describe machines (or computers) that mimic "cognitive" functions that humans associate with the human mind, such as "learning" and "problem solving".</a:t>
            </a:r>
            <a:br>
              <a:rPr lang="en-US" sz="2000" dirty="0">
                <a:solidFill>
                  <a:schemeClr val="tx1"/>
                </a:solidFill>
                <a:latin typeface="Arial" panose="020B0604020202020204" pitchFamily="34" charset="0"/>
                <a:cs typeface="Arial" panose="020B0604020202020204" pitchFamily="34" charset="0"/>
              </a:rPr>
            </a:br>
            <a:r>
              <a:rPr lang="en-US" sz="2000" b="0" i="0" dirty="0">
                <a:solidFill>
                  <a:schemeClr val="tx1"/>
                </a:solidFill>
                <a:effectLst/>
                <a:latin typeface="Arial" panose="020B0604020202020204" pitchFamily="34" charset="0"/>
                <a:cs typeface="Arial" panose="020B0604020202020204" pitchFamily="34" charset="0"/>
              </a:rPr>
              <a:t>Artificial intelligence is based on the principle that human intelligence can be defined in a way that a machine can easily mimic it and execute tasks, from the most simple to those that are even more complex. The goals of artificial intelligence include learning, reasoning, and perception.</a:t>
            </a:r>
            <a:endParaRPr lang="en-IN" sz="2000" dirty="0">
              <a:solidFill>
                <a:schemeClr val="tx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BDFB1583-F7B0-4356-9E77-D867B343E3AA}"/>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AEEA7662-C3D2-4146-8B46-566C226AC143}"/>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99C358FA-3695-4E7E-B07A-234EF95C2553}"/>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231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73F79-4847-4303-B9EA-A56FF9270A42}"/>
              </a:ext>
            </a:extLst>
          </p:cNvPr>
          <p:cNvSpPr>
            <a:spLocks noGrp="1"/>
          </p:cNvSpPr>
          <p:nvPr>
            <p:ph idx="1"/>
          </p:nvPr>
        </p:nvSpPr>
        <p:spPr>
          <a:xfrm>
            <a:off x="2589212" y="583095"/>
            <a:ext cx="8915400" cy="5341379"/>
          </a:xfrm>
        </p:spPr>
        <p:txBody>
          <a:bodyPr>
            <a:normAutofit fontScale="92500" lnSpcReduction="20000"/>
          </a:bodyPr>
          <a:lstStyle/>
          <a:p>
            <a:pPr marL="0" indent="0">
              <a:buNone/>
            </a:pPr>
            <a:r>
              <a:rPr lang="en-US" sz="3200" b="1" i="0" u="sng" dirty="0">
                <a:solidFill>
                  <a:schemeClr val="tx1"/>
                </a:solidFill>
                <a:effectLst/>
                <a:latin typeface="Arial Black" panose="020B0A04020102020204" pitchFamily="34" charset="0"/>
              </a:rPr>
              <a:t>MACHINE LEARNING</a:t>
            </a:r>
            <a:br>
              <a:rPr lang="en-US" b="0" dirty="0">
                <a:solidFill>
                  <a:schemeClr val="tx1"/>
                </a:solidFill>
                <a:effectLst/>
              </a:rPr>
            </a:br>
            <a:r>
              <a:rPr lang="en-US" sz="1400" b="1" i="0" u="none" strike="noStrike" dirty="0">
                <a:solidFill>
                  <a:schemeClr val="tx1"/>
                </a:solidFill>
                <a:effectLst/>
                <a:latin typeface="Times New Roman" panose="02020603050405020304" pitchFamily="18" charset="0"/>
              </a:rPr>
              <a:t>                                                 </a:t>
            </a:r>
            <a:br>
              <a:rPr lang="en-US" b="0" dirty="0">
                <a:solidFill>
                  <a:schemeClr val="tx1"/>
                </a:solidFill>
                <a:effectLst/>
              </a:rPr>
            </a:br>
            <a:endParaRPr lang="en-US" b="0" dirty="0">
              <a:solidFill>
                <a:schemeClr val="tx1"/>
              </a:solidFill>
              <a:effectLst/>
            </a:endParaRPr>
          </a:p>
          <a:p>
            <a:pPr marL="0" indent="0">
              <a:buNone/>
            </a:pPr>
            <a:r>
              <a:rPr lang="en-US" sz="2200" b="1" i="0" u="none" strike="noStrike" dirty="0">
                <a:solidFill>
                  <a:schemeClr val="tx1"/>
                </a:solidFill>
                <a:effectLst/>
                <a:latin typeface="Arial" panose="020B0604020202020204" pitchFamily="34" charset="0"/>
                <a:cs typeface="Arial" panose="020B0604020202020204" pitchFamily="34" charset="0"/>
              </a:rPr>
              <a:t>Machine learning</a:t>
            </a:r>
            <a:r>
              <a:rPr lang="en-US" sz="2200" b="0" i="0" u="none" strike="noStrike" dirty="0">
                <a:solidFill>
                  <a:schemeClr val="tx1"/>
                </a:solidFill>
                <a:effectLst/>
                <a:latin typeface="Arial" panose="020B0604020202020204" pitchFamily="34" charset="0"/>
                <a:cs typeface="Arial" panose="020B0604020202020204" pitchFamily="34" charset="0"/>
              </a:rPr>
              <a:t> (</a:t>
            </a:r>
            <a:r>
              <a:rPr lang="en-US" sz="2200" b="1" i="0" u="none" strike="noStrike" dirty="0">
                <a:solidFill>
                  <a:schemeClr val="tx1"/>
                </a:solidFill>
                <a:effectLst/>
                <a:latin typeface="Arial" panose="020B0604020202020204" pitchFamily="34" charset="0"/>
                <a:cs typeface="Arial" panose="020B0604020202020204" pitchFamily="34" charset="0"/>
              </a:rPr>
              <a:t>ML</a:t>
            </a:r>
            <a:r>
              <a:rPr lang="en-US" sz="2200" b="0" i="0" u="none" strike="noStrike" dirty="0">
                <a:solidFill>
                  <a:schemeClr val="tx1"/>
                </a:solidFill>
                <a:effectLst/>
                <a:latin typeface="Arial" panose="020B0604020202020204" pitchFamily="34" charset="0"/>
                <a:cs typeface="Arial" panose="020B0604020202020204" pitchFamily="34" charset="0"/>
              </a:rPr>
              <a:t>) is the study of computer algorithms that improve automatically through </a:t>
            </a:r>
            <a:r>
              <a:rPr lang="en-US" sz="2200" b="0" i="0" u="none" strike="noStrike" dirty="0" err="1">
                <a:solidFill>
                  <a:schemeClr val="tx1"/>
                </a:solidFill>
                <a:effectLst/>
                <a:latin typeface="Arial" panose="020B0604020202020204" pitchFamily="34" charset="0"/>
                <a:cs typeface="Arial" panose="020B0604020202020204" pitchFamily="34" charset="0"/>
              </a:rPr>
              <a:t>experience.It</a:t>
            </a:r>
            <a:r>
              <a:rPr lang="en-US" sz="2200" b="0" i="0" u="none" strike="noStrike" dirty="0">
                <a:solidFill>
                  <a:schemeClr val="tx1"/>
                </a:solidFill>
                <a:effectLst/>
                <a:latin typeface="Arial" panose="020B0604020202020204" pitchFamily="34" charset="0"/>
                <a:cs typeface="Arial" panose="020B0604020202020204" pitchFamily="34" charset="0"/>
              </a:rPr>
              <a:t> is seen as a subset of artificial intelligence. Machine learning algorithms build a model based on sample data, known as "training data", in order to make predictions or decisions without being explicitly programmed to do so. Machine learning algorithms are used in a wide variety of applications, such as email filtering and computer vision, where it is difficult or infeasible to develop conventional algorithms to perform the needed tasks. A subset of machine learning is closely related to computational statistics, which focuses on making predictions using computers; but not all machine learning is statistical learning. The study of mathematical optimization delivers methods, theory and application domains to the field of machine learning. Data mining is a related field of study, focusing on exploratory data analysis through unsupervised learning. In its application across business problems, machine learning is also referred to as predictive analytics.</a:t>
            </a:r>
            <a:br>
              <a:rPr lang="en-US" sz="2000" b="0" dirty="0">
                <a:solidFill>
                  <a:schemeClr val="tx1"/>
                </a:solidFill>
                <a:effectLst/>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9FE03C6B-FEEA-4CEF-903F-4C463B0FE58D}"/>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E7E34189-50EC-4BF9-979E-57D5A1A0C0F7}"/>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D4A42212-F654-4081-BE52-4470626E4AAE}"/>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992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C230B-DC6B-4295-9C58-F06A1ED4B25B}"/>
              </a:ext>
            </a:extLst>
          </p:cNvPr>
          <p:cNvSpPr txBox="1"/>
          <p:nvPr/>
        </p:nvSpPr>
        <p:spPr>
          <a:xfrm>
            <a:off x="2676937" y="639213"/>
            <a:ext cx="8574157" cy="4708981"/>
          </a:xfrm>
          <a:prstGeom prst="rect">
            <a:avLst/>
          </a:prstGeom>
          <a:noFill/>
        </p:spPr>
        <p:txBody>
          <a:bodyPr wrap="square">
            <a:spAutoFit/>
          </a:bodyPr>
          <a:lstStyle/>
          <a:p>
            <a:r>
              <a:rPr lang="en-US" sz="2000" b="1" u="sng" dirty="0">
                <a:latin typeface="Arial" panose="020B0604020202020204" pitchFamily="34" charset="0"/>
                <a:ea typeface="Segoe UI Black" panose="020B0A02040204020203" pitchFamily="34" charset="0"/>
                <a:cs typeface="Arial" panose="020B0604020202020204" pitchFamily="34" charset="0"/>
              </a:rPr>
              <a:t>Machine Learning Approach:</a:t>
            </a:r>
            <a:br>
              <a:rPr lang="en-US" sz="2000" b="1" i="0" u="sng" dirty="0">
                <a:effectLst/>
                <a:latin typeface="Arial" panose="020B0604020202020204" pitchFamily="34" charset="0"/>
                <a:ea typeface="Segoe UI Black" panose="020B0A02040204020203" pitchFamily="34" charset="0"/>
                <a:cs typeface="Arial" panose="020B0604020202020204" pitchFamily="34" charset="0"/>
              </a:rPr>
            </a:br>
            <a:r>
              <a:rPr lang="en-US" sz="2000" b="0" i="0" strike="noStrike" dirty="0">
                <a:solidFill>
                  <a:schemeClr val="tx1"/>
                </a:solidFill>
                <a:effectLst/>
                <a:latin typeface="Arial" panose="020B0604020202020204" pitchFamily="34" charset="0"/>
                <a:cs typeface="Arial" panose="020B0604020202020204" pitchFamily="34" charset="0"/>
              </a:rPr>
              <a:t>Machine learning approaches are traditionally divided into two broad categories, depending on the nature of the "signal" or "feedback" available to the learning system:</a:t>
            </a:r>
            <a:br>
              <a:rPr lang="en-US" sz="2000" b="0" i="0" strike="noStrike" dirty="0">
                <a:solidFill>
                  <a:schemeClr val="tx1"/>
                </a:solidFill>
                <a:effectLst/>
                <a:latin typeface="Arial" panose="020B0604020202020204" pitchFamily="34" charset="0"/>
                <a:cs typeface="Arial" panose="020B0604020202020204" pitchFamily="34" charset="0"/>
              </a:rPr>
            </a:br>
            <a:br>
              <a:rPr lang="en-US" sz="2000" b="0" dirty="0">
                <a:solidFill>
                  <a:schemeClr val="tx1"/>
                </a:solidFill>
                <a:effectLst/>
                <a:latin typeface="Arial" panose="020B0604020202020204" pitchFamily="34" charset="0"/>
                <a:cs typeface="Arial" panose="020B0604020202020204" pitchFamily="34" charset="0"/>
              </a:rPr>
            </a:br>
            <a:r>
              <a:rPr lang="en-US" sz="2000" b="0" dirty="0">
                <a:solidFill>
                  <a:schemeClr val="tx1"/>
                </a:solidFill>
                <a:effectLst/>
                <a:latin typeface="Arial" panose="020B0604020202020204" pitchFamily="34" charset="0"/>
                <a:cs typeface="Arial" panose="020B0604020202020204" pitchFamily="34" charset="0"/>
              </a:rPr>
              <a:t>1. </a:t>
            </a:r>
            <a:r>
              <a:rPr lang="en-US" sz="2000" b="0" i="0" strike="noStrike" dirty="0">
                <a:solidFill>
                  <a:schemeClr val="tx1"/>
                </a:solidFill>
                <a:effectLst/>
                <a:latin typeface="Arial" panose="020B0604020202020204" pitchFamily="34" charset="0"/>
                <a:cs typeface="Arial" panose="020B0604020202020204" pitchFamily="34" charset="0"/>
              </a:rPr>
              <a:t>Supervised learning: The computer is presented with example inputs and their desired outputs, given by a "teacher", and the goal is to learn a general rule that maps inputs to outputs.</a:t>
            </a:r>
          </a:p>
          <a:p>
            <a:br>
              <a:rPr lang="en-US" sz="2000" b="0" i="0" strike="noStrike" dirty="0">
                <a:solidFill>
                  <a:schemeClr val="tx1"/>
                </a:solidFill>
                <a:effectLst/>
                <a:latin typeface="Arial" panose="020B0604020202020204" pitchFamily="34" charset="0"/>
                <a:cs typeface="Arial" panose="020B0604020202020204" pitchFamily="34" charset="0"/>
              </a:rPr>
            </a:br>
            <a:r>
              <a:rPr lang="en-US" sz="2000" b="0" i="0" strike="noStrike" dirty="0">
                <a:solidFill>
                  <a:schemeClr val="tx1"/>
                </a:solidFill>
                <a:effectLst/>
                <a:latin typeface="Arial" panose="020B0604020202020204" pitchFamily="34" charset="0"/>
                <a:cs typeface="Arial" panose="020B0604020202020204" pitchFamily="34" charset="0"/>
              </a:rPr>
              <a:t>2.  Unsupervised learning: No labels are given to the learning algorithm, leaving it on its own to find structure in its input. Unsupervised learning can be a goal in itself (discovering hidden patterns in data) or a means towards an end (feature learning).</a:t>
            </a:r>
            <a:br>
              <a:rPr lang="en-US" sz="2000" b="0" i="0" strike="noStrike" dirty="0">
                <a:solidFill>
                  <a:schemeClr val="tx1"/>
                </a:solidFill>
                <a:effectLst/>
                <a:latin typeface="Arial" panose="020B0604020202020204" pitchFamily="34" charset="0"/>
                <a:cs typeface="Arial" panose="020B0604020202020204" pitchFamily="34" charset="0"/>
              </a:rPr>
            </a:br>
            <a:r>
              <a:rPr lang="en-US" sz="2000" b="0" i="0" strike="noStrike" dirty="0">
                <a:solidFill>
                  <a:schemeClr val="tx1"/>
                </a:solidFill>
                <a:effectLst/>
                <a:latin typeface="Arial" panose="020B0604020202020204" pitchFamily="34" charset="0"/>
                <a:cs typeface="Arial" panose="020B0604020202020204" pitchFamily="34" charset="0"/>
              </a:rPr>
              <a:t> </a:t>
            </a:r>
            <a:br>
              <a:rPr lang="en-US" sz="2000" b="0" i="0" strike="noStrike" dirty="0">
                <a:solidFill>
                  <a:schemeClr val="tx1"/>
                </a:solidFill>
                <a:effectLst/>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9BB1E183-4043-448B-BCA7-67300175CB0D}"/>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2975DF70-ED97-420D-BF50-683DA0B07458}"/>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1A519E5-E0C8-40F2-B9DC-2B3DC4F0B951}"/>
              </a:ext>
            </a:extLst>
          </p:cNvPr>
          <p:cNvCxnSpPr/>
          <p:nvPr/>
        </p:nvCxnSpPr>
        <p:spPr>
          <a:xfrm>
            <a:off x="3326296" y="6374296"/>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64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FC4B7A-E3CB-4454-8848-A25A9CC9C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48" y="0"/>
            <a:ext cx="7845287" cy="6858000"/>
          </a:xfrm>
          <a:prstGeom prst="rect">
            <a:avLst/>
          </a:prstGeom>
        </p:spPr>
      </p:pic>
    </p:spTree>
    <p:extLst>
      <p:ext uri="{BB962C8B-B14F-4D97-AF65-F5344CB8AC3E}">
        <p14:creationId xmlns:p14="http://schemas.microsoft.com/office/powerpoint/2010/main" val="21892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D5EE9-35AD-441B-960D-B364B83F2B60}"/>
              </a:ext>
            </a:extLst>
          </p:cNvPr>
          <p:cNvSpPr>
            <a:spLocks noGrp="1"/>
          </p:cNvSpPr>
          <p:nvPr>
            <p:ph idx="1"/>
          </p:nvPr>
        </p:nvSpPr>
        <p:spPr>
          <a:xfrm>
            <a:off x="2098881" y="437321"/>
            <a:ext cx="9536527" cy="5698437"/>
          </a:xfrm>
        </p:spPr>
        <p:txBody>
          <a:bodyPr>
            <a:noAutofit/>
          </a:bodyPr>
          <a:lstStyle/>
          <a:p>
            <a:pPr marL="0" indent="0">
              <a:buNone/>
            </a:pPr>
            <a:r>
              <a:rPr lang="en-US" sz="2800" b="1" i="0" u="sng" dirty="0">
                <a:solidFill>
                  <a:schemeClr val="tx1"/>
                </a:solidFill>
                <a:effectLst/>
                <a:latin typeface="Arial Black" panose="020B0A04020102020204" pitchFamily="34" charset="0"/>
              </a:rPr>
              <a:t>TECHNICAL SUPPORT</a:t>
            </a:r>
            <a:br>
              <a:rPr lang="en-US" sz="2000" b="0" dirty="0">
                <a:solidFill>
                  <a:schemeClr val="tx1"/>
                </a:solidFill>
                <a:effectLst/>
                <a:latin typeface="Arial Black" panose="020B0A04020102020204" pitchFamily="34" charset="0"/>
              </a:rPr>
            </a:br>
            <a:br>
              <a:rPr lang="en-US" sz="2000" b="0" dirty="0">
                <a:solidFill>
                  <a:schemeClr val="tx1"/>
                </a:solidFill>
                <a:effectLst/>
                <a:latin typeface="Arial Black" panose="020B0A04020102020204" pitchFamily="34" charset="0"/>
              </a:rPr>
            </a:br>
            <a:r>
              <a:rPr lang="en-US" sz="2400" b="1" i="0" u="sng" dirty="0">
                <a:solidFill>
                  <a:schemeClr val="tx1"/>
                </a:solidFill>
                <a:effectLst/>
                <a:latin typeface="Arial Black" panose="020B0A04020102020204" pitchFamily="34" charset="0"/>
              </a:rPr>
              <a:t>PYTHON</a:t>
            </a:r>
            <a:br>
              <a:rPr lang="en-US" sz="2000" b="0" dirty="0">
                <a:solidFill>
                  <a:schemeClr val="tx1"/>
                </a:solidFill>
                <a:effectLst/>
              </a:rPr>
            </a:br>
            <a:r>
              <a:rPr lang="en-US" sz="2000" b="1" i="0" u="none" strike="noStrike" dirty="0" err="1">
                <a:solidFill>
                  <a:schemeClr val="tx1"/>
                </a:solidFill>
                <a:effectLst/>
                <a:latin typeface="Arial" panose="020B0604020202020204" pitchFamily="34" charset="0"/>
                <a:cs typeface="Arial" panose="020B0604020202020204" pitchFamily="34" charset="0"/>
              </a:rPr>
              <a:t>Python</a:t>
            </a:r>
            <a:r>
              <a:rPr lang="en-US" sz="2000" b="0" i="0" u="none" strike="noStrike" dirty="0">
                <a:solidFill>
                  <a:schemeClr val="tx1"/>
                </a:solidFill>
                <a:effectLst/>
                <a:latin typeface="Arial" panose="020B0604020202020204" pitchFamily="34" charset="0"/>
                <a:cs typeface="Arial" panose="020B0604020202020204" pitchFamily="34" charset="0"/>
              </a:rPr>
              <a:t> is a general-purpose interpreted, interactive, object-oriented, and high-level programming language. It was created by Guido van Rossum during 1985- 1990. Like Perl, Python source code is also available under the GNU General Public License (GPL). </a:t>
            </a:r>
            <a:r>
              <a:rPr lang="en-US" sz="2000" b="1" i="0" u="none" strike="noStrike" dirty="0">
                <a:solidFill>
                  <a:schemeClr val="tx1"/>
                </a:solidFill>
                <a:effectLst/>
                <a:latin typeface="Arial" panose="020B0604020202020204" pitchFamily="34" charset="0"/>
                <a:cs typeface="Arial" panose="020B0604020202020204" pitchFamily="34" charset="0"/>
              </a:rPr>
              <a:t>Python</a:t>
            </a:r>
            <a:r>
              <a:rPr lang="en-US" sz="2000" b="0" i="0" u="none" strike="noStrike" dirty="0">
                <a:solidFill>
                  <a:schemeClr val="tx1"/>
                </a:solidFill>
                <a:effectLst/>
                <a:latin typeface="Arial" panose="020B0604020202020204" pitchFamily="34" charset="0"/>
                <a:cs typeface="Arial" panose="020B0604020202020204" pitchFamily="34" charset="0"/>
              </a:rPr>
              <a:t> is a high-level, interpreted, interactive and object-oriented scripting language. Python is designed to be highly readable. It uses English keywords frequently where as other languages use punctuation, and it has fewer syntactical constructions than other languages.</a:t>
            </a:r>
            <a:br>
              <a:rPr lang="en-US" sz="2000" b="0" dirty="0">
                <a:solidFill>
                  <a:schemeClr val="tx1"/>
                </a:solidFill>
                <a:effectLst/>
                <a:latin typeface="Arial" panose="020B0604020202020204" pitchFamily="34" charset="0"/>
                <a:cs typeface="Arial" panose="020B0604020202020204" pitchFamily="34" charset="0"/>
              </a:rPr>
            </a:br>
            <a:br>
              <a:rPr lang="en-US" sz="2000" b="0" dirty="0">
                <a:solidFill>
                  <a:schemeClr val="tx1"/>
                </a:solidFill>
                <a:effectLst/>
              </a:rPr>
            </a:br>
            <a:r>
              <a:rPr lang="en-US" sz="2400" b="1" i="0" u="sng" dirty="0">
                <a:solidFill>
                  <a:schemeClr val="tx1"/>
                </a:solidFill>
                <a:effectLst/>
                <a:latin typeface="Arial Black" panose="020B0A04020102020204" pitchFamily="34" charset="0"/>
              </a:rPr>
              <a:t>XML</a:t>
            </a:r>
            <a:br>
              <a:rPr lang="en-US" sz="2000" b="0" dirty="0">
                <a:solidFill>
                  <a:schemeClr val="tx1"/>
                </a:solidFill>
                <a:effectLst/>
              </a:rPr>
            </a:br>
            <a:r>
              <a:rPr lang="en-US" sz="2000" b="0" i="0" u="none" strike="noStrike" dirty="0" err="1">
                <a:solidFill>
                  <a:schemeClr val="tx1"/>
                </a:solidFill>
                <a:effectLst/>
                <a:latin typeface="Arial" panose="020B0604020202020204" pitchFamily="34" charset="0"/>
                <a:cs typeface="Arial" panose="020B0604020202020204" pitchFamily="34" charset="0"/>
              </a:rPr>
              <a:t>XML</a:t>
            </a:r>
            <a:r>
              <a:rPr lang="en-US" sz="2000" b="0" i="0" u="none" strike="noStrike" dirty="0">
                <a:solidFill>
                  <a:schemeClr val="tx1"/>
                </a:solidFill>
                <a:effectLst/>
                <a:latin typeface="Arial" panose="020B0604020202020204" pitchFamily="34" charset="0"/>
                <a:cs typeface="Arial" panose="020B0604020202020204" pitchFamily="34" charset="0"/>
              </a:rPr>
              <a:t> stands for </a:t>
            </a:r>
            <a:r>
              <a:rPr lang="en-US" sz="2000" b="1" i="0" u="none" strike="noStrike" dirty="0">
                <a:solidFill>
                  <a:schemeClr val="tx1"/>
                </a:solidFill>
                <a:effectLst/>
                <a:latin typeface="Arial" panose="020B0604020202020204" pitchFamily="34" charset="0"/>
                <a:cs typeface="Arial" panose="020B0604020202020204" pitchFamily="34" charset="0"/>
              </a:rPr>
              <a:t>E</a:t>
            </a:r>
            <a:r>
              <a:rPr lang="en-US" sz="2000" b="0" i="0" u="none" strike="noStrike" dirty="0">
                <a:solidFill>
                  <a:schemeClr val="tx1"/>
                </a:solidFill>
                <a:effectLst/>
                <a:latin typeface="Arial" panose="020B0604020202020204" pitchFamily="34" charset="0"/>
                <a:cs typeface="Arial" panose="020B0604020202020204" pitchFamily="34" charset="0"/>
              </a:rPr>
              <a:t>xtensible </a:t>
            </a:r>
            <a:r>
              <a:rPr lang="en-US" sz="2000" b="1" i="0" u="none" strike="noStrike" dirty="0">
                <a:solidFill>
                  <a:schemeClr val="tx1"/>
                </a:solidFill>
                <a:effectLst/>
                <a:latin typeface="Arial" panose="020B0604020202020204" pitchFamily="34" charset="0"/>
                <a:cs typeface="Arial" panose="020B0604020202020204" pitchFamily="34" charset="0"/>
              </a:rPr>
              <a:t>M</a:t>
            </a:r>
            <a:r>
              <a:rPr lang="en-US" sz="2000" b="0" i="0" u="none" strike="noStrike" dirty="0">
                <a:solidFill>
                  <a:schemeClr val="tx1"/>
                </a:solidFill>
                <a:effectLst/>
                <a:latin typeface="Arial" panose="020B0604020202020204" pitchFamily="34" charset="0"/>
                <a:cs typeface="Arial" panose="020B0604020202020204" pitchFamily="34" charset="0"/>
              </a:rPr>
              <a:t>ark-up </a:t>
            </a:r>
            <a:r>
              <a:rPr lang="en-US" sz="2000" b="1" i="0" u="none" strike="noStrike" dirty="0">
                <a:solidFill>
                  <a:schemeClr val="tx1"/>
                </a:solidFill>
                <a:effectLst/>
                <a:latin typeface="Arial" panose="020B0604020202020204" pitchFamily="34" charset="0"/>
                <a:cs typeface="Arial" panose="020B0604020202020204" pitchFamily="34" charset="0"/>
              </a:rPr>
              <a:t>L</a:t>
            </a:r>
            <a:r>
              <a:rPr lang="en-US" sz="2000" b="0" i="0" u="none" strike="noStrike" dirty="0">
                <a:solidFill>
                  <a:schemeClr val="tx1"/>
                </a:solidFill>
                <a:effectLst/>
                <a:latin typeface="Arial" panose="020B0604020202020204" pitchFamily="34" charset="0"/>
                <a:cs typeface="Arial" panose="020B0604020202020204" pitchFamily="34" charset="0"/>
              </a:rPr>
              <a:t>anguage. It is a text-based mark-up language derived from Standard Generalized Mark up Language (SGML).XML tags identify the data and are used to store and organize the data, rather than specifying how to display it like HTML tags, which are used to display the data. XML is not going to replace HTML in the near future, but it introduces new possibilities by adopting many successful features of HTML.</a:t>
            </a:r>
            <a:endParaRPr lang="en-IN"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2D826042-5C57-40E0-B2EA-74258C5FABD9}"/>
              </a:ext>
            </a:extLst>
          </p:cNvPr>
          <p:cNvCxnSpPr/>
          <p:nvPr/>
        </p:nvCxnSpPr>
        <p:spPr>
          <a:xfrm>
            <a:off x="2809459" y="6245155"/>
            <a:ext cx="938254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B6746493-17BC-4A5A-AFE4-D09FA5DD4F71}"/>
              </a:ext>
            </a:extLst>
          </p:cNvPr>
          <p:cNvCxnSpPr/>
          <p:nvPr/>
        </p:nvCxnSpPr>
        <p:spPr>
          <a:xfrm>
            <a:off x="3829878" y="6533322"/>
            <a:ext cx="836212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DA10C89B-1FCF-48A6-A011-6577ABDBC3D2}"/>
              </a:ext>
            </a:extLst>
          </p:cNvPr>
          <p:cNvCxnSpPr/>
          <p:nvPr/>
        </p:nvCxnSpPr>
        <p:spPr>
          <a:xfrm>
            <a:off x="3326296" y="6387548"/>
            <a:ext cx="88657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514251"/>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598</TotalTime>
  <Words>1528</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Arial</vt:lpstr>
      <vt:lpstr>Arial</vt:lpstr>
      <vt:lpstr>Arial Black</vt:lpstr>
      <vt:lpstr>Bahnschrift SemiBold Condensed</vt:lpstr>
      <vt:lpstr>Century Gothic</vt:lpstr>
      <vt:lpstr>Roboto</vt:lpstr>
      <vt:lpstr>Segoe UI Black</vt:lpstr>
      <vt:lpstr>Times New Roman</vt:lpstr>
      <vt:lpstr>Wingdings 3</vt:lpstr>
      <vt:lpstr>Wisp</vt:lpstr>
      <vt:lpstr>PowerPoint Presentation</vt:lpstr>
      <vt:lpstr>MINOR PROJECT PRESENTATION  TOPIC - Face Mask Detection  Minor Project Presentation submitted as a partial requirement for the award of the five year Integrated B.Tech and M.Tech(Computer Science)  Under the Supervision of  Dr. Neeta Singh Assistant Professor(GBU)</vt:lpstr>
      <vt:lpstr>ACKNOWLEDGEMENT</vt:lpstr>
      <vt:lpstr>PowerPoint Presentation</vt:lpstr>
      <vt:lpstr>INTRODUCTION  ARTIFICIAL INTELLIGENCE  </vt:lpstr>
      <vt:lpstr>PowerPoint Presentation</vt:lpstr>
      <vt:lpstr>PowerPoint Presentation</vt:lpstr>
      <vt:lpstr>PowerPoint Presentation</vt:lpstr>
      <vt:lpstr>PowerPoint Presentation</vt:lpstr>
      <vt:lpstr>PowerPoint Presentation</vt:lpstr>
      <vt:lpstr>PowerPoint Presentation</vt:lpstr>
      <vt:lpstr>Deep Learning</vt:lpstr>
      <vt:lpstr>Uses of Face Mask Detection: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saini</dc:creator>
  <cp:lastModifiedBy>Piyush saini</cp:lastModifiedBy>
  <cp:revision>16</cp:revision>
  <dcterms:created xsi:type="dcterms:W3CDTF">2021-01-10T05:19:58Z</dcterms:created>
  <dcterms:modified xsi:type="dcterms:W3CDTF">2021-01-10T16:04:37Z</dcterms:modified>
</cp:coreProperties>
</file>