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Lst>
  <p:sldSz cx="9144000" cy="5143500" type="screen16x9"/>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
        <p:nvSpPr>
          <p:cNvPr id="2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2"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3"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5"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0"/>
            <a:ext cx="8183880" cy="28764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7700" b="1" u="none" strike="noStrike" dirty="0">
                <a:solidFill>
                  <a:schemeClr val="dk1"/>
                </a:solidFill>
                <a:effectLst/>
                <a:uFillTx/>
                <a:latin typeface="Space Grotesk"/>
                <a:ea typeface="Space Grotesk"/>
              </a:rPr>
              <a:t>Phishing Awareness Training</a:t>
            </a:r>
            <a:endParaRPr lang="fr-FR" sz="7700" b="0" u="none" strike="noStrike" dirty="0">
              <a:solidFill>
                <a:schemeClr val="dk1"/>
              </a:solidFill>
              <a:effectLst/>
              <a:uFillTx/>
              <a:latin typeface="Arial"/>
            </a:endParaRPr>
          </a:p>
        </p:txBody>
      </p:sp>
      <p:sp>
        <p:nvSpPr>
          <p:cNvPr id="39" name="PlaceHolder 2"/>
          <p:cNvSpPr>
            <a:spLocks noGrp="1"/>
          </p:cNvSpPr>
          <p:nvPr>
            <p:ph type="subTitle"/>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600" b="0" u="none" strike="noStrike">
                <a:solidFill>
                  <a:schemeClr val="dk1"/>
                </a:solidFill>
                <a:effectLst/>
                <a:uFillTx/>
                <a:latin typeface="Hind"/>
                <a:ea typeface="Hind"/>
              </a:rPr>
              <a:t>Educating on Recognizing and Preventing Phishing Attacks</a:t>
            </a:r>
            <a:endParaRPr lang="en-US" sz="1600" b="0" u="none" strike="noStrike">
              <a:solidFill>
                <a:srgbClr val="FFFFFF"/>
              </a:solidFill>
              <a:effectLst/>
              <a:uFillTx/>
              <a:latin typeface="OpenSymbol"/>
            </a:endParaRPr>
          </a:p>
        </p:txBody>
      </p:sp>
      <p:cxnSp>
        <p:nvCxnSpPr>
          <p:cNvPr id="43" name="Google Shape;109;p25"/>
          <p:cNvCxnSpPr/>
          <p:nvPr/>
        </p:nvCxnSpPr>
        <p:spPr>
          <a:xfrm>
            <a:off x="4421393" y="3838320"/>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Best Practices to Avoid Phishing</a:t>
            </a:r>
            <a:endParaRPr lang="fr-FR" sz="5200" b="0" u="none" strike="noStrike">
              <a:solidFill>
                <a:schemeClr val="dk1"/>
              </a:solidFill>
              <a:effectLst/>
              <a:uFillTx/>
              <a:latin typeface="Arial"/>
            </a:endParaRPr>
          </a:p>
        </p:txBody>
      </p:sp>
      <p:sp>
        <p:nvSpPr>
          <p:cNvPr id="70"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04</a:t>
            </a:r>
            <a:endParaRPr lang="fr-FR" sz="6000" b="0" u="none" strike="noStrike">
              <a:solidFill>
                <a:schemeClr val="dk1"/>
              </a:solidFill>
              <a:effectLst/>
              <a:uFillTx/>
              <a:latin typeface="Arial"/>
            </a:endParaRPr>
          </a:p>
        </p:txBody>
      </p:sp>
      <p:sp>
        <p:nvSpPr>
          <p:cNvPr id="71"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72"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Essential Tips for Email Security</a:t>
            </a:r>
            <a:endParaRPr lang="fr-FR" sz="2600" b="0" u="none" strike="noStrike">
              <a:solidFill>
                <a:schemeClr val="dk1"/>
              </a:solidFill>
              <a:effectLst/>
              <a:uFillTx/>
              <a:latin typeface="Arial"/>
            </a:endParaRPr>
          </a:p>
        </p:txBody>
      </p:sp>
      <p:sp>
        <p:nvSpPr>
          <p:cNvPr id="74"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To enhance your email security, follow these essential practices: Always verify the source of unexpected emails, especially those requesting sensitive information. Be suspicious of links and attachments from unknown senders. Utilize strong passwords and enable two-factor authentication for added protection. Regular updates of your security software are crucial in mitigating risks.</a:t>
            </a:r>
            <a:endParaRPr lang="en-US" sz="1200" b="0" u="none" strike="noStrike">
              <a:solidFill>
                <a:srgbClr val="FFFFFF"/>
              </a:solidFill>
              <a:effectLst/>
              <a:uFillTx/>
              <a:latin typeface="OpenSymbol"/>
            </a:endParaRPr>
          </a:p>
        </p:txBody>
      </p:sp>
      <p:pic>
        <p:nvPicPr>
          <p:cNvPr id="7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Engaging with Real-World Examples</a:t>
            </a:r>
            <a:endParaRPr lang="fr-FR" sz="5200" b="0" u="none" strike="noStrike">
              <a:solidFill>
                <a:schemeClr val="dk1"/>
              </a:solidFill>
              <a:effectLst/>
              <a:uFillTx/>
              <a:latin typeface="Arial"/>
            </a:endParaRPr>
          </a:p>
        </p:txBody>
      </p:sp>
      <p:sp>
        <p:nvSpPr>
          <p:cNvPr id="77"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05</a:t>
            </a:r>
            <a:endParaRPr lang="fr-FR" sz="6000" b="0" u="none" strike="noStrike">
              <a:solidFill>
                <a:schemeClr val="dk1"/>
              </a:solidFill>
              <a:effectLst/>
              <a:uFillTx/>
              <a:latin typeface="Arial"/>
            </a:endParaRPr>
          </a:p>
        </p:txBody>
      </p:sp>
      <p:sp>
        <p:nvSpPr>
          <p:cNvPr id="78"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79"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Examples of Phishing Incidents</a:t>
            </a:r>
            <a:endParaRPr lang="fr-FR" sz="2600" b="0" u="none" strike="noStrike">
              <a:solidFill>
                <a:schemeClr val="dk1"/>
              </a:solidFill>
              <a:effectLst/>
              <a:uFillTx/>
              <a:latin typeface="Arial"/>
            </a:endParaRPr>
          </a:p>
        </p:txBody>
      </p:sp>
      <p:sp>
        <p:nvSpPr>
          <p:cNvPr id="8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Analyzing real-world phishing incidents can provide valuable insights into the methods employed by attackers. High-profile cases, such as data breaches affecting large organizations, highlight the potential consequences of phishing. Personal accounts also reveal the emotional impact and lessons learned, which can further engage and inform participants of the risks associated with phishing.</a:t>
            </a:r>
            <a:endParaRPr lang="en-US" sz="1200" b="0" u="none" strike="noStrike">
              <a:solidFill>
                <a:srgbClr val="FFFFFF"/>
              </a:solidFill>
              <a:effectLst/>
              <a:uFillTx/>
              <a:latin typeface="OpenSymbol"/>
            </a:endParaRPr>
          </a:p>
        </p:txBody>
      </p:sp>
      <p:pic>
        <p:nvPicPr>
          <p:cNvPr id="8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Interactive Quizzes and Conclusion</a:t>
            </a:r>
            <a:endParaRPr lang="fr-FR" sz="5200" b="0" u="none" strike="noStrike">
              <a:solidFill>
                <a:schemeClr val="dk1"/>
              </a:solidFill>
              <a:effectLst/>
              <a:uFillTx/>
              <a:latin typeface="Arial"/>
            </a:endParaRPr>
          </a:p>
        </p:txBody>
      </p:sp>
      <p:sp>
        <p:nvSpPr>
          <p:cNvPr id="84"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06</a:t>
            </a:r>
            <a:endParaRPr lang="fr-FR" sz="6000" b="0" u="none" strike="noStrike">
              <a:solidFill>
                <a:schemeClr val="dk1"/>
              </a:solidFill>
              <a:effectLst/>
              <a:uFillTx/>
              <a:latin typeface="Arial"/>
            </a:endParaRPr>
          </a:p>
        </p:txBody>
      </p:sp>
      <p:sp>
        <p:nvSpPr>
          <p:cNvPr id="85"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86"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Quiz on Phishing Recognition</a:t>
            </a:r>
            <a:endParaRPr lang="fr-FR" sz="2600" b="0" u="none" strike="noStrike">
              <a:solidFill>
                <a:schemeClr val="dk1"/>
              </a:solidFill>
              <a:effectLst/>
              <a:uFillTx/>
              <a:latin typeface="Arial"/>
            </a:endParaRPr>
          </a:p>
        </p:txBody>
      </p:sp>
      <p:sp>
        <p:nvSpPr>
          <p:cNvPr id="88"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Interactive quizzes serve as an effective tool to reinforce knowledge about phishing recognition. Participants can test their understanding of identifying phishing attempts and best practices discussed in the training. This engagement not only aids retention but also encourages critical thinking regarding email security. Conclude with a summary of the key points covered and the importance of vigilance.</a:t>
            </a:r>
            <a:endParaRPr lang="en-US" sz="1200" b="0" u="none" strike="noStrike">
              <a:solidFill>
                <a:srgbClr val="FFFFFF"/>
              </a:solidFill>
              <a:effectLst/>
              <a:uFillTx/>
              <a:latin typeface="OpenSymbol"/>
            </a:endParaRPr>
          </a:p>
        </p:txBody>
      </p:sp>
      <p:pic>
        <p:nvPicPr>
          <p:cNvPr id="89"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Conclusions</a:t>
            </a:r>
            <a:endParaRPr lang="fr-FR" sz="2600" b="0" u="none" strike="noStrike">
              <a:solidFill>
                <a:schemeClr val="dk1"/>
              </a:solidFill>
              <a:effectLst/>
              <a:uFillTx/>
              <a:latin typeface="Arial"/>
            </a:endParaRPr>
          </a:p>
        </p:txBody>
      </p:sp>
      <p:sp>
        <p:nvSpPr>
          <p:cNvPr id="9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In summary, understanding phishing and its associated risks is essential in today’s digital environment. By recognizing red flags, staying informed about social engineering tactics, and following best practices, you can significantly reduce the likelihood of falling victim to these attacks. Continuous awareness and education play a crucial role in ensuring data security.</a:t>
            </a:r>
            <a:endParaRPr lang="en-US" sz="1200" b="0" u="none" strike="noStrike">
              <a:solidFill>
                <a:srgbClr val="FFFFFF"/>
              </a:solidFill>
              <a:effectLst/>
              <a:uFillTx/>
              <a:latin typeface="OpenSymbol"/>
            </a:endParaRPr>
          </a:p>
        </p:txBody>
      </p:sp>
      <p:pic>
        <p:nvPicPr>
          <p:cNvPr id="9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ECC0C-1FCA-C3A4-FACC-B46565B8FCE3}"/>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D62638AA-9D84-1E31-9C51-928AE3DAD3C8}"/>
              </a:ext>
            </a:extLst>
          </p:cNvPr>
          <p:cNvSpPr>
            <a:spLocks noGrp="1"/>
          </p:cNvSpPr>
          <p:nvPr>
            <p:ph type="title"/>
          </p:nvPr>
        </p:nvSpPr>
        <p:spPr>
          <a:xfrm>
            <a:off x="303903" y="774552"/>
            <a:ext cx="3730215" cy="1172583"/>
          </a:xfrm>
        </p:spPr>
        <p:txBody>
          <a:bodyPr/>
          <a:lstStyle/>
          <a:p>
            <a:r>
              <a:rPr lang="fr-FR" b="1" dirty="0">
                <a:solidFill>
                  <a:schemeClr val="dk1"/>
                </a:solidFill>
                <a:latin typeface="Space Grotesk"/>
                <a:ea typeface="Space Grotesk"/>
              </a:rPr>
              <a:t>Thank You!</a:t>
            </a:r>
            <a:endParaRPr lang="en-PK" dirty="0"/>
          </a:p>
        </p:txBody>
      </p:sp>
      <p:sp>
        <p:nvSpPr>
          <p:cNvPr id="6" name="TextBox 5">
            <a:extLst>
              <a:ext uri="{FF2B5EF4-FFF2-40B4-BE49-F238E27FC236}">
                <a16:creationId xmlns:a16="http://schemas.microsoft.com/office/drawing/2014/main" id="{9A825078-F91B-777E-067D-FDBA5AE98723}"/>
              </a:ext>
            </a:extLst>
          </p:cNvPr>
          <p:cNvSpPr txBox="1"/>
          <p:nvPr/>
        </p:nvSpPr>
        <p:spPr>
          <a:xfrm>
            <a:off x="303903" y="1762469"/>
            <a:ext cx="4572000" cy="369332"/>
          </a:xfrm>
          <a:prstGeom prst="rect">
            <a:avLst/>
          </a:prstGeom>
          <a:noFill/>
        </p:spPr>
        <p:txBody>
          <a:bodyPr wrap="square">
            <a:spAutoFit/>
          </a:bodyPr>
          <a:lstStyle/>
          <a:p>
            <a:pPr indent="0">
              <a:lnSpc>
                <a:spcPct val="100000"/>
              </a:lnSpc>
              <a:buNone/>
              <a:tabLst>
                <a:tab pos="0" algn="l"/>
              </a:tabLst>
            </a:pPr>
            <a:r>
              <a:rPr lang="en-US" sz="1800" b="0" u="none" strike="noStrike" dirty="0">
                <a:solidFill>
                  <a:schemeClr val="dk1"/>
                </a:solidFill>
                <a:effectLst/>
                <a:uFillTx/>
                <a:latin typeface="Hind"/>
                <a:ea typeface="Hind"/>
              </a:rPr>
              <a:t>Do you have any questions?</a:t>
            </a:r>
            <a:endParaRPr lang="en-US" sz="1800" b="0" u="none" strike="noStrike" dirty="0">
              <a:solidFill>
                <a:srgbClr val="FFFFFF"/>
              </a:solidFill>
              <a:effectLst/>
              <a:uFillTx/>
              <a:latin typeface="OpenSymbol"/>
            </a:endParaRPr>
          </a:p>
        </p:txBody>
      </p:sp>
      <p:cxnSp>
        <p:nvCxnSpPr>
          <p:cNvPr id="96" name="Google Shape;311;p38"/>
          <p:cNvCxnSpPr/>
          <p:nvPr/>
        </p:nvCxnSpPr>
        <p:spPr>
          <a:xfrm>
            <a:off x="441127" y="2492513"/>
            <a:ext cx="2544120" cy="360"/>
          </a:xfrm>
          <a:prstGeom prst="straightConnector1">
            <a:avLst/>
          </a:prstGeom>
          <a:ln w="9525">
            <a:solidFill>
              <a:srgbClr val="FFFFFF"/>
            </a:solidFill>
            <a:round/>
          </a:ln>
        </p:spPr>
      </p:cxnSp>
    </p:spTree>
    <p:extLst>
      <p:ext uri="{BB962C8B-B14F-4D97-AF65-F5344CB8AC3E}">
        <p14:creationId xmlns:p14="http://schemas.microsoft.com/office/powerpoint/2010/main" val="339506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a:t>
            </a:r>
            <a:endParaRPr lang="fr-FR" sz="2600" b="0" u="none" strike="noStrike">
              <a:solidFill>
                <a:schemeClr val="dk1"/>
              </a:solidFill>
              <a:effectLst/>
              <a:uFillTx/>
              <a:latin typeface="Arial"/>
            </a:endParaRPr>
          </a:p>
        </p:txBody>
      </p:sp>
      <p:sp>
        <p:nvSpPr>
          <p:cNvPr id="45"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Phishing attacks pose significant threats to individuals and organizations. This training aims to equip you with the knowledge to identify phishing attempts and the techniques used by attackers. Through this training, you will learn best practices for avoiding these threats and understand the importance of vigilance in safeguarding your information.</a:t>
            </a:r>
            <a:endParaRPr lang="en-US" sz="1200" b="0" u="none" strike="noStrike">
              <a:solidFill>
                <a:srgbClr val="FFFFFF"/>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dirty="0">
                <a:solidFill>
                  <a:schemeClr val="dk1"/>
                </a:solidFill>
                <a:effectLst/>
                <a:uFillTx/>
                <a:latin typeface="Space Grotesk"/>
                <a:ea typeface="Space Grotesk"/>
              </a:rPr>
              <a:t>Phishing Awareness Training</a:t>
            </a:r>
            <a:endParaRPr lang="fr-FR" sz="5200" b="0" u="none" strike="noStrike" dirty="0">
              <a:solidFill>
                <a:schemeClr val="dk1"/>
              </a:solidFill>
              <a:effectLst/>
              <a:uFillTx/>
              <a:latin typeface="Arial"/>
            </a:endParaRPr>
          </a:p>
        </p:txBody>
      </p:sp>
      <p:sp>
        <p:nvSpPr>
          <p:cNvPr id="47"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01</a:t>
            </a:r>
            <a:endParaRPr lang="fr-FR" sz="6000" b="0" u="none" strike="noStrike">
              <a:solidFill>
                <a:schemeClr val="dk1"/>
              </a:solidFill>
              <a:effectLst/>
              <a:uFillTx/>
              <a:latin typeface="Arial"/>
            </a:endParaRPr>
          </a:p>
        </p:txBody>
      </p:sp>
      <p:sp>
        <p:nvSpPr>
          <p:cNvPr id="48"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49"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 to Phishing</a:t>
            </a:r>
            <a:endParaRPr lang="fr-FR" sz="2600" b="0" u="none" strike="noStrike">
              <a:solidFill>
                <a:schemeClr val="dk1"/>
              </a:solidFill>
              <a:effectLst/>
              <a:uFillTx/>
              <a:latin typeface="Arial"/>
            </a:endParaRPr>
          </a:p>
        </p:txBody>
      </p:sp>
      <p:sp>
        <p:nvSpPr>
          <p:cNvPr id="5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Phishing is a form of cyberattack where attackers impersonate legitimate entities to deceive individuals into providing sensitive information. Understanding the various types of phishing attacks—such as spear phishing and whaling—is crucial for detection and prevention. Educating yourself on the implications of falling victim helps maintain a secure environment.</a:t>
            </a:r>
            <a:endParaRPr lang="en-US" sz="1200" b="0" u="none" strike="noStrike">
              <a:solidFill>
                <a:srgbClr val="FFFFFF"/>
              </a:solidFill>
              <a:effectLst/>
              <a:uFillTx/>
              <a:latin typeface="OpenSymbol"/>
            </a:endParaRPr>
          </a:p>
        </p:txBody>
      </p:sp>
      <p:pic>
        <p:nvPicPr>
          <p:cNvPr id="5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Recognizing Phishing Emails</a:t>
            </a:r>
            <a:endParaRPr lang="fr-FR" sz="5200" b="0" u="none" strike="noStrike">
              <a:solidFill>
                <a:schemeClr val="dk1"/>
              </a:solidFill>
              <a:effectLst/>
              <a:uFillTx/>
              <a:latin typeface="Arial"/>
            </a:endParaRPr>
          </a:p>
        </p:txBody>
      </p:sp>
      <p:sp>
        <p:nvSpPr>
          <p:cNvPr id="54"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02</a:t>
            </a:r>
            <a:endParaRPr lang="fr-FR" sz="6000" b="0" u="none" strike="noStrike">
              <a:solidFill>
                <a:schemeClr val="dk1"/>
              </a:solidFill>
              <a:effectLst/>
              <a:uFillTx/>
              <a:latin typeface="Arial"/>
            </a:endParaRPr>
          </a:p>
        </p:txBody>
      </p:sp>
      <p:sp>
        <p:nvSpPr>
          <p:cNvPr id="55"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56"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Identifying Red Flags</a:t>
            </a:r>
            <a:endParaRPr lang="fr-FR" sz="2600" b="0" u="none" strike="noStrike">
              <a:solidFill>
                <a:schemeClr val="dk1"/>
              </a:solidFill>
              <a:effectLst/>
              <a:uFillTx/>
              <a:latin typeface="Arial"/>
            </a:endParaRPr>
          </a:p>
        </p:txBody>
      </p:sp>
      <p:sp>
        <p:nvSpPr>
          <p:cNvPr id="58"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When assessing emails for potential phishing, look for several red flags. They often include suspicious links, urgent calls to action, and generic greetings. Additionally, carefully examine the sender's email address for discrepancies. Recognizing these signals can be vital in preventing unauthorized access to your accounts.</a:t>
            </a:r>
            <a:endParaRPr lang="en-US" sz="1200" b="0" u="none" strike="noStrike">
              <a:solidFill>
                <a:srgbClr val="FFFFFF"/>
              </a:solidFill>
              <a:effectLst/>
              <a:uFillTx/>
              <a:latin typeface="OpenSymbol"/>
            </a:endParaRPr>
          </a:p>
        </p:txBody>
      </p:sp>
      <p:pic>
        <p:nvPicPr>
          <p:cNvPr id="59"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Social Engineering Tactics</a:t>
            </a:r>
            <a:endParaRPr lang="fr-FR" sz="5200" b="0" u="none" strike="noStrike">
              <a:solidFill>
                <a:schemeClr val="dk1"/>
              </a:solidFill>
              <a:effectLst/>
              <a:uFillTx/>
              <a:latin typeface="Arial"/>
            </a:endParaRPr>
          </a:p>
        </p:txBody>
      </p:sp>
      <p:sp>
        <p:nvSpPr>
          <p:cNvPr id="61"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03</a:t>
            </a:r>
            <a:endParaRPr lang="fr-FR" sz="6000" b="0" u="none" strike="noStrike">
              <a:solidFill>
                <a:schemeClr val="dk1"/>
              </a:solidFill>
              <a:effectLst/>
              <a:uFillTx/>
              <a:latin typeface="Arial"/>
            </a:endParaRPr>
          </a:p>
        </p:txBody>
      </p:sp>
      <p:sp>
        <p:nvSpPr>
          <p:cNvPr id="62"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63"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Understanding Social Engineering</a:t>
            </a:r>
            <a:endParaRPr lang="fr-FR" sz="2600" b="0" u="none" strike="noStrike">
              <a:solidFill>
                <a:schemeClr val="dk1"/>
              </a:solidFill>
              <a:effectLst/>
              <a:uFillTx/>
              <a:latin typeface="Arial"/>
            </a:endParaRPr>
          </a:p>
        </p:txBody>
      </p:sp>
      <p:sp>
        <p:nvSpPr>
          <p:cNvPr id="65"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Social engineering exploits human psychology to manipulate individuals into divulging confidential information. Attackers often employ tactics such as impersonation and urgency to deceive victims. Familiarizing yourself with common strategies—along with real-world examples—will enhance your ability to recognize and counteract these threats effectively.</a:t>
            </a:r>
            <a:endParaRPr lang="en-US" sz="1200" b="0" u="none" strike="noStrike">
              <a:solidFill>
                <a:srgbClr val="FFFFFF"/>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Understanding Social Engineering</a:t>
            </a:r>
            <a:endParaRPr lang="fr-FR" sz="2600" b="0" u="none" strike="noStrike">
              <a:solidFill>
                <a:schemeClr val="dk1"/>
              </a:solidFill>
              <a:effectLst/>
              <a:uFillTx/>
              <a:latin typeface="Arial"/>
            </a:endParaRPr>
          </a:p>
        </p:txBody>
      </p:sp>
      <p:sp>
        <p:nvSpPr>
          <p:cNvPr id="67"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Social engineering techniques are designed to manipulate individuals into disclosing confidential information. Attackers often create a sense of urgency or misrepresent themselves as trustworthy sources. By understanding these tactics—such as phishing, pretexting, and baiting—you can better defend against potential threats. Continuous education on these strategies is vital to maintaining security.</a:t>
            </a:r>
            <a:endParaRPr lang="en-US" sz="1200" b="0" u="none" strike="noStrike">
              <a:solidFill>
                <a:srgbClr val="FFFFFF"/>
              </a:solidFill>
              <a:effectLst/>
              <a:uFillTx/>
              <a:latin typeface="OpenSymbol"/>
            </a:endParaRPr>
          </a:p>
        </p:txBody>
      </p:sp>
      <p:pic>
        <p:nvPicPr>
          <p:cNvPr id="68"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581</Words>
  <Application>Microsoft Office PowerPoint</Application>
  <PresentationFormat>On-screen Show (16:9)</PresentationFormat>
  <Paragraphs>34</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Hind</vt:lpstr>
      <vt:lpstr>OpenSymbol</vt:lpstr>
      <vt:lpstr>Space Grotesk</vt:lpstr>
      <vt:lpstr>Symbol</vt:lpstr>
      <vt:lpstr>Wingdings</vt:lpstr>
      <vt:lpstr>Dark Theme by Slidesgo</vt:lpstr>
      <vt:lpstr>Slidesgo Final Pages</vt:lpstr>
      <vt:lpstr>Phishing Awareness Training</vt:lpstr>
      <vt:lpstr>Introduction</vt:lpstr>
      <vt:lpstr>Phishing Awareness Training</vt:lpstr>
      <vt:lpstr>Introduction to Phishing</vt:lpstr>
      <vt:lpstr>Recognizing Phishing Emails</vt:lpstr>
      <vt:lpstr>Identifying Red Flags</vt:lpstr>
      <vt:lpstr>Social Engineering Tactics</vt:lpstr>
      <vt:lpstr>Understanding Social Engineering</vt:lpstr>
      <vt:lpstr>Understanding Social Engineering</vt:lpstr>
      <vt:lpstr>Best Practices to Avoid Phishing</vt:lpstr>
      <vt:lpstr>Essential Tips for Email Security</vt:lpstr>
      <vt:lpstr>Engaging with Real-World Examples</vt:lpstr>
      <vt:lpstr>Examples of Phishing Incidents</vt:lpstr>
      <vt:lpstr>Interactive Quizzes and Conclusion</vt:lpstr>
      <vt:lpstr>Quiz on Phishing Recognition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Hamza</cp:lastModifiedBy>
  <cp:revision>1</cp:revision>
  <dcterms:modified xsi:type="dcterms:W3CDTF">2025-08-23T14:32:08Z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2025-08-23T13:49:41Z</dcterms:created>
  <dc:creator>Unknown Creator</dc:creator>
  <dc:description/>
  <dc:language>en-US</dc:language>
  <cp:lastModifiedBy>Unknown Creator</cp:lastModifiedBy>
  <dcterms:modified xsi:type="dcterms:W3CDTF">2025-08-23T13:49:41Z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17</vt:r8>
  </property>
</Properties>
</file>