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6"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62" d="100"/>
          <a:sy n="62"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EA3D-F088-D88B-B66B-B23BA1D30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87AD03-8F8F-90B7-119B-C1781299FC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24BFF5-972D-E7D1-5096-089F4F906F52}"/>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5" name="Footer Placeholder 4">
            <a:extLst>
              <a:ext uri="{FF2B5EF4-FFF2-40B4-BE49-F238E27FC236}">
                <a16:creationId xmlns:a16="http://schemas.microsoft.com/office/drawing/2014/main" id="{F3D16B9C-4805-6924-0199-17CB5A36C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28A57-5E11-64DD-3E93-27DFE9B66CFB}"/>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31296847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653C-2B17-DF2D-4104-910EDD8888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0EB682-E55C-7739-3315-036015249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BA18-E260-ABAC-E3DE-70D987A0B8D5}"/>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5" name="Footer Placeholder 4">
            <a:extLst>
              <a:ext uri="{FF2B5EF4-FFF2-40B4-BE49-F238E27FC236}">
                <a16:creationId xmlns:a16="http://schemas.microsoft.com/office/drawing/2014/main" id="{8FE9829C-BA39-0F61-CF39-5D8F60B50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5D7FA-17FE-C167-A34E-6D64F3D88A8A}"/>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2521091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D6525-B8C1-F5F0-272B-EAAB1EEEBD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A1AD2C-A1AC-EC35-4C2C-67646079A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78E58-A0F4-7DCB-FFEB-D9015E8221DB}"/>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5" name="Footer Placeholder 4">
            <a:extLst>
              <a:ext uri="{FF2B5EF4-FFF2-40B4-BE49-F238E27FC236}">
                <a16:creationId xmlns:a16="http://schemas.microsoft.com/office/drawing/2014/main" id="{0178441F-5330-49AC-07AD-E25C64B71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ADD34-B0DB-9EEE-680C-BC638AD51C93}"/>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26880754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7CC6-B813-17DB-9F9D-70AB65918B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892CC1-F429-4F58-6365-61CA2B85F1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ACF65-2289-FE24-5FCD-8FDCFC281FF5}"/>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5" name="Footer Placeholder 4">
            <a:extLst>
              <a:ext uri="{FF2B5EF4-FFF2-40B4-BE49-F238E27FC236}">
                <a16:creationId xmlns:a16="http://schemas.microsoft.com/office/drawing/2014/main" id="{72990661-BB5F-6D4F-30F0-BF6B19981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E52E9-66AF-F007-2E6D-EE1176B2CC47}"/>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29247933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BBA8-2695-F0B6-9385-4B51264C85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DEB51A-817B-890C-CBAE-F86571564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27E14-DA10-A5D0-CD7F-6741F128FC50}"/>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5" name="Footer Placeholder 4">
            <a:extLst>
              <a:ext uri="{FF2B5EF4-FFF2-40B4-BE49-F238E27FC236}">
                <a16:creationId xmlns:a16="http://schemas.microsoft.com/office/drawing/2014/main" id="{57EDB378-7372-7381-007E-CE18F32A4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2F58E-B01A-8D83-14ED-599162E7772F}"/>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2734742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ED0E-ED23-E721-03F1-92544EAE1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1A32E-E8DC-CE6F-3A52-0F3A6B630A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F7E759-5D8F-3EEA-1EC2-D50DCE7A2C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331DF7-B22A-CA9F-29F6-438C0541633A}"/>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6" name="Footer Placeholder 5">
            <a:extLst>
              <a:ext uri="{FF2B5EF4-FFF2-40B4-BE49-F238E27FC236}">
                <a16:creationId xmlns:a16="http://schemas.microsoft.com/office/drawing/2014/main" id="{B77799BC-3451-5CDF-790E-89DFFF306E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722687-4368-CD8E-DA3D-8A58FEBD8779}"/>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4037047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0417-5482-0C0F-1382-9FD2E43EBA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623792-02C5-2B9D-BC31-9AAC898B4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8AA908-30F6-5B47-A26E-56A8A8D30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065611-B22A-5650-BAFE-33602F41A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0E311-6DCD-415E-8397-F64B31345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08F8C8-1F80-3EEE-2B2A-ABB369859ED2}"/>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8" name="Footer Placeholder 7">
            <a:extLst>
              <a:ext uri="{FF2B5EF4-FFF2-40B4-BE49-F238E27FC236}">
                <a16:creationId xmlns:a16="http://schemas.microsoft.com/office/drawing/2014/main" id="{32F0A03E-C9DF-E5A2-8BDF-08B9AED517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30EA8-D7AD-09ED-20F3-D84C6AABF459}"/>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7901714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817F-CDA5-2C8B-7DF3-585325CD9F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65E5C7-9E65-952A-D4CE-EE7611A77011}"/>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4" name="Footer Placeholder 3">
            <a:extLst>
              <a:ext uri="{FF2B5EF4-FFF2-40B4-BE49-F238E27FC236}">
                <a16:creationId xmlns:a16="http://schemas.microsoft.com/office/drawing/2014/main" id="{1F8AC74D-CFB8-EC73-50A6-FBDE761DF5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D4F4A6-267F-43B7-6BF4-7C59A5466841}"/>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17759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BA231-0E8C-3632-4024-E5AB3807040D}"/>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3" name="Footer Placeholder 2">
            <a:extLst>
              <a:ext uri="{FF2B5EF4-FFF2-40B4-BE49-F238E27FC236}">
                <a16:creationId xmlns:a16="http://schemas.microsoft.com/office/drawing/2014/main" id="{678252C2-1DAF-0491-AC1D-CDD324486D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F76729-6E29-2E46-1958-199FA92D1588}"/>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78289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BB46-3FB7-0946-C252-B90EB20C2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9971C4-49F6-B458-0097-5EB9D440E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0AF496-6B8E-A224-7E9E-7B2A06017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CCE38A-0716-A4E5-33AE-68CE6A16FF6F}"/>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6" name="Footer Placeholder 5">
            <a:extLst>
              <a:ext uri="{FF2B5EF4-FFF2-40B4-BE49-F238E27FC236}">
                <a16:creationId xmlns:a16="http://schemas.microsoft.com/office/drawing/2014/main" id="{C5CEF8B2-71CA-9341-D3AE-1C6889A7F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F0F9D-6A10-0458-C8E8-D81496486027}"/>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39670822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CF889-9293-C548-0B70-970843C34F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E1DD00-0573-07AA-8CC0-07344610B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B95C9E-8D7E-32A3-19EE-67B57C23F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B8804-6485-5AAD-AFFE-4E6AFAE6A269}"/>
              </a:ext>
            </a:extLst>
          </p:cNvPr>
          <p:cNvSpPr>
            <a:spLocks noGrp="1"/>
          </p:cNvSpPr>
          <p:nvPr>
            <p:ph type="dt" sz="half" idx="10"/>
          </p:nvPr>
        </p:nvSpPr>
        <p:spPr/>
        <p:txBody>
          <a:bodyPr/>
          <a:lstStyle/>
          <a:p>
            <a:fld id="{19612CBA-3B74-46A5-B8DD-50A793D2C60F}" type="datetimeFigureOut">
              <a:rPr lang="en-US" smtClean="0"/>
              <a:t>6/20/2025</a:t>
            </a:fld>
            <a:endParaRPr lang="en-US"/>
          </a:p>
        </p:txBody>
      </p:sp>
      <p:sp>
        <p:nvSpPr>
          <p:cNvPr id="6" name="Footer Placeholder 5">
            <a:extLst>
              <a:ext uri="{FF2B5EF4-FFF2-40B4-BE49-F238E27FC236}">
                <a16:creationId xmlns:a16="http://schemas.microsoft.com/office/drawing/2014/main" id="{1C0E5960-F539-3A92-0F28-FB5DBE77F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0549CB-8F16-7A2B-22A3-71C0A2ED4E1B}"/>
              </a:ext>
            </a:extLst>
          </p:cNvPr>
          <p:cNvSpPr>
            <a:spLocks noGrp="1"/>
          </p:cNvSpPr>
          <p:nvPr>
            <p:ph type="sldNum" sz="quarter" idx="12"/>
          </p:nvPr>
        </p:nvSpPr>
        <p:spPr/>
        <p:txBody>
          <a:bodyPr/>
          <a:lstStyle/>
          <a:p>
            <a:fld id="{4507C463-E7CE-4BD8-9BCB-50BCCBD8FD00}" type="slidenum">
              <a:rPr lang="en-US" smtClean="0"/>
              <a:t>‹#›</a:t>
            </a:fld>
            <a:endParaRPr lang="en-US"/>
          </a:p>
        </p:txBody>
      </p:sp>
    </p:spTree>
    <p:extLst>
      <p:ext uri="{BB962C8B-B14F-4D97-AF65-F5344CB8AC3E}">
        <p14:creationId xmlns:p14="http://schemas.microsoft.com/office/powerpoint/2010/main" val="42686343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2A454-E653-2CB0-6184-B95780E62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C13E75-2AEF-241A-7D8F-E2B3B36530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30ABF-4A00-6094-8504-53D7E8624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12CBA-3B74-46A5-B8DD-50A793D2C60F}" type="datetimeFigureOut">
              <a:rPr lang="en-US" smtClean="0"/>
              <a:t>6/20/2025</a:t>
            </a:fld>
            <a:endParaRPr lang="en-US"/>
          </a:p>
        </p:txBody>
      </p:sp>
      <p:sp>
        <p:nvSpPr>
          <p:cNvPr id="5" name="Footer Placeholder 4">
            <a:extLst>
              <a:ext uri="{FF2B5EF4-FFF2-40B4-BE49-F238E27FC236}">
                <a16:creationId xmlns:a16="http://schemas.microsoft.com/office/drawing/2014/main" id="{BECFE7FE-8257-10C7-5FE4-AFD33FB55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7CD54A-F9E6-1916-4D9F-F3648A787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7C463-E7CE-4BD8-9BCB-50BCCBD8FD00}" type="slidenum">
              <a:rPr lang="en-US" smtClean="0"/>
              <a:t>‹#›</a:t>
            </a:fld>
            <a:endParaRPr lang="en-US"/>
          </a:p>
        </p:txBody>
      </p:sp>
    </p:spTree>
    <p:extLst>
      <p:ext uri="{BB962C8B-B14F-4D97-AF65-F5344CB8AC3E}">
        <p14:creationId xmlns:p14="http://schemas.microsoft.com/office/powerpoint/2010/main" val="1473222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44" name="Group 43" descr="Trees on snow covered landscape">
            <a:extLst>
              <a:ext uri="{FF2B5EF4-FFF2-40B4-BE49-F238E27FC236}">
                <a16:creationId xmlns:a16="http://schemas.microsoft.com/office/drawing/2014/main" id="{E100058B-AD75-A26A-22FD-73972A97BB78}"/>
              </a:ext>
            </a:extLst>
          </p:cNvPr>
          <p:cNvGrpSpPr/>
          <p:nvPr/>
        </p:nvGrpSpPr>
        <p:grpSpPr>
          <a:xfrm>
            <a:off x="8167607" y="139485"/>
            <a:ext cx="3828082" cy="6493788"/>
            <a:chOff x="8167607" y="139485"/>
            <a:chExt cx="3828082" cy="6493788"/>
          </a:xfrm>
          <a:blipFill dpi="0" rotWithShape="1">
            <a:blip r:embed="rId2">
              <a:extLst>
                <a:ext uri="{28A0092B-C50C-407E-A947-70E740481C1C}">
                  <a14:useLocalDpi xmlns:a14="http://schemas.microsoft.com/office/drawing/2010/main" val="0"/>
                </a:ext>
              </a:extLst>
            </a:blip>
            <a:srcRect/>
            <a:stretch>
              <a:fillRect/>
            </a:stretch>
          </a:blipFill>
        </p:grpSpPr>
        <p:sp>
          <p:nvSpPr>
            <p:cNvPr id="36" name="Rectangle 35">
              <a:extLst>
                <a:ext uri="{FF2B5EF4-FFF2-40B4-BE49-F238E27FC236}">
                  <a16:creationId xmlns:a16="http://schemas.microsoft.com/office/drawing/2014/main" id="{6F2D7118-F55B-0DBD-B2B5-559E6518168E}"/>
                </a:ext>
              </a:extLst>
            </p:cNvPr>
            <p:cNvSpPr/>
            <p:nvPr/>
          </p:nvSpPr>
          <p:spPr>
            <a:xfrm>
              <a:off x="8167607"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5BC8FD-D3DE-A265-DF00-DD84CCF6CFCA}"/>
                </a:ext>
              </a:extLst>
            </p:cNvPr>
            <p:cNvSpPr/>
            <p:nvPr/>
          </p:nvSpPr>
          <p:spPr>
            <a:xfrm>
              <a:off x="10135892"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5B5A0C-D71D-D141-B4C9-D810606885A6}"/>
                </a:ext>
              </a:extLst>
            </p:cNvPr>
            <p:cNvSpPr/>
            <p:nvPr/>
          </p:nvSpPr>
          <p:spPr>
            <a:xfrm>
              <a:off x="8167607"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1471FF-1886-7651-5D29-86F2489679A1}"/>
                </a:ext>
              </a:extLst>
            </p:cNvPr>
            <p:cNvSpPr/>
            <p:nvPr/>
          </p:nvSpPr>
          <p:spPr>
            <a:xfrm>
              <a:off x="10135892"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83190E-3D7C-36FF-8D06-B1EDD9CDB6AF}"/>
                </a:ext>
              </a:extLst>
            </p:cNvPr>
            <p:cNvSpPr/>
            <p:nvPr/>
          </p:nvSpPr>
          <p:spPr>
            <a:xfrm>
              <a:off x="8167607"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443F16-8EEF-B8D8-7EB1-F094ADF86275}"/>
                </a:ext>
              </a:extLst>
            </p:cNvPr>
            <p:cNvSpPr/>
            <p:nvPr/>
          </p:nvSpPr>
          <p:spPr>
            <a:xfrm>
              <a:off x="10135892"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78B1771-29E4-F996-F190-6E467CFC4C20}"/>
                </a:ext>
              </a:extLst>
            </p:cNvPr>
            <p:cNvSpPr/>
            <p:nvPr/>
          </p:nvSpPr>
          <p:spPr>
            <a:xfrm>
              <a:off x="8167607"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96CF378-9068-CB05-5D6B-FABA92C1BBD4}"/>
                </a:ext>
              </a:extLst>
            </p:cNvPr>
            <p:cNvSpPr/>
            <p:nvPr/>
          </p:nvSpPr>
          <p:spPr>
            <a:xfrm>
              <a:off x="10135892"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a:extLst>
              <a:ext uri="{FF2B5EF4-FFF2-40B4-BE49-F238E27FC236}">
                <a16:creationId xmlns:a16="http://schemas.microsoft.com/office/drawing/2014/main" id="{ECBF0F87-4C93-3270-7FF8-06952B9BF3C0}"/>
              </a:ext>
            </a:extLst>
          </p:cNvPr>
          <p:cNvSpPr txBox="1"/>
          <p:nvPr/>
        </p:nvSpPr>
        <p:spPr>
          <a:xfrm>
            <a:off x="588936" y="2425397"/>
            <a:ext cx="4215539" cy="1077218"/>
          </a:xfrm>
          <a:prstGeom prst="rect">
            <a:avLst/>
          </a:prstGeom>
          <a:noFill/>
        </p:spPr>
        <p:txBody>
          <a:bodyPr wrap="square" rtlCol="0">
            <a:spAutoFit/>
          </a:bodyPr>
          <a:lstStyle/>
          <a:p>
            <a:r>
              <a:rPr lang="en-US" sz="3200" dirty="0">
                <a:latin typeface="Georgia" panose="02040502050405020303" pitchFamily="18" charset="0"/>
              </a:rPr>
              <a:t>Title</a:t>
            </a:r>
          </a:p>
          <a:p>
            <a:r>
              <a:rPr lang="en-US" sz="3200" dirty="0">
                <a:latin typeface="Georgia" panose="02040502050405020303" pitchFamily="18" charset="0"/>
              </a:rPr>
              <a:t>Snow Covered Trees</a:t>
            </a:r>
          </a:p>
        </p:txBody>
      </p:sp>
    </p:spTree>
    <p:extLst>
      <p:ext uri="{BB962C8B-B14F-4D97-AF65-F5344CB8AC3E}">
        <p14:creationId xmlns:p14="http://schemas.microsoft.com/office/powerpoint/2010/main" val="1550374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fltVal val="0"/>
                                          </p:val>
                                        </p:tav>
                                        <p:tav tm="100000">
                                          <p:val>
                                            <p:strVal val="#ppt_w"/>
                                          </p:val>
                                        </p:tav>
                                      </p:tavLst>
                                    </p:anim>
                                    <p:anim calcmode="lin" valueType="num">
                                      <p:cBhvr>
                                        <p:cTn id="12" dur="500" fill="hold"/>
                                        <p:tgtEl>
                                          <p:spTgt spid="44"/>
                                        </p:tgtEl>
                                        <p:attrNameLst>
                                          <p:attrName>ppt_h</p:attrName>
                                        </p:attrNameLst>
                                      </p:cBhvr>
                                      <p:tavLst>
                                        <p:tav tm="0">
                                          <p:val>
                                            <p:fltVal val="0"/>
                                          </p:val>
                                        </p:tav>
                                        <p:tav tm="100000">
                                          <p:val>
                                            <p:strVal val="#ppt_h"/>
                                          </p:val>
                                        </p:tav>
                                      </p:tavLst>
                                    </p:anim>
                                    <p:animEffect transition="in" filter="fade">
                                      <p:cBhvr>
                                        <p:cTn id="1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rees on snow covered landscape">
            <a:extLst>
              <a:ext uri="{FF2B5EF4-FFF2-40B4-BE49-F238E27FC236}">
                <a16:creationId xmlns:a16="http://schemas.microsoft.com/office/drawing/2014/main" id="{F50A06EF-F508-271B-582B-7D3AA780D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946449"/>
          </a:xfrm>
          <a:prstGeom prst="rect">
            <a:avLst/>
          </a:prstGeom>
        </p:spPr>
      </p:pic>
      <p:sp>
        <p:nvSpPr>
          <p:cNvPr id="5" name="TextBox 4">
            <a:extLst>
              <a:ext uri="{FF2B5EF4-FFF2-40B4-BE49-F238E27FC236}">
                <a16:creationId xmlns:a16="http://schemas.microsoft.com/office/drawing/2014/main" id="{37C5FC33-93E7-7D36-B8FC-A65A9AF2793C}"/>
              </a:ext>
            </a:extLst>
          </p:cNvPr>
          <p:cNvSpPr txBox="1"/>
          <p:nvPr/>
        </p:nvSpPr>
        <p:spPr>
          <a:xfrm>
            <a:off x="1348353" y="728420"/>
            <a:ext cx="9298983" cy="461665"/>
          </a:xfrm>
          <a:prstGeom prst="rect">
            <a:avLst/>
          </a:prstGeom>
          <a:noFill/>
        </p:spPr>
        <p:txBody>
          <a:bodyPr wrap="square" rtlCol="0">
            <a:spAutoFit/>
          </a:bodyPr>
          <a:lstStyle/>
          <a:p>
            <a:r>
              <a:rPr lang="en-US" sz="2400" dirty="0">
                <a:latin typeface="Georgia" panose="02040502050405020303" pitchFamily="18" charset="0"/>
              </a:rPr>
              <a:t>Chapter 1: How Snow is made</a:t>
            </a:r>
          </a:p>
        </p:txBody>
      </p:sp>
    </p:spTree>
    <p:extLst>
      <p:ext uri="{BB962C8B-B14F-4D97-AF65-F5344CB8AC3E}">
        <p14:creationId xmlns:p14="http://schemas.microsoft.com/office/powerpoint/2010/main" val="1891184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44" name="Group 43" descr="Trees on snow covered landscape">
            <a:extLst>
              <a:ext uri="{FF2B5EF4-FFF2-40B4-BE49-F238E27FC236}">
                <a16:creationId xmlns:a16="http://schemas.microsoft.com/office/drawing/2014/main" id="{E100058B-AD75-A26A-22FD-73972A97BB78}"/>
              </a:ext>
            </a:extLst>
          </p:cNvPr>
          <p:cNvGrpSpPr/>
          <p:nvPr/>
        </p:nvGrpSpPr>
        <p:grpSpPr>
          <a:xfrm>
            <a:off x="8167607" y="139485"/>
            <a:ext cx="3828082" cy="6493788"/>
            <a:chOff x="8167607" y="139485"/>
            <a:chExt cx="3828082" cy="6493788"/>
          </a:xfrm>
          <a:blipFill dpi="0" rotWithShape="1">
            <a:blip r:embed="rId2">
              <a:extLst>
                <a:ext uri="{28A0092B-C50C-407E-A947-70E740481C1C}">
                  <a14:useLocalDpi xmlns:a14="http://schemas.microsoft.com/office/drawing/2010/main" val="0"/>
                </a:ext>
              </a:extLst>
            </a:blip>
            <a:srcRect/>
            <a:stretch>
              <a:fillRect/>
            </a:stretch>
          </a:blipFill>
        </p:grpSpPr>
        <p:sp>
          <p:nvSpPr>
            <p:cNvPr id="36" name="Rectangle 35">
              <a:extLst>
                <a:ext uri="{FF2B5EF4-FFF2-40B4-BE49-F238E27FC236}">
                  <a16:creationId xmlns:a16="http://schemas.microsoft.com/office/drawing/2014/main" id="{6F2D7118-F55B-0DBD-B2B5-559E6518168E}"/>
                </a:ext>
              </a:extLst>
            </p:cNvPr>
            <p:cNvSpPr/>
            <p:nvPr/>
          </p:nvSpPr>
          <p:spPr>
            <a:xfrm>
              <a:off x="8167607"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5BC8FD-D3DE-A265-DF00-DD84CCF6CFCA}"/>
                </a:ext>
              </a:extLst>
            </p:cNvPr>
            <p:cNvSpPr/>
            <p:nvPr/>
          </p:nvSpPr>
          <p:spPr>
            <a:xfrm>
              <a:off x="10135892"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5B5A0C-D71D-D141-B4C9-D810606885A6}"/>
                </a:ext>
              </a:extLst>
            </p:cNvPr>
            <p:cNvSpPr/>
            <p:nvPr/>
          </p:nvSpPr>
          <p:spPr>
            <a:xfrm>
              <a:off x="8167607"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1471FF-1886-7651-5D29-86F2489679A1}"/>
                </a:ext>
              </a:extLst>
            </p:cNvPr>
            <p:cNvSpPr/>
            <p:nvPr/>
          </p:nvSpPr>
          <p:spPr>
            <a:xfrm>
              <a:off x="10135892"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83190E-3D7C-36FF-8D06-B1EDD9CDB6AF}"/>
                </a:ext>
              </a:extLst>
            </p:cNvPr>
            <p:cNvSpPr/>
            <p:nvPr/>
          </p:nvSpPr>
          <p:spPr>
            <a:xfrm>
              <a:off x="8167607"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443F16-8EEF-B8D8-7EB1-F094ADF86275}"/>
                </a:ext>
              </a:extLst>
            </p:cNvPr>
            <p:cNvSpPr/>
            <p:nvPr/>
          </p:nvSpPr>
          <p:spPr>
            <a:xfrm>
              <a:off x="10135892"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78B1771-29E4-F996-F190-6E467CFC4C20}"/>
                </a:ext>
              </a:extLst>
            </p:cNvPr>
            <p:cNvSpPr/>
            <p:nvPr/>
          </p:nvSpPr>
          <p:spPr>
            <a:xfrm>
              <a:off x="8167607"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96CF378-9068-CB05-5D6B-FABA92C1BBD4}"/>
                </a:ext>
              </a:extLst>
            </p:cNvPr>
            <p:cNvSpPr/>
            <p:nvPr/>
          </p:nvSpPr>
          <p:spPr>
            <a:xfrm>
              <a:off x="10135892"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310E61B1-6252-AFF3-BB23-F342B14185E3}"/>
              </a:ext>
            </a:extLst>
          </p:cNvPr>
          <p:cNvSpPr txBox="1"/>
          <p:nvPr/>
        </p:nvSpPr>
        <p:spPr>
          <a:xfrm>
            <a:off x="759417" y="898902"/>
            <a:ext cx="5532895" cy="3477875"/>
          </a:xfrm>
          <a:prstGeom prst="rect">
            <a:avLst/>
          </a:prstGeom>
          <a:noFill/>
        </p:spPr>
        <p:txBody>
          <a:bodyPr wrap="square" rtlCol="0">
            <a:spAutoFit/>
          </a:bodyPr>
          <a:lstStyle/>
          <a:p>
            <a:r>
              <a:rPr lang="en-US" sz="2000" b="0" i="0" dirty="0">
                <a:solidFill>
                  <a:schemeClr val="accent1">
                    <a:lumMod val="75000"/>
                  </a:schemeClr>
                </a:solidFill>
                <a:effectLst/>
                <a:latin typeface="Georgia" panose="02040502050405020303" pitchFamily="18" charset="0"/>
              </a:rPr>
              <a:t>Snow-capped trees, particularly coniferous trees with their conical shapes and needle-like leaves, are a common sight in snowy landscapes and offer both aesthetic beauty and practical benefits. Snow accumulation can act as insulation, protecting tree roots from extreme temperature fluctuations and drying winds, while also replenishing soil moisture. However, heavy snow loads can also pose a risk, potentially damaging branches or even toppling trees. </a:t>
            </a:r>
            <a:endParaRPr lang="en-US" sz="2000"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1598182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 calcmode="lin" valueType="num">
                                      <p:cBhvr additive="base">
                                        <p:cTn id="7"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44" name="Group 43" descr="Trees on snow covered landscape">
            <a:extLst>
              <a:ext uri="{FF2B5EF4-FFF2-40B4-BE49-F238E27FC236}">
                <a16:creationId xmlns:a16="http://schemas.microsoft.com/office/drawing/2014/main" id="{E100058B-AD75-A26A-22FD-73972A97BB78}"/>
              </a:ext>
            </a:extLst>
          </p:cNvPr>
          <p:cNvGrpSpPr/>
          <p:nvPr/>
        </p:nvGrpSpPr>
        <p:grpSpPr>
          <a:xfrm>
            <a:off x="8167607" y="139485"/>
            <a:ext cx="3828082" cy="6493788"/>
            <a:chOff x="8167607" y="139485"/>
            <a:chExt cx="3828082" cy="6493788"/>
          </a:xfrm>
          <a:blipFill dpi="0" rotWithShape="1">
            <a:blip r:embed="rId2">
              <a:extLst>
                <a:ext uri="{28A0092B-C50C-407E-A947-70E740481C1C}">
                  <a14:useLocalDpi xmlns:a14="http://schemas.microsoft.com/office/drawing/2010/main" val="0"/>
                </a:ext>
              </a:extLst>
            </a:blip>
            <a:srcRect/>
            <a:stretch>
              <a:fillRect/>
            </a:stretch>
          </a:blipFill>
        </p:grpSpPr>
        <p:sp>
          <p:nvSpPr>
            <p:cNvPr id="36" name="Rectangle 35">
              <a:extLst>
                <a:ext uri="{FF2B5EF4-FFF2-40B4-BE49-F238E27FC236}">
                  <a16:creationId xmlns:a16="http://schemas.microsoft.com/office/drawing/2014/main" id="{6F2D7118-F55B-0DBD-B2B5-559E6518168E}"/>
                </a:ext>
              </a:extLst>
            </p:cNvPr>
            <p:cNvSpPr/>
            <p:nvPr/>
          </p:nvSpPr>
          <p:spPr>
            <a:xfrm>
              <a:off x="8167607"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5BC8FD-D3DE-A265-DF00-DD84CCF6CFCA}"/>
                </a:ext>
              </a:extLst>
            </p:cNvPr>
            <p:cNvSpPr/>
            <p:nvPr/>
          </p:nvSpPr>
          <p:spPr>
            <a:xfrm>
              <a:off x="10135892"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5B5A0C-D71D-D141-B4C9-D810606885A6}"/>
                </a:ext>
              </a:extLst>
            </p:cNvPr>
            <p:cNvSpPr/>
            <p:nvPr/>
          </p:nvSpPr>
          <p:spPr>
            <a:xfrm>
              <a:off x="8167607"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1471FF-1886-7651-5D29-86F2489679A1}"/>
                </a:ext>
              </a:extLst>
            </p:cNvPr>
            <p:cNvSpPr/>
            <p:nvPr/>
          </p:nvSpPr>
          <p:spPr>
            <a:xfrm>
              <a:off x="10135892"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83190E-3D7C-36FF-8D06-B1EDD9CDB6AF}"/>
                </a:ext>
              </a:extLst>
            </p:cNvPr>
            <p:cNvSpPr/>
            <p:nvPr/>
          </p:nvSpPr>
          <p:spPr>
            <a:xfrm>
              <a:off x="8167607"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443F16-8EEF-B8D8-7EB1-F094ADF86275}"/>
                </a:ext>
              </a:extLst>
            </p:cNvPr>
            <p:cNvSpPr/>
            <p:nvPr/>
          </p:nvSpPr>
          <p:spPr>
            <a:xfrm>
              <a:off x="10135892"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78B1771-29E4-F996-F190-6E467CFC4C20}"/>
                </a:ext>
              </a:extLst>
            </p:cNvPr>
            <p:cNvSpPr/>
            <p:nvPr/>
          </p:nvSpPr>
          <p:spPr>
            <a:xfrm>
              <a:off x="8167607"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96CF378-9068-CB05-5D6B-FABA92C1BBD4}"/>
                </a:ext>
              </a:extLst>
            </p:cNvPr>
            <p:cNvSpPr/>
            <p:nvPr/>
          </p:nvSpPr>
          <p:spPr>
            <a:xfrm>
              <a:off x="10135892"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A9A603F-0A65-D2AE-76BE-5127138AC694}"/>
              </a:ext>
            </a:extLst>
          </p:cNvPr>
          <p:cNvSpPr txBox="1"/>
          <p:nvPr/>
        </p:nvSpPr>
        <p:spPr>
          <a:xfrm>
            <a:off x="914400" y="671691"/>
            <a:ext cx="5811864" cy="5632311"/>
          </a:xfrm>
          <a:prstGeom prst="rect">
            <a:avLst/>
          </a:prstGeom>
          <a:noFill/>
        </p:spPr>
        <p:txBody>
          <a:bodyPr wrap="square" rtlCol="0">
            <a:spAutoFit/>
          </a:bodyPr>
          <a:lstStyle/>
          <a:p>
            <a:r>
              <a:rPr lang="en-US" dirty="0"/>
              <a:t>It’s Significance</a:t>
            </a:r>
          </a:p>
          <a:p>
            <a:pPr lvl="2">
              <a:buFont typeface="Arial" panose="020B0604020202020204" pitchFamily="34" charset="0"/>
              <a:buChar char="•"/>
            </a:pPr>
            <a:r>
              <a:rPr lang="en-US" b="1" i="0" dirty="0">
                <a:effectLst/>
                <a:latin typeface="Georgia" panose="02040502050405020303" pitchFamily="18" charset="0"/>
              </a:rPr>
              <a:t>insulation: </a:t>
            </a:r>
            <a:r>
              <a:rPr lang="en-US" b="0" i="0" dirty="0">
                <a:effectLst/>
                <a:latin typeface="Georgia" panose="02040502050405020303" pitchFamily="18" charset="0"/>
              </a:rPr>
              <a:t>Snow acts as a blanket, insulating the soil around tree roots and protecting them from harsh winter temperatures. </a:t>
            </a:r>
          </a:p>
          <a:p>
            <a:pPr algn="l">
              <a:buFont typeface="Arial" panose="020B0604020202020204" pitchFamily="34" charset="0"/>
              <a:buChar char="•"/>
            </a:pPr>
            <a:r>
              <a:rPr lang="en-US" b="1" i="0" dirty="0">
                <a:effectLst/>
                <a:latin typeface="Georgia" panose="02040502050405020303" pitchFamily="18" charset="0"/>
              </a:rPr>
              <a:t>Moisture Retention: </a:t>
            </a:r>
            <a:r>
              <a:rPr lang="en-US" b="0" i="0" dirty="0">
                <a:effectLst/>
                <a:latin typeface="Georgia" panose="02040502050405020303" pitchFamily="18" charset="0"/>
              </a:rPr>
              <a:t>Snowmelt provides a source of moisture for trees, replenishing soil water and supporting root health. </a:t>
            </a:r>
          </a:p>
          <a:p>
            <a:pPr algn="l">
              <a:buFont typeface="Arial" panose="020B0604020202020204" pitchFamily="34" charset="0"/>
              <a:buChar char="•"/>
            </a:pPr>
            <a:r>
              <a:rPr lang="en-US" b="1" i="0" dirty="0">
                <a:effectLst/>
                <a:latin typeface="Georgia" panose="02040502050405020303" pitchFamily="18" charset="0"/>
              </a:rPr>
              <a:t>Reduced Evaporation:</a:t>
            </a:r>
            <a:endParaRPr lang="en-US" b="0" i="0" dirty="0">
              <a:effectLst/>
              <a:latin typeface="Georgia" panose="02040502050405020303" pitchFamily="18" charset="0"/>
            </a:endParaRPr>
          </a:p>
          <a:p>
            <a:pPr algn="l" fontAlgn="ctr">
              <a:buFont typeface="Arial" panose="020B0604020202020204" pitchFamily="34" charset="0"/>
              <a:buChar char="•"/>
            </a:pPr>
            <a:r>
              <a:rPr lang="en-US" b="0" i="0" dirty="0">
                <a:effectLst/>
                <a:latin typeface="Georgia" panose="02040502050405020303" pitchFamily="18" charset="0"/>
              </a:rPr>
              <a:t>Snow cover can help to reduce evaporation from the soil surface, further conserving moisture. </a:t>
            </a:r>
          </a:p>
          <a:p>
            <a:pPr algn="l">
              <a:buFont typeface="Arial" panose="020B0604020202020204" pitchFamily="34" charset="0"/>
              <a:buChar char="•"/>
            </a:pPr>
            <a:r>
              <a:rPr lang="en-US" b="1" i="0" dirty="0">
                <a:effectLst/>
                <a:latin typeface="Georgia" panose="02040502050405020303" pitchFamily="18" charset="0"/>
              </a:rPr>
              <a:t>Wind Protection:</a:t>
            </a:r>
            <a:endParaRPr lang="en-US" b="0" i="0" dirty="0">
              <a:effectLst/>
              <a:latin typeface="Georgia" panose="02040502050405020303" pitchFamily="18" charset="0"/>
            </a:endParaRPr>
          </a:p>
          <a:p>
            <a:pPr algn="l" fontAlgn="ctr">
              <a:buFont typeface="Arial" panose="020B0604020202020204" pitchFamily="34" charset="0"/>
              <a:buChar char="•"/>
            </a:pPr>
            <a:r>
              <a:rPr lang="en-US" b="0" i="0" dirty="0">
                <a:effectLst/>
                <a:latin typeface="Georgia" panose="02040502050405020303" pitchFamily="18" charset="0"/>
              </a:rPr>
              <a:t>Trees can act as windbreaks, causing snow to accumulate on their downwind side and providing shelter for other plants. </a:t>
            </a:r>
          </a:p>
          <a:p>
            <a:pPr algn="l">
              <a:buFont typeface="Arial" panose="020B0604020202020204" pitchFamily="34" charset="0"/>
              <a:buChar char="•"/>
            </a:pPr>
            <a:r>
              <a:rPr lang="en-US" b="1" i="0" dirty="0">
                <a:effectLst/>
                <a:latin typeface="Georgia" panose="02040502050405020303" pitchFamily="18" charset="0"/>
              </a:rPr>
              <a:t>Aesthetic Value:</a:t>
            </a:r>
            <a:endParaRPr lang="en-US" b="0" i="0" dirty="0">
              <a:effectLst/>
              <a:latin typeface="Georgia" panose="02040502050405020303" pitchFamily="18" charset="0"/>
            </a:endParaRPr>
          </a:p>
          <a:p>
            <a:pPr algn="l">
              <a:buFont typeface="Arial" panose="020B0604020202020204" pitchFamily="34" charset="0"/>
              <a:buChar char="•"/>
            </a:pPr>
            <a:r>
              <a:rPr lang="en-US" b="0" i="0" dirty="0">
                <a:effectLst/>
                <a:latin typeface="Georgia" panose="02040502050405020303" pitchFamily="18" charset="0"/>
              </a:rPr>
              <a:t>Snow-covered trees create a picturesque winter landscape, often admired for their beauty and tranquility. </a:t>
            </a:r>
          </a:p>
          <a:p>
            <a:endParaRPr lang="en-US" dirty="0">
              <a:solidFill>
                <a:schemeClr val="bg2">
                  <a:lumMod val="10000"/>
                </a:schemeClr>
              </a:solidFill>
            </a:endParaRPr>
          </a:p>
        </p:txBody>
      </p:sp>
    </p:spTree>
    <p:extLst>
      <p:ext uri="{BB962C8B-B14F-4D97-AF65-F5344CB8AC3E}">
        <p14:creationId xmlns:p14="http://schemas.microsoft.com/office/powerpoint/2010/main" val="292757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2">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p:cTn id="3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2">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2">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 calcmode="lin" valueType="num">
                                      <p:cBhvr>
                                        <p:cTn id="42"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2">
                                            <p:txEl>
                                              <p:pRg st="7" end="7"/>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 calcmode="lin" valueType="num">
                                      <p:cBhvr>
                                        <p:cTn id="47"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circle(in)">
                                      <p:cBhvr>
                                        <p:cTn id="54"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44" name="Group 43" descr="Trees on snow covered landscape">
            <a:extLst>
              <a:ext uri="{FF2B5EF4-FFF2-40B4-BE49-F238E27FC236}">
                <a16:creationId xmlns:a16="http://schemas.microsoft.com/office/drawing/2014/main" id="{E100058B-AD75-A26A-22FD-73972A97BB78}"/>
              </a:ext>
            </a:extLst>
          </p:cNvPr>
          <p:cNvGrpSpPr/>
          <p:nvPr/>
        </p:nvGrpSpPr>
        <p:grpSpPr>
          <a:xfrm>
            <a:off x="8167607" y="139485"/>
            <a:ext cx="3828082" cy="6493788"/>
            <a:chOff x="8167607" y="139485"/>
            <a:chExt cx="3828082" cy="6493788"/>
          </a:xfrm>
          <a:blipFill dpi="0" rotWithShape="1">
            <a:blip r:embed="rId2">
              <a:extLst>
                <a:ext uri="{28A0092B-C50C-407E-A947-70E740481C1C}">
                  <a14:useLocalDpi xmlns:a14="http://schemas.microsoft.com/office/drawing/2010/main" val="0"/>
                </a:ext>
              </a:extLst>
            </a:blip>
            <a:srcRect/>
            <a:stretch>
              <a:fillRect/>
            </a:stretch>
          </a:blipFill>
        </p:grpSpPr>
        <p:sp>
          <p:nvSpPr>
            <p:cNvPr id="36" name="Rectangle 35">
              <a:extLst>
                <a:ext uri="{FF2B5EF4-FFF2-40B4-BE49-F238E27FC236}">
                  <a16:creationId xmlns:a16="http://schemas.microsoft.com/office/drawing/2014/main" id="{6F2D7118-F55B-0DBD-B2B5-559E6518168E}"/>
                </a:ext>
              </a:extLst>
            </p:cNvPr>
            <p:cNvSpPr/>
            <p:nvPr/>
          </p:nvSpPr>
          <p:spPr>
            <a:xfrm>
              <a:off x="8167607"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5BC8FD-D3DE-A265-DF00-DD84CCF6CFCA}"/>
                </a:ext>
              </a:extLst>
            </p:cNvPr>
            <p:cNvSpPr/>
            <p:nvPr/>
          </p:nvSpPr>
          <p:spPr>
            <a:xfrm>
              <a:off x="10135892" y="139485"/>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B5B5A0C-D71D-D141-B4C9-D810606885A6}"/>
                </a:ext>
              </a:extLst>
            </p:cNvPr>
            <p:cNvSpPr/>
            <p:nvPr/>
          </p:nvSpPr>
          <p:spPr>
            <a:xfrm>
              <a:off x="8167607"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1471FF-1886-7651-5D29-86F2489679A1}"/>
                </a:ext>
              </a:extLst>
            </p:cNvPr>
            <p:cNvSpPr/>
            <p:nvPr/>
          </p:nvSpPr>
          <p:spPr>
            <a:xfrm>
              <a:off x="10135892" y="1797803"/>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A83190E-3D7C-36FF-8D06-B1EDD9CDB6AF}"/>
                </a:ext>
              </a:extLst>
            </p:cNvPr>
            <p:cNvSpPr/>
            <p:nvPr/>
          </p:nvSpPr>
          <p:spPr>
            <a:xfrm>
              <a:off x="8167607"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443F16-8EEF-B8D8-7EB1-F094ADF86275}"/>
                </a:ext>
              </a:extLst>
            </p:cNvPr>
            <p:cNvSpPr/>
            <p:nvPr/>
          </p:nvSpPr>
          <p:spPr>
            <a:xfrm>
              <a:off x="10135892" y="3456121"/>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78B1771-29E4-F996-F190-6E467CFC4C20}"/>
                </a:ext>
              </a:extLst>
            </p:cNvPr>
            <p:cNvSpPr/>
            <p:nvPr/>
          </p:nvSpPr>
          <p:spPr>
            <a:xfrm>
              <a:off x="8167607"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96CF378-9068-CB05-5D6B-FABA92C1BBD4}"/>
                </a:ext>
              </a:extLst>
            </p:cNvPr>
            <p:cNvSpPr/>
            <p:nvPr/>
          </p:nvSpPr>
          <p:spPr>
            <a:xfrm>
              <a:off x="10135892" y="5114439"/>
              <a:ext cx="1859797" cy="151883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A9A603F-0A65-D2AE-76BE-5127138AC694}"/>
              </a:ext>
            </a:extLst>
          </p:cNvPr>
          <p:cNvSpPr txBox="1"/>
          <p:nvPr/>
        </p:nvSpPr>
        <p:spPr>
          <a:xfrm>
            <a:off x="2164596" y="1797803"/>
            <a:ext cx="4561668" cy="3785652"/>
          </a:xfrm>
          <a:prstGeom prst="rect">
            <a:avLst/>
          </a:prstGeom>
          <a:noFill/>
        </p:spPr>
        <p:txBody>
          <a:bodyPr wrap="square" rtlCol="0">
            <a:spAutoFit/>
          </a:bodyPr>
          <a:lstStyle/>
          <a:p>
            <a:r>
              <a:rPr lang="en-US" sz="2000" b="1" dirty="0">
                <a:effectLst/>
                <a:latin typeface="Georgia" panose="02040502050405020303" pitchFamily="18" charset="0"/>
              </a:rPr>
              <a:t>Benefits</a:t>
            </a:r>
          </a:p>
          <a:p>
            <a:r>
              <a:rPr lang="en-US" sz="2000" b="1" dirty="0">
                <a:effectLst/>
                <a:latin typeface="Georgia" panose="02040502050405020303" pitchFamily="18" charset="0"/>
              </a:rPr>
              <a:t>Snow-capped trees offer several benefits, acting as natural insulators to protect plants from harsh winter conditions, providing a slow and steady source of moisture as it melts, and even enriching the soil with nutrients. Additionally, the aesthetic beauty of snow-covered trees can be a positive influence on mood and mental well-being. </a:t>
            </a:r>
            <a:endParaRPr lang="en-US" sz="2000" b="1" dirty="0">
              <a:latin typeface="Georgia" panose="02040502050405020303" pitchFamily="18" charset="0"/>
            </a:endParaRPr>
          </a:p>
        </p:txBody>
      </p:sp>
    </p:spTree>
    <p:extLst>
      <p:ext uri="{BB962C8B-B14F-4D97-AF65-F5344CB8AC3E}">
        <p14:creationId xmlns:p14="http://schemas.microsoft.com/office/powerpoint/2010/main" val="3344767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ppt_x"/>
                                          </p:val>
                                        </p:tav>
                                        <p:tav tm="100000">
                                          <p:val>
                                            <p:strVal val="#ppt_x"/>
                                          </p:val>
                                        </p:tav>
                                      </p:tavLst>
                                    </p:anim>
                                    <p:anim calcmode="lin" valueType="num">
                                      <p:cBhvr additive="base">
                                        <p:cTn id="1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248</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cp:revision>
  <dcterms:created xsi:type="dcterms:W3CDTF">2025-06-21T04:49:39Z</dcterms:created>
  <dcterms:modified xsi:type="dcterms:W3CDTF">2025-06-21T05:22:11Z</dcterms:modified>
</cp:coreProperties>
</file>