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IBM Coursera advanced data science</a:t>
            </a:r>
            <a:br>
              <a:rPr lang="en-US" dirty="0" smtClean="0"/>
            </a:br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Hamza Jamshaid</a:t>
            </a:r>
          </a:p>
          <a:p>
            <a:r>
              <a:rPr lang="en-US" sz="3600" dirty="0" smtClean="0"/>
              <a:t>Human Activity Recognition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41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85674"/>
            <a:ext cx="7729728" cy="2919206"/>
          </a:xfrm>
        </p:spPr>
      </p:pic>
    </p:spTree>
    <p:extLst>
      <p:ext uri="{BB962C8B-B14F-4D97-AF65-F5344CB8AC3E}">
        <p14:creationId xmlns:p14="http://schemas.microsoft.com/office/powerpoint/2010/main" val="41807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Enhancing model with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2363724"/>
            <a:ext cx="4889863" cy="3101983"/>
          </a:xfrm>
        </p:spPr>
        <p:txBody>
          <a:bodyPr/>
          <a:lstStyle/>
          <a:p>
            <a:r>
              <a:rPr lang="en-US" dirty="0" smtClean="0"/>
              <a:t>In order to improve our results we apply normalization and PCA.</a:t>
            </a:r>
          </a:p>
          <a:p>
            <a:r>
              <a:rPr lang="en-US" dirty="0" smtClean="0"/>
              <a:t>According to the PCA plot  after 200 features the variance is more than 95%, hence we select 250 components for our PCA function.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2363724"/>
            <a:ext cx="4535424" cy="30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2536807" cy="31019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Older SVC result</a:t>
            </a:r>
          </a:p>
          <a:p>
            <a:endParaRPr lang="en-US" sz="2400" dirty="0"/>
          </a:p>
          <a:p>
            <a:r>
              <a:rPr lang="en-US" sz="2400" dirty="0" smtClean="0"/>
              <a:t>Newer SVC result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The accuracy has increased almost 1%.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8045"/>
            <a:ext cx="5020367" cy="353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2" y="3969007"/>
            <a:ext cx="3048000" cy="5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Precision, recall and f1 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513190"/>
            <a:ext cx="7729728" cy="3352444"/>
          </a:xfrm>
        </p:spPr>
      </p:pic>
    </p:spTree>
    <p:extLst>
      <p:ext uri="{BB962C8B-B14F-4D97-AF65-F5344CB8AC3E}">
        <p14:creationId xmlns:p14="http://schemas.microsoft.com/office/powerpoint/2010/main" val="39884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764" y="481367"/>
            <a:ext cx="7729728" cy="1188720"/>
          </a:xfrm>
        </p:spPr>
        <p:txBody>
          <a:bodyPr/>
          <a:lstStyle/>
          <a:p>
            <a:r>
              <a:rPr lang="en-US" dirty="0" smtClean="0"/>
              <a:t>Model definition – deep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9887" y="1907177"/>
            <a:ext cx="8027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used a sequential </a:t>
            </a:r>
            <a:r>
              <a:rPr lang="en-US" dirty="0" err="1" smtClean="0"/>
              <a:t>keras</a:t>
            </a:r>
            <a:r>
              <a:rPr lang="en-US" dirty="0" smtClean="0"/>
              <a:t> model for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model has single hidden layer and one input and output layer.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64" y="2790597"/>
            <a:ext cx="7729728" cy="1219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64" y="4140206"/>
            <a:ext cx="5802522" cy="24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is almost 95% accurate.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the same as our support vector machine algorithm.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46" y="3049769"/>
            <a:ext cx="4510770" cy="4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successfully achieved 95%,  using both conventional and deep learning algorithms.</a:t>
            </a:r>
          </a:p>
          <a:p>
            <a:r>
              <a:rPr lang="en-US" dirty="0" smtClean="0"/>
              <a:t>For deployment purposes we would deploy our model as a Smart Phone Application.</a:t>
            </a:r>
          </a:p>
          <a:p>
            <a:r>
              <a:rPr lang="en-US" dirty="0" smtClean="0"/>
              <a:t>We are looking forward to enhance our model by collecting user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/ USE CASE.</a:t>
            </a:r>
          </a:p>
          <a:p>
            <a:r>
              <a:rPr lang="en-US" dirty="0" smtClean="0"/>
              <a:t>DATA EXPLORATION.</a:t>
            </a:r>
          </a:p>
          <a:p>
            <a:r>
              <a:rPr lang="en-US" dirty="0" smtClean="0"/>
              <a:t>MODEL DEFINITION / TRAINING.</a:t>
            </a:r>
          </a:p>
          <a:p>
            <a:r>
              <a:rPr lang="en-US" dirty="0" smtClean="0"/>
              <a:t>MODEL SELECTION.</a:t>
            </a:r>
          </a:p>
          <a:p>
            <a:r>
              <a:rPr lang="en-US" dirty="0" smtClean="0"/>
              <a:t>DEEP LEARNING SOLUTION.</a:t>
            </a:r>
          </a:p>
          <a:p>
            <a:r>
              <a:rPr lang="en-US" dirty="0" smtClean="0"/>
              <a:t>MODEL EVALUATION.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10" y="285423"/>
            <a:ext cx="7729728" cy="118872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010" y="1684455"/>
            <a:ext cx="6272784" cy="4102390"/>
          </a:xfrm>
        </p:spPr>
        <p:txBody>
          <a:bodyPr>
            <a:normAutofit/>
          </a:bodyPr>
          <a:lstStyle/>
          <a:p>
            <a:r>
              <a:rPr lang="en-US" dirty="0" smtClean="0"/>
              <a:t>The data set has been published by.</a:t>
            </a:r>
          </a:p>
          <a:p>
            <a:pPr marL="457200" lvl="2" indent="0">
              <a:buNone/>
            </a:pPr>
            <a:r>
              <a:rPr lang="en-US" sz="1400" dirty="0"/>
              <a:t>1 - </a:t>
            </a:r>
            <a:r>
              <a:rPr lang="en-US" sz="1400" dirty="0" err="1"/>
              <a:t>Smartlab</a:t>
            </a:r>
            <a:r>
              <a:rPr lang="en-US" sz="1400" dirty="0"/>
              <a:t> - Non-Linear Complex Systems Laboratory</a:t>
            </a:r>
            <a:br>
              <a:rPr lang="en-US" sz="1400" dirty="0"/>
            </a:br>
            <a:r>
              <a:rPr lang="en-US" sz="1400" dirty="0"/>
              <a:t>DITEN - </a:t>
            </a:r>
            <a:r>
              <a:rPr lang="en-US" sz="1400" dirty="0" err="1"/>
              <a:t>Università</a:t>
            </a:r>
            <a:r>
              <a:rPr lang="en-US" sz="1400" dirty="0"/>
              <a:t> </a:t>
            </a:r>
            <a:r>
              <a:rPr lang="en-US" sz="1400" dirty="0" err="1"/>
              <a:t>degli</a:t>
            </a:r>
            <a:r>
              <a:rPr lang="en-US" sz="1400" dirty="0"/>
              <a:t> </a:t>
            </a:r>
            <a:r>
              <a:rPr lang="en-US" sz="1400" dirty="0" err="1"/>
              <a:t>Studi</a:t>
            </a:r>
            <a:r>
              <a:rPr lang="en-US" sz="1400" dirty="0"/>
              <a:t> di Genova, Genoa (I-16145), Italy. </a:t>
            </a:r>
            <a:br>
              <a:rPr lang="en-US" sz="1400" dirty="0"/>
            </a:br>
            <a:r>
              <a:rPr lang="en-US" sz="1400" dirty="0"/>
              <a:t>2 - </a:t>
            </a:r>
            <a:r>
              <a:rPr lang="en-US" sz="1400" dirty="0" err="1"/>
              <a:t>CETpD</a:t>
            </a:r>
            <a:r>
              <a:rPr lang="en-US" sz="1400" dirty="0"/>
              <a:t> - Technical Research Centre for Dependency Care and Autonomous </a:t>
            </a:r>
            <a:r>
              <a:rPr lang="en-US" sz="1400" dirty="0" smtClean="0"/>
              <a:t>Living.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Universitat</a:t>
            </a:r>
            <a:r>
              <a:rPr lang="en-US" sz="1400" dirty="0"/>
              <a:t> </a:t>
            </a:r>
            <a:r>
              <a:rPr lang="en-US" sz="1400" dirty="0" err="1"/>
              <a:t>Politècnica</a:t>
            </a:r>
            <a:r>
              <a:rPr lang="en-US" sz="1400" dirty="0"/>
              <a:t> de </a:t>
            </a:r>
            <a:r>
              <a:rPr lang="en-US" sz="1400" dirty="0" err="1"/>
              <a:t>Catalunya</a:t>
            </a:r>
            <a:r>
              <a:rPr lang="en-US" sz="1400" dirty="0"/>
              <a:t> (</a:t>
            </a:r>
            <a:r>
              <a:rPr lang="en-US" sz="1400" dirty="0" err="1"/>
              <a:t>BarcelonaTech</a:t>
            </a:r>
            <a:r>
              <a:rPr lang="en-US" sz="1400" dirty="0"/>
              <a:t>). </a:t>
            </a:r>
            <a:r>
              <a:rPr lang="en-US" sz="1400" dirty="0" err="1"/>
              <a:t>Vilanova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la </a:t>
            </a:r>
            <a:r>
              <a:rPr lang="en-US" sz="1400" dirty="0" err="1"/>
              <a:t>Geltrú</a:t>
            </a:r>
            <a:r>
              <a:rPr lang="en-US" sz="1400" dirty="0"/>
              <a:t> (08800), </a:t>
            </a:r>
            <a:r>
              <a:rPr lang="en-US" sz="1400" dirty="0" smtClean="0"/>
              <a:t>Spain </a:t>
            </a:r>
            <a:r>
              <a:rPr lang="en-US" sz="1400" dirty="0" err="1" smtClean="0"/>
              <a:t>activityrecognition</a:t>
            </a:r>
            <a:r>
              <a:rPr lang="en-US" sz="1400" dirty="0" smtClean="0"/>
              <a:t> </a:t>
            </a:r>
            <a:r>
              <a:rPr lang="en-US" sz="1400" dirty="0"/>
              <a:t>'@' smartlab.ws 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dirty="0" smtClean="0"/>
              <a:t>Contains </a:t>
            </a:r>
          </a:p>
          <a:p>
            <a:r>
              <a:rPr lang="en-US" dirty="0"/>
              <a:t>     </a:t>
            </a:r>
            <a:r>
              <a:rPr lang="en-US" dirty="0" smtClean="0"/>
              <a:t>10299 Instances</a:t>
            </a:r>
          </a:p>
          <a:p>
            <a:r>
              <a:rPr lang="en-US" dirty="0"/>
              <a:t>      </a:t>
            </a:r>
            <a:r>
              <a:rPr lang="en-US" dirty="0" smtClean="0"/>
              <a:t>561 Attributes</a:t>
            </a:r>
          </a:p>
          <a:p>
            <a:r>
              <a:rPr lang="en-US" dirty="0" smtClean="0"/>
              <a:t>It’s a record of 6 </a:t>
            </a:r>
            <a:r>
              <a:rPr lang="en-US" dirty="0" err="1" smtClean="0"/>
              <a:t>differet</a:t>
            </a:r>
            <a:r>
              <a:rPr lang="en-US" dirty="0" smtClean="0"/>
              <a:t> types </a:t>
            </a:r>
            <a:r>
              <a:rPr lang="en-US" dirty="0"/>
              <a:t>of activities</a:t>
            </a:r>
            <a:r>
              <a:rPr lang="en-US" dirty="0" smtClean="0"/>
              <a:t>(  walking, </a:t>
            </a:r>
            <a:r>
              <a:rPr lang="en-US" dirty="0" err="1" smtClean="0"/>
              <a:t>walking_upstairs</a:t>
            </a:r>
            <a:r>
              <a:rPr lang="en-US" dirty="0" smtClean="0"/>
              <a:t>,  </a:t>
            </a:r>
            <a:r>
              <a:rPr lang="en-US" dirty="0" err="1" smtClean="0"/>
              <a:t>walking_downstairs</a:t>
            </a:r>
            <a:r>
              <a:rPr lang="en-US" dirty="0" smtClean="0"/>
              <a:t>, sitting, standing, laying) labeled as 1,2,3,4,5 and 6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Attributes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2489484"/>
            <a:ext cx="11247119" cy="3754562"/>
          </a:xfrm>
        </p:spPr>
      </p:pic>
    </p:spTree>
    <p:extLst>
      <p:ext uri="{BB962C8B-B14F-4D97-AF65-F5344CB8AC3E}">
        <p14:creationId xmlns:p14="http://schemas.microsoft.com/office/powerpoint/2010/main" val="37162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38252"/>
            <a:ext cx="7729728" cy="4232366"/>
          </a:xfrm>
        </p:spPr>
        <p:txBody>
          <a:bodyPr>
            <a:normAutofit/>
          </a:bodyPr>
          <a:lstStyle/>
          <a:p>
            <a:r>
              <a:rPr lang="en-US" dirty="0"/>
              <a:t>The features selected for this database come from the accelerometer and </a:t>
            </a:r>
            <a:r>
              <a:rPr lang="en-US" dirty="0" smtClean="0"/>
              <a:t>gyroscope.</a:t>
            </a:r>
          </a:p>
          <a:p>
            <a:r>
              <a:rPr lang="en-US" dirty="0"/>
              <a:t>Subsequently, the body linear acceleration and angular velocity were derived in time to obtain Jerk signals (</a:t>
            </a:r>
            <a:r>
              <a:rPr lang="en-US" dirty="0" err="1"/>
              <a:t>tBodyAccJerk</a:t>
            </a:r>
            <a:r>
              <a:rPr lang="en-US" dirty="0"/>
              <a:t>-XYZ and </a:t>
            </a:r>
            <a:r>
              <a:rPr lang="en-US" dirty="0" err="1"/>
              <a:t>tBodyGyroJerk</a:t>
            </a:r>
            <a:r>
              <a:rPr lang="en-US" dirty="0"/>
              <a:t>-XYZ).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the magnitude of these three-dimensional signals were calculated using the Euclidean norm (</a:t>
            </a:r>
            <a:r>
              <a:rPr lang="en-US" dirty="0" err="1"/>
              <a:t>tBodyAccMag</a:t>
            </a:r>
            <a:r>
              <a:rPr lang="en-US" dirty="0"/>
              <a:t>, </a:t>
            </a:r>
            <a:r>
              <a:rPr lang="en-US" dirty="0" err="1"/>
              <a:t>tGravityAccMag</a:t>
            </a:r>
            <a:r>
              <a:rPr lang="en-US" dirty="0"/>
              <a:t>, </a:t>
            </a:r>
            <a:r>
              <a:rPr lang="en-US" dirty="0" err="1"/>
              <a:t>tBodyAccJerkMag</a:t>
            </a:r>
            <a:r>
              <a:rPr lang="en-US" dirty="0"/>
              <a:t>, </a:t>
            </a:r>
            <a:r>
              <a:rPr lang="en-US" dirty="0" err="1"/>
              <a:t>tBodyGyroMag</a:t>
            </a:r>
            <a:r>
              <a:rPr lang="en-US" dirty="0"/>
              <a:t>, </a:t>
            </a:r>
            <a:r>
              <a:rPr lang="en-US" dirty="0" err="1" smtClean="0"/>
              <a:t>tBodyGyroJerkMag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/>
              <a:t>Finally a Fast Fourier Transform (FFT) was applied to some of these signals producing </a:t>
            </a:r>
            <a:r>
              <a:rPr lang="en-US" dirty="0" err="1"/>
              <a:t>fBodyAcc</a:t>
            </a:r>
            <a:r>
              <a:rPr lang="en-US" dirty="0"/>
              <a:t>-XYZ, </a:t>
            </a:r>
            <a:r>
              <a:rPr lang="en-US" dirty="0" err="1"/>
              <a:t>fBodyAccJerk</a:t>
            </a:r>
            <a:r>
              <a:rPr lang="en-US" dirty="0"/>
              <a:t>-XYZ, </a:t>
            </a:r>
            <a:r>
              <a:rPr lang="en-US" dirty="0" err="1"/>
              <a:t>fBodyGyro</a:t>
            </a:r>
            <a:r>
              <a:rPr lang="en-US" dirty="0"/>
              <a:t>-XYZ, </a:t>
            </a:r>
            <a:r>
              <a:rPr lang="en-US" dirty="0" err="1"/>
              <a:t>fBodyAccJerkMag</a:t>
            </a:r>
            <a:r>
              <a:rPr lang="en-US" dirty="0"/>
              <a:t>, </a:t>
            </a:r>
            <a:r>
              <a:rPr lang="en-US" dirty="0" err="1"/>
              <a:t>fBodyGyroMag</a:t>
            </a:r>
            <a:r>
              <a:rPr lang="en-US" dirty="0"/>
              <a:t>, </a:t>
            </a:r>
            <a:r>
              <a:rPr lang="en-US" dirty="0" err="1"/>
              <a:t>fBodyGyroJerkMag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3172"/>
            <a:ext cx="7729728" cy="118872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102" y="2259222"/>
            <a:ext cx="4208852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Create a Model that would record daily and weekly activity.</a:t>
            </a:r>
          </a:p>
          <a:p>
            <a:r>
              <a:rPr lang="en-US" sz="2000" dirty="0" smtClean="0"/>
              <a:t>Classify that activity and help user learn about his routine.</a:t>
            </a:r>
          </a:p>
          <a:p>
            <a:r>
              <a:rPr lang="en-US" sz="2000" dirty="0" smtClean="0"/>
              <a:t>This could help people with health issues and people who don’t get much exercise.</a:t>
            </a:r>
          </a:p>
          <a:p>
            <a:r>
              <a:rPr lang="en-US" sz="2000" dirty="0" smtClean="0"/>
              <a:t>Also it would be a reliable and easy way to keep track and monitor one own routine.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42" y="1692096"/>
            <a:ext cx="1065079" cy="10650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09" y="1551038"/>
            <a:ext cx="1410983" cy="1116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12" y="1789610"/>
            <a:ext cx="701451" cy="70145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381101" y="2667147"/>
            <a:ext cx="870470" cy="117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flipH="1">
            <a:off x="7360187" y="2491061"/>
            <a:ext cx="57251" cy="123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524206" y="2757175"/>
            <a:ext cx="941476" cy="108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00" y="3949839"/>
            <a:ext cx="1958173" cy="11313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46" y="1692096"/>
            <a:ext cx="1528354" cy="152835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3"/>
          </p:cNvCxnSpPr>
          <p:nvPr/>
        </p:nvCxnSpPr>
        <p:spPr>
          <a:xfrm flipV="1">
            <a:off x="8339273" y="3220450"/>
            <a:ext cx="1274990" cy="129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47" y="2310166"/>
            <a:ext cx="9092706" cy="4417205"/>
          </a:xfrm>
        </p:spPr>
      </p:pic>
    </p:spTree>
    <p:extLst>
      <p:ext uri="{BB962C8B-B14F-4D97-AF65-F5344CB8AC3E}">
        <p14:creationId xmlns:p14="http://schemas.microsoft.com/office/powerpoint/2010/main" val="7022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definition – using </a:t>
            </a:r>
            <a:r>
              <a:rPr lang="en-US" dirty="0" err="1" smtClean="0"/>
              <a:t>scikit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4929" y="2400512"/>
            <a:ext cx="1867988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58937" y="2328667"/>
            <a:ext cx="26452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Scaling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80752" y="2328668"/>
            <a:ext cx="2645228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PCA n-components 220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432917" y="2785867"/>
            <a:ext cx="1126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7204165" y="2785867"/>
            <a:ext cx="776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367412" y="3739456"/>
            <a:ext cx="18719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2"/>
            <a:endCxn id="26" idx="0"/>
          </p:cNvCxnSpPr>
          <p:nvPr/>
        </p:nvCxnSpPr>
        <p:spPr>
          <a:xfrm>
            <a:off x="9303366" y="3243067"/>
            <a:ext cx="0" cy="4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367412" y="5150245"/>
            <a:ext cx="18719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Evaluation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6" idx="2"/>
            <a:endCxn id="44" idx="0"/>
          </p:cNvCxnSpPr>
          <p:nvPr/>
        </p:nvCxnSpPr>
        <p:spPr>
          <a:xfrm>
            <a:off x="9303366" y="4653856"/>
            <a:ext cx="0" cy="49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3686338" cy="3101983"/>
          </a:xfrm>
        </p:spPr>
        <p:txBody>
          <a:bodyPr/>
          <a:lstStyle/>
          <a:p>
            <a:r>
              <a:rPr lang="en-US" dirty="0" smtClean="0"/>
              <a:t>We use the </a:t>
            </a:r>
            <a:r>
              <a:rPr lang="en-US" dirty="0" err="1" smtClean="0"/>
              <a:t>X_train</a:t>
            </a:r>
            <a:r>
              <a:rPr lang="en-US" dirty="0" smtClean="0"/>
              <a:t> and y-train files to train the data</a:t>
            </a:r>
          </a:p>
          <a:p>
            <a:r>
              <a:rPr lang="en-US" dirty="0" smtClean="0"/>
              <a:t>We apply feature normalization and PCA to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8044"/>
            <a:ext cx="3531326" cy="606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29380"/>
            <a:ext cx="4289395" cy="12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499</TotalTime>
  <Words>398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IBM Coursera advanced data science capstone project</vt:lpstr>
      <vt:lpstr>Outlines</vt:lpstr>
      <vt:lpstr>DATASET</vt:lpstr>
      <vt:lpstr>dataset - Attributes</vt:lpstr>
      <vt:lpstr>Dataset information</vt:lpstr>
      <vt:lpstr>Use case</vt:lpstr>
      <vt:lpstr>Data exploration</vt:lpstr>
      <vt:lpstr>Model definition – using scikit</vt:lpstr>
      <vt:lpstr>Model training</vt:lpstr>
      <vt:lpstr>Model Results</vt:lpstr>
      <vt:lpstr>Enhancing model with PCA</vt:lpstr>
      <vt:lpstr>Improvement</vt:lpstr>
      <vt:lpstr>Precision, recall and f1 score</vt:lpstr>
      <vt:lpstr>Model definition – deep learning</vt:lpstr>
      <vt:lpstr>Results of deep learning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capstone project</dc:title>
  <dc:creator>hamza jamshaid</dc:creator>
  <cp:lastModifiedBy>hamza jamshaid</cp:lastModifiedBy>
  <cp:revision>13</cp:revision>
  <dcterms:created xsi:type="dcterms:W3CDTF">2019-06-13T04:38:27Z</dcterms:created>
  <dcterms:modified xsi:type="dcterms:W3CDTF">2019-06-13T17:57:54Z</dcterms:modified>
</cp:coreProperties>
</file>