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data visualization -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7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175657"/>
            <a:ext cx="6135013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Unlabeled data problem</a:t>
            </a:r>
          </a:p>
          <a:p>
            <a:endParaRPr lang="en-US" sz="3200" b="1" dirty="0"/>
          </a:p>
          <a:p>
            <a:r>
              <a:rPr lang="en-US" sz="2400" dirty="0" smtClean="0"/>
              <a:t>Since the data is unlabeled we have to </a:t>
            </a:r>
          </a:p>
          <a:p>
            <a:r>
              <a:rPr lang="en-US" sz="2400" dirty="0" smtClean="0"/>
              <a:t>decide on optimal number of grouping </a:t>
            </a:r>
          </a:p>
          <a:p>
            <a:r>
              <a:rPr lang="en-US" sz="2400" dirty="0" smtClean="0"/>
              <a:t>of clusters</a:t>
            </a:r>
          </a:p>
          <a:p>
            <a:endParaRPr lang="en-US" sz="2400" dirty="0"/>
          </a:p>
          <a:p>
            <a:r>
              <a:rPr lang="en-US" sz="2400" dirty="0" smtClean="0"/>
              <a:t>We decide on 4 clusters.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65" y="2965269"/>
            <a:ext cx="4291390" cy="29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9062" y="404948"/>
            <a:ext cx="7231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K-Means TSNE top vs. UMAP bottom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0" y="989723"/>
            <a:ext cx="5151806" cy="3412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166" y="2873828"/>
            <a:ext cx="5615383" cy="34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6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7097" y="1031966"/>
            <a:ext cx="792556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Conclusion</a:t>
            </a:r>
          </a:p>
          <a:p>
            <a:endParaRPr lang="en-US" sz="3200" dirty="0" smtClean="0"/>
          </a:p>
          <a:p>
            <a:r>
              <a:rPr lang="en-US" sz="2400" dirty="0" smtClean="0"/>
              <a:t>The results of UMAP are again more clear than TSNE.</a:t>
            </a:r>
          </a:p>
          <a:p>
            <a:r>
              <a:rPr lang="en-US" sz="2400" dirty="0" smtClean="0"/>
              <a:t>However results are still more dependent on the 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election of a label column.</a:t>
            </a:r>
          </a:p>
        </p:txBody>
      </p:sp>
    </p:spTree>
    <p:extLst>
      <p:ext uri="{BB962C8B-B14F-4D97-AF65-F5344CB8AC3E}">
        <p14:creationId xmlns:p14="http://schemas.microsoft.com/office/powerpoint/2010/main" val="274656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5211" y="927463"/>
            <a:ext cx="794221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Cluster Analysis</a:t>
            </a:r>
          </a:p>
          <a:p>
            <a:endParaRPr lang="en-US" sz="2400" dirty="0"/>
          </a:p>
          <a:p>
            <a:r>
              <a:rPr lang="en-US" b="1" dirty="0"/>
              <a:t>Cluster analysis</a:t>
            </a:r>
            <a:r>
              <a:rPr lang="en-US" dirty="0"/>
              <a:t> or </a:t>
            </a:r>
            <a:r>
              <a:rPr lang="en-US" b="1" dirty="0"/>
              <a:t>clustering</a:t>
            </a:r>
            <a:r>
              <a:rPr lang="en-US" dirty="0"/>
              <a:t> is the task of grouping a set of objects in such a way that objects in the same group (called a </a:t>
            </a:r>
            <a:r>
              <a:rPr lang="en-US" b="1" dirty="0"/>
              <a:t>cluster</a:t>
            </a:r>
            <a:r>
              <a:rPr lang="en-US" dirty="0"/>
              <a:t>) are more similar (in some sense) to each other than to those in other groups (clusters).</a:t>
            </a:r>
          </a:p>
        </p:txBody>
      </p:sp>
    </p:spTree>
    <p:extLst>
      <p:ext uri="{BB962C8B-B14F-4D97-AF65-F5344CB8AC3E}">
        <p14:creationId xmlns:p14="http://schemas.microsoft.com/office/powerpoint/2010/main" val="115078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8720" y="1162594"/>
            <a:ext cx="6688049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Dimensionality Reduction</a:t>
            </a:r>
          </a:p>
          <a:p>
            <a:endParaRPr lang="en-US" sz="2400" b="1" dirty="0"/>
          </a:p>
          <a:p>
            <a:r>
              <a:rPr lang="en-US" sz="2400" dirty="0"/>
              <a:t>useful to </a:t>
            </a:r>
            <a:r>
              <a:rPr lang="en-US" sz="2400" b="1" dirty="0"/>
              <a:t>reduce</a:t>
            </a:r>
            <a:r>
              <a:rPr lang="en-US" sz="2400" dirty="0"/>
              <a:t> the </a:t>
            </a:r>
            <a:r>
              <a:rPr lang="en-US" sz="2400" b="1" dirty="0"/>
              <a:t>dimensionality</a:t>
            </a:r>
            <a:r>
              <a:rPr lang="en-US" sz="2400" dirty="0"/>
              <a:t> by </a:t>
            </a:r>
            <a:endParaRPr lang="en-US" sz="2400" dirty="0" smtClean="0"/>
          </a:p>
          <a:p>
            <a:r>
              <a:rPr lang="en-US" sz="2400" dirty="0" smtClean="0"/>
              <a:t>projecting </a:t>
            </a:r>
            <a:r>
              <a:rPr lang="en-US" sz="2400" dirty="0"/>
              <a:t>the data to a lower dimensional </a:t>
            </a:r>
            <a:endParaRPr lang="en-US" sz="2400" dirty="0" smtClean="0"/>
          </a:p>
          <a:p>
            <a:r>
              <a:rPr lang="en-US" sz="2400" dirty="0" smtClean="0"/>
              <a:t>subspace </a:t>
            </a:r>
            <a:r>
              <a:rPr lang="en-US" sz="2400" dirty="0"/>
              <a:t>which captures the “essence” of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data</a:t>
            </a:r>
            <a:r>
              <a:rPr lang="en-US" sz="2400" dirty="0" smtClean="0"/>
              <a:t>. Few algorithms are.</a:t>
            </a:r>
          </a:p>
          <a:p>
            <a:endParaRPr lang="en-US" sz="2400" dirty="0"/>
          </a:p>
          <a:p>
            <a:r>
              <a:rPr lang="en-US" sz="2400" b="1" dirty="0" smtClean="0"/>
              <a:t>PCA</a:t>
            </a:r>
          </a:p>
          <a:p>
            <a:r>
              <a:rPr lang="en-US" sz="2400" b="1" dirty="0" smtClean="0"/>
              <a:t>TSNE</a:t>
            </a:r>
          </a:p>
          <a:p>
            <a:r>
              <a:rPr lang="en-US" sz="2400" b="1" dirty="0" smtClean="0"/>
              <a:t>UMAP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117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8720" y="1162594"/>
            <a:ext cx="83391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Design Approach</a:t>
            </a:r>
          </a:p>
          <a:p>
            <a:endParaRPr lang="en-US" sz="2400" b="1" dirty="0"/>
          </a:p>
          <a:p>
            <a:r>
              <a:rPr lang="en-US" sz="2400" dirty="0" smtClean="0"/>
              <a:t>We compare the results of both visuals TSNE and UMAP</a:t>
            </a:r>
          </a:p>
          <a:p>
            <a:r>
              <a:rPr lang="en-US" sz="2400" dirty="0" smtClean="0"/>
              <a:t>For each of the datasets.</a:t>
            </a:r>
          </a:p>
          <a:p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Load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Convert into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Reduce dimensionality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Apply clustering algorithms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264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8720" y="1162594"/>
            <a:ext cx="806502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Mnist_Signs</a:t>
            </a:r>
            <a:endParaRPr lang="en-US" sz="3200" b="1" dirty="0" smtClean="0"/>
          </a:p>
          <a:p>
            <a:endParaRPr lang="en-US" sz="2400" b="1" dirty="0"/>
          </a:p>
          <a:p>
            <a:r>
              <a:rPr lang="en-US" sz="2400" dirty="0" smtClean="0"/>
              <a:t>The dataset has 784 data rows and single target row.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975495"/>
            <a:ext cx="7390939" cy="201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3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0686" y="313508"/>
            <a:ext cx="7510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K-Means( TSNE-top vs UMAP-bottom)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898283"/>
            <a:ext cx="5643155" cy="36214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354" y="2709016"/>
            <a:ext cx="5737957" cy="372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5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5211" y="1058091"/>
            <a:ext cx="78951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Conclusion</a:t>
            </a:r>
          </a:p>
          <a:p>
            <a:endParaRPr lang="en-US" sz="2800" dirty="0" smtClean="0"/>
          </a:p>
          <a:p>
            <a:r>
              <a:rPr lang="en-US" sz="2400" dirty="0" smtClean="0"/>
              <a:t>The UMAP dimensions have very clear distance and</a:t>
            </a:r>
          </a:p>
          <a:p>
            <a:r>
              <a:rPr lang="en-US" sz="2400" dirty="0" smtClean="0"/>
              <a:t>The regional clusters are very distinct. This indicates </a:t>
            </a:r>
          </a:p>
          <a:p>
            <a:r>
              <a:rPr lang="en-US" sz="2400" dirty="0" smtClean="0"/>
              <a:t>That for this dataset the selection of dimensionality </a:t>
            </a:r>
          </a:p>
          <a:p>
            <a:r>
              <a:rPr lang="en-US" sz="2400" dirty="0" smtClean="0"/>
              <a:t>Reduction makes a huge difference when we </a:t>
            </a:r>
          </a:p>
          <a:p>
            <a:r>
              <a:rPr lang="en-US" sz="2400" dirty="0" smtClean="0"/>
              <a:t>Cluster the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04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8720" y="1162594"/>
            <a:ext cx="550182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Customers</a:t>
            </a:r>
          </a:p>
          <a:p>
            <a:endParaRPr lang="en-US" sz="2400" b="1" dirty="0"/>
          </a:p>
          <a:p>
            <a:r>
              <a:rPr lang="en-US" sz="2400" dirty="0" smtClean="0"/>
              <a:t>The dataset has 19 columns but no </a:t>
            </a:r>
          </a:p>
          <a:p>
            <a:r>
              <a:rPr lang="en-US" sz="2400" dirty="0" smtClean="0"/>
              <a:t>Label/feature column.</a:t>
            </a:r>
          </a:p>
          <a:p>
            <a:r>
              <a:rPr lang="en-US" sz="2400" dirty="0" smtClean="0"/>
              <a:t>Also many columns are object type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eaning strings, this is where we will</a:t>
            </a:r>
          </a:p>
          <a:p>
            <a:r>
              <a:rPr lang="en-US" sz="2400" dirty="0" smtClean="0"/>
              <a:t>Use encoding to convert it into </a:t>
            </a:r>
          </a:p>
          <a:p>
            <a:r>
              <a:rPr lang="en-US" sz="2400" dirty="0" smtClean="0"/>
              <a:t>Numerical data 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324" y="1162594"/>
            <a:ext cx="3166481" cy="47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2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9531" y="1175657"/>
            <a:ext cx="878317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Data Pre-Processing</a:t>
            </a:r>
          </a:p>
          <a:p>
            <a:endParaRPr lang="en-US" sz="3200" b="1" dirty="0" smtClean="0"/>
          </a:p>
          <a:p>
            <a:r>
              <a:rPr lang="en-US" sz="2400" dirty="0" smtClean="0"/>
              <a:t>Data preprocessing is an important part of </a:t>
            </a:r>
          </a:p>
          <a:p>
            <a:r>
              <a:rPr lang="en-US" sz="2400" dirty="0" smtClean="0"/>
              <a:t>data visualization information visualization in many graphs</a:t>
            </a:r>
          </a:p>
          <a:p>
            <a:r>
              <a:rPr lang="en-US" sz="2400" dirty="0" smtClean="0"/>
              <a:t>Requires data in numerical form.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19" y="3587007"/>
            <a:ext cx="4817752" cy="232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95" y="3587007"/>
            <a:ext cx="4907865" cy="232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6029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</TotalTime>
  <Words>286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</dc:title>
  <dc:creator>hamza jamshaid</dc:creator>
  <cp:lastModifiedBy>hamza jamshaid</cp:lastModifiedBy>
  <cp:revision>8</cp:revision>
  <dcterms:created xsi:type="dcterms:W3CDTF">2020-08-06T10:32:44Z</dcterms:created>
  <dcterms:modified xsi:type="dcterms:W3CDTF">2020-08-06T11:50:37Z</dcterms:modified>
</cp:coreProperties>
</file>