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f6cb7293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f6cb7293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f6cb7293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f6cb7293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f6cb7293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f6cb7293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f6cb7293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f6cb7293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f6cb7293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2f6cb7293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f6cb7293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f6cb7293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f6cb7293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f6cb7293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f6cb7293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f6cb7293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2f6cb7293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2f6cb7293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f6cb7293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f6cb7293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f6cb729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f6cb729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f6cb7293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f6cb7293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f6cb7293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f6cb7293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ffa4b0cd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ffa4b0cd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2ffa4b0cd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2ffa4b0cd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ffa4b0cd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ffa4b0cd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f6cb729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f6cb729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ffa4b0cd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ffa4b0cd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f6cb729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f6cb729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f6cb7293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f6cb7293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f6cb7293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f6cb7293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f6cb7293c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f6cb7293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f6cb7293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f6cb7293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i="1" lang="en"/>
              <a:t>UML Diagram Explanation</a:t>
            </a:r>
            <a:endParaRPr b="1" i="1"/>
          </a:p>
        </p:txBody>
      </p:sp>
      <p:sp>
        <p:nvSpPr>
          <p:cNvPr id="55" name="Google Shape;55;p13"/>
          <p:cNvSpPr txBox="1"/>
          <p:nvPr>
            <p:ph idx="1" type="subTitle"/>
          </p:nvPr>
        </p:nvSpPr>
        <p:spPr>
          <a:xfrm>
            <a:off x="311700" y="3245650"/>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05"/>
              <a:buNone/>
            </a:pPr>
            <a:r>
              <a:rPr b="1" lang="en" sz="2140" u="sng">
                <a:solidFill>
                  <a:schemeClr val="dk1"/>
                </a:solidFill>
              </a:rPr>
              <a:t>Service: Oladoc</a:t>
            </a:r>
            <a:endParaRPr b="1" sz="2140" u="sng">
              <a:solidFill>
                <a:schemeClr val="dk1"/>
              </a:solidFill>
            </a:endParaRPr>
          </a:p>
          <a:p>
            <a:pPr indent="0" lvl="0" marL="0" rtl="0" algn="ctr">
              <a:lnSpc>
                <a:spcPct val="80000"/>
              </a:lnSpc>
              <a:spcBef>
                <a:spcPts val="0"/>
              </a:spcBef>
              <a:spcAft>
                <a:spcPts val="0"/>
              </a:spcAft>
              <a:buSzPts val="605"/>
              <a:buNone/>
            </a:pPr>
            <a:r>
              <a:rPr b="1" lang="en" sz="2140" u="sng">
                <a:solidFill>
                  <a:schemeClr val="dk1"/>
                </a:solidFill>
              </a:rPr>
              <a:t>Name : Hamza Aamer.</a:t>
            </a:r>
            <a:endParaRPr b="1" sz="2140" u="sng">
              <a:solidFill>
                <a:schemeClr val="dk1"/>
              </a:solidFill>
            </a:endParaRPr>
          </a:p>
          <a:p>
            <a:pPr indent="0" lvl="0" marL="0" rtl="0" algn="ctr">
              <a:lnSpc>
                <a:spcPct val="80000"/>
              </a:lnSpc>
              <a:spcBef>
                <a:spcPts val="0"/>
              </a:spcBef>
              <a:spcAft>
                <a:spcPts val="0"/>
              </a:spcAft>
              <a:buSzPts val="605"/>
              <a:buNone/>
            </a:pPr>
            <a:r>
              <a:rPr b="1" lang="en" sz="2140" u="sng">
                <a:solidFill>
                  <a:schemeClr val="dk1"/>
                </a:solidFill>
              </a:rPr>
              <a:t>Roll No : 21i-0415</a:t>
            </a:r>
            <a:endParaRPr b="1" sz="2140" u="sng">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1700" y="438500"/>
            <a:ext cx="5396400" cy="4130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The class further acts as a parent class to multiple other classes.</a:t>
            </a:r>
            <a:endParaRPr/>
          </a:p>
          <a:p>
            <a:pPr indent="-325755" lvl="0" marL="457200" rtl="0" algn="l">
              <a:spcBef>
                <a:spcPts val="0"/>
              </a:spcBef>
              <a:spcAft>
                <a:spcPts val="0"/>
              </a:spcAft>
              <a:buSzPct val="100000"/>
              <a:buChar char="●"/>
            </a:pPr>
            <a:r>
              <a:rPr lang="en"/>
              <a:t>The Different classes that have an aggregation based relationship with the doctor class include:</a:t>
            </a:r>
            <a:endParaRPr/>
          </a:p>
          <a:p>
            <a:pPr indent="-304165" lvl="1" marL="914400" rtl="0" algn="l">
              <a:spcBef>
                <a:spcPts val="0"/>
              </a:spcBef>
              <a:spcAft>
                <a:spcPts val="0"/>
              </a:spcAft>
              <a:buSzPct val="100000"/>
              <a:buChar char="○"/>
            </a:pPr>
            <a:r>
              <a:rPr lang="en"/>
              <a:t>Appointment</a:t>
            </a:r>
            <a:endParaRPr/>
          </a:p>
          <a:p>
            <a:pPr indent="-304165" lvl="1" marL="914400" rtl="0" algn="l">
              <a:spcBef>
                <a:spcPts val="0"/>
              </a:spcBef>
              <a:spcAft>
                <a:spcPts val="0"/>
              </a:spcAft>
              <a:buSzPct val="100000"/>
              <a:buChar char="○"/>
            </a:pPr>
            <a:r>
              <a:rPr lang="en"/>
              <a:t>Charges</a:t>
            </a:r>
            <a:endParaRPr/>
          </a:p>
          <a:p>
            <a:pPr indent="-304165" lvl="1" marL="914400" rtl="0" algn="l">
              <a:spcBef>
                <a:spcPts val="0"/>
              </a:spcBef>
              <a:spcAft>
                <a:spcPts val="0"/>
              </a:spcAft>
              <a:buSzPct val="100000"/>
              <a:buChar char="○"/>
            </a:pPr>
            <a:r>
              <a:rPr lang="en"/>
              <a:t>Availability.</a:t>
            </a:r>
            <a:endParaRPr/>
          </a:p>
          <a:p>
            <a:pPr indent="-325755" lvl="0" marL="457200" rtl="0" algn="l">
              <a:spcBef>
                <a:spcPts val="0"/>
              </a:spcBef>
              <a:spcAft>
                <a:spcPts val="0"/>
              </a:spcAft>
              <a:buSzPct val="100000"/>
              <a:buChar char="●"/>
            </a:pPr>
            <a:r>
              <a:rPr lang="en"/>
              <a:t>Since most of the functionality here is implemented in real time through the user interface, there is no need for the CNIC method to be implemented in this class except when viewing a specific patient’s data.</a:t>
            </a:r>
            <a:endParaRPr/>
          </a:p>
          <a:p>
            <a:pPr indent="-325755" lvl="0" marL="457200" rtl="0" algn="l">
              <a:spcBef>
                <a:spcPts val="0"/>
              </a:spcBef>
              <a:spcAft>
                <a:spcPts val="0"/>
              </a:spcAft>
              <a:buSzPct val="100000"/>
              <a:buChar char="●"/>
            </a:pPr>
            <a:r>
              <a:rPr lang="en"/>
              <a:t>This class has multiple children including the following:</a:t>
            </a:r>
            <a:endParaRPr/>
          </a:p>
          <a:p>
            <a:pPr indent="-304165" lvl="1" marL="914400" rtl="0" algn="l">
              <a:spcBef>
                <a:spcPts val="0"/>
              </a:spcBef>
              <a:spcAft>
                <a:spcPts val="0"/>
              </a:spcAft>
              <a:buSzPct val="100000"/>
              <a:buChar char="○"/>
            </a:pPr>
            <a:r>
              <a:rPr lang="en"/>
              <a:t>Appointment</a:t>
            </a:r>
            <a:endParaRPr/>
          </a:p>
          <a:p>
            <a:pPr indent="-304165" lvl="1" marL="914400" rtl="0" algn="l">
              <a:spcBef>
                <a:spcPts val="0"/>
              </a:spcBef>
              <a:spcAft>
                <a:spcPts val="0"/>
              </a:spcAft>
              <a:buSzPct val="100000"/>
              <a:buChar char="○"/>
            </a:pPr>
            <a:r>
              <a:rPr lang="en"/>
              <a:t>Charges</a:t>
            </a:r>
            <a:endParaRPr/>
          </a:p>
          <a:p>
            <a:pPr indent="-304165" lvl="1" marL="914400" rtl="0" algn="l">
              <a:spcBef>
                <a:spcPts val="0"/>
              </a:spcBef>
              <a:spcAft>
                <a:spcPts val="0"/>
              </a:spcAft>
              <a:buSzPct val="100000"/>
              <a:buChar char="○"/>
            </a:pPr>
            <a:r>
              <a:rPr lang="en"/>
              <a:t>Availability</a:t>
            </a:r>
            <a:endParaRPr/>
          </a:p>
          <a:p>
            <a:pPr indent="-304165" lvl="1" marL="914400" rtl="0" algn="l">
              <a:spcBef>
                <a:spcPts val="0"/>
              </a:spcBef>
              <a:spcAft>
                <a:spcPts val="0"/>
              </a:spcAft>
              <a:buSzPct val="100000"/>
              <a:buChar char="○"/>
            </a:pPr>
            <a:r>
              <a:rPr lang="en"/>
              <a:t>Time</a:t>
            </a:r>
            <a:endParaRPr/>
          </a:p>
          <a:p>
            <a:pPr indent="-304165" lvl="1" marL="914400" rtl="0" algn="l">
              <a:spcBef>
                <a:spcPts val="0"/>
              </a:spcBef>
              <a:spcAft>
                <a:spcPts val="0"/>
              </a:spcAft>
              <a:buSzPct val="100000"/>
              <a:buChar char="○"/>
            </a:pPr>
            <a:r>
              <a:rPr lang="en"/>
              <a:t>Payment Gateway</a:t>
            </a:r>
            <a:endParaRPr/>
          </a:p>
        </p:txBody>
      </p:sp>
      <p:pic>
        <p:nvPicPr>
          <p:cNvPr id="112" name="Google Shape;112;p22"/>
          <p:cNvPicPr preferRelativeResize="0"/>
          <p:nvPr/>
        </p:nvPicPr>
        <p:blipFill>
          <a:blip r:embed="rId3">
            <a:alphaModFix/>
          </a:blip>
          <a:stretch>
            <a:fillRect/>
          </a:stretch>
        </p:blipFill>
        <p:spPr>
          <a:xfrm>
            <a:off x="5876000" y="878113"/>
            <a:ext cx="3131101" cy="33872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idx="1" type="body"/>
          </p:nvPr>
        </p:nvSpPr>
        <p:spPr>
          <a:xfrm>
            <a:off x="311700" y="886775"/>
            <a:ext cx="5396400" cy="4130400"/>
          </a:xfrm>
          <a:prstGeom prst="rect">
            <a:avLst/>
          </a:prstGeom>
        </p:spPr>
        <p:txBody>
          <a:bodyPr anchorCtr="0" anchor="t" bIns="91425" lIns="91425" spcFirstLastPara="1" rIns="91425" wrap="square" tIns="91425">
            <a:normAutofit fontScale="85000"/>
          </a:bodyPr>
          <a:lstStyle/>
          <a:p>
            <a:pPr indent="-325755" lvl="0" marL="457200" rtl="0" algn="l">
              <a:spcBef>
                <a:spcPts val="0"/>
              </a:spcBef>
              <a:spcAft>
                <a:spcPts val="0"/>
              </a:spcAft>
              <a:buSzPct val="100000"/>
              <a:buChar char="●"/>
            </a:pPr>
            <a:r>
              <a:rPr lang="en"/>
              <a:t>This class is the child class of Oladoc with the relation Composition.</a:t>
            </a:r>
            <a:endParaRPr/>
          </a:p>
          <a:p>
            <a:pPr indent="-325755" lvl="0" marL="457200" rtl="0" algn="l">
              <a:spcBef>
                <a:spcPts val="0"/>
              </a:spcBef>
              <a:spcAft>
                <a:spcPts val="0"/>
              </a:spcAft>
              <a:buSzPct val="100000"/>
              <a:buChar char="●"/>
            </a:pPr>
            <a:r>
              <a:rPr lang="en"/>
              <a:t>This class contains all the personal information of the patient including its login credentials and its Balance.</a:t>
            </a:r>
            <a:endParaRPr/>
          </a:p>
          <a:p>
            <a:pPr indent="-325755" lvl="0" marL="457200" rtl="0" algn="l">
              <a:spcBef>
                <a:spcPts val="0"/>
              </a:spcBef>
              <a:spcAft>
                <a:spcPts val="0"/>
              </a:spcAft>
              <a:buSzPct val="100000"/>
              <a:buChar char="●"/>
            </a:pPr>
            <a:r>
              <a:rPr lang="en"/>
              <a:t>The Balance in this class is updated in real time and the starting balance is set to 3500, a payment gateway is also provided which further help in </a:t>
            </a:r>
            <a:r>
              <a:rPr lang="en"/>
              <a:t>receiving</a:t>
            </a:r>
            <a:r>
              <a:rPr lang="en"/>
              <a:t> payments or giving refunds.</a:t>
            </a:r>
            <a:endParaRPr/>
          </a:p>
          <a:p>
            <a:pPr indent="-325755" lvl="0" marL="457200" rtl="0" algn="l">
              <a:spcBef>
                <a:spcPts val="0"/>
              </a:spcBef>
              <a:spcAft>
                <a:spcPts val="0"/>
              </a:spcAft>
              <a:buSzPct val="100000"/>
              <a:buChar char="●"/>
            </a:pPr>
            <a:r>
              <a:rPr lang="en"/>
              <a:t>This class has multiple children </a:t>
            </a:r>
            <a:r>
              <a:rPr lang="en"/>
              <a:t>including</a:t>
            </a:r>
            <a:r>
              <a:rPr lang="en"/>
              <a:t> the following:</a:t>
            </a:r>
            <a:endParaRPr/>
          </a:p>
          <a:p>
            <a:pPr indent="-304165" lvl="1" marL="914400" rtl="0" algn="l">
              <a:spcBef>
                <a:spcPts val="0"/>
              </a:spcBef>
              <a:spcAft>
                <a:spcPts val="0"/>
              </a:spcAft>
              <a:buSzPct val="100000"/>
              <a:buChar char="○"/>
            </a:pPr>
            <a:r>
              <a:rPr lang="en"/>
              <a:t>Appointment</a:t>
            </a:r>
            <a:endParaRPr/>
          </a:p>
          <a:p>
            <a:pPr indent="-304165" lvl="1" marL="914400" rtl="0" algn="l">
              <a:spcBef>
                <a:spcPts val="0"/>
              </a:spcBef>
              <a:spcAft>
                <a:spcPts val="0"/>
              </a:spcAft>
              <a:buSzPct val="100000"/>
              <a:buChar char="○"/>
            </a:pPr>
            <a:r>
              <a:rPr lang="en"/>
              <a:t>Charges</a:t>
            </a:r>
            <a:endParaRPr/>
          </a:p>
          <a:p>
            <a:pPr indent="-304165" lvl="1" marL="914400" rtl="0" algn="l">
              <a:spcBef>
                <a:spcPts val="0"/>
              </a:spcBef>
              <a:spcAft>
                <a:spcPts val="0"/>
              </a:spcAft>
              <a:buSzPct val="100000"/>
              <a:buChar char="○"/>
            </a:pPr>
            <a:r>
              <a:rPr lang="en"/>
              <a:t>Availability</a:t>
            </a:r>
            <a:endParaRPr/>
          </a:p>
          <a:p>
            <a:pPr indent="-304165" lvl="1" marL="914400" rtl="0" algn="l">
              <a:spcBef>
                <a:spcPts val="0"/>
              </a:spcBef>
              <a:spcAft>
                <a:spcPts val="0"/>
              </a:spcAft>
              <a:buSzPct val="100000"/>
              <a:buChar char="○"/>
            </a:pPr>
            <a:r>
              <a:rPr lang="en"/>
              <a:t>Time</a:t>
            </a:r>
            <a:endParaRPr/>
          </a:p>
          <a:p>
            <a:pPr indent="-304165" lvl="1" marL="914400" rtl="0" algn="l">
              <a:spcBef>
                <a:spcPts val="0"/>
              </a:spcBef>
              <a:spcAft>
                <a:spcPts val="0"/>
              </a:spcAft>
              <a:buSzPct val="100000"/>
              <a:buChar char="○"/>
            </a:pPr>
            <a:r>
              <a:rPr lang="en"/>
              <a:t>Payment Gateway</a:t>
            </a:r>
            <a:endParaRPr/>
          </a:p>
          <a:p>
            <a:pPr indent="0" lvl="0" marL="457200" rtl="0" algn="l">
              <a:spcBef>
                <a:spcPts val="1200"/>
              </a:spcBef>
              <a:spcAft>
                <a:spcPts val="1200"/>
              </a:spcAft>
              <a:buNone/>
            </a:pPr>
            <a:r>
              <a:rPr lang="en"/>
              <a:t>		→Continued on next slide→</a:t>
            </a:r>
            <a:endParaRPr/>
          </a:p>
        </p:txBody>
      </p:sp>
      <p:sp>
        <p:nvSpPr>
          <p:cNvPr id="118" name="Google Shape;118;p23"/>
          <p:cNvSpPr txBox="1"/>
          <p:nvPr/>
        </p:nvSpPr>
        <p:spPr>
          <a:xfrm>
            <a:off x="645900" y="270525"/>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Patient</a:t>
            </a:r>
            <a:r>
              <a:rPr b="1" lang="en" sz="1600" u="sng"/>
              <a:t> Class</a:t>
            </a:r>
            <a:endParaRPr b="1" sz="1600" u="sng"/>
          </a:p>
        </p:txBody>
      </p:sp>
      <p:pic>
        <p:nvPicPr>
          <p:cNvPr id="119" name="Google Shape;119;p23"/>
          <p:cNvPicPr preferRelativeResize="0"/>
          <p:nvPr/>
        </p:nvPicPr>
        <p:blipFill>
          <a:blip r:embed="rId3">
            <a:alphaModFix/>
          </a:blip>
          <a:stretch>
            <a:fillRect/>
          </a:stretch>
        </p:blipFill>
        <p:spPr>
          <a:xfrm>
            <a:off x="5860500" y="1072825"/>
            <a:ext cx="3131100" cy="299786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idx="1" type="body"/>
          </p:nvPr>
        </p:nvSpPr>
        <p:spPr>
          <a:xfrm>
            <a:off x="311700" y="438500"/>
            <a:ext cx="5396400" cy="4130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Char char="●"/>
            </a:pPr>
            <a:r>
              <a:rPr lang="en"/>
              <a:t>The class contains a menu function on which polymorphism is implemented which would show us the Patient menu giving us the variety of Patient options.</a:t>
            </a:r>
            <a:endParaRPr/>
          </a:p>
          <a:p>
            <a:pPr indent="-308610" lvl="0" marL="457200" rtl="0" algn="l">
              <a:spcBef>
                <a:spcPts val="0"/>
              </a:spcBef>
              <a:spcAft>
                <a:spcPts val="0"/>
              </a:spcAft>
              <a:buSzPct val="100000"/>
              <a:buChar char="●"/>
            </a:pPr>
            <a:r>
              <a:rPr lang="en"/>
              <a:t>A login Function is created, though the parameters are void, this is because the whole interface is created within the function which would be implemented as the function would ask for all necessary information from the user within the function itself.</a:t>
            </a:r>
            <a:endParaRPr/>
          </a:p>
          <a:p>
            <a:pPr indent="-308610" lvl="0" marL="457200" rtl="0" algn="l">
              <a:spcBef>
                <a:spcPts val="0"/>
              </a:spcBef>
              <a:spcAft>
                <a:spcPts val="0"/>
              </a:spcAft>
              <a:buSzPct val="100000"/>
              <a:buChar char="●"/>
            </a:pPr>
            <a:r>
              <a:rPr lang="en"/>
              <a:t>The login function would look through the credentials and the user informations through file handling and after confirming that the account info is valid, it will give access to all other functions.</a:t>
            </a:r>
            <a:endParaRPr/>
          </a:p>
          <a:p>
            <a:pPr indent="-308610" lvl="0" marL="457200" rtl="0" algn="l">
              <a:spcBef>
                <a:spcPts val="0"/>
              </a:spcBef>
              <a:spcAft>
                <a:spcPts val="0"/>
              </a:spcAft>
              <a:buSzPct val="100000"/>
              <a:buChar char="●"/>
            </a:pPr>
            <a:r>
              <a:rPr lang="en"/>
              <a:t>A Register function is created for users who do not already have an existing account and wish to create one, this function will include real time file handling updation, as soon as the registration is complete the credentials and doctor info will be saved in the respective files.</a:t>
            </a:r>
            <a:endParaRPr/>
          </a:p>
          <a:p>
            <a:pPr indent="-308610" lvl="0" marL="457200" rtl="0" algn="l">
              <a:spcBef>
                <a:spcPts val="0"/>
              </a:spcBef>
              <a:spcAft>
                <a:spcPts val="0"/>
              </a:spcAft>
              <a:buSzPct val="100000"/>
              <a:buChar char="●"/>
            </a:pPr>
            <a:r>
              <a:rPr lang="en"/>
              <a:t>An edit_info function will also be provided to give use the power to edit their personal details.</a:t>
            </a:r>
            <a:endParaRPr/>
          </a:p>
          <a:p>
            <a:pPr indent="0" lvl="0" marL="457200" rtl="0" algn="l">
              <a:spcBef>
                <a:spcPts val="1200"/>
              </a:spcBef>
              <a:spcAft>
                <a:spcPts val="1200"/>
              </a:spcAft>
              <a:buNone/>
            </a:pPr>
            <a:r>
              <a:rPr lang="en"/>
              <a:t>		→Continued on next slide→</a:t>
            </a:r>
            <a:endParaRPr/>
          </a:p>
        </p:txBody>
      </p:sp>
      <p:pic>
        <p:nvPicPr>
          <p:cNvPr id="125" name="Google Shape;125;p24"/>
          <p:cNvPicPr preferRelativeResize="0"/>
          <p:nvPr/>
        </p:nvPicPr>
        <p:blipFill>
          <a:blip r:embed="rId3">
            <a:alphaModFix/>
          </a:blip>
          <a:stretch>
            <a:fillRect/>
          </a:stretch>
        </p:blipFill>
        <p:spPr>
          <a:xfrm>
            <a:off x="5860500" y="1072825"/>
            <a:ext cx="3131100" cy="29978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438500"/>
            <a:ext cx="5396400" cy="4130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A reset_password function is created which will give the user the ability to change their password and update it in the password file through file handling.</a:t>
            </a:r>
            <a:endParaRPr/>
          </a:p>
          <a:p>
            <a:pPr indent="-300037" lvl="0" marL="457200" rtl="0" algn="l">
              <a:spcBef>
                <a:spcPts val="0"/>
              </a:spcBef>
              <a:spcAft>
                <a:spcPts val="0"/>
              </a:spcAft>
              <a:buSzPct val="100000"/>
              <a:buChar char="●"/>
            </a:pPr>
            <a:r>
              <a:rPr lang="en"/>
              <a:t>A search_doctors function is given which will take the user to an interface asking which field it wants to search the doctor through, further after taking that input as a selection, a list of doctors matching the input will be displayed accordingly after being searched through the files through file handling.</a:t>
            </a:r>
            <a:endParaRPr/>
          </a:p>
          <a:p>
            <a:pPr indent="-300037" lvl="0" marL="457200" rtl="0" algn="l">
              <a:spcBef>
                <a:spcPts val="0"/>
              </a:spcBef>
              <a:spcAft>
                <a:spcPts val="0"/>
              </a:spcAft>
              <a:buSzPct val="100000"/>
              <a:buChar char="●"/>
            </a:pPr>
            <a:r>
              <a:rPr lang="en"/>
              <a:t>A view_schedule function is created, this is used when a person has decided which doctor he wants to select after the search doctors function and wants to view the schedule of a specific doctor, this will use the previously explained CNIC method.</a:t>
            </a:r>
            <a:endParaRPr/>
          </a:p>
          <a:p>
            <a:pPr indent="-300037" lvl="0" marL="457200" rtl="0" algn="l">
              <a:spcBef>
                <a:spcPts val="0"/>
              </a:spcBef>
              <a:spcAft>
                <a:spcPts val="0"/>
              </a:spcAft>
              <a:buSzPct val="100000"/>
              <a:buChar char="●"/>
            </a:pPr>
            <a:r>
              <a:rPr lang="en"/>
              <a:t>add_appointments and view_appointments functions are given to the patient to give him the ability to add appointments with specific doctors and view his current appointments.</a:t>
            </a:r>
            <a:endParaRPr/>
          </a:p>
          <a:p>
            <a:pPr indent="-300037" lvl="0" marL="457200" rtl="0" algn="l">
              <a:spcBef>
                <a:spcPts val="0"/>
              </a:spcBef>
              <a:spcAft>
                <a:spcPts val="0"/>
              </a:spcAft>
              <a:buSzPct val="100000"/>
              <a:buChar char="●"/>
            </a:pPr>
            <a:r>
              <a:rPr lang="en"/>
              <a:t>A deposit_balance function is created which will redirect the user to the payment gateway and further take payment through the </a:t>
            </a:r>
            <a:r>
              <a:rPr lang="en"/>
              <a:t>preferred</a:t>
            </a:r>
            <a:r>
              <a:rPr lang="en"/>
              <a:t> method.</a:t>
            </a:r>
            <a:endParaRPr/>
          </a:p>
          <a:p>
            <a:pPr indent="-300037" lvl="0" marL="457200" rtl="0" algn="l">
              <a:spcBef>
                <a:spcPts val="0"/>
              </a:spcBef>
              <a:spcAft>
                <a:spcPts val="0"/>
              </a:spcAft>
              <a:buSzPct val="100000"/>
              <a:buChar char="●"/>
            </a:pPr>
            <a:r>
              <a:rPr lang="en"/>
              <a:t>An appointment_missed and appointment_cancel function is created which will not be directly available to the patient however it will be used when a person wishes to cancel his appointment before or after the date has passed and preview </a:t>
            </a:r>
            <a:r>
              <a:rPr lang="en"/>
              <a:t>separate</a:t>
            </a:r>
            <a:r>
              <a:rPr lang="en"/>
              <a:t> algorithms accordingly according to the number of days and other parameters.</a:t>
            </a:r>
            <a:endParaRPr/>
          </a:p>
        </p:txBody>
      </p:sp>
      <p:pic>
        <p:nvPicPr>
          <p:cNvPr id="131" name="Google Shape;131;p25"/>
          <p:cNvPicPr preferRelativeResize="0"/>
          <p:nvPr/>
        </p:nvPicPr>
        <p:blipFill>
          <a:blip r:embed="rId3">
            <a:alphaModFix/>
          </a:blip>
          <a:stretch>
            <a:fillRect/>
          </a:stretch>
        </p:blipFill>
        <p:spPr>
          <a:xfrm>
            <a:off x="5860500" y="1072825"/>
            <a:ext cx="3131100" cy="29978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311700" y="1231225"/>
            <a:ext cx="5396400" cy="38433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This class is aggregated from the following classes:</a:t>
            </a:r>
            <a:endParaRPr/>
          </a:p>
          <a:p>
            <a:pPr indent="-297497" lvl="1" marL="914400" rtl="0" algn="l">
              <a:spcBef>
                <a:spcPts val="0"/>
              </a:spcBef>
              <a:spcAft>
                <a:spcPts val="0"/>
              </a:spcAft>
              <a:buSzPct val="100000"/>
              <a:buChar char="○"/>
            </a:pPr>
            <a:r>
              <a:rPr lang="en"/>
              <a:t>Doctor</a:t>
            </a:r>
            <a:endParaRPr/>
          </a:p>
          <a:p>
            <a:pPr indent="-297497" lvl="1" marL="914400" rtl="0" algn="l">
              <a:spcBef>
                <a:spcPts val="0"/>
              </a:spcBef>
              <a:spcAft>
                <a:spcPts val="0"/>
              </a:spcAft>
              <a:buSzPct val="100000"/>
              <a:buChar char="○"/>
            </a:pPr>
            <a:r>
              <a:rPr lang="en"/>
              <a:t>Patient</a:t>
            </a:r>
            <a:endParaRPr/>
          </a:p>
          <a:p>
            <a:pPr indent="-317182" lvl="0" marL="457200" rtl="0" algn="l">
              <a:spcBef>
                <a:spcPts val="0"/>
              </a:spcBef>
              <a:spcAft>
                <a:spcPts val="0"/>
              </a:spcAft>
              <a:buSzPct val="100000"/>
              <a:buChar char="●"/>
            </a:pPr>
            <a:r>
              <a:rPr lang="en"/>
              <a:t>The class contains a list of details of each appointment including the following :</a:t>
            </a:r>
            <a:endParaRPr/>
          </a:p>
          <a:p>
            <a:pPr indent="-297497" lvl="1" marL="914400" rtl="0" algn="l">
              <a:spcBef>
                <a:spcPts val="0"/>
              </a:spcBef>
              <a:spcAft>
                <a:spcPts val="0"/>
              </a:spcAft>
              <a:buSzPct val="100000"/>
              <a:buChar char="○"/>
            </a:pPr>
            <a:r>
              <a:rPr lang="en"/>
              <a:t>Type of appointment telling if its online/in person </a:t>
            </a:r>
            <a:endParaRPr/>
          </a:p>
          <a:p>
            <a:pPr indent="-297497" lvl="1" marL="914400" rtl="0" algn="l">
              <a:spcBef>
                <a:spcPts val="0"/>
              </a:spcBef>
              <a:spcAft>
                <a:spcPts val="0"/>
              </a:spcAft>
              <a:buSzPct val="100000"/>
              <a:buChar char="○"/>
            </a:pPr>
            <a:r>
              <a:rPr lang="en"/>
              <a:t>A status showing </a:t>
            </a:r>
            <a:r>
              <a:rPr lang="en"/>
              <a:t>whether</a:t>
            </a:r>
            <a:r>
              <a:rPr lang="en"/>
              <a:t> its pending, in progress, cancelled or missed</a:t>
            </a:r>
            <a:endParaRPr/>
          </a:p>
          <a:p>
            <a:pPr indent="-297497" lvl="1" marL="914400" rtl="0" algn="l">
              <a:spcBef>
                <a:spcPts val="0"/>
              </a:spcBef>
              <a:spcAft>
                <a:spcPts val="0"/>
              </a:spcAft>
              <a:buSzPct val="100000"/>
              <a:buChar char="○"/>
            </a:pPr>
            <a:r>
              <a:rPr lang="en"/>
              <a:t>A feedback status showing which will decide </a:t>
            </a:r>
            <a:r>
              <a:rPr lang="en"/>
              <a:t>whether</a:t>
            </a:r>
            <a:r>
              <a:rPr lang="en"/>
              <a:t> or not to prompt the feedback option. This will be updated after an appointment finishes.</a:t>
            </a:r>
            <a:endParaRPr/>
          </a:p>
          <a:p>
            <a:pPr indent="-297497" lvl="1" marL="914400" rtl="0" algn="l">
              <a:spcBef>
                <a:spcPts val="0"/>
              </a:spcBef>
              <a:spcAft>
                <a:spcPts val="0"/>
              </a:spcAft>
              <a:buSzPct val="100000"/>
              <a:buChar char="○"/>
            </a:pPr>
            <a:r>
              <a:rPr lang="en"/>
              <a:t>Feedback and rating variables which will be updated when the user adds feedback after his appointment.</a:t>
            </a:r>
            <a:endParaRPr/>
          </a:p>
          <a:p>
            <a:pPr indent="-317182" lvl="0" marL="457200" rtl="0" algn="l">
              <a:spcBef>
                <a:spcPts val="0"/>
              </a:spcBef>
              <a:spcAft>
                <a:spcPts val="0"/>
              </a:spcAft>
              <a:buSzPct val="100000"/>
              <a:buChar char="●"/>
            </a:pPr>
            <a:r>
              <a:rPr lang="en"/>
              <a:t>A Add_feedback function is created which will give the user the ability to add his feedback and rating after the appointment has finished and the feedback_status has been switched on.</a:t>
            </a:r>
            <a:endParaRPr/>
          </a:p>
          <a:p>
            <a:pPr indent="-317182" lvl="0" marL="457200" rtl="0" algn="l">
              <a:spcBef>
                <a:spcPts val="0"/>
              </a:spcBef>
              <a:spcAft>
                <a:spcPts val="0"/>
              </a:spcAft>
              <a:buSzPct val="100000"/>
              <a:buChar char="●"/>
            </a:pPr>
            <a:r>
              <a:rPr lang="en"/>
              <a:t>This class does not have any child classes.</a:t>
            </a:r>
            <a:endParaRPr/>
          </a:p>
          <a:p>
            <a:pPr indent="0" lvl="0" marL="0" rtl="0" algn="l">
              <a:spcBef>
                <a:spcPts val="1200"/>
              </a:spcBef>
              <a:spcAft>
                <a:spcPts val="1200"/>
              </a:spcAft>
              <a:buNone/>
            </a:pPr>
            <a:r>
              <a:t/>
            </a:r>
            <a:endParaRPr/>
          </a:p>
        </p:txBody>
      </p:sp>
      <p:pic>
        <p:nvPicPr>
          <p:cNvPr id="137" name="Google Shape;137;p26"/>
          <p:cNvPicPr preferRelativeResize="0"/>
          <p:nvPr/>
        </p:nvPicPr>
        <p:blipFill>
          <a:blip r:embed="rId3">
            <a:alphaModFix/>
          </a:blip>
          <a:stretch>
            <a:fillRect/>
          </a:stretch>
        </p:blipFill>
        <p:spPr>
          <a:xfrm>
            <a:off x="5860500" y="1466375"/>
            <a:ext cx="3131101" cy="2210746"/>
          </a:xfrm>
          <a:prstGeom prst="rect">
            <a:avLst/>
          </a:prstGeom>
          <a:noFill/>
          <a:ln>
            <a:noFill/>
          </a:ln>
        </p:spPr>
      </p:pic>
      <p:sp>
        <p:nvSpPr>
          <p:cNvPr id="138" name="Google Shape;138;p26"/>
          <p:cNvSpPr txBox="1"/>
          <p:nvPr/>
        </p:nvSpPr>
        <p:spPr>
          <a:xfrm>
            <a:off x="645900" y="590775"/>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Appointment</a:t>
            </a:r>
            <a:r>
              <a:rPr b="1" lang="en" sz="1600" u="sng"/>
              <a:t> Class</a:t>
            </a:r>
            <a:endParaRPr b="1" sz="1600"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idx="1" type="body"/>
          </p:nvPr>
        </p:nvSpPr>
        <p:spPr>
          <a:xfrm>
            <a:off x="311700" y="935725"/>
            <a:ext cx="5396400" cy="4130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This class is aggregated from the following classes:</a:t>
            </a:r>
            <a:endParaRPr/>
          </a:p>
          <a:p>
            <a:pPr indent="-304165" lvl="1" marL="914400" rtl="0" algn="l">
              <a:spcBef>
                <a:spcPts val="0"/>
              </a:spcBef>
              <a:spcAft>
                <a:spcPts val="0"/>
              </a:spcAft>
              <a:buSzPct val="100000"/>
              <a:buChar char="○"/>
            </a:pPr>
            <a:r>
              <a:rPr lang="en"/>
              <a:t>Doctor</a:t>
            </a:r>
            <a:endParaRPr/>
          </a:p>
          <a:p>
            <a:pPr indent="-304165" lvl="1" marL="914400" rtl="0" algn="l">
              <a:spcBef>
                <a:spcPts val="0"/>
              </a:spcBef>
              <a:spcAft>
                <a:spcPts val="0"/>
              </a:spcAft>
              <a:buSzPct val="100000"/>
              <a:buChar char="○"/>
            </a:pPr>
            <a:r>
              <a:rPr lang="en"/>
              <a:t>Patient</a:t>
            </a:r>
            <a:endParaRPr/>
          </a:p>
          <a:p>
            <a:pPr indent="-325755" lvl="0" marL="457200" rtl="0" algn="l">
              <a:spcBef>
                <a:spcPts val="0"/>
              </a:spcBef>
              <a:spcAft>
                <a:spcPts val="0"/>
              </a:spcAft>
              <a:buSzPct val="100000"/>
              <a:buChar char="●"/>
            </a:pPr>
            <a:r>
              <a:rPr lang="en"/>
              <a:t>This class will contain two integer variables:</a:t>
            </a:r>
            <a:endParaRPr/>
          </a:p>
          <a:p>
            <a:pPr indent="-304165" lvl="1" marL="914400" rtl="0" algn="l">
              <a:spcBef>
                <a:spcPts val="0"/>
              </a:spcBef>
              <a:spcAft>
                <a:spcPts val="0"/>
              </a:spcAft>
              <a:buSzPct val="100000"/>
              <a:buChar char="○"/>
            </a:pPr>
            <a:r>
              <a:rPr lang="en"/>
              <a:t>One containing the hourly charges of the doctor if it  is an in person appointment.</a:t>
            </a:r>
            <a:endParaRPr/>
          </a:p>
          <a:p>
            <a:pPr indent="-304165" lvl="1" marL="914400" rtl="0" algn="l">
              <a:spcBef>
                <a:spcPts val="0"/>
              </a:spcBef>
              <a:spcAft>
                <a:spcPts val="0"/>
              </a:spcAft>
              <a:buSzPct val="100000"/>
              <a:buChar char="○"/>
            </a:pPr>
            <a:r>
              <a:rPr lang="en"/>
              <a:t>One containing the hourly charges of the doctor if it  is an in online consultation.</a:t>
            </a:r>
            <a:endParaRPr/>
          </a:p>
          <a:p>
            <a:pPr indent="-325755" lvl="0" marL="457200" rtl="0" algn="l">
              <a:spcBef>
                <a:spcPts val="0"/>
              </a:spcBef>
              <a:spcAft>
                <a:spcPts val="0"/>
              </a:spcAft>
              <a:buSzPct val="100000"/>
              <a:buChar char="●"/>
            </a:pPr>
            <a:r>
              <a:rPr lang="en"/>
              <a:t>A function is created to view the charges of the doctor, this will be accessible by both the doctor and the patient to either view their own charges or view the charges of a specific doctor to be used in the payment gateway.</a:t>
            </a:r>
            <a:endParaRPr/>
          </a:p>
          <a:p>
            <a:pPr indent="-325755" lvl="0" marL="457200" rtl="0" algn="l">
              <a:spcBef>
                <a:spcPts val="0"/>
              </a:spcBef>
              <a:spcAft>
                <a:spcPts val="0"/>
              </a:spcAft>
              <a:buSzPct val="100000"/>
              <a:buChar char="●"/>
            </a:pPr>
            <a:r>
              <a:rPr lang="en"/>
              <a:t>A function is created to edit the charges of the doctor, this will only be accessible by the doctor and he will be able to edit his own hourly charges, this option will be available in the menu of doctor.</a:t>
            </a:r>
            <a:endParaRPr/>
          </a:p>
          <a:p>
            <a:pPr indent="-325755" lvl="0" marL="457200" rtl="0" algn="l">
              <a:spcBef>
                <a:spcPts val="0"/>
              </a:spcBef>
              <a:spcAft>
                <a:spcPts val="0"/>
              </a:spcAft>
              <a:buSzPct val="100000"/>
              <a:buChar char="●"/>
            </a:pPr>
            <a:r>
              <a:rPr lang="en"/>
              <a:t>This class does not have any child classes.</a:t>
            </a:r>
            <a:endParaRPr/>
          </a:p>
        </p:txBody>
      </p:sp>
      <p:pic>
        <p:nvPicPr>
          <p:cNvPr id="144" name="Google Shape;144;p27"/>
          <p:cNvPicPr preferRelativeResize="0"/>
          <p:nvPr/>
        </p:nvPicPr>
        <p:blipFill>
          <a:blip r:embed="rId3">
            <a:alphaModFix/>
          </a:blip>
          <a:stretch>
            <a:fillRect/>
          </a:stretch>
        </p:blipFill>
        <p:spPr>
          <a:xfrm>
            <a:off x="5835225" y="1637163"/>
            <a:ext cx="3131101" cy="1869172"/>
          </a:xfrm>
          <a:prstGeom prst="rect">
            <a:avLst/>
          </a:prstGeom>
          <a:noFill/>
          <a:ln>
            <a:noFill/>
          </a:ln>
        </p:spPr>
      </p:pic>
      <p:sp>
        <p:nvSpPr>
          <p:cNvPr id="145" name="Google Shape;145;p27"/>
          <p:cNvSpPr txBox="1"/>
          <p:nvPr/>
        </p:nvSpPr>
        <p:spPr>
          <a:xfrm>
            <a:off x="645900" y="270525"/>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Charges</a:t>
            </a:r>
            <a:r>
              <a:rPr b="1" lang="en" sz="1600" u="sng"/>
              <a:t> Class</a:t>
            </a:r>
            <a:endParaRPr b="1" sz="1600" u="sng"/>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idx="1" type="body"/>
          </p:nvPr>
        </p:nvSpPr>
        <p:spPr>
          <a:xfrm>
            <a:off x="311700" y="800900"/>
            <a:ext cx="5396400" cy="4130400"/>
          </a:xfrm>
          <a:prstGeom prst="rect">
            <a:avLst/>
          </a:prstGeom>
        </p:spPr>
        <p:txBody>
          <a:bodyPr anchorCtr="0" anchor="t" bIns="91425" lIns="91425" spcFirstLastPara="1" rIns="91425" wrap="square" tIns="91425">
            <a:normAutofit fontScale="77500" lnSpcReduction="10000"/>
          </a:bodyPr>
          <a:lstStyle/>
          <a:p>
            <a:pPr indent="-317182" lvl="0" marL="457200" rtl="0" algn="l">
              <a:spcBef>
                <a:spcPts val="0"/>
              </a:spcBef>
              <a:spcAft>
                <a:spcPts val="0"/>
              </a:spcAft>
              <a:buSzPct val="100000"/>
              <a:buChar char="●"/>
            </a:pPr>
            <a:r>
              <a:rPr lang="en"/>
              <a:t>This class is aggregated from the following classes:</a:t>
            </a:r>
            <a:endParaRPr/>
          </a:p>
          <a:p>
            <a:pPr indent="-297497" lvl="1" marL="914400" rtl="0" algn="l">
              <a:spcBef>
                <a:spcPts val="0"/>
              </a:spcBef>
              <a:spcAft>
                <a:spcPts val="0"/>
              </a:spcAft>
              <a:buSzPct val="100000"/>
              <a:buChar char="○"/>
            </a:pPr>
            <a:r>
              <a:rPr lang="en"/>
              <a:t>Doctor</a:t>
            </a:r>
            <a:endParaRPr/>
          </a:p>
          <a:p>
            <a:pPr indent="-297497" lvl="1" marL="914400" rtl="0" algn="l">
              <a:spcBef>
                <a:spcPts val="0"/>
              </a:spcBef>
              <a:spcAft>
                <a:spcPts val="0"/>
              </a:spcAft>
              <a:buSzPct val="100000"/>
              <a:buChar char="○"/>
            </a:pPr>
            <a:r>
              <a:rPr lang="en"/>
              <a:t>Patient</a:t>
            </a:r>
            <a:endParaRPr/>
          </a:p>
          <a:p>
            <a:pPr indent="-317182" lvl="0" marL="457200" rtl="0" algn="l">
              <a:spcBef>
                <a:spcPts val="0"/>
              </a:spcBef>
              <a:spcAft>
                <a:spcPts val="0"/>
              </a:spcAft>
              <a:buSzPct val="100000"/>
              <a:buChar char="●"/>
            </a:pPr>
            <a:r>
              <a:rPr lang="en"/>
              <a:t>This contains a variety of variables, all explained below:</a:t>
            </a:r>
            <a:endParaRPr/>
          </a:p>
          <a:p>
            <a:pPr indent="-297497" lvl="1" marL="914400" rtl="0" algn="l">
              <a:spcBef>
                <a:spcPts val="0"/>
              </a:spcBef>
              <a:spcAft>
                <a:spcPts val="0"/>
              </a:spcAft>
              <a:buSzPct val="100000"/>
              <a:buChar char="○"/>
            </a:pPr>
            <a:r>
              <a:rPr lang="en"/>
              <a:t>A boolean array called Days which would show which days the doctor is available in. ie: the array would create 7 elements representing the 7 days of the week and each turned on or off would represent whether or not the doctor is available on that day.</a:t>
            </a:r>
            <a:endParaRPr/>
          </a:p>
          <a:p>
            <a:pPr indent="-297497" lvl="1" marL="914400" rtl="0" algn="l">
              <a:spcBef>
                <a:spcPts val="0"/>
              </a:spcBef>
              <a:spcAft>
                <a:spcPts val="0"/>
              </a:spcAft>
              <a:buSzPct val="100000"/>
              <a:buChar char="○"/>
            </a:pPr>
            <a:r>
              <a:rPr lang="en"/>
              <a:t>A start_hour and end_hour integer array containing the starting and ending hours of the availability in the previously mentioned days that the doctor is available in.</a:t>
            </a:r>
            <a:endParaRPr/>
          </a:p>
          <a:p>
            <a:pPr indent="-297497" lvl="1" marL="914400" rtl="0" algn="l">
              <a:spcBef>
                <a:spcPts val="0"/>
              </a:spcBef>
              <a:spcAft>
                <a:spcPts val="0"/>
              </a:spcAft>
              <a:buSzPct val="100000"/>
              <a:buChar char="○"/>
            </a:pPr>
            <a:r>
              <a:rPr lang="en"/>
              <a:t>An Availability_status boolean array representing the 24 hours of the day, this will represent which hour the doctor is available on and which he/she is not available on, this is for easy access instead of having to use start and end hour everytime.</a:t>
            </a:r>
            <a:endParaRPr/>
          </a:p>
          <a:p>
            <a:pPr indent="-297497" lvl="1" marL="914400" rtl="0" algn="l">
              <a:spcBef>
                <a:spcPts val="0"/>
              </a:spcBef>
              <a:spcAft>
                <a:spcPts val="0"/>
              </a:spcAft>
              <a:buSzPct val="100000"/>
              <a:buChar char="○"/>
            </a:pPr>
            <a:r>
              <a:rPr lang="en"/>
              <a:t>A book_status boolean array representing the 24 hours of the day, which will represent the hours the doctor has the appointment already booked on which will be showed on schedule so we can know which are the remaining availability slots.</a:t>
            </a:r>
            <a:endParaRPr/>
          </a:p>
          <a:p>
            <a:pPr indent="0" lvl="0" marL="457200" rtl="0" algn="l">
              <a:spcBef>
                <a:spcPts val="1200"/>
              </a:spcBef>
              <a:spcAft>
                <a:spcPts val="1200"/>
              </a:spcAft>
              <a:buNone/>
            </a:pPr>
            <a:r>
              <a:rPr lang="en"/>
              <a:t>		→Continued on next slide→</a:t>
            </a:r>
            <a:endParaRPr/>
          </a:p>
        </p:txBody>
      </p:sp>
      <p:pic>
        <p:nvPicPr>
          <p:cNvPr id="151" name="Google Shape;151;p28"/>
          <p:cNvPicPr preferRelativeResize="0"/>
          <p:nvPr/>
        </p:nvPicPr>
        <p:blipFill>
          <a:blip r:embed="rId3">
            <a:alphaModFix/>
          </a:blip>
          <a:stretch>
            <a:fillRect/>
          </a:stretch>
        </p:blipFill>
        <p:spPr>
          <a:xfrm>
            <a:off x="5852075" y="1222700"/>
            <a:ext cx="3131101" cy="2391022"/>
          </a:xfrm>
          <a:prstGeom prst="rect">
            <a:avLst/>
          </a:prstGeom>
          <a:noFill/>
          <a:ln>
            <a:noFill/>
          </a:ln>
        </p:spPr>
      </p:pic>
      <p:sp>
        <p:nvSpPr>
          <p:cNvPr id="152" name="Google Shape;152;p28"/>
          <p:cNvSpPr txBox="1"/>
          <p:nvPr/>
        </p:nvSpPr>
        <p:spPr>
          <a:xfrm>
            <a:off x="645900" y="270525"/>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Availability</a:t>
            </a:r>
            <a:r>
              <a:rPr b="1" lang="en" sz="1600" u="sng"/>
              <a:t> Class</a:t>
            </a:r>
            <a:endParaRPr b="1" sz="1600" u="sng"/>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idx="1" type="body"/>
          </p:nvPr>
        </p:nvSpPr>
        <p:spPr>
          <a:xfrm>
            <a:off x="311700" y="438500"/>
            <a:ext cx="5396400" cy="4130400"/>
          </a:xfrm>
          <a:prstGeom prst="rect">
            <a:avLst/>
          </a:prstGeom>
        </p:spPr>
        <p:txBody>
          <a:bodyPr anchorCtr="0" anchor="t" bIns="91425" lIns="91425" spcFirstLastPara="1" rIns="91425" wrap="square" tIns="91425">
            <a:normAutofit fontScale="92500" lnSpcReduction="10000"/>
          </a:bodyPr>
          <a:lstStyle/>
          <a:p>
            <a:pPr indent="-310832" lvl="1" marL="914400" rtl="0" algn="l">
              <a:spcBef>
                <a:spcPts val="0"/>
              </a:spcBef>
              <a:spcAft>
                <a:spcPts val="0"/>
              </a:spcAft>
              <a:buSzPct val="77777"/>
              <a:buChar char="○"/>
            </a:pPr>
            <a:r>
              <a:rPr lang="en" sz="1800"/>
              <a:t>An Availability_count integer which will represent how many hours of the day the doctor is available which will also be viewed in the view_schedule option.</a:t>
            </a:r>
            <a:endParaRPr sz="1800"/>
          </a:p>
          <a:p>
            <a:pPr indent="-334327" lvl="0" marL="457200" rtl="0" algn="l">
              <a:spcBef>
                <a:spcPts val="0"/>
              </a:spcBef>
              <a:spcAft>
                <a:spcPts val="0"/>
              </a:spcAft>
              <a:buSzPct val="100000"/>
              <a:buChar char="●"/>
            </a:pPr>
            <a:r>
              <a:rPr lang="en"/>
              <a:t>The following functions are created in the availability function with their explanations accordingly:</a:t>
            </a:r>
            <a:endParaRPr/>
          </a:p>
          <a:p>
            <a:pPr indent="-310832" lvl="1" marL="914400" rtl="0" algn="l">
              <a:spcBef>
                <a:spcPts val="0"/>
              </a:spcBef>
              <a:spcAft>
                <a:spcPts val="0"/>
              </a:spcAft>
              <a:buSzPct val="100000"/>
              <a:buChar char="○"/>
            </a:pPr>
            <a:r>
              <a:rPr lang="en"/>
              <a:t>A view_schedule option is created to give both the doctor and user. The doctor will be able to use it to view their own </a:t>
            </a:r>
            <a:r>
              <a:rPr lang="en"/>
              <a:t>schedule</a:t>
            </a:r>
            <a:r>
              <a:rPr lang="en"/>
              <a:t> and the patient will be able to use it to view their own schedule.</a:t>
            </a:r>
            <a:endParaRPr/>
          </a:p>
          <a:p>
            <a:pPr indent="-310832" lvl="1" marL="914400" rtl="0" algn="l">
              <a:spcBef>
                <a:spcPts val="0"/>
              </a:spcBef>
              <a:spcAft>
                <a:spcPts val="0"/>
              </a:spcAft>
              <a:buSzPct val="100000"/>
              <a:buChar char="○"/>
            </a:pPr>
            <a:r>
              <a:rPr lang="en"/>
              <a:t>A function is created to edit the availability of the doctor, this will only be accessible by the doctor and he will be able to edit his own hourly charges, this option will be available in the menu of doctor.</a:t>
            </a:r>
            <a:endParaRPr/>
          </a:p>
          <a:p>
            <a:pPr indent="-334327" lvl="0" marL="457200" rtl="0" algn="l">
              <a:spcBef>
                <a:spcPts val="0"/>
              </a:spcBef>
              <a:spcAft>
                <a:spcPts val="0"/>
              </a:spcAft>
              <a:buSzPct val="100000"/>
              <a:buChar char="●"/>
            </a:pPr>
            <a:r>
              <a:rPr lang="en"/>
              <a:t>This class does not have any child class however. </a:t>
            </a:r>
            <a:endParaRPr/>
          </a:p>
        </p:txBody>
      </p:sp>
      <p:pic>
        <p:nvPicPr>
          <p:cNvPr id="158" name="Google Shape;158;p29"/>
          <p:cNvPicPr preferRelativeResize="0"/>
          <p:nvPr/>
        </p:nvPicPr>
        <p:blipFill>
          <a:blip r:embed="rId3">
            <a:alphaModFix/>
          </a:blip>
          <a:stretch>
            <a:fillRect/>
          </a:stretch>
        </p:blipFill>
        <p:spPr>
          <a:xfrm>
            <a:off x="5852075" y="1222700"/>
            <a:ext cx="3131101" cy="23910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body"/>
          </p:nvPr>
        </p:nvSpPr>
        <p:spPr>
          <a:xfrm>
            <a:off x="311700" y="826725"/>
            <a:ext cx="5396400" cy="3742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This class is aggregated from the following classes:</a:t>
            </a:r>
            <a:endParaRPr/>
          </a:p>
          <a:p>
            <a:pPr indent="-317500" lvl="1" marL="914400" rtl="0" algn="l">
              <a:spcBef>
                <a:spcPts val="0"/>
              </a:spcBef>
              <a:spcAft>
                <a:spcPts val="0"/>
              </a:spcAft>
              <a:buSzPts val="1400"/>
              <a:buChar char="○"/>
            </a:pPr>
            <a:r>
              <a:rPr lang="en"/>
              <a:t>Doctor</a:t>
            </a:r>
            <a:endParaRPr/>
          </a:p>
          <a:p>
            <a:pPr indent="-317500" lvl="1" marL="914400" rtl="0" algn="l">
              <a:spcBef>
                <a:spcPts val="0"/>
              </a:spcBef>
              <a:spcAft>
                <a:spcPts val="0"/>
              </a:spcAft>
              <a:buSzPts val="1400"/>
              <a:buChar char="○"/>
            </a:pPr>
            <a:r>
              <a:rPr lang="en"/>
              <a:t>Patient</a:t>
            </a:r>
            <a:endParaRPr/>
          </a:p>
          <a:p>
            <a:pPr indent="-342900" lvl="0" marL="457200" rtl="0" algn="l">
              <a:spcBef>
                <a:spcPts val="0"/>
              </a:spcBef>
              <a:spcAft>
                <a:spcPts val="0"/>
              </a:spcAft>
              <a:buSzPts val="1800"/>
              <a:buChar char="●"/>
            </a:pPr>
            <a:r>
              <a:rPr lang="en"/>
              <a:t>This class contains a variety of variables associated with time, all of these variables will be updated through the system time using the c_time library.</a:t>
            </a:r>
            <a:endParaRPr/>
          </a:p>
          <a:p>
            <a:pPr indent="-342900" lvl="0" marL="457200" rtl="0" algn="l">
              <a:spcBef>
                <a:spcPts val="0"/>
              </a:spcBef>
              <a:spcAft>
                <a:spcPts val="0"/>
              </a:spcAft>
              <a:buSzPts val="1800"/>
              <a:buChar char="●"/>
            </a:pPr>
            <a:r>
              <a:rPr lang="en"/>
              <a:t>An update_time function is provided which will be run every time the time is fetched from the class so the times are always updated when being used.</a:t>
            </a:r>
            <a:endParaRPr/>
          </a:p>
          <a:p>
            <a:pPr indent="-342900" lvl="0" marL="457200" rtl="0" algn="l">
              <a:spcBef>
                <a:spcPts val="0"/>
              </a:spcBef>
              <a:spcAft>
                <a:spcPts val="0"/>
              </a:spcAft>
              <a:buSzPts val="1800"/>
              <a:buChar char="●"/>
            </a:pPr>
            <a:r>
              <a:rPr lang="en"/>
              <a:t>This class does not have any child class whatsoever.</a:t>
            </a:r>
            <a:endParaRPr/>
          </a:p>
        </p:txBody>
      </p:sp>
      <p:pic>
        <p:nvPicPr>
          <p:cNvPr id="164" name="Google Shape;164;p30"/>
          <p:cNvPicPr preferRelativeResize="0"/>
          <p:nvPr/>
        </p:nvPicPr>
        <p:blipFill>
          <a:blip r:embed="rId3">
            <a:alphaModFix/>
          </a:blip>
          <a:stretch>
            <a:fillRect/>
          </a:stretch>
        </p:blipFill>
        <p:spPr>
          <a:xfrm>
            <a:off x="5835225" y="1312938"/>
            <a:ext cx="3131101" cy="2381534"/>
          </a:xfrm>
          <a:prstGeom prst="rect">
            <a:avLst/>
          </a:prstGeom>
          <a:noFill/>
          <a:ln>
            <a:noFill/>
          </a:ln>
        </p:spPr>
      </p:pic>
      <p:sp>
        <p:nvSpPr>
          <p:cNvPr id="165" name="Google Shape;165;p30"/>
          <p:cNvSpPr txBox="1"/>
          <p:nvPr/>
        </p:nvSpPr>
        <p:spPr>
          <a:xfrm>
            <a:off x="645900" y="270525"/>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Time</a:t>
            </a:r>
            <a:r>
              <a:rPr b="1" lang="en" sz="1600" u="sng"/>
              <a:t> Class</a:t>
            </a:r>
            <a:endParaRPr b="1" sz="1600" u="sng"/>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311700" y="1222825"/>
            <a:ext cx="5396400" cy="3346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This class is aggregated from the following classes:</a:t>
            </a:r>
            <a:endParaRPr/>
          </a:p>
          <a:p>
            <a:pPr indent="-317500" lvl="1" marL="914400" rtl="0" algn="l">
              <a:spcBef>
                <a:spcPts val="0"/>
              </a:spcBef>
              <a:spcAft>
                <a:spcPts val="0"/>
              </a:spcAft>
              <a:buSzPts val="1400"/>
              <a:buChar char="○"/>
            </a:pPr>
            <a:r>
              <a:rPr lang="en"/>
              <a:t>Doctor</a:t>
            </a:r>
            <a:endParaRPr/>
          </a:p>
          <a:p>
            <a:pPr indent="-317500" lvl="1" marL="914400" rtl="0" algn="l">
              <a:spcBef>
                <a:spcPts val="0"/>
              </a:spcBef>
              <a:spcAft>
                <a:spcPts val="0"/>
              </a:spcAft>
              <a:buSzPts val="1400"/>
              <a:buChar char="○"/>
            </a:pPr>
            <a:r>
              <a:rPr lang="en"/>
              <a:t>Patient</a:t>
            </a:r>
            <a:endParaRPr/>
          </a:p>
          <a:p>
            <a:pPr indent="-342900" lvl="0" marL="457200" rtl="0" algn="l">
              <a:spcBef>
                <a:spcPts val="0"/>
              </a:spcBef>
              <a:spcAft>
                <a:spcPts val="0"/>
              </a:spcAft>
              <a:buSzPts val="1800"/>
              <a:buChar char="●"/>
            </a:pPr>
            <a:r>
              <a:rPr lang="en"/>
              <a:t>This class does not have any variables present in it but it creates a direct relationship between the doctor/patient interface and the variety of payment options which will make everything a lot more convenient and secure.</a:t>
            </a:r>
            <a:endParaRPr/>
          </a:p>
          <a:p>
            <a:pPr indent="-342900" lvl="0" marL="457200" rtl="0" algn="l">
              <a:spcBef>
                <a:spcPts val="0"/>
              </a:spcBef>
              <a:spcAft>
                <a:spcPts val="0"/>
              </a:spcAft>
              <a:buSzPts val="1800"/>
              <a:buChar char="●"/>
            </a:pPr>
            <a:r>
              <a:rPr lang="en"/>
              <a:t>The child further inherits into the following two classes:</a:t>
            </a:r>
            <a:endParaRPr/>
          </a:p>
          <a:p>
            <a:pPr indent="-317500" lvl="1" marL="914400" rtl="0" algn="l">
              <a:spcBef>
                <a:spcPts val="0"/>
              </a:spcBef>
              <a:spcAft>
                <a:spcPts val="0"/>
              </a:spcAft>
              <a:buSzPts val="1400"/>
              <a:buChar char="○"/>
            </a:pPr>
            <a:r>
              <a:rPr lang="en"/>
              <a:t>Bank_Transfer</a:t>
            </a:r>
            <a:endParaRPr/>
          </a:p>
          <a:p>
            <a:pPr indent="-317500" lvl="1" marL="914400" rtl="0" algn="l">
              <a:spcBef>
                <a:spcPts val="0"/>
              </a:spcBef>
              <a:spcAft>
                <a:spcPts val="0"/>
              </a:spcAft>
              <a:buSzPts val="1400"/>
              <a:buChar char="○"/>
            </a:pPr>
            <a:r>
              <a:rPr lang="en"/>
              <a:t>EasyPaisa</a:t>
            </a:r>
            <a:endParaRPr/>
          </a:p>
        </p:txBody>
      </p:sp>
      <p:pic>
        <p:nvPicPr>
          <p:cNvPr id="171" name="Google Shape;171;p31"/>
          <p:cNvPicPr preferRelativeResize="0"/>
          <p:nvPr/>
        </p:nvPicPr>
        <p:blipFill>
          <a:blip r:embed="rId3">
            <a:alphaModFix/>
          </a:blip>
          <a:stretch>
            <a:fillRect/>
          </a:stretch>
        </p:blipFill>
        <p:spPr>
          <a:xfrm>
            <a:off x="6273450" y="1938338"/>
            <a:ext cx="2200275" cy="1266825"/>
          </a:xfrm>
          <a:prstGeom prst="rect">
            <a:avLst/>
          </a:prstGeom>
          <a:noFill/>
          <a:ln>
            <a:noFill/>
          </a:ln>
        </p:spPr>
      </p:pic>
      <p:sp>
        <p:nvSpPr>
          <p:cNvPr id="172" name="Google Shape;172;p31"/>
          <p:cNvSpPr txBox="1"/>
          <p:nvPr/>
        </p:nvSpPr>
        <p:spPr>
          <a:xfrm>
            <a:off x="645900" y="270525"/>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Payment Gateway</a:t>
            </a:r>
            <a:r>
              <a:rPr b="1" lang="en" sz="1600" u="sng"/>
              <a:t> Class</a:t>
            </a:r>
            <a:endParaRPr b="1" sz="16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Project and </a:t>
            </a:r>
            <a:r>
              <a:rPr lang="en"/>
              <a:t>Ideology</a:t>
            </a:r>
            <a:r>
              <a:rPr lang="en"/>
              <a:t> applied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ideology applied in the UML diagram is fairly simple keeping in context all the requirements of the Project.</a:t>
            </a:r>
            <a:br>
              <a:rPr lang="en"/>
            </a:br>
            <a:r>
              <a:rPr lang="en"/>
              <a:t>Separate</a:t>
            </a:r>
            <a:r>
              <a:rPr lang="en"/>
              <a:t> Classes were made wherever necessary, and in parts where not necessary, file handling is to be applied.</a:t>
            </a:r>
            <a:endParaRPr/>
          </a:p>
          <a:p>
            <a:pPr indent="0" lvl="0" marL="0" rtl="0" algn="l">
              <a:spcBef>
                <a:spcPts val="1200"/>
              </a:spcBef>
              <a:spcAft>
                <a:spcPts val="0"/>
              </a:spcAft>
              <a:buNone/>
            </a:pPr>
            <a:r>
              <a:rPr lang="en"/>
              <a:t>S</a:t>
            </a:r>
            <a:r>
              <a:rPr lang="en"/>
              <a:t>eparate</a:t>
            </a:r>
            <a:r>
              <a:rPr lang="en"/>
              <a:t> files created which would store various User data. This would help in fetching the data in real time even as the program is being run on multiple consoles at the same time as the data will also be saved in </a:t>
            </a:r>
            <a:r>
              <a:rPr lang="en"/>
              <a:t>real time</a:t>
            </a:r>
            <a:r>
              <a:rPr lang="en"/>
              <a:t> </a:t>
            </a:r>
            <a:r>
              <a:rPr lang="en"/>
              <a:t>as well</a:t>
            </a:r>
            <a:r>
              <a:rPr lang="en"/>
              <a:t>.</a:t>
            </a:r>
            <a:endParaRPr/>
          </a:p>
          <a:p>
            <a:pPr indent="0" lvl="0" marL="0" rtl="0" algn="l">
              <a:spcBef>
                <a:spcPts val="1200"/>
              </a:spcBef>
              <a:spcAft>
                <a:spcPts val="1200"/>
              </a:spcAft>
              <a:buNone/>
            </a:pPr>
            <a:r>
              <a:rPr lang="en"/>
              <a:t>Most Functions have a whole interface implemented within them which help navigation and easy access of variables/functions.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idx="1" type="body"/>
          </p:nvPr>
        </p:nvSpPr>
        <p:spPr>
          <a:xfrm>
            <a:off x="311700" y="894125"/>
            <a:ext cx="5396400" cy="3674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bank_Transfer is one of the two classes inherited from Payment gateway.</a:t>
            </a:r>
            <a:endParaRPr/>
          </a:p>
          <a:p>
            <a:pPr indent="-325755" lvl="0" marL="457200" rtl="0" algn="l">
              <a:spcBef>
                <a:spcPts val="0"/>
              </a:spcBef>
              <a:spcAft>
                <a:spcPts val="0"/>
              </a:spcAft>
              <a:buSzPct val="100000"/>
              <a:buChar char="●"/>
            </a:pPr>
            <a:r>
              <a:rPr lang="en"/>
              <a:t>This class is used in the case the person wants to do the payment using his bank account.</a:t>
            </a:r>
            <a:endParaRPr/>
          </a:p>
          <a:p>
            <a:pPr indent="-325755" lvl="0" marL="457200" rtl="0" algn="l">
              <a:spcBef>
                <a:spcPts val="0"/>
              </a:spcBef>
              <a:spcAft>
                <a:spcPts val="0"/>
              </a:spcAft>
              <a:buSzPct val="100000"/>
              <a:buChar char="●"/>
            </a:pPr>
            <a:r>
              <a:rPr lang="en"/>
              <a:t>It </a:t>
            </a:r>
            <a:r>
              <a:rPr lang="en"/>
              <a:t>contains</a:t>
            </a:r>
            <a:r>
              <a:rPr lang="en"/>
              <a:t> a variety of variables containing the bank account details that would be used to deposit balance in the person’s Oladoc account.</a:t>
            </a:r>
            <a:endParaRPr/>
          </a:p>
          <a:p>
            <a:pPr indent="-325755" lvl="0" marL="457200" rtl="0" algn="l">
              <a:spcBef>
                <a:spcPts val="0"/>
              </a:spcBef>
              <a:spcAft>
                <a:spcPts val="0"/>
              </a:spcAft>
              <a:buSzPct val="100000"/>
              <a:buChar char="●"/>
            </a:pPr>
            <a:r>
              <a:rPr lang="en"/>
              <a:t>It also contains a Charge function on which polymorphism is implemented, it will take you to a gateway where it will charge the user through basic bank transfer according to the Charges of the specific doctor and the type of appointment it is.</a:t>
            </a:r>
            <a:endParaRPr/>
          </a:p>
          <a:p>
            <a:pPr indent="-325755" lvl="0" marL="457200" rtl="0" algn="l">
              <a:spcBef>
                <a:spcPts val="0"/>
              </a:spcBef>
              <a:spcAft>
                <a:spcPts val="0"/>
              </a:spcAft>
              <a:buSzPct val="100000"/>
              <a:buChar char="●"/>
            </a:pPr>
            <a:r>
              <a:rPr lang="en"/>
              <a:t>It further inherits in the following two classes:</a:t>
            </a:r>
            <a:endParaRPr/>
          </a:p>
          <a:p>
            <a:pPr indent="-304165" lvl="1" marL="914400" rtl="0" algn="l">
              <a:spcBef>
                <a:spcPts val="0"/>
              </a:spcBef>
              <a:spcAft>
                <a:spcPts val="0"/>
              </a:spcAft>
              <a:buSzPct val="100000"/>
              <a:buChar char="○"/>
            </a:pPr>
            <a:r>
              <a:rPr lang="en"/>
              <a:t>PayPak</a:t>
            </a:r>
            <a:endParaRPr/>
          </a:p>
          <a:p>
            <a:pPr indent="-304165" lvl="1" marL="914400" rtl="0" algn="l">
              <a:spcBef>
                <a:spcPts val="0"/>
              </a:spcBef>
              <a:spcAft>
                <a:spcPts val="0"/>
              </a:spcAft>
              <a:buSzPct val="100000"/>
              <a:buChar char="○"/>
            </a:pPr>
            <a:r>
              <a:rPr lang="en"/>
              <a:t>Union_Pay</a:t>
            </a:r>
            <a:endParaRPr/>
          </a:p>
        </p:txBody>
      </p:sp>
      <p:pic>
        <p:nvPicPr>
          <p:cNvPr id="178" name="Google Shape;178;p32"/>
          <p:cNvPicPr preferRelativeResize="0"/>
          <p:nvPr/>
        </p:nvPicPr>
        <p:blipFill>
          <a:blip r:embed="rId3">
            <a:alphaModFix/>
          </a:blip>
          <a:stretch>
            <a:fillRect/>
          </a:stretch>
        </p:blipFill>
        <p:spPr>
          <a:xfrm>
            <a:off x="5801500" y="1559625"/>
            <a:ext cx="3131101" cy="1888148"/>
          </a:xfrm>
          <a:prstGeom prst="rect">
            <a:avLst/>
          </a:prstGeom>
          <a:noFill/>
          <a:ln>
            <a:noFill/>
          </a:ln>
        </p:spPr>
      </p:pic>
      <p:sp>
        <p:nvSpPr>
          <p:cNvPr id="179" name="Google Shape;179;p32"/>
          <p:cNvSpPr txBox="1"/>
          <p:nvPr/>
        </p:nvSpPr>
        <p:spPr>
          <a:xfrm>
            <a:off x="645900" y="270525"/>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Bank Transfer</a:t>
            </a:r>
            <a:r>
              <a:rPr b="1" lang="en" sz="1600" u="sng"/>
              <a:t> Class</a:t>
            </a:r>
            <a:endParaRPr b="1" sz="1600"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idx="1" type="body"/>
          </p:nvPr>
        </p:nvSpPr>
        <p:spPr>
          <a:xfrm>
            <a:off x="303275" y="952600"/>
            <a:ext cx="5396400" cy="4130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EasyPaisa class is one of the two classes inherited from Payment gateway.</a:t>
            </a:r>
            <a:endParaRPr/>
          </a:p>
          <a:p>
            <a:pPr indent="-334327" lvl="0" marL="457200" rtl="0" algn="l">
              <a:spcBef>
                <a:spcPts val="0"/>
              </a:spcBef>
              <a:spcAft>
                <a:spcPts val="0"/>
              </a:spcAft>
              <a:buSzPct val="100000"/>
              <a:buChar char="●"/>
            </a:pPr>
            <a:r>
              <a:rPr lang="en"/>
              <a:t>This class is created for a unique type of payment gateway where it does not require the user to add his own bank account for the payment and it can simply be done through the user’s EasyPaisa account.</a:t>
            </a:r>
            <a:endParaRPr/>
          </a:p>
          <a:p>
            <a:pPr indent="-334327" lvl="0" marL="457200" rtl="0" algn="l">
              <a:spcBef>
                <a:spcPts val="0"/>
              </a:spcBef>
              <a:spcAft>
                <a:spcPts val="0"/>
              </a:spcAft>
              <a:buSzPct val="100000"/>
              <a:buChar char="●"/>
            </a:pPr>
            <a:r>
              <a:rPr lang="en"/>
              <a:t>It also contains a Charge function on which polymorphism is implemented, it will take you to a gateway where it will charge the user through EasyPaisa according to the Charges of the specific doctor and the type of appointment it is.</a:t>
            </a:r>
            <a:endParaRPr/>
          </a:p>
          <a:p>
            <a:pPr indent="-334327" lvl="0" marL="457200" rtl="0" algn="l">
              <a:spcBef>
                <a:spcPts val="0"/>
              </a:spcBef>
              <a:spcAft>
                <a:spcPts val="0"/>
              </a:spcAft>
              <a:buSzPct val="100000"/>
              <a:buChar char="●"/>
            </a:pPr>
            <a:r>
              <a:rPr lang="en"/>
              <a:t>It only contains one variable which is the phone number of the user sending the money.</a:t>
            </a:r>
            <a:endParaRPr/>
          </a:p>
          <a:p>
            <a:pPr indent="-334327" lvl="0" marL="457200" rtl="0" algn="l">
              <a:spcBef>
                <a:spcPts val="0"/>
              </a:spcBef>
              <a:spcAft>
                <a:spcPts val="0"/>
              </a:spcAft>
              <a:buSzPct val="100000"/>
              <a:buChar char="●"/>
            </a:pPr>
            <a:r>
              <a:rPr lang="en"/>
              <a:t>It does not have any further child class.</a:t>
            </a:r>
            <a:endParaRPr/>
          </a:p>
        </p:txBody>
      </p:sp>
      <p:pic>
        <p:nvPicPr>
          <p:cNvPr id="185" name="Google Shape;185;p33"/>
          <p:cNvPicPr preferRelativeResize="0"/>
          <p:nvPr/>
        </p:nvPicPr>
        <p:blipFill>
          <a:blip r:embed="rId3">
            <a:alphaModFix/>
          </a:blip>
          <a:stretch>
            <a:fillRect/>
          </a:stretch>
        </p:blipFill>
        <p:spPr>
          <a:xfrm>
            <a:off x="6045900" y="1876298"/>
            <a:ext cx="2833369" cy="1390927"/>
          </a:xfrm>
          <a:prstGeom prst="rect">
            <a:avLst/>
          </a:prstGeom>
          <a:noFill/>
          <a:ln>
            <a:noFill/>
          </a:ln>
        </p:spPr>
      </p:pic>
      <p:sp>
        <p:nvSpPr>
          <p:cNvPr id="186" name="Google Shape;186;p33"/>
          <p:cNvSpPr txBox="1"/>
          <p:nvPr/>
        </p:nvSpPr>
        <p:spPr>
          <a:xfrm>
            <a:off x="764575" y="438500"/>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EasyPaisa</a:t>
            </a:r>
            <a:r>
              <a:rPr b="1" lang="en" sz="1600" u="sng"/>
              <a:t> Class</a:t>
            </a:r>
            <a:endParaRPr b="1" sz="1600"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idx="1" type="body"/>
          </p:nvPr>
        </p:nvSpPr>
        <p:spPr>
          <a:xfrm>
            <a:off x="979650" y="1899725"/>
            <a:ext cx="7184700" cy="3159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two classes are both inherited from the Bank_Transfer class since both of them are used through the Bank account information of the person.</a:t>
            </a:r>
            <a:endParaRPr/>
          </a:p>
          <a:p>
            <a:pPr indent="-342900" lvl="0" marL="457200" rtl="0" algn="l">
              <a:spcBef>
                <a:spcPts val="0"/>
              </a:spcBef>
              <a:spcAft>
                <a:spcPts val="0"/>
              </a:spcAft>
              <a:buSzPts val="1800"/>
              <a:buChar char="●"/>
            </a:pPr>
            <a:r>
              <a:rPr lang="en"/>
              <a:t>Both classes contain separate charge functions where polymorphism is implemented to redirect the user to separate gateways according to the type of payment method that the user has selected.</a:t>
            </a:r>
            <a:endParaRPr/>
          </a:p>
          <a:p>
            <a:pPr indent="-342900" lvl="0" marL="457200" rtl="0" algn="l">
              <a:spcBef>
                <a:spcPts val="0"/>
              </a:spcBef>
              <a:spcAft>
                <a:spcPts val="0"/>
              </a:spcAft>
              <a:buSzPts val="1800"/>
              <a:buChar char="●"/>
            </a:pPr>
            <a:r>
              <a:rPr lang="en"/>
              <a:t>Either one of these classes do not have any child classes and stand at the bottom of the hierarchy since they are simply helping in forming a better organized interface.</a:t>
            </a:r>
            <a:endParaRPr/>
          </a:p>
        </p:txBody>
      </p:sp>
      <p:sp>
        <p:nvSpPr>
          <p:cNvPr id="192" name="Google Shape;192;p34"/>
          <p:cNvSpPr txBox="1"/>
          <p:nvPr/>
        </p:nvSpPr>
        <p:spPr>
          <a:xfrm>
            <a:off x="752950" y="815263"/>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Union_Pay</a:t>
            </a:r>
            <a:r>
              <a:rPr b="1" lang="en" sz="1600" u="sng"/>
              <a:t> and PayPak Class</a:t>
            </a:r>
            <a:endParaRPr b="1" sz="1600" u="sng"/>
          </a:p>
        </p:txBody>
      </p:sp>
      <p:pic>
        <p:nvPicPr>
          <p:cNvPr id="193" name="Google Shape;193;p34"/>
          <p:cNvPicPr preferRelativeResize="0"/>
          <p:nvPr/>
        </p:nvPicPr>
        <p:blipFill rotWithShape="1">
          <a:blip r:embed="rId3">
            <a:alphaModFix/>
          </a:blip>
          <a:srcRect b="0" l="0" r="0" t="23430"/>
          <a:stretch/>
        </p:blipFill>
        <p:spPr>
          <a:xfrm>
            <a:off x="4412900" y="438500"/>
            <a:ext cx="4495275" cy="1184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File Handling In the Program:</a:t>
            </a:r>
            <a:endParaRPr/>
          </a:p>
        </p:txBody>
      </p:sp>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SzPts val="1000"/>
              <a:buChar char="●"/>
            </a:pPr>
            <a:r>
              <a:rPr lang="en" sz="1000"/>
              <a:t>The designed UML diagram heavily relies on file handling for a lot of its functions.</a:t>
            </a:r>
            <a:endParaRPr sz="1000"/>
          </a:p>
          <a:p>
            <a:pPr indent="-292100" lvl="0" marL="457200" rtl="0" algn="l">
              <a:spcBef>
                <a:spcPts val="0"/>
              </a:spcBef>
              <a:spcAft>
                <a:spcPts val="0"/>
              </a:spcAft>
              <a:buSzPts val="1000"/>
              <a:buChar char="●"/>
            </a:pPr>
            <a:r>
              <a:rPr lang="en" sz="1000"/>
              <a:t>Separate Files will be created for separate parts of the system.</a:t>
            </a:r>
            <a:endParaRPr sz="1000"/>
          </a:p>
          <a:p>
            <a:pPr indent="-292100" lvl="0" marL="457200" rtl="0" algn="l">
              <a:spcBef>
                <a:spcPts val="0"/>
              </a:spcBef>
              <a:spcAft>
                <a:spcPts val="0"/>
              </a:spcAft>
              <a:buSzPts val="1000"/>
              <a:buChar char="●"/>
            </a:pPr>
            <a:r>
              <a:rPr lang="en" sz="1000"/>
              <a:t>The Different Files that will be created are Listed Below:</a:t>
            </a:r>
            <a:endParaRPr sz="1000"/>
          </a:p>
          <a:p>
            <a:pPr indent="-292100" lvl="1" marL="914400" rtl="0" algn="l">
              <a:spcBef>
                <a:spcPts val="0"/>
              </a:spcBef>
              <a:spcAft>
                <a:spcPts val="0"/>
              </a:spcAft>
              <a:buSzPts val="1000"/>
              <a:buChar char="○"/>
            </a:pPr>
            <a:r>
              <a:rPr lang="en" sz="1000"/>
              <a:t>Appointments:</a:t>
            </a:r>
            <a:endParaRPr sz="1000"/>
          </a:p>
          <a:p>
            <a:pPr indent="-292100" lvl="2" marL="1371600" rtl="0" algn="l">
              <a:spcBef>
                <a:spcPts val="0"/>
              </a:spcBef>
              <a:spcAft>
                <a:spcPts val="0"/>
              </a:spcAft>
              <a:buSzPts val="1000"/>
              <a:buChar char="■"/>
            </a:pPr>
            <a:r>
              <a:rPr lang="en" sz="1000">
                <a:solidFill>
                  <a:srgbClr val="333333"/>
                </a:solidFill>
              </a:rPr>
              <a:t>This will include all the appointments of the doctors to be able to be accessed by admin and doctors.</a:t>
            </a:r>
            <a:endParaRPr sz="1000">
              <a:solidFill>
                <a:srgbClr val="333333"/>
              </a:solidFill>
            </a:endParaRPr>
          </a:p>
          <a:p>
            <a:pPr indent="-292100" lvl="1" marL="914400" rtl="0" algn="l">
              <a:spcBef>
                <a:spcPts val="0"/>
              </a:spcBef>
              <a:spcAft>
                <a:spcPts val="0"/>
              </a:spcAft>
              <a:buClr>
                <a:srgbClr val="333333"/>
              </a:buClr>
              <a:buSzPts val="1000"/>
              <a:buChar char="○"/>
            </a:pPr>
            <a:r>
              <a:rPr lang="en" sz="1000">
                <a:solidFill>
                  <a:srgbClr val="333333"/>
                </a:solidFill>
              </a:rPr>
              <a:t>Doctor Data:</a:t>
            </a:r>
            <a:endParaRPr sz="1000">
              <a:solidFill>
                <a:srgbClr val="333333"/>
              </a:solidFill>
            </a:endParaRPr>
          </a:p>
          <a:p>
            <a:pPr indent="-292100" lvl="2" marL="1371600" rtl="0" algn="l">
              <a:spcBef>
                <a:spcPts val="0"/>
              </a:spcBef>
              <a:spcAft>
                <a:spcPts val="0"/>
              </a:spcAft>
              <a:buClr>
                <a:srgbClr val="333333"/>
              </a:buClr>
              <a:buSzPts val="1000"/>
              <a:buChar char="■"/>
            </a:pPr>
            <a:r>
              <a:rPr lang="en" sz="1000">
                <a:solidFill>
                  <a:srgbClr val="333333"/>
                </a:solidFill>
              </a:rPr>
              <a:t>This will include all the personal data of the doctor which can only be edited by admin but accessed by doctor as well.</a:t>
            </a:r>
            <a:endParaRPr sz="1000">
              <a:solidFill>
                <a:srgbClr val="333333"/>
              </a:solidFill>
            </a:endParaRPr>
          </a:p>
          <a:p>
            <a:pPr indent="-292100" lvl="1" marL="914400" rtl="0" algn="l">
              <a:spcBef>
                <a:spcPts val="0"/>
              </a:spcBef>
              <a:spcAft>
                <a:spcPts val="0"/>
              </a:spcAft>
              <a:buClr>
                <a:srgbClr val="333333"/>
              </a:buClr>
              <a:buSzPts val="1000"/>
              <a:buChar char="○"/>
            </a:pPr>
            <a:r>
              <a:rPr lang="en" sz="1000">
                <a:solidFill>
                  <a:srgbClr val="333333"/>
                </a:solidFill>
              </a:rPr>
              <a:t>Doctor Info:</a:t>
            </a:r>
            <a:endParaRPr sz="1000">
              <a:solidFill>
                <a:srgbClr val="333333"/>
              </a:solidFill>
            </a:endParaRPr>
          </a:p>
          <a:p>
            <a:pPr indent="-292100" lvl="2" marL="1371600" rtl="0" algn="l">
              <a:spcBef>
                <a:spcPts val="0"/>
              </a:spcBef>
              <a:spcAft>
                <a:spcPts val="0"/>
              </a:spcAft>
              <a:buClr>
                <a:srgbClr val="333333"/>
              </a:buClr>
              <a:buSzPts val="1000"/>
              <a:buChar char="■"/>
            </a:pPr>
            <a:r>
              <a:rPr lang="en" sz="1000">
                <a:solidFill>
                  <a:srgbClr val="333333"/>
                </a:solidFill>
              </a:rPr>
              <a:t>This will include the availability, hourly charge, and other info of the doctor which can be edited by admin and doctor</a:t>
            </a:r>
            <a:endParaRPr sz="1000">
              <a:solidFill>
                <a:srgbClr val="333333"/>
              </a:solidFill>
            </a:endParaRPr>
          </a:p>
          <a:p>
            <a:pPr indent="-292100" lvl="1" marL="914400" rtl="0" algn="l">
              <a:spcBef>
                <a:spcPts val="0"/>
              </a:spcBef>
              <a:spcAft>
                <a:spcPts val="0"/>
              </a:spcAft>
              <a:buClr>
                <a:srgbClr val="333333"/>
              </a:buClr>
              <a:buSzPts val="1000"/>
              <a:buChar char="○"/>
            </a:pPr>
            <a:r>
              <a:rPr lang="en" sz="1000">
                <a:solidFill>
                  <a:srgbClr val="333333"/>
                </a:solidFill>
              </a:rPr>
              <a:t>Patient Info:</a:t>
            </a:r>
            <a:endParaRPr sz="1000">
              <a:solidFill>
                <a:srgbClr val="333333"/>
              </a:solidFill>
            </a:endParaRPr>
          </a:p>
          <a:p>
            <a:pPr indent="-292100" lvl="2" marL="1371600" rtl="0" algn="l">
              <a:spcBef>
                <a:spcPts val="0"/>
              </a:spcBef>
              <a:spcAft>
                <a:spcPts val="0"/>
              </a:spcAft>
              <a:buClr>
                <a:srgbClr val="333333"/>
              </a:buClr>
              <a:buSzPts val="1000"/>
              <a:buChar char="■"/>
            </a:pPr>
            <a:r>
              <a:rPr lang="en" sz="1000">
                <a:solidFill>
                  <a:srgbClr val="333333"/>
                </a:solidFill>
              </a:rPr>
              <a:t>This will include the availability, hourly charge, and other info of the doctor which can be edited by admin and doctor.</a:t>
            </a:r>
            <a:endParaRPr sz="1000">
              <a:solidFill>
                <a:srgbClr val="333333"/>
              </a:solidFill>
            </a:endParaRPr>
          </a:p>
          <a:p>
            <a:pPr indent="-292100" lvl="1" marL="914400" rtl="0" algn="l">
              <a:spcBef>
                <a:spcPts val="0"/>
              </a:spcBef>
              <a:spcAft>
                <a:spcPts val="0"/>
              </a:spcAft>
              <a:buClr>
                <a:srgbClr val="333333"/>
              </a:buClr>
              <a:buSzPts val="1000"/>
              <a:buChar char="○"/>
            </a:pPr>
            <a:r>
              <a:rPr lang="en" sz="1000">
                <a:solidFill>
                  <a:srgbClr val="333333"/>
                </a:solidFill>
              </a:rPr>
              <a:t>Passwords:</a:t>
            </a:r>
            <a:endParaRPr sz="1000">
              <a:solidFill>
                <a:srgbClr val="333333"/>
              </a:solidFill>
            </a:endParaRPr>
          </a:p>
          <a:p>
            <a:pPr indent="-292100" lvl="2" marL="1371600" rtl="0" algn="l">
              <a:spcBef>
                <a:spcPts val="0"/>
              </a:spcBef>
              <a:spcAft>
                <a:spcPts val="0"/>
              </a:spcAft>
              <a:buClr>
                <a:srgbClr val="333333"/>
              </a:buClr>
              <a:buSzPts val="1000"/>
              <a:buChar char="■"/>
            </a:pPr>
            <a:r>
              <a:rPr lang="en" sz="1000">
                <a:solidFill>
                  <a:srgbClr val="333333"/>
                </a:solidFill>
              </a:rPr>
              <a:t>This will contain all the account passwords of admins, doctors and patients along with their usernames. </a:t>
            </a:r>
            <a:endParaRPr sz="1000">
              <a:solidFill>
                <a:srgbClr val="333333"/>
              </a:solidFill>
            </a:endParaRPr>
          </a:p>
          <a:p>
            <a:pPr indent="-292100" lvl="0" marL="457200" rtl="0" algn="l">
              <a:spcBef>
                <a:spcPts val="0"/>
              </a:spcBef>
              <a:spcAft>
                <a:spcPts val="0"/>
              </a:spcAft>
              <a:buClr>
                <a:srgbClr val="333333"/>
              </a:buClr>
              <a:buSzPts val="1000"/>
              <a:buChar char="●"/>
            </a:pPr>
            <a:r>
              <a:rPr lang="en" sz="1000">
                <a:solidFill>
                  <a:srgbClr val="333333"/>
                </a:solidFill>
              </a:rPr>
              <a:t>Most of the File handling will be done through a unique CNIC search method which was previously mentioned in the previous slides.</a:t>
            </a:r>
            <a:endParaRPr sz="1000">
              <a:solidFill>
                <a:srgbClr val="333333"/>
              </a:solidFill>
            </a:endParaRPr>
          </a:p>
          <a:p>
            <a:pPr indent="-292100" lvl="0" marL="457200" rtl="0" algn="l">
              <a:spcBef>
                <a:spcPts val="0"/>
              </a:spcBef>
              <a:spcAft>
                <a:spcPts val="0"/>
              </a:spcAft>
              <a:buClr>
                <a:srgbClr val="333333"/>
              </a:buClr>
              <a:buSzPts val="1000"/>
              <a:buChar char="●"/>
            </a:pPr>
            <a:r>
              <a:rPr lang="en" sz="1000">
                <a:solidFill>
                  <a:srgbClr val="333333"/>
                </a:solidFill>
              </a:rPr>
              <a:t>The view doctor functions and listing functions will be done in a normal way where the data would be fetched from files and will be organized accordingly before being displayed.</a:t>
            </a:r>
            <a:endParaRPr sz="1000">
              <a:solidFill>
                <a:srgbClr val="33333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nvSpPr>
        <p:spPr>
          <a:xfrm>
            <a:off x="2555100" y="1940700"/>
            <a:ext cx="403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0">
                <a:latin typeface="Comic Sans MS"/>
                <a:ea typeface="Comic Sans MS"/>
                <a:cs typeface="Comic Sans MS"/>
                <a:sym typeface="Comic Sans MS"/>
              </a:rPr>
              <a:t>The End!</a:t>
            </a:r>
            <a:endParaRPr sz="70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Hierarchy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basic Hierarchy starts from the Oladoc class which pairs up everything together and links the hierarchy and </a:t>
            </a:r>
            <a:r>
              <a:rPr lang="en"/>
              <a:t>separate</a:t>
            </a:r>
            <a:r>
              <a:rPr lang="en"/>
              <a:t> consoles in one place.</a:t>
            </a:r>
            <a:endParaRPr/>
          </a:p>
          <a:p>
            <a:pPr indent="0" lvl="0" marL="0" rtl="0" algn="l">
              <a:spcBef>
                <a:spcPts val="1200"/>
              </a:spcBef>
              <a:spcAft>
                <a:spcPts val="0"/>
              </a:spcAft>
              <a:buNone/>
            </a:pPr>
            <a:r>
              <a:rPr lang="en"/>
              <a:t>The Oladoc class is followed by three </a:t>
            </a:r>
            <a:r>
              <a:rPr lang="en"/>
              <a:t>separate</a:t>
            </a:r>
            <a:r>
              <a:rPr lang="en"/>
              <a:t> classes which serve as the 3 basic user types of the system.These Classes contain all the users personal data and the functions necessary for the basic flow of the entire program.</a:t>
            </a:r>
            <a:endParaRPr/>
          </a:p>
          <a:p>
            <a:pPr indent="0" lvl="0" marL="0" rtl="0" algn="l">
              <a:spcBef>
                <a:spcPts val="1200"/>
              </a:spcBef>
              <a:spcAft>
                <a:spcPts val="0"/>
              </a:spcAft>
              <a:buNone/>
            </a:pPr>
            <a:r>
              <a:rPr lang="en"/>
              <a:t>Each user type has unique functions implemented into them being given different level authority.</a:t>
            </a:r>
            <a:endParaRPr/>
          </a:p>
          <a:p>
            <a:pPr indent="0" lvl="0" marL="0" rtl="0" algn="l">
              <a:spcBef>
                <a:spcPts val="1200"/>
              </a:spcBef>
              <a:spcAft>
                <a:spcPts val="1200"/>
              </a:spcAft>
              <a:buNone/>
            </a:pPr>
            <a:r>
              <a:rPr lang="en"/>
              <a:t>The Base user classes are followed by a variety of module classes which help in the implementation of different modules and makes up for a solid structure and a good hierarchy.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b="3451" l="0" r="0" t="3758"/>
          <a:stretch/>
        </p:blipFill>
        <p:spPr>
          <a:xfrm>
            <a:off x="504325" y="0"/>
            <a:ext cx="8129349" cy="5143500"/>
          </a:xfrm>
          <a:prstGeom prst="rect">
            <a:avLst/>
          </a:prstGeom>
          <a:noFill/>
          <a:ln>
            <a:noFill/>
          </a:ln>
        </p:spPr>
      </p:pic>
      <p:sp>
        <p:nvSpPr>
          <p:cNvPr id="73" name="Google Shape;73;p16"/>
          <p:cNvSpPr txBox="1"/>
          <p:nvPr>
            <p:ph type="title"/>
          </p:nvPr>
        </p:nvSpPr>
        <p:spPr>
          <a:xfrm>
            <a:off x="244275" y="4113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220"/>
              <a:t>Oladoc</a:t>
            </a:r>
            <a:r>
              <a:rPr lang="en" sz="1220"/>
              <a:t> UML Diagram:</a:t>
            </a:r>
            <a:endParaRPr sz="122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03250" y="1249075"/>
            <a:ext cx="5396400" cy="3462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highest base class linking to everything else.</a:t>
            </a:r>
            <a:endParaRPr/>
          </a:p>
          <a:p>
            <a:pPr indent="-342900" lvl="0" marL="457200" rtl="0" algn="l">
              <a:spcBef>
                <a:spcPts val="0"/>
              </a:spcBef>
              <a:spcAft>
                <a:spcPts val="0"/>
              </a:spcAft>
              <a:buSzPts val="1800"/>
              <a:buChar char="●"/>
            </a:pPr>
            <a:r>
              <a:rPr lang="en"/>
              <a:t>Contains a basic menu which will give access to the main list of doctors and also provide other options.</a:t>
            </a:r>
            <a:endParaRPr/>
          </a:p>
          <a:p>
            <a:pPr indent="-342900" lvl="0" marL="457200" rtl="0" algn="l">
              <a:spcBef>
                <a:spcPts val="0"/>
              </a:spcBef>
              <a:spcAft>
                <a:spcPts val="0"/>
              </a:spcAft>
              <a:buSzPts val="1800"/>
              <a:buChar char="●"/>
            </a:pPr>
            <a:r>
              <a:rPr lang="en"/>
              <a:t>This class however will not have access to user specific functions such as booking appointments, editing them, checking balance and anything that might relate to the functionality of one specific user.</a:t>
            </a:r>
            <a:endParaRPr/>
          </a:p>
        </p:txBody>
      </p:sp>
      <p:pic>
        <p:nvPicPr>
          <p:cNvPr id="79" name="Google Shape;79;p17"/>
          <p:cNvPicPr preferRelativeResize="0"/>
          <p:nvPr/>
        </p:nvPicPr>
        <p:blipFill>
          <a:blip r:embed="rId3">
            <a:alphaModFix/>
          </a:blip>
          <a:stretch>
            <a:fillRect/>
          </a:stretch>
        </p:blipFill>
        <p:spPr>
          <a:xfrm>
            <a:off x="5851475" y="1641913"/>
            <a:ext cx="3131101" cy="1859684"/>
          </a:xfrm>
          <a:prstGeom prst="rect">
            <a:avLst/>
          </a:prstGeom>
          <a:noFill/>
          <a:ln>
            <a:noFill/>
          </a:ln>
        </p:spPr>
      </p:pic>
      <p:sp>
        <p:nvSpPr>
          <p:cNvPr id="80" name="Google Shape;80;p17"/>
          <p:cNvSpPr txBox="1"/>
          <p:nvPr/>
        </p:nvSpPr>
        <p:spPr>
          <a:xfrm>
            <a:off x="637450" y="464350"/>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Oladoc</a:t>
            </a:r>
            <a:r>
              <a:rPr b="1" lang="en" sz="1600" u="sng"/>
              <a:t> Class</a:t>
            </a:r>
            <a:endParaRPr b="1" sz="1600"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311700" y="958775"/>
            <a:ext cx="5396400" cy="4130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It is Composed from the Base Oladoc class</a:t>
            </a:r>
            <a:endParaRPr/>
          </a:p>
          <a:p>
            <a:pPr indent="-317182" lvl="0" marL="457200" rtl="0" algn="l">
              <a:spcBef>
                <a:spcPts val="0"/>
              </a:spcBef>
              <a:spcAft>
                <a:spcPts val="0"/>
              </a:spcAft>
              <a:buSzPct val="100000"/>
              <a:buChar char="●"/>
            </a:pPr>
            <a:r>
              <a:rPr lang="en"/>
              <a:t>Contains the admin’s credentials as it is logged in which is </a:t>
            </a:r>
            <a:r>
              <a:rPr lang="en"/>
              <a:t>previously</a:t>
            </a:r>
            <a:r>
              <a:rPr lang="en"/>
              <a:t> </a:t>
            </a:r>
            <a:r>
              <a:rPr lang="en"/>
              <a:t>hard coded</a:t>
            </a:r>
            <a:r>
              <a:rPr lang="en"/>
              <a:t> within the passwords file.</a:t>
            </a:r>
            <a:endParaRPr/>
          </a:p>
          <a:p>
            <a:pPr indent="-317182" lvl="0" marL="457200" rtl="0" algn="l">
              <a:spcBef>
                <a:spcPts val="0"/>
              </a:spcBef>
              <a:spcAft>
                <a:spcPts val="0"/>
              </a:spcAft>
              <a:buSzPct val="100000"/>
              <a:buChar char="●"/>
            </a:pPr>
            <a:r>
              <a:rPr lang="en"/>
              <a:t>The class contains a menu function on which polymorphism is implemented which would show us the Admin menu giving us the variety of admin options.</a:t>
            </a:r>
            <a:endParaRPr/>
          </a:p>
          <a:p>
            <a:pPr indent="-317182" lvl="0" marL="457200" rtl="0" algn="l">
              <a:spcBef>
                <a:spcPts val="0"/>
              </a:spcBef>
              <a:spcAft>
                <a:spcPts val="0"/>
              </a:spcAft>
              <a:buSzPct val="100000"/>
              <a:buChar char="●"/>
            </a:pPr>
            <a:r>
              <a:rPr lang="en"/>
              <a:t>A view_data function is created to view the data of Patient and doctors through their CNIC, the CNIC will be used to search through all the data of doctors/patient and will be compared to each and every one to find the perfect match and then display the details of it. If not found then an error will be displayed.</a:t>
            </a:r>
            <a:endParaRPr/>
          </a:p>
          <a:p>
            <a:pPr indent="-317182" lvl="0" marL="457200" rtl="0" algn="l">
              <a:spcBef>
                <a:spcPts val="0"/>
              </a:spcBef>
              <a:spcAft>
                <a:spcPts val="0"/>
              </a:spcAft>
              <a:buSzPct val="100000"/>
              <a:buChar char="●"/>
            </a:pPr>
            <a:r>
              <a:rPr lang="en"/>
              <a:t>An edit_data function is given to the admin to edit or update the date of the users present in the file, this will give admin the access to edit the doctor’s data such as Password,Email,Location,Speciality, and other aspects of the class.</a:t>
            </a:r>
            <a:endParaRPr/>
          </a:p>
          <a:p>
            <a:pPr indent="457200" lvl="0" marL="457200" rtl="0" algn="l">
              <a:spcBef>
                <a:spcPts val="1200"/>
              </a:spcBef>
              <a:spcAft>
                <a:spcPts val="1200"/>
              </a:spcAft>
              <a:buNone/>
            </a:pPr>
            <a:r>
              <a:rPr lang="en"/>
              <a:t>		→Continued on next slide→</a:t>
            </a:r>
            <a:endParaRPr/>
          </a:p>
        </p:txBody>
      </p:sp>
      <p:pic>
        <p:nvPicPr>
          <p:cNvPr id="86" name="Google Shape;86;p18"/>
          <p:cNvPicPr preferRelativeResize="0"/>
          <p:nvPr/>
        </p:nvPicPr>
        <p:blipFill>
          <a:blip r:embed="rId3">
            <a:alphaModFix/>
          </a:blip>
          <a:stretch>
            <a:fillRect/>
          </a:stretch>
        </p:blipFill>
        <p:spPr>
          <a:xfrm>
            <a:off x="5842425" y="958763"/>
            <a:ext cx="3131101" cy="3225982"/>
          </a:xfrm>
          <a:prstGeom prst="rect">
            <a:avLst/>
          </a:prstGeom>
          <a:noFill/>
          <a:ln>
            <a:noFill/>
          </a:ln>
        </p:spPr>
      </p:pic>
      <p:sp>
        <p:nvSpPr>
          <p:cNvPr id="87" name="Google Shape;87;p18"/>
          <p:cNvSpPr txBox="1"/>
          <p:nvPr/>
        </p:nvSpPr>
        <p:spPr>
          <a:xfrm>
            <a:off x="706575" y="527675"/>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Admin</a:t>
            </a:r>
            <a:r>
              <a:rPr b="1" lang="en" sz="1600" u="sng"/>
              <a:t> Class</a:t>
            </a:r>
            <a:endParaRPr b="1" sz="16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438500"/>
            <a:ext cx="5396400" cy="4130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An edit_schedule function is created which will have the ability to edit the availability schedule of the doctor which will be implemented using file handling </a:t>
            </a:r>
            <a:r>
              <a:rPr lang="en"/>
              <a:t>as well and the same CNIC searching method which was previously mentioned</a:t>
            </a:r>
            <a:r>
              <a:rPr lang="en"/>
              <a:t>.</a:t>
            </a:r>
            <a:endParaRPr/>
          </a:p>
          <a:p>
            <a:pPr indent="-317182" lvl="0" marL="457200" rtl="0" algn="l">
              <a:spcBef>
                <a:spcPts val="0"/>
              </a:spcBef>
              <a:spcAft>
                <a:spcPts val="0"/>
              </a:spcAft>
              <a:buSzPct val="100000"/>
              <a:buChar char="●"/>
            </a:pPr>
            <a:r>
              <a:rPr lang="en"/>
              <a:t>An edit_appointment function is created which will give the admin the access to all the appointments of the doctors and be given the ability to edit the </a:t>
            </a:r>
            <a:r>
              <a:rPr lang="en"/>
              <a:t>appointments</a:t>
            </a:r>
            <a:r>
              <a:rPr lang="en"/>
              <a:t> as he/she pleases.This is implemented through the previously mentioned CNIC method.</a:t>
            </a:r>
            <a:endParaRPr/>
          </a:p>
          <a:p>
            <a:pPr indent="-317182" lvl="0" marL="457200" rtl="0" algn="l">
              <a:spcBef>
                <a:spcPts val="0"/>
              </a:spcBef>
              <a:spcAft>
                <a:spcPts val="0"/>
              </a:spcAft>
              <a:buSzPct val="100000"/>
              <a:buChar char="●"/>
            </a:pPr>
            <a:r>
              <a:rPr lang="en"/>
              <a:t>Lastly, an delete_doctor function is created which would delete all the data of a specific doctor from the database including their login info, their appointments, their personal details. The whole class will be wiped out from the database. This will also be implemented through file handling and the CNIC method.</a:t>
            </a:r>
            <a:endParaRPr/>
          </a:p>
          <a:p>
            <a:pPr indent="-317182" lvl="0" marL="457200" rtl="0" algn="l">
              <a:spcBef>
                <a:spcPts val="0"/>
              </a:spcBef>
              <a:spcAft>
                <a:spcPts val="0"/>
              </a:spcAft>
              <a:buSzPct val="100000"/>
              <a:buChar char="●"/>
            </a:pPr>
            <a:r>
              <a:rPr lang="en"/>
              <a:t>This class does not have any child class since it  is the admin user and has access to everything in real time using file handling.</a:t>
            </a:r>
            <a:endParaRPr/>
          </a:p>
        </p:txBody>
      </p:sp>
      <p:pic>
        <p:nvPicPr>
          <p:cNvPr id="93" name="Google Shape;93;p19"/>
          <p:cNvPicPr preferRelativeResize="0"/>
          <p:nvPr/>
        </p:nvPicPr>
        <p:blipFill>
          <a:blip r:embed="rId3">
            <a:alphaModFix/>
          </a:blip>
          <a:stretch>
            <a:fillRect/>
          </a:stretch>
        </p:blipFill>
        <p:spPr>
          <a:xfrm>
            <a:off x="5842425" y="958763"/>
            <a:ext cx="3131101" cy="32259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286425" y="878125"/>
            <a:ext cx="5396400" cy="4130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It is also composed of the base clas Oladoc.</a:t>
            </a:r>
            <a:endParaRPr/>
          </a:p>
          <a:p>
            <a:pPr indent="-325755" lvl="0" marL="457200" rtl="0" algn="l">
              <a:spcBef>
                <a:spcPts val="0"/>
              </a:spcBef>
              <a:spcAft>
                <a:spcPts val="0"/>
              </a:spcAft>
              <a:buSzPct val="100000"/>
              <a:buChar char="●"/>
            </a:pPr>
            <a:r>
              <a:rPr lang="en"/>
              <a:t>It </a:t>
            </a:r>
            <a:r>
              <a:rPr lang="en"/>
              <a:t>contains</a:t>
            </a:r>
            <a:r>
              <a:rPr lang="en"/>
              <a:t> a variety of Doctor’s personal information including his/her login credentials, their CNIC along with their doctor field related data such as the hospital they work in, its location, the specialization of the doctor,and how many years of experience they have.</a:t>
            </a:r>
            <a:endParaRPr/>
          </a:p>
          <a:p>
            <a:pPr indent="-325755" lvl="0" marL="457200" rtl="0" algn="l">
              <a:spcBef>
                <a:spcPts val="0"/>
              </a:spcBef>
              <a:spcAft>
                <a:spcPts val="0"/>
              </a:spcAft>
              <a:buSzPct val="100000"/>
              <a:buChar char="●"/>
            </a:pPr>
            <a:r>
              <a:rPr lang="en"/>
              <a:t>The class contains a menu function on which polymorphism is implemented which would show us the Doctor menu giving us the variety of Doctor options.</a:t>
            </a:r>
            <a:endParaRPr/>
          </a:p>
          <a:p>
            <a:pPr indent="-325755" lvl="0" marL="457200" rtl="0" algn="l">
              <a:spcBef>
                <a:spcPts val="0"/>
              </a:spcBef>
              <a:spcAft>
                <a:spcPts val="0"/>
              </a:spcAft>
              <a:buSzPct val="100000"/>
              <a:buChar char="●"/>
            </a:pPr>
            <a:r>
              <a:rPr lang="en"/>
              <a:t>A login Function is created, though the parameters are void, this is because the whole interface is created within the function which would be implemented as the function would ask for all necessary information from the user within the function itself.</a:t>
            </a:r>
            <a:endParaRPr/>
          </a:p>
          <a:p>
            <a:pPr indent="0" lvl="0" marL="457200" rtl="0" algn="l">
              <a:spcBef>
                <a:spcPts val="1200"/>
              </a:spcBef>
              <a:spcAft>
                <a:spcPts val="1200"/>
              </a:spcAft>
              <a:buNone/>
            </a:pPr>
            <a:r>
              <a:rPr lang="en"/>
              <a:t>		→Continued on next slide→</a:t>
            </a:r>
            <a:endParaRPr/>
          </a:p>
        </p:txBody>
      </p:sp>
      <p:pic>
        <p:nvPicPr>
          <p:cNvPr id="99" name="Google Shape;99;p20"/>
          <p:cNvPicPr preferRelativeResize="0"/>
          <p:nvPr/>
        </p:nvPicPr>
        <p:blipFill>
          <a:blip r:embed="rId3">
            <a:alphaModFix/>
          </a:blip>
          <a:stretch>
            <a:fillRect/>
          </a:stretch>
        </p:blipFill>
        <p:spPr>
          <a:xfrm>
            <a:off x="5876000" y="878113"/>
            <a:ext cx="3131101" cy="3387281"/>
          </a:xfrm>
          <a:prstGeom prst="rect">
            <a:avLst/>
          </a:prstGeom>
          <a:noFill/>
          <a:ln>
            <a:noFill/>
          </a:ln>
        </p:spPr>
      </p:pic>
      <p:sp>
        <p:nvSpPr>
          <p:cNvPr id="100" name="Google Shape;100;p20"/>
          <p:cNvSpPr txBox="1"/>
          <p:nvPr/>
        </p:nvSpPr>
        <p:spPr>
          <a:xfrm>
            <a:off x="672875" y="186225"/>
            <a:ext cx="4728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t>Doctor Class</a:t>
            </a:r>
            <a:endParaRPr b="1" sz="1600"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438500"/>
            <a:ext cx="5396400" cy="4130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The login function would look through the credentials and the user informations through file handling and after confirming that the account info is valid, it will give access to all other functions.</a:t>
            </a:r>
            <a:endParaRPr/>
          </a:p>
          <a:p>
            <a:pPr indent="-317182" lvl="0" marL="457200" rtl="0" algn="l">
              <a:spcBef>
                <a:spcPts val="0"/>
              </a:spcBef>
              <a:spcAft>
                <a:spcPts val="0"/>
              </a:spcAft>
              <a:buSzPct val="100000"/>
              <a:buChar char="●"/>
            </a:pPr>
            <a:r>
              <a:rPr lang="en"/>
              <a:t>A Register function is created for users who do not already have an existing account and wish to create one, this function will include real time file handling updation, as soon as the registration is complete the credentials and doctor info will be saved in the respective files.</a:t>
            </a:r>
            <a:endParaRPr/>
          </a:p>
          <a:p>
            <a:pPr indent="-317182" lvl="0" marL="457200" rtl="0" algn="l">
              <a:spcBef>
                <a:spcPts val="0"/>
              </a:spcBef>
              <a:spcAft>
                <a:spcPts val="0"/>
              </a:spcAft>
              <a:buSzPct val="100000"/>
              <a:buChar char="●"/>
            </a:pPr>
            <a:r>
              <a:rPr lang="en"/>
              <a:t>A edit_info function is created which will give the doctor the ability to edit their own editable info such as Hospital they work in, their location, etc.</a:t>
            </a:r>
            <a:endParaRPr/>
          </a:p>
          <a:p>
            <a:pPr indent="-317182" lvl="0" marL="457200" rtl="0" algn="l">
              <a:spcBef>
                <a:spcPts val="0"/>
              </a:spcBef>
              <a:spcAft>
                <a:spcPts val="0"/>
              </a:spcAft>
              <a:buSzPct val="100000"/>
              <a:buChar char="●"/>
            </a:pPr>
            <a:r>
              <a:rPr lang="en"/>
              <a:t>A view_data function is created with patient’s CNIC taken as a parameter. With this function, the doctor will be given the ability to check the details of their patients simply through their CNIC. This will act as a helping function in various scenarios.</a:t>
            </a:r>
            <a:endParaRPr/>
          </a:p>
          <a:p>
            <a:pPr indent="0" lvl="0" marL="457200" rtl="0" algn="l">
              <a:spcBef>
                <a:spcPts val="1200"/>
              </a:spcBef>
              <a:spcAft>
                <a:spcPts val="1200"/>
              </a:spcAft>
              <a:buNone/>
            </a:pPr>
            <a:r>
              <a:rPr lang="en"/>
              <a:t>		→Continued on next slide→</a:t>
            </a:r>
            <a:endParaRPr/>
          </a:p>
        </p:txBody>
      </p:sp>
      <p:pic>
        <p:nvPicPr>
          <p:cNvPr id="106" name="Google Shape;106;p21"/>
          <p:cNvPicPr preferRelativeResize="0"/>
          <p:nvPr/>
        </p:nvPicPr>
        <p:blipFill>
          <a:blip r:embed="rId3">
            <a:alphaModFix/>
          </a:blip>
          <a:stretch>
            <a:fillRect/>
          </a:stretch>
        </p:blipFill>
        <p:spPr>
          <a:xfrm>
            <a:off x="5876000" y="878113"/>
            <a:ext cx="3131101" cy="33872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