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1"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791141-ECBE-44BB-952F-576F24B9A846}" type="datetimeFigureOut">
              <a:rPr lang="en-US" smtClean="0"/>
              <a:t>8/26/2021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312234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405305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4234962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755E8A2-9513-4646-8F39-6B296015F60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0883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1757848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91141-ECBE-44BB-952F-576F24B9A846}"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2542548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91141-ECBE-44BB-952F-576F24B9A846}"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3712918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91141-ECBE-44BB-952F-576F24B9A84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222127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791141-ECBE-44BB-952F-576F24B9A846}" type="datetimeFigureOut">
              <a:rPr lang="en-US" smtClean="0"/>
              <a:t>8/26/2021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305662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91141-ECBE-44BB-952F-576F24B9A84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369895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791141-ECBE-44BB-952F-576F24B9A846}" type="datetimeFigureOut">
              <a:rPr lang="en-US" smtClean="0"/>
              <a:t>8/26/2021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108364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153400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791141-ECBE-44BB-952F-576F24B9A846}"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170495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791141-ECBE-44BB-952F-576F24B9A846}"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49593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91141-ECBE-44BB-952F-576F24B9A846}"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158110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27990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91141-ECBE-44BB-952F-576F24B9A84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E8A2-9513-4646-8F39-6B296015F608}" type="slidenum">
              <a:rPr lang="en-US" smtClean="0"/>
              <a:t>‹#›</a:t>
            </a:fld>
            <a:endParaRPr lang="en-US"/>
          </a:p>
        </p:txBody>
      </p:sp>
    </p:spTree>
    <p:extLst>
      <p:ext uri="{BB962C8B-B14F-4D97-AF65-F5344CB8AC3E}">
        <p14:creationId xmlns:p14="http://schemas.microsoft.com/office/powerpoint/2010/main" val="31895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791141-ECBE-44BB-952F-576F24B9A846}" type="datetimeFigureOut">
              <a:rPr lang="en-US" smtClean="0"/>
              <a:t>8/26/2021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55E8A2-9513-4646-8F39-6B296015F608}" type="slidenum">
              <a:rPr lang="en-US" smtClean="0"/>
              <a:t>‹#›</a:t>
            </a:fld>
            <a:endParaRPr lang="en-US"/>
          </a:p>
        </p:txBody>
      </p:sp>
    </p:spTree>
    <p:extLst>
      <p:ext uri="{BB962C8B-B14F-4D97-AF65-F5344CB8AC3E}">
        <p14:creationId xmlns:p14="http://schemas.microsoft.com/office/powerpoint/2010/main" val="41315269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0606-6D9A-439D-A6C3-5255E0BF2705}"/>
              </a:ext>
            </a:extLst>
          </p:cNvPr>
          <p:cNvSpPr>
            <a:spLocks noGrp="1"/>
          </p:cNvSpPr>
          <p:nvPr>
            <p:ph type="ctrTitle"/>
          </p:nvPr>
        </p:nvSpPr>
        <p:spPr>
          <a:xfrm>
            <a:off x="292963" y="1122363"/>
            <a:ext cx="11727401" cy="2387600"/>
          </a:xfrm>
        </p:spPr>
        <p:txBody>
          <a:bodyPr>
            <a:normAutofit/>
          </a:bodyPr>
          <a:lstStyle/>
          <a:p>
            <a:pPr algn="ctr"/>
            <a:r>
              <a:rPr lang="en-US" sz="4800" dirty="0">
                <a:solidFill>
                  <a:srgbClr val="FF0000"/>
                </a:solidFill>
                <a:latin typeface="Cooper Black" panose="0208090404030B020404" pitchFamily="18" charset="0"/>
              </a:rPr>
              <a:t>Football Transfers Between 2000-2018</a:t>
            </a:r>
          </a:p>
        </p:txBody>
      </p:sp>
      <p:sp>
        <p:nvSpPr>
          <p:cNvPr id="3" name="Subtitle 2">
            <a:extLst>
              <a:ext uri="{FF2B5EF4-FFF2-40B4-BE49-F238E27FC236}">
                <a16:creationId xmlns:a16="http://schemas.microsoft.com/office/drawing/2014/main" id="{2380A9B0-3B4F-471C-BED7-F9BFC320AE55}"/>
              </a:ext>
            </a:extLst>
          </p:cNvPr>
          <p:cNvSpPr>
            <a:spLocks noGrp="1"/>
          </p:cNvSpPr>
          <p:nvPr>
            <p:ph type="subTitle" idx="1"/>
          </p:nvPr>
        </p:nvSpPr>
        <p:spPr>
          <a:xfrm>
            <a:off x="3048000" y="5202238"/>
            <a:ext cx="9144000" cy="1655762"/>
          </a:xfrm>
        </p:spPr>
        <p:txBody>
          <a:bodyPr>
            <a:normAutofit/>
          </a:bodyPr>
          <a:lstStyle/>
          <a:p>
            <a:endParaRPr lang="en-US" dirty="0"/>
          </a:p>
          <a:p>
            <a:endParaRPr lang="en-US" dirty="0"/>
          </a:p>
          <a:p>
            <a:endParaRPr lang="en-US" dirty="0"/>
          </a:p>
          <a:p>
            <a:pPr algn="r"/>
            <a:r>
              <a:rPr lang="en-US" dirty="0">
                <a:latin typeface="Cooper Black" panose="0208090404030B020404" pitchFamily="18" charset="0"/>
              </a:rPr>
              <a:t>Done by: Hamza Al Hajj Chehade</a:t>
            </a:r>
          </a:p>
        </p:txBody>
      </p:sp>
    </p:spTree>
    <p:extLst>
      <p:ext uri="{BB962C8B-B14F-4D97-AF65-F5344CB8AC3E}">
        <p14:creationId xmlns:p14="http://schemas.microsoft.com/office/powerpoint/2010/main" val="134504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5355-0ADF-4B1F-981C-CAB74C41AB78}"/>
              </a:ext>
            </a:extLst>
          </p:cNvPr>
          <p:cNvSpPr>
            <a:spLocks noGrp="1"/>
          </p:cNvSpPr>
          <p:nvPr>
            <p:ph type="ctrTitle"/>
          </p:nvPr>
        </p:nvSpPr>
        <p:spPr>
          <a:xfrm>
            <a:off x="1371600" y="1393794"/>
            <a:ext cx="9448800" cy="2234707"/>
          </a:xfrm>
        </p:spPr>
        <p:txBody>
          <a:bodyPr>
            <a:noAutofit/>
          </a:bodyPr>
          <a:lstStyle/>
          <a:p>
            <a:pPr algn="ctr"/>
            <a:r>
              <a:rPr lang="en-US" sz="4800" dirty="0">
                <a:solidFill>
                  <a:schemeClr val="accent2">
                    <a:lumMod val="60000"/>
                    <a:lumOff val="40000"/>
                  </a:schemeClr>
                </a:solidFill>
                <a:latin typeface="Cooper Black" panose="0208090404030B020404" pitchFamily="18" charset="0"/>
              </a:rPr>
              <a:t>WHICH LEAGUE GAINS THE MOST MONEY FROM SELLING PLAYERS ?</a:t>
            </a:r>
          </a:p>
        </p:txBody>
      </p:sp>
    </p:spTree>
    <p:extLst>
      <p:ext uri="{BB962C8B-B14F-4D97-AF65-F5344CB8AC3E}">
        <p14:creationId xmlns:p14="http://schemas.microsoft.com/office/powerpoint/2010/main" val="67447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02458B-DECA-47B5-AE38-BDB7347ADA26}"/>
              </a:ext>
            </a:extLst>
          </p:cNvPr>
          <p:cNvSpPr>
            <a:spLocks noGrp="1"/>
          </p:cNvSpPr>
          <p:nvPr>
            <p:ph type="body" sz="half" idx="2"/>
          </p:nvPr>
        </p:nvSpPr>
        <p:spPr>
          <a:xfrm>
            <a:off x="907741" y="1552852"/>
            <a:ext cx="11103745" cy="3094485"/>
          </a:xfrm>
        </p:spPr>
        <p:txBody>
          <a:bodyPr>
            <a:normAutofit/>
          </a:bodyPr>
          <a:lstStyle/>
          <a:p>
            <a:pPr marL="285750" indent="-285750">
              <a:buFont typeface="Wingdings" panose="05000000000000000000" pitchFamily="2" charset="2"/>
              <a:buChar char="q"/>
            </a:pPr>
            <a:r>
              <a:rPr lang="en-US" sz="1800" dirty="0">
                <a:latin typeface="Cooper Black" panose="0208090404030B020404" pitchFamily="18" charset="0"/>
              </a:rPr>
              <a:t>We can notice that Serie A is the most League that gains money by selling its players however Premier League can be considered also with the most leagues that gains money since it is approximately equal to Serie A. However, 1.Bundesliga is the league that gains the least money by selling its players.</a:t>
            </a:r>
          </a:p>
        </p:txBody>
      </p:sp>
      <p:pic>
        <p:nvPicPr>
          <p:cNvPr id="7170" name="Picture 2">
            <a:extLst>
              <a:ext uri="{FF2B5EF4-FFF2-40B4-BE49-F238E27FC236}">
                <a16:creationId xmlns:a16="http://schemas.microsoft.com/office/drawing/2014/main" id="{9569BA58-3880-48C0-BE7E-78696E4ABA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472" y="2682020"/>
            <a:ext cx="6142926" cy="417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4707-DA3E-4AB3-BEE7-FC2733C035B5}"/>
              </a:ext>
            </a:extLst>
          </p:cNvPr>
          <p:cNvSpPr>
            <a:spLocks noGrp="1"/>
          </p:cNvSpPr>
          <p:nvPr>
            <p:ph type="ctrTitle"/>
          </p:nvPr>
        </p:nvSpPr>
        <p:spPr/>
        <p:txBody>
          <a:bodyPr>
            <a:normAutofit fontScale="90000"/>
          </a:bodyPr>
          <a:lstStyle/>
          <a:p>
            <a:pPr algn="ctr"/>
            <a:r>
              <a:rPr lang="en-US" sz="4800" dirty="0">
                <a:solidFill>
                  <a:schemeClr val="accent2">
                    <a:lumMod val="60000"/>
                    <a:lumOff val="40000"/>
                  </a:schemeClr>
                </a:solidFill>
                <a:latin typeface="Cooper Black" panose="0208090404030B020404" pitchFamily="18" charset="0"/>
              </a:rPr>
              <a:t>DO THE TOP 5 LEAGUES MAKE PROFIT OR LOSSES FROM BUYING AND SELLING PLAYERS ?</a:t>
            </a:r>
          </a:p>
        </p:txBody>
      </p:sp>
    </p:spTree>
    <p:extLst>
      <p:ext uri="{BB962C8B-B14F-4D97-AF65-F5344CB8AC3E}">
        <p14:creationId xmlns:p14="http://schemas.microsoft.com/office/powerpoint/2010/main" val="136495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7E66FC-5FCA-4FE3-8F14-7B132C038702}"/>
              </a:ext>
            </a:extLst>
          </p:cNvPr>
          <p:cNvSpPr>
            <a:spLocks noGrp="1"/>
          </p:cNvSpPr>
          <p:nvPr>
            <p:ph type="body" sz="half" idx="2"/>
          </p:nvPr>
        </p:nvSpPr>
        <p:spPr>
          <a:xfrm>
            <a:off x="1351624" y="1539178"/>
            <a:ext cx="9594543" cy="662483"/>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Approximately all the Leagues losses except Ligue 1 which gains approximately 320,040</a:t>
            </a:r>
          </a:p>
        </p:txBody>
      </p:sp>
      <p:pic>
        <p:nvPicPr>
          <p:cNvPr id="8194" name="Picture 2">
            <a:extLst>
              <a:ext uri="{FF2B5EF4-FFF2-40B4-BE49-F238E27FC236}">
                <a16:creationId xmlns:a16="http://schemas.microsoft.com/office/drawing/2014/main" id="{E3F49566-01A2-460A-92CE-F101A64506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3008" y="2291729"/>
            <a:ext cx="6077411" cy="456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6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5140-1D15-4E31-9CBE-A3108EEEC135}"/>
              </a:ext>
            </a:extLst>
          </p:cNvPr>
          <p:cNvSpPr>
            <a:spLocks noGrp="1"/>
          </p:cNvSpPr>
          <p:nvPr>
            <p:ph type="ctrTitle"/>
          </p:nvPr>
        </p:nvSpPr>
        <p:spPr/>
        <p:txBody>
          <a:bodyPr>
            <a:normAutofit/>
          </a:bodyPr>
          <a:lstStyle/>
          <a:p>
            <a:pPr algn="ctr"/>
            <a:r>
              <a:rPr lang="en-US" sz="4800" dirty="0">
                <a:solidFill>
                  <a:schemeClr val="accent2">
                    <a:lumMod val="60000"/>
                    <a:lumOff val="40000"/>
                  </a:schemeClr>
                </a:solidFill>
                <a:latin typeface="Cooper Black" panose="0208090404030B020404" pitchFamily="18" charset="0"/>
              </a:rPr>
              <a:t>LEAGUE OF THE MOST NUMBER OF TRANSFERS</a:t>
            </a:r>
          </a:p>
        </p:txBody>
      </p:sp>
    </p:spTree>
    <p:extLst>
      <p:ext uri="{BB962C8B-B14F-4D97-AF65-F5344CB8AC3E}">
        <p14:creationId xmlns:p14="http://schemas.microsoft.com/office/powerpoint/2010/main" val="367856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DD22AB-D792-441C-8989-848EFCE125AA}"/>
              </a:ext>
            </a:extLst>
          </p:cNvPr>
          <p:cNvSpPr>
            <a:spLocks noGrp="1"/>
          </p:cNvSpPr>
          <p:nvPr>
            <p:ph type="body" sz="half" idx="2"/>
          </p:nvPr>
        </p:nvSpPr>
        <p:spPr>
          <a:xfrm>
            <a:off x="1189608" y="1240795"/>
            <a:ext cx="10058400" cy="1076277"/>
          </a:xfrm>
        </p:spPr>
        <p:txBody>
          <a:bodyPr>
            <a:normAutofit fontScale="92500" lnSpcReduction="10000"/>
          </a:bodyPr>
          <a:lstStyle/>
          <a:p>
            <a:pPr marL="285750" indent="-285750">
              <a:buFont typeface="Wingdings" panose="05000000000000000000" pitchFamily="2" charset="2"/>
              <a:buChar char="q"/>
            </a:pPr>
            <a:r>
              <a:rPr lang="en-US" sz="2800" dirty="0">
                <a:latin typeface="Cooper Black" panose="0208090404030B020404" pitchFamily="18" charset="0"/>
              </a:rPr>
              <a:t>The Premier League has the highest percentage of transfers with 37.6 % while the 1.Bundesliga has the lowest percentage of transfers with 11.9 %</a:t>
            </a:r>
          </a:p>
        </p:txBody>
      </p:sp>
      <p:pic>
        <p:nvPicPr>
          <p:cNvPr id="9218" name="Picture 2">
            <a:extLst>
              <a:ext uri="{FF2B5EF4-FFF2-40B4-BE49-F238E27FC236}">
                <a16:creationId xmlns:a16="http://schemas.microsoft.com/office/drawing/2014/main" id="{CC655419-F2F9-4962-82CD-1E8A5DC41A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5188" y="2461348"/>
            <a:ext cx="6423134" cy="449781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ADF3586-C6EF-42B8-A415-ACD616C51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32" y="2507084"/>
            <a:ext cx="4856640" cy="46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7BE7-3DFD-49D3-B14E-0BEB30434F46}"/>
              </a:ext>
            </a:extLst>
          </p:cNvPr>
          <p:cNvSpPr>
            <a:spLocks noGrp="1"/>
          </p:cNvSpPr>
          <p:nvPr>
            <p:ph type="ctrTitle"/>
          </p:nvPr>
        </p:nvSpPr>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TEAMS WITH THE LARGEST TRANSFER FEE</a:t>
            </a:r>
          </a:p>
        </p:txBody>
      </p:sp>
    </p:spTree>
    <p:extLst>
      <p:ext uri="{BB962C8B-B14F-4D97-AF65-F5344CB8AC3E}">
        <p14:creationId xmlns:p14="http://schemas.microsoft.com/office/powerpoint/2010/main" val="133752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47B1CD-068F-4609-AFBA-C4902C40313B}"/>
              </a:ext>
            </a:extLst>
          </p:cNvPr>
          <p:cNvSpPr>
            <a:spLocks noGrp="1"/>
          </p:cNvSpPr>
          <p:nvPr>
            <p:ph type="body" sz="half" idx="2"/>
          </p:nvPr>
        </p:nvSpPr>
        <p:spPr>
          <a:xfrm>
            <a:off x="1529178" y="1153357"/>
            <a:ext cx="10662822" cy="3094485"/>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From the top 10 teams that have the largest transfer fees, we can notice that Chelsea is the team with the largest transfer fees compared to the other teams.</a:t>
            </a:r>
          </a:p>
        </p:txBody>
      </p:sp>
      <p:pic>
        <p:nvPicPr>
          <p:cNvPr id="10242" name="Picture 2">
            <a:extLst>
              <a:ext uri="{FF2B5EF4-FFF2-40B4-BE49-F238E27FC236}">
                <a16:creationId xmlns:a16="http://schemas.microsoft.com/office/drawing/2014/main" id="{74EB44B8-F136-4E8E-BC15-017C33EE9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945" y="1893089"/>
            <a:ext cx="7715436" cy="470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04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B2CD-5251-4D42-88FD-CFBFD19578C2}"/>
              </a:ext>
            </a:extLst>
          </p:cNvPr>
          <p:cNvSpPr>
            <a:spLocks noGrp="1"/>
          </p:cNvSpPr>
          <p:nvPr>
            <p:ph type="ctrTitle"/>
          </p:nvPr>
        </p:nvSpPr>
        <p:spPr/>
        <p:txBody>
          <a:bodyPr>
            <a:noAutofit/>
          </a:bodyPr>
          <a:lstStyle/>
          <a:p>
            <a:pPr algn="ctr"/>
            <a:r>
              <a:rPr lang="en-US" sz="4800" dirty="0">
                <a:solidFill>
                  <a:schemeClr val="accent2">
                    <a:lumMod val="60000"/>
                    <a:lumOff val="40000"/>
                  </a:schemeClr>
                </a:solidFill>
                <a:latin typeface="Cooper Black" panose="0208090404030B020404" pitchFamily="18" charset="0"/>
              </a:rPr>
              <a:t>WHICH TEAM GAINS THE MOST MONEY IN TRANSFER MARKET</a:t>
            </a:r>
          </a:p>
        </p:txBody>
      </p:sp>
    </p:spTree>
    <p:extLst>
      <p:ext uri="{BB962C8B-B14F-4D97-AF65-F5344CB8AC3E}">
        <p14:creationId xmlns:p14="http://schemas.microsoft.com/office/powerpoint/2010/main" val="353592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BF6268-E415-45EB-B115-C917D19DC557}"/>
              </a:ext>
            </a:extLst>
          </p:cNvPr>
          <p:cNvSpPr>
            <a:spLocks noGrp="1"/>
          </p:cNvSpPr>
          <p:nvPr>
            <p:ph type="body" sz="half" idx="2"/>
          </p:nvPr>
        </p:nvSpPr>
        <p:spPr>
          <a:xfrm>
            <a:off x="1014274" y="1694894"/>
            <a:ext cx="4114800" cy="3094485"/>
          </a:xfrm>
        </p:spPr>
        <p:txBody>
          <a:bodyPr>
            <a:normAutofit/>
          </a:bodyPr>
          <a:lstStyle/>
          <a:p>
            <a:pPr marL="457200" indent="-457200">
              <a:buFont typeface="Wingdings" panose="05000000000000000000" pitchFamily="2" charset="2"/>
              <a:buChar char="q"/>
            </a:pPr>
            <a:r>
              <a:rPr lang="en-US" sz="2800" dirty="0">
                <a:latin typeface="Cooper Black" panose="0208090404030B020404" pitchFamily="18" charset="0"/>
              </a:rPr>
              <a:t>Monaco is the team that benefits the most from buying its players.</a:t>
            </a:r>
          </a:p>
        </p:txBody>
      </p:sp>
      <p:pic>
        <p:nvPicPr>
          <p:cNvPr id="11266" name="Picture 2">
            <a:extLst>
              <a:ext uri="{FF2B5EF4-FFF2-40B4-BE49-F238E27FC236}">
                <a16:creationId xmlns:a16="http://schemas.microsoft.com/office/drawing/2014/main" id="{778759EF-A13E-4738-AD4F-558717B27F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4175" y="1050430"/>
            <a:ext cx="5333333" cy="516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01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BA2D83-82E6-4665-9FD9-CF64AAB47B06}"/>
              </a:ext>
            </a:extLst>
          </p:cNvPr>
          <p:cNvSpPr>
            <a:spLocks noGrp="1"/>
          </p:cNvSpPr>
          <p:nvPr>
            <p:ph type="body" idx="1"/>
          </p:nvPr>
        </p:nvSpPr>
        <p:spPr>
          <a:xfrm>
            <a:off x="781244" y="1812756"/>
            <a:ext cx="10821871" cy="823912"/>
          </a:xfrm>
        </p:spPr>
        <p:txBody>
          <a:bodyPr>
            <a:normAutofit lnSpcReduction="10000"/>
          </a:bodyPr>
          <a:lstStyle/>
          <a:p>
            <a:pPr marL="342900" indent="-342900">
              <a:buFont typeface="Wingdings" panose="05000000000000000000" pitchFamily="2" charset="2"/>
              <a:buChar char="q"/>
            </a:pPr>
            <a:r>
              <a:rPr lang="en-US" sz="2000" dirty="0">
                <a:latin typeface="Cooper Black" panose="0208090404030B020404" pitchFamily="18" charset="0"/>
              </a:rPr>
              <a:t>From the above two graphs (histogram and pie chart) we can notice that the Forward position is the most requested position compared to the other positions in the top 5 Leagues.</a:t>
            </a:r>
          </a:p>
        </p:txBody>
      </p:sp>
      <p:pic>
        <p:nvPicPr>
          <p:cNvPr id="1028" name="Picture 4">
            <a:extLst>
              <a:ext uri="{FF2B5EF4-FFF2-40B4-BE49-F238E27FC236}">
                <a16:creationId xmlns:a16="http://schemas.microsoft.com/office/drawing/2014/main" id="{D130BD4F-087B-4567-94CB-BF77B77C5A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2259" y="2636668"/>
            <a:ext cx="5732276" cy="4034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1BEBEC7-BDFA-489A-8E0B-5E2F7F471D0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613864" y="2757222"/>
            <a:ext cx="5229749" cy="374859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F66A8FB1-7B8B-4674-8979-6B66057977DD}"/>
              </a:ext>
            </a:extLst>
          </p:cNvPr>
          <p:cNvSpPr>
            <a:spLocks noGrp="1"/>
          </p:cNvSpPr>
          <p:nvPr>
            <p:ph type="title"/>
          </p:nvPr>
        </p:nvSpPr>
        <p:spPr>
          <a:xfrm>
            <a:off x="239126" y="753845"/>
            <a:ext cx="11713747" cy="1295400"/>
          </a:xfrm>
        </p:spPr>
        <p:txBody>
          <a:bodyPr>
            <a:normAutofit/>
          </a:bodyPr>
          <a:lstStyle/>
          <a:p>
            <a:pPr algn="ctr"/>
            <a:r>
              <a:rPr lang="en-US" sz="2400" dirty="0">
                <a:solidFill>
                  <a:schemeClr val="accent2">
                    <a:lumMod val="60000"/>
                    <a:lumOff val="40000"/>
                  </a:schemeClr>
                </a:solidFill>
                <a:latin typeface="Cooper Black" panose="0208090404030B020404" pitchFamily="18" charset="0"/>
              </a:rPr>
              <a:t>The Most Preferred Position in the top 5 leagues</a:t>
            </a:r>
          </a:p>
        </p:txBody>
      </p:sp>
    </p:spTree>
    <p:extLst>
      <p:ext uri="{BB962C8B-B14F-4D97-AF65-F5344CB8AC3E}">
        <p14:creationId xmlns:p14="http://schemas.microsoft.com/office/powerpoint/2010/main" val="92344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75A1-0EFD-43D3-8C19-D122775A8BFE}"/>
              </a:ext>
            </a:extLst>
          </p:cNvPr>
          <p:cNvSpPr>
            <a:spLocks noGrp="1"/>
          </p:cNvSpPr>
          <p:nvPr>
            <p:ph type="ctrTitle"/>
          </p:nvPr>
        </p:nvSpPr>
        <p:spPr/>
        <p:txBody>
          <a:bodyPr>
            <a:noAutofit/>
          </a:bodyPr>
          <a:lstStyle/>
          <a:p>
            <a:pPr algn="ctr"/>
            <a:r>
              <a:rPr lang="en-US" sz="4800" dirty="0">
                <a:solidFill>
                  <a:schemeClr val="accent2">
                    <a:lumMod val="60000"/>
                    <a:lumOff val="40000"/>
                  </a:schemeClr>
                </a:solidFill>
                <a:latin typeface="Cooper Black" panose="0208090404030B020404" pitchFamily="18" charset="0"/>
              </a:rPr>
              <a:t>TEAMS WITH THE MOST TRANSFERS IN THE TOP 5 LEAGUES</a:t>
            </a:r>
          </a:p>
        </p:txBody>
      </p:sp>
    </p:spTree>
    <p:extLst>
      <p:ext uri="{BB962C8B-B14F-4D97-AF65-F5344CB8AC3E}">
        <p14:creationId xmlns:p14="http://schemas.microsoft.com/office/powerpoint/2010/main" val="54165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37FF4C-F001-4919-AC49-506E624BD0E8}"/>
              </a:ext>
            </a:extLst>
          </p:cNvPr>
          <p:cNvSpPr>
            <a:spLocks noGrp="1"/>
          </p:cNvSpPr>
          <p:nvPr>
            <p:ph type="body" sz="half" idx="2"/>
          </p:nvPr>
        </p:nvSpPr>
        <p:spPr>
          <a:xfrm>
            <a:off x="321815" y="1970102"/>
            <a:ext cx="2492406" cy="3094485"/>
          </a:xfrm>
        </p:spPr>
        <p:txBody>
          <a:bodyPr>
            <a:normAutofit fontScale="92500" lnSpcReduction="20000"/>
          </a:bodyPr>
          <a:lstStyle/>
          <a:p>
            <a:pPr marL="457200" indent="-457200">
              <a:buFont typeface="Wingdings" panose="05000000000000000000" pitchFamily="2" charset="2"/>
              <a:buChar char="q"/>
            </a:pPr>
            <a:r>
              <a:rPr lang="en-US" sz="2800" dirty="0">
                <a:latin typeface="Cooper Black" panose="0208090404030B020404" pitchFamily="18" charset="0"/>
              </a:rPr>
              <a:t>Inter is the team of the top 5 leagues that contains the largest frequency of Transfers.</a:t>
            </a:r>
          </a:p>
        </p:txBody>
      </p:sp>
      <p:pic>
        <p:nvPicPr>
          <p:cNvPr id="12290" name="Picture 2">
            <a:extLst>
              <a:ext uri="{FF2B5EF4-FFF2-40B4-BE49-F238E27FC236}">
                <a16:creationId xmlns:a16="http://schemas.microsoft.com/office/drawing/2014/main" id="{419648C6-3191-4826-B83F-1FF8AC4FB6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8345" y="1296140"/>
            <a:ext cx="8713655" cy="503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0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83AD-F8E4-42EE-9252-2046B95C1885}"/>
              </a:ext>
            </a:extLst>
          </p:cNvPr>
          <p:cNvSpPr>
            <a:spLocks noGrp="1"/>
          </p:cNvSpPr>
          <p:nvPr>
            <p:ph type="ctrTitle"/>
          </p:nvPr>
        </p:nvSpPr>
        <p:spPr/>
        <p:txBody>
          <a:bodyPr>
            <a:normAutofit fontScale="90000"/>
          </a:bodyPr>
          <a:lstStyle/>
          <a:p>
            <a:pPr algn="ctr"/>
            <a:r>
              <a:rPr lang="en-US" sz="4800" dirty="0">
                <a:solidFill>
                  <a:schemeClr val="accent2">
                    <a:lumMod val="60000"/>
                    <a:lumOff val="40000"/>
                  </a:schemeClr>
                </a:solidFill>
                <a:latin typeface="Cooper Black" panose="0208090404030B020404" pitchFamily="18" charset="0"/>
              </a:rPr>
              <a:t>TEAMS WITH THE MOST TRANSFERS IN the LEAGUES</a:t>
            </a:r>
          </a:p>
        </p:txBody>
      </p:sp>
    </p:spTree>
    <p:extLst>
      <p:ext uri="{BB962C8B-B14F-4D97-AF65-F5344CB8AC3E}">
        <p14:creationId xmlns:p14="http://schemas.microsoft.com/office/powerpoint/2010/main" val="165978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454965-CB69-4EC3-A965-4DDC8290E44B}"/>
              </a:ext>
            </a:extLst>
          </p:cNvPr>
          <p:cNvSpPr>
            <a:spLocks noGrp="1"/>
          </p:cNvSpPr>
          <p:nvPr>
            <p:ph type="body" sz="half" idx="2"/>
          </p:nvPr>
        </p:nvSpPr>
        <p:spPr>
          <a:xfrm>
            <a:off x="-1" y="1561730"/>
            <a:ext cx="5513033" cy="3720484"/>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Bayern Munich is the team that contains the largest number of transfers with 54 transfer while Hansa Rostock is the team with the lowest number of transfers with 1 transfer only along with FC Augsburg in Bundesliga.</a:t>
            </a:r>
          </a:p>
        </p:txBody>
      </p:sp>
      <p:pic>
        <p:nvPicPr>
          <p:cNvPr id="13314" name="Picture 2">
            <a:extLst>
              <a:ext uri="{FF2B5EF4-FFF2-40B4-BE49-F238E27FC236}">
                <a16:creationId xmlns:a16="http://schemas.microsoft.com/office/drawing/2014/main" id="{7D6644FA-C12F-402A-8091-FB87D844EC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8341" y="799725"/>
            <a:ext cx="5820343" cy="533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08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D9955A-0CBF-495C-AEF0-4CB64E598FC8}"/>
              </a:ext>
            </a:extLst>
          </p:cNvPr>
          <p:cNvSpPr>
            <a:spLocks noGrp="1"/>
          </p:cNvSpPr>
          <p:nvPr>
            <p:ph type="body" sz="half" idx="2"/>
          </p:nvPr>
        </p:nvSpPr>
        <p:spPr>
          <a:xfrm>
            <a:off x="30556" y="1623675"/>
            <a:ext cx="4114800" cy="3094485"/>
          </a:xfrm>
        </p:spPr>
        <p:txBody>
          <a:bodyPr>
            <a:normAutofit/>
          </a:bodyPr>
          <a:lstStyle/>
          <a:p>
            <a:pPr marL="285750" indent="-285750">
              <a:buFont typeface="Wingdings" panose="05000000000000000000" pitchFamily="2" charset="2"/>
              <a:buChar char="q"/>
            </a:pPr>
            <a:r>
              <a:rPr lang="en-US" sz="1800" dirty="0">
                <a:latin typeface="Cooper Black" panose="0208090404030B020404" pitchFamily="18" charset="0"/>
              </a:rPr>
              <a:t>In addition to that Chelsea is the team of the highest transfers between the leagues it is also the team of the highest transfers in the premier league with 96 transfer while Bradford City is the team with the lowest transfers with 2 along with Reading</a:t>
            </a:r>
          </a:p>
        </p:txBody>
      </p:sp>
      <p:pic>
        <p:nvPicPr>
          <p:cNvPr id="14338" name="Picture 2">
            <a:extLst>
              <a:ext uri="{FF2B5EF4-FFF2-40B4-BE49-F238E27FC236}">
                <a16:creationId xmlns:a16="http://schemas.microsoft.com/office/drawing/2014/main" id="{659376A2-0D27-4032-8ADC-9CD3755E0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5356" y="1278384"/>
            <a:ext cx="8023396" cy="458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FDF48A-6011-4A04-9202-14F371FF905E}"/>
              </a:ext>
            </a:extLst>
          </p:cNvPr>
          <p:cNvSpPr>
            <a:spLocks noGrp="1"/>
          </p:cNvSpPr>
          <p:nvPr>
            <p:ph type="body" sz="half" idx="2"/>
          </p:nvPr>
        </p:nvSpPr>
        <p:spPr>
          <a:xfrm>
            <a:off x="0" y="1765916"/>
            <a:ext cx="4114800" cy="3094485"/>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Real Madrid is the team that contains the largest number of transfers with 75 transfer while Levante ID is the team with the lowest number of transfers with 1 transfer only along with Rayo Vallecano ,Hercules CF ,Real Murcia , Recr . Huelva in La Liga</a:t>
            </a:r>
          </a:p>
        </p:txBody>
      </p:sp>
      <p:pic>
        <p:nvPicPr>
          <p:cNvPr id="15362" name="Picture 2">
            <a:extLst>
              <a:ext uri="{FF2B5EF4-FFF2-40B4-BE49-F238E27FC236}">
                <a16:creationId xmlns:a16="http://schemas.microsoft.com/office/drawing/2014/main" id="{4D13CDEE-9838-4562-B914-95A0B40A26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584" y="1665053"/>
            <a:ext cx="8170416" cy="471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42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9299F3-3F1E-4EA3-A355-F4295901FBD8}"/>
              </a:ext>
            </a:extLst>
          </p:cNvPr>
          <p:cNvSpPr>
            <a:spLocks noGrp="1"/>
          </p:cNvSpPr>
          <p:nvPr>
            <p:ph type="body" sz="half" idx="2"/>
          </p:nvPr>
        </p:nvSpPr>
        <p:spPr>
          <a:xfrm>
            <a:off x="0" y="1437442"/>
            <a:ext cx="4114800" cy="3094485"/>
          </a:xfrm>
        </p:spPr>
        <p:txBody>
          <a:bodyPr>
            <a:normAutofit/>
          </a:bodyPr>
          <a:lstStyle/>
          <a:p>
            <a:pPr marL="285750" indent="-285750">
              <a:buFont typeface="Wingdings" panose="05000000000000000000" pitchFamily="2" charset="2"/>
              <a:buChar char="q"/>
            </a:pPr>
            <a:r>
              <a:rPr lang="en-US" sz="1800" dirty="0">
                <a:latin typeface="Cooper Black" panose="0208090404030B020404" pitchFamily="18" charset="0"/>
              </a:rPr>
              <a:t>Paris SG is the team that contains the largest number of transfers with 66 transfer while Guingamp is the team with the lowest number of transfers with 1 transfer only along with SM Caen in Ligue 1.</a:t>
            </a:r>
          </a:p>
        </p:txBody>
      </p:sp>
      <p:pic>
        <p:nvPicPr>
          <p:cNvPr id="16386" name="Picture 2">
            <a:extLst>
              <a:ext uri="{FF2B5EF4-FFF2-40B4-BE49-F238E27FC236}">
                <a16:creationId xmlns:a16="http://schemas.microsoft.com/office/drawing/2014/main" id="{B4587AD6-7E27-4EC2-94E7-984FA08BB6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1669" y="1233996"/>
            <a:ext cx="7997293" cy="490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062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459CD-D2E3-4D91-8B24-0D0DCEC660AE}"/>
              </a:ext>
            </a:extLst>
          </p:cNvPr>
          <p:cNvSpPr>
            <a:spLocks noGrp="1"/>
          </p:cNvSpPr>
          <p:nvPr>
            <p:ph type="body" sz="half" idx="2"/>
          </p:nvPr>
        </p:nvSpPr>
        <p:spPr>
          <a:xfrm>
            <a:off x="0" y="1482262"/>
            <a:ext cx="4114800" cy="3094485"/>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Inter is the team that contains the largest number of transfers with 97 transfer while Venezia is the team with the lowest number of transfers with 1 transfer only along with Perugia, SPAL, Modena, AS Livorno, FC Empoli, Como, Vicenza in Serie A.</a:t>
            </a:r>
          </a:p>
        </p:txBody>
      </p:sp>
      <p:pic>
        <p:nvPicPr>
          <p:cNvPr id="17410" name="Picture 2">
            <a:extLst>
              <a:ext uri="{FF2B5EF4-FFF2-40B4-BE49-F238E27FC236}">
                <a16:creationId xmlns:a16="http://schemas.microsoft.com/office/drawing/2014/main" id="{6143815A-8D51-4DD8-AF3C-FE6EACA3D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7962" y="1207362"/>
            <a:ext cx="8334380" cy="475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383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8EB6-29B5-423B-89B8-3D2DE1A5416B}"/>
              </a:ext>
            </a:extLst>
          </p:cNvPr>
          <p:cNvSpPr>
            <a:spLocks noGrp="1"/>
          </p:cNvSpPr>
          <p:nvPr>
            <p:ph type="ctrTitle"/>
          </p:nvPr>
        </p:nvSpPr>
        <p:spPr/>
        <p:txBody>
          <a:bodyPr>
            <a:normAutofit/>
          </a:bodyPr>
          <a:lstStyle/>
          <a:p>
            <a:pPr algn="ctr"/>
            <a:r>
              <a:rPr lang="en-US" sz="4800" dirty="0">
                <a:solidFill>
                  <a:schemeClr val="accent2">
                    <a:lumMod val="60000"/>
                    <a:lumOff val="40000"/>
                  </a:schemeClr>
                </a:solidFill>
                <a:latin typeface="Cooper Black" panose="0208090404030B020404" pitchFamily="18" charset="0"/>
              </a:rPr>
              <a:t>PLAYERS STATISTICS</a:t>
            </a:r>
          </a:p>
        </p:txBody>
      </p:sp>
    </p:spTree>
    <p:extLst>
      <p:ext uri="{BB962C8B-B14F-4D97-AF65-F5344CB8AC3E}">
        <p14:creationId xmlns:p14="http://schemas.microsoft.com/office/powerpoint/2010/main" val="41015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147E-2322-4DC0-8395-7D5259D5D559}"/>
              </a:ext>
            </a:extLst>
          </p:cNvPr>
          <p:cNvSpPr>
            <a:spLocks noGrp="1"/>
          </p:cNvSpPr>
          <p:nvPr>
            <p:ph type="title"/>
          </p:nvPr>
        </p:nvSpPr>
        <p:spPr>
          <a:xfrm>
            <a:off x="2106597" y="977296"/>
            <a:ext cx="7978806" cy="739806"/>
          </a:xfrm>
        </p:spPr>
        <p:txBody>
          <a:bodyPr/>
          <a:lstStyle/>
          <a:p>
            <a:pPr algn="ctr"/>
            <a:r>
              <a:rPr lang="en-US" dirty="0">
                <a:solidFill>
                  <a:schemeClr val="accent2">
                    <a:lumMod val="60000"/>
                    <a:lumOff val="40000"/>
                  </a:schemeClr>
                </a:solidFill>
                <a:latin typeface="Cooper Black" panose="0208090404030B020404" pitchFamily="18" charset="0"/>
              </a:rPr>
              <a:t>Players Age distribution:</a:t>
            </a:r>
          </a:p>
        </p:txBody>
      </p:sp>
      <p:sp>
        <p:nvSpPr>
          <p:cNvPr id="4" name="Text Placeholder 3">
            <a:extLst>
              <a:ext uri="{FF2B5EF4-FFF2-40B4-BE49-F238E27FC236}">
                <a16:creationId xmlns:a16="http://schemas.microsoft.com/office/drawing/2014/main" id="{DC5481F1-55C5-4613-9311-14D41F2014CA}"/>
              </a:ext>
            </a:extLst>
          </p:cNvPr>
          <p:cNvSpPr>
            <a:spLocks noGrp="1"/>
          </p:cNvSpPr>
          <p:nvPr>
            <p:ph type="body" sz="half" idx="2"/>
          </p:nvPr>
        </p:nvSpPr>
        <p:spPr>
          <a:xfrm>
            <a:off x="1111929" y="2156534"/>
            <a:ext cx="10002914" cy="817486"/>
          </a:xfrm>
        </p:spPr>
        <p:txBody>
          <a:bodyPr>
            <a:normAutofit/>
          </a:bodyPr>
          <a:lstStyle/>
          <a:p>
            <a:pPr marL="285750" indent="-285750">
              <a:buFont typeface="Wingdings" panose="05000000000000000000" pitchFamily="2" charset="2"/>
              <a:buChar char="q"/>
            </a:pPr>
            <a:r>
              <a:rPr lang="en-US" sz="2400" dirty="0">
                <a:latin typeface="Cooper Black" panose="0208090404030B020404" pitchFamily="18" charset="0"/>
              </a:rPr>
              <a:t>This shows that the average age of a football player is 24 years old since age 24 has the highest frequency.</a:t>
            </a:r>
          </a:p>
        </p:txBody>
      </p:sp>
      <p:pic>
        <p:nvPicPr>
          <p:cNvPr id="18434" name="Picture 2">
            <a:extLst>
              <a:ext uri="{FF2B5EF4-FFF2-40B4-BE49-F238E27FC236}">
                <a16:creationId xmlns:a16="http://schemas.microsoft.com/office/drawing/2014/main" id="{4CBF2172-B488-4697-A1A3-0EBCE888C1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729" y="3327841"/>
            <a:ext cx="4939682"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4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DBC4C4-2820-42BC-AACE-C3E9F4BAA4D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6444" y="3113659"/>
            <a:ext cx="11973819" cy="3428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F398439A-ED0F-4FA9-ABE6-E831A99E7214}"/>
              </a:ext>
            </a:extLst>
          </p:cNvPr>
          <p:cNvSpPr txBox="1">
            <a:spLocks/>
          </p:cNvSpPr>
          <p:nvPr/>
        </p:nvSpPr>
        <p:spPr>
          <a:xfrm>
            <a:off x="559302" y="1491449"/>
            <a:ext cx="10821871" cy="12961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400" dirty="0">
                <a:latin typeface="Cooper Black" panose="0208090404030B020404" pitchFamily="18" charset="0"/>
              </a:rPr>
              <a:t>From this graph we can notice that the Premier League is most preferable league for all the players for different positions between the years 2000 and 2018. The league that follows the Premier league is the Serie A.</a:t>
            </a:r>
          </a:p>
        </p:txBody>
      </p:sp>
    </p:spTree>
    <p:extLst>
      <p:ext uri="{BB962C8B-B14F-4D97-AF65-F5344CB8AC3E}">
        <p14:creationId xmlns:p14="http://schemas.microsoft.com/office/powerpoint/2010/main" val="1861898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1B6-22B2-4E51-BB54-397E26BA6A3A}"/>
              </a:ext>
            </a:extLst>
          </p:cNvPr>
          <p:cNvSpPr>
            <a:spLocks noGrp="1"/>
          </p:cNvSpPr>
          <p:nvPr>
            <p:ph type="title"/>
          </p:nvPr>
        </p:nvSpPr>
        <p:spPr>
          <a:xfrm>
            <a:off x="3503675" y="656946"/>
            <a:ext cx="6658252" cy="798251"/>
          </a:xfrm>
        </p:spPr>
        <p:txBody>
          <a:bodyPr/>
          <a:lstStyle/>
          <a:p>
            <a:pPr algn="ctr"/>
            <a:r>
              <a:rPr lang="en-US" dirty="0">
                <a:solidFill>
                  <a:schemeClr val="accent2">
                    <a:lumMod val="60000"/>
                    <a:lumOff val="40000"/>
                  </a:schemeClr>
                </a:solidFill>
                <a:latin typeface="Cooper Black" panose="0208090404030B020404" pitchFamily="18" charset="0"/>
              </a:rPr>
              <a:t>Age vs Transfer fees</a:t>
            </a:r>
          </a:p>
        </p:txBody>
      </p:sp>
      <p:pic>
        <p:nvPicPr>
          <p:cNvPr id="6" name="Content Placeholder 5">
            <a:extLst>
              <a:ext uri="{FF2B5EF4-FFF2-40B4-BE49-F238E27FC236}">
                <a16:creationId xmlns:a16="http://schemas.microsoft.com/office/drawing/2014/main" id="{131619E2-8641-4E22-8C9E-66B17A268B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504" y="1828839"/>
            <a:ext cx="7716960" cy="4456431"/>
          </a:xfrm>
        </p:spPr>
      </p:pic>
    </p:spTree>
    <p:extLst>
      <p:ext uri="{BB962C8B-B14F-4D97-AF65-F5344CB8AC3E}">
        <p14:creationId xmlns:p14="http://schemas.microsoft.com/office/powerpoint/2010/main" val="172394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1BD6-6140-48CF-873F-27906671E106}"/>
              </a:ext>
            </a:extLst>
          </p:cNvPr>
          <p:cNvSpPr>
            <a:spLocks noGrp="1"/>
          </p:cNvSpPr>
          <p:nvPr>
            <p:ph type="title"/>
          </p:nvPr>
        </p:nvSpPr>
        <p:spPr>
          <a:xfrm>
            <a:off x="1484790" y="725009"/>
            <a:ext cx="9860872" cy="1600200"/>
          </a:xfrm>
        </p:spPr>
        <p:txBody>
          <a:bodyPr>
            <a:normAutofit/>
          </a:bodyPr>
          <a:lstStyle/>
          <a:p>
            <a:pPr algn="ctr"/>
            <a:r>
              <a:rPr lang="en-US" sz="4000" dirty="0">
                <a:solidFill>
                  <a:schemeClr val="accent2">
                    <a:lumMod val="60000"/>
                    <a:lumOff val="40000"/>
                  </a:schemeClr>
                </a:solidFill>
                <a:latin typeface="Cooper Black" panose="0208090404030B020404" pitchFamily="18" charset="0"/>
              </a:rPr>
              <a:t>Age vs League Statistics</a:t>
            </a:r>
            <a:br>
              <a:rPr lang="en-US" sz="4000" dirty="0"/>
            </a:br>
            <a:endParaRPr lang="en-US" sz="4000" dirty="0"/>
          </a:p>
        </p:txBody>
      </p:sp>
      <p:pic>
        <p:nvPicPr>
          <p:cNvPr id="6" name="Content Placeholder 5">
            <a:extLst>
              <a:ext uri="{FF2B5EF4-FFF2-40B4-BE49-F238E27FC236}">
                <a16:creationId xmlns:a16="http://schemas.microsoft.com/office/drawing/2014/main" id="{C7B8574E-6DDD-4D22-8D07-C5DFEDD2A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528" y="3429000"/>
            <a:ext cx="10366943" cy="2874369"/>
          </a:xfrm>
        </p:spPr>
      </p:pic>
      <p:sp>
        <p:nvSpPr>
          <p:cNvPr id="4" name="Text Placeholder 3">
            <a:extLst>
              <a:ext uri="{FF2B5EF4-FFF2-40B4-BE49-F238E27FC236}">
                <a16:creationId xmlns:a16="http://schemas.microsoft.com/office/drawing/2014/main" id="{38B7AA2E-8328-4BE9-A6D0-43BF1D6DD1D1}"/>
              </a:ext>
            </a:extLst>
          </p:cNvPr>
          <p:cNvSpPr>
            <a:spLocks noGrp="1"/>
          </p:cNvSpPr>
          <p:nvPr>
            <p:ph type="body" sz="half" idx="2"/>
          </p:nvPr>
        </p:nvSpPr>
        <p:spPr>
          <a:xfrm>
            <a:off x="1484790" y="2129900"/>
            <a:ext cx="9222419" cy="1074939"/>
          </a:xfrm>
        </p:spPr>
        <p:txBody>
          <a:bodyPr>
            <a:normAutofit lnSpcReduction="10000"/>
          </a:bodyPr>
          <a:lstStyle/>
          <a:p>
            <a:pPr marL="285750" indent="-285750">
              <a:buFont typeface="Wingdings" panose="05000000000000000000" pitchFamily="2" charset="2"/>
              <a:buChar char="q"/>
            </a:pPr>
            <a:r>
              <a:rPr lang="en-US" sz="2400" dirty="0">
                <a:latin typeface="Cooper Black" panose="0208090404030B020404" pitchFamily="18" charset="0"/>
              </a:rPr>
              <a:t>This gives that the average of Age in each league is approximately 24 whereas 1.Bundesliga has the youngest average age of players</a:t>
            </a:r>
          </a:p>
        </p:txBody>
      </p:sp>
    </p:spTree>
    <p:extLst>
      <p:ext uri="{BB962C8B-B14F-4D97-AF65-F5344CB8AC3E}">
        <p14:creationId xmlns:p14="http://schemas.microsoft.com/office/powerpoint/2010/main" val="3483822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5732-68D0-4384-BFA1-E74B142EBD48}"/>
              </a:ext>
            </a:extLst>
          </p:cNvPr>
          <p:cNvSpPr>
            <a:spLocks noGrp="1"/>
          </p:cNvSpPr>
          <p:nvPr>
            <p:ph type="title"/>
          </p:nvPr>
        </p:nvSpPr>
        <p:spPr>
          <a:xfrm>
            <a:off x="907853" y="1160015"/>
            <a:ext cx="10943948" cy="1600200"/>
          </a:xfrm>
        </p:spPr>
        <p:txBody>
          <a:bodyPr>
            <a:normAutofit/>
          </a:bodyPr>
          <a:lstStyle/>
          <a:p>
            <a:pPr algn="ctr"/>
            <a:r>
              <a:rPr lang="en-US" sz="4000" dirty="0">
                <a:solidFill>
                  <a:schemeClr val="accent2">
                    <a:lumMod val="60000"/>
                    <a:lumOff val="40000"/>
                  </a:schemeClr>
                </a:solidFill>
                <a:latin typeface="Cooper Black" panose="0208090404030B020404" pitchFamily="18" charset="0"/>
              </a:rPr>
              <a:t>Age vs Position Statistics</a:t>
            </a:r>
            <a:br>
              <a:rPr lang="en-US" sz="4000" dirty="0">
                <a:solidFill>
                  <a:schemeClr val="accent2">
                    <a:lumMod val="60000"/>
                    <a:lumOff val="40000"/>
                  </a:schemeClr>
                </a:solidFill>
                <a:latin typeface="Cooper Black" panose="0208090404030B020404" pitchFamily="18" charset="0"/>
              </a:rPr>
            </a:br>
            <a:endParaRPr lang="en-US" sz="4000" dirty="0">
              <a:solidFill>
                <a:schemeClr val="accent2">
                  <a:lumMod val="60000"/>
                  <a:lumOff val="40000"/>
                </a:schemeClr>
              </a:solidFill>
              <a:latin typeface="Cooper Black" panose="0208090404030B020404" pitchFamily="18" charset="0"/>
            </a:endParaRPr>
          </a:p>
        </p:txBody>
      </p:sp>
      <p:pic>
        <p:nvPicPr>
          <p:cNvPr id="6" name="Content Placeholder 5">
            <a:extLst>
              <a:ext uri="{FF2B5EF4-FFF2-40B4-BE49-F238E27FC236}">
                <a16:creationId xmlns:a16="http://schemas.microsoft.com/office/drawing/2014/main" id="{3212FB55-3258-4535-B65B-4A9DE719D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99" y="2929631"/>
            <a:ext cx="11511602" cy="3419830"/>
          </a:xfrm>
        </p:spPr>
      </p:pic>
    </p:spTree>
    <p:extLst>
      <p:ext uri="{BB962C8B-B14F-4D97-AF65-F5344CB8AC3E}">
        <p14:creationId xmlns:p14="http://schemas.microsoft.com/office/powerpoint/2010/main" val="3719013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0896-9F58-425B-A19D-31AE330817C3}"/>
              </a:ext>
            </a:extLst>
          </p:cNvPr>
          <p:cNvSpPr>
            <a:spLocks noGrp="1"/>
          </p:cNvSpPr>
          <p:nvPr>
            <p:ph type="title"/>
          </p:nvPr>
        </p:nvSpPr>
        <p:spPr>
          <a:xfrm>
            <a:off x="2659380" y="1090282"/>
            <a:ext cx="6873240" cy="915061"/>
          </a:xfrm>
        </p:spPr>
        <p:txBody>
          <a:bodyPr>
            <a:noAutofit/>
          </a:bodyPr>
          <a:lstStyle/>
          <a:p>
            <a:pPr algn="ctr"/>
            <a:r>
              <a:rPr lang="en-US" dirty="0">
                <a:solidFill>
                  <a:schemeClr val="accent2">
                    <a:lumMod val="60000"/>
                    <a:lumOff val="40000"/>
                  </a:schemeClr>
                </a:solidFill>
                <a:latin typeface="Cooper Black" panose="0208090404030B020404" pitchFamily="18" charset="0"/>
              </a:rPr>
              <a:t>Position vs Transfer fee</a:t>
            </a:r>
          </a:p>
        </p:txBody>
      </p:sp>
      <p:sp>
        <p:nvSpPr>
          <p:cNvPr id="7" name="Text Placeholder 6">
            <a:extLst>
              <a:ext uri="{FF2B5EF4-FFF2-40B4-BE49-F238E27FC236}">
                <a16:creationId xmlns:a16="http://schemas.microsoft.com/office/drawing/2014/main" id="{7DF0546A-D966-4BAE-9E4A-8AA68A6F0CD5}"/>
              </a:ext>
            </a:extLst>
          </p:cNvPr>
          <p:cNvSpPr>
            <a:spLocks noGrp="1"/>
          </p:cNvSpPr>
          <p:nvPr>
            <p:ph type="body" sz="half" idx="2"/>
          </p:nvPr>
        </p:nvSpPr>
        <p:spPr>
          <a:xfrm>
            <a:off x="726119" y="2145706"/>
            <a:ext cx="10739762" cy="702077"/>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Forward position have the highest average of transfer fee whereas the Goalkeeper position have the lowest average of transfer fee.</a:t>
            </a:r>
          </a:p>
        </p:txBody>
      </p:sp>
      <p:pic>
        <p:nvPicPr>
          <p:cNvPr id="19" name="Picture 18">
            <a:extLst>
              <a:ext uri="{FF2B5EF4-FFF2-40B4-BE49-F238E27FC236}">
                <a16:creationId xmlns:a16="http://schemas.microsoft.com/office/drawing/2014/main" id="{1098A9A6-43E8-4D93-A2AE-9AB78A3C7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7783"/>
            <a:ext cx="12192000" cy="3177814"/>
          </a:xfrm>
          <a:prstGeom prst="rect">
            <a:avLst/>
          </a:prstGeom>
        </p:spPr>
      </p:pic>
    </p:spTree>
    <p:extLst>
      <p:ext uri="{BB962C8B-B14F-4D97-AF65-F5344CB8AC3E}">
        <p14:creationId xmlns:p14="http://schemas.microsoft.com/office/powerpoint/2010/main" val="406126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6FE3AA-6F03-49E9-9B46-0A45585B1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246050"/>
            <a:ext cx="10820400" cy="4429957"/>
          </a:xfrm>
        </p:spPr>
      </p:pic>
      <p:sp>
        <p:nvSpPr>
          <p:cNvPr id="6" name="Title 1">
            <a:extLst>
              <a:ext uri="{FF2B5EF4-FFF2-40B4-BE49-F238E27FC236}">
                <a16:creationId xmlns:a16="http://schemas.microsoft.com/office/drawing/2014/main" id="{EBC6C185-B7F5-4809-AD74-90012B53D2C0}"/>
              </a:ext>
            </a:extLst>
          </p:cNvPr>
          <p:cNvSpPr>
            <a:spLocks noGrp="1"/>
          </p:cNvSpPr>
          <p:nvPr>
            <p:ph type="title"/>
          </p:nvPr>
        </p:nvSpPr>
        <p:spPr>
          <a:xfrm>
            <a:off x="2659380" y="893685"/>
            <a:ext cx="6873240" cy="1600200"/>
          </a:xfrm>
        </p:spPr>
        <p:txBody>
          <a:bodyPr>
            <a:noAutofit/>
          </a:bodyPr>
          <a:lstStyle/>
          <a:p>
            <a:pPr algn="ctr"/>
            <a:r>
              <a:rPr lang="en-US" dirty="0">
                <a:solidFill>
                  <a:schemeClr val="accent2">
                    <a:lumMod val="60000"/>
                    <a:lumOff val="40000"/>
                  </a:schemeClr>
                </a:solidFill>
                <a:latin typeface="Cooper Black" panose="0208090404030B020404" pitchFamily="18" charset="0"/>
              </a:rPr>
              <a:t>Top 5 leagues-Youngest player:</a:t>
            </a:r>
          </a:p>
        </p:txBody>
      </p:sp>
    </p:spTree>
    <p:extLst>
      <p:ext uri="{BB962C8B-B14F-4D97-AF65-F5344CB8AC3E}">
        <p14:creationId xmlns:p14="http://schemas.microsoft.com/office/powerpoint/2010/main" val="512027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3A3CCB-7447-426E-A453-058F3B33B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19" y="1851238"/>
            <a:ext cx="10640362" cy="5006762"/>
          </a:xfrm>
        </p:spPr>
      </p:pic>
      <p:sp>
        <p:nvSpPr>
          <p:cNvPr id="6" name="Title 1">
            <a:extLst>
              <a:ext uri="{FF2B5EF4-FFF2-40B4-BE49-F238E27FC236}">
                <a16:creationId xmlns:a16="http://schemas.microsoft.com/office/drawing/2014/main" id="{EF50A5AF-DA86-4D08-A113-BE5BE5CF5B61}"/>
              </a:ext>
            </a:extLst>
          </p:cNvPr>
          <p:cNvSpPr>
            <a:spLocks noGrp="1"/>
          </p:cNvSpPr>
          <p:nvPr>
            <p:ph type="title"/>
          </p:nvPr>
        </p:nvSpPr>
        <p:spPr>
          <a:xfrm>
            <a:off x="2730401" y="352146"/>
            <a:ext cx="6873240" cy="1600200"/>
          </a:xfrm>
        </p:spPr>
        <p:txBody>
          <a:bodyPr>
            <a:noAutofit/>
          </a:bodyPr>
          <a:lstStyle/>
          <a:p>
            <a:pPr algn="ctr"/>
            <a:r>
              <a:rPr lang="en-US" sz="3600" dirty="0">
                <a:solidFill>
                  <a:schemeClr val="accent2">
                    <a:lumMod val="60000"/>
                    <a:lumOff val="40000"/>
                  </a:schemeClr>
                </a:solidFill>
                <a:latin typeface="Cooper Black" panose="0208090404030B020404" pitchFamily="18" charset="0"/>
              </a:rPr>
              <a:t>Top 5 leagues-Oldest player- Highest Transfer fee player</a:t>
            </a:r>
          </a:p>
        </p:txBody>
      </p:sp>
    </p:spTree>
    <p:extLst>
      <p:ext uri="{BB962C8B-B14F-4D97-AF65-F5344CB8AC3E}">
        <p14:creationId xmlns:p14="http://schemas.microsoft.com/office/powerpoint/2010/main" val="1763266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21F4AF-B7F9-4F6E-8235-73CA70711933}"/>
              </a:ext>
            </a:extLst>
          </p:cNvPr>
          <p:cNvSpPr>
            <a:spLocks noGrp="1"/>
          </p:cNvSpPr>
          <p:nvPr>
            <p:ph type="title"/>
          </p:nvPr>
        </p:nvSpPr>
        <p:spPr>
          <a:xfrm>
            <a:off x="2247530" y="1154205"/>
            <a:ext cx="8610600" cy="1293812"/>
          </a:xfrm>
        </p:spPr>
        <p:txBody>
          <a:bodyPr>
            <a:noAutofit/>
          </a:bodyPr>
          <a:lstStyle/>
          <a:p>
            <a:pPr algn="ctr"/>
            <a:r>
              <a:rPr lang="en-US" dirty="0">
                <a:solidFill>
                  <a:schemeClr val="accent2">
                    <a:lumMod val="60000"/>
                    <a:lumOff val="40000"/>
                  </a:schemeClr>
                </a:solidFill>
                <a:latin typeface="Cooper Black" panose="0208090404030B020404" pitchFamily="18" charset="0"/>
              </a:rPr>
              <a:t>Top 5 leagues - Lowest Transfer fee player</a:t>
            </a:r>
          </a:p>
        </p:txBody>
      </p:sp>
      <p:pic>
        <p:nvPicPr>
          <p:cNvPr id="10" name="Content Placeholder 9">
            <a:extLst>
              <a:ext uri="{FF2B5EF4-FFF2-40B4-BE49-F238E27FC236}">
                <a16:creationId xmlns:a16="http://schemas.microsoft.com/office/drawing/2014/main" id="{6611F196-EA1B-4CF6-AA40-1FA9E8579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944855"/>
            <a:ext cx="10820400" cy="2522452"/>
          </a:xfrm>
        </p:spPr>
      </p:pic>
    </p:spTree>
    <p:extLst>
      <p:ext uri="{BB962C8B-B14F-4D97-AF65-F5344CB8AC3E}">
        <p14:creationId xmlns:p14="http://schemas.microsoft.com/office/powerpoint/2010/main" val="275742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FC74-B007-4B99-B603-D5F2045C0244}"/>
              </a:ext>
            </a:extLst>
          </p:cNvPr>
          <p:cNvSpPr>
            <a:spLocks noGrp="1"/>
          </p:cNvSpPr>
          <p:nvPr>
            <p:ph type="title"/>
          </p:nvPr>
        </p:nvSpPr>
        <p:spPr>
          <a:xfrm>
            <a:off x="2078855" y="1110602"/>
            <a:ext cx="8610600" cy="1293028"/>
          </a:xfrm>
        </p:spPr>
        <p:txBody>
          <a:bodyPr>
            <a:noAutofit/>
          </a:bodyPr>
          <a:lstStyle/>
          <a:p>
            <a:pPr algn="ctr"/>
            <a:r>
              <a:rPr lang="en-US" dirty="0">
                <a:solidFill>
                  <a:schemeClr val="accent2">
                    <a:lumMod val="60000"/>
                    <a:lumOff val="40000"/>
                  </a:schemeClr>
                </a:solidFill>
                <a:latin typeface="Cooper Black" panose="0208090404030B020404" pitchFamily="18" charset="0"/>
              </a:rPr>
              <a:t>Top 5 leagues- Highest Market Value player</a:t>
            </a:r>
            <a:br>
              <a:rPr lang="en-US" dirty="0">
                <a:solidFill>
                  <a:schemeClr val="accent2">
                    <a:lumMod val="60000"/>
                    <a:lumOff val="40000"/>
                  </a:schemeClr>
                </a:solidFill>
                <a:latin typeface="Cooper Black" panose="0208090404030B020404" pitchFamily="18" charset="0"/>
              </a:rPr>
            </a:br>
            <a:endParaRPr lang="en-US" dirty="0">
              <a:solidFill>
                <a:schemeClr val="accent2">
                  <a:lumMod val="60000"/>
                  <a:lumOff val="40000"/>
                </a:schemeClr>
              </a:solidFill>
              <a:latin typeface="Cooper Black" panose="0208090404030B020404" pitchFamily="18" charset="0"/>
            </a:endParaRPr>
          </a:p>
        </p:txBody>
      </p:sp>
      <p:pic>
        <p:nvPicPr>
          <p:cNvPr id="5" name="Content Placeholder 4">
            <a:extLst>
              <a:ext uri="{FF2B5EF4-FFF2-40B4-BE49-F238E27FC236}">
                <a16:creationId xmlns:a16="http://schemas.microsoft.com/office/drawing/2014/main" id="{F8FC8030-1D95-4593-A92B-7A9B5A1D6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014259"/>
            <a:ext cx="10820400" cy="2383645"/>
          </a:xfrm>
        </p:spPr>
      </p:pic>
    </p:spTree>
    <p:extLst>
      <p:ext uri="{BB962C8B-B14F-4D97-AF65-F5344CB8AC3E}">
        <p14:creationId xmlns:p14="http://schemas.microsoft.com/office/powerpoint/2010/main" val="1750519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DFD0-F602-4AC2-9F53-40BDF29FE0B2}"/>
              </a:ext>
            </a:extLst>
          </p:cNvPr>
          <p:cNvSpPr>
            <a:spLocks noGrp="1"/>
          </p:cNvSpPr>
          <p:nvPr>
            <p:ph type="title"/>
          </p:nvPr>
        </p:nvSpPr>
        <p:spPr>
          <a:xfrm>
            <a:off x="2034466" y="1314788"/>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Top 5 leagues- Lowest Market Value player</a:t>
            </a:r>
            <a:br>
              <a:rPr lang="en-US" dirty="0"/>
            </a:br>
            <a:endParaRPr lang="en-US" dirty="0"/>
          </a:p>
        </p:txBody>
      </p:sp>
      <p:pic>
        <p:nvPicPr>
          <p:cNvPr id="5" name="Content Placeholder 4">
            <a:extLst>
              <a:ext uri="{FF2B5EF4-FFF2-40B4-BE49-F238E27FC236}">
                <a16:creationId xmlns:a16="http://schemas.microsoft.com/office/drawing/2014/main" id="{28DBFCC3-BC0E-4F31-A762-E413DF108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985650"/>
            <a:ext cx="10820400" cy="2440863"/>
          </a:xfrm>
        </p:spPr>
      </p:pic>
    </p:spTree>
    <p:extLst>
      <p:ext uri="{BB962C8B-B14F-4D97-AF65-F5344CB8AC3E}">
        <p14:creationId xmlns:p14="http://schemas.microsoft.com/office/powerpoint/2010/main" val="2869795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57AF-A6E8-429D-AB0F-06ADFBBCB348}"/>
              </a:ext>
            </a:extLst>
          </p:cNvPr>
          <p:cNvSpPr>
            <a:spLocks noGrp="1"/>
          </p:cNvSpPr>
          <p:nvPr>
            <p:ph type="title"/>
          </p:nvPr>
        </p:nvSpPr>
        <p:spPr>
          <a:xfrm>
            <a:off x="2016711" y="995192"/>
            <a:ext cx="8610600" cy="1293028"/>
          </a:xfrm>
        </p:spPr>
        <p:txBody>
          <a:bodyPr>
            <a:noAutofit/>
          </a:bodyPr>
          <a:lstStyle/>
          <a:p>
            <a:pPr algn="ctr"/>
            <a:r>
              <a:rPr lang="en-US" dirty="0">
                <a:solidFill>
                  <a:schemeClr val="accent2">
                    <a:lumMod val="60000"/>
                    <a:lumOff val="40000"/>
                  </a:schemeClr>
                </a:solidFill>
                <a:latin typeface="Cooper Black" panose="0208090404030B020404" pitchFamily="18" charset="0"/>
              </a:rPr>
              <a:t>Top 10 players with highest Transfer fees</a:t>
            </a:r>
            <a:br>
              <a:rPr lang="en-US" dirty="0">
                <a:solidFill>
                  <a:schemeClr val="accent2">
                    <a:lumMod val="60000"/>
                    <a:lumOff val="40000"/>
                  </a:schemeClr>
                </a:solidFill>
                <a:latin typeface="Cooper Black" panose="0208090404030B020404" pitchFamily="18" charset="0"/>
              </a:rPr>
            </a:br>
            <a:endParaRPr lang="en-US" dirty="0">
              <a:solidFill>
                <a:schemeClr val="accent2">
                  <a:lumMod val="60000"/>
                  <a:lumOff val="40000"/>
                </a:schemeClr>
              </a:solidFill>
              <a:latin typeface="Cooper Black" panose="0208090404030B020404" pitchFamily="18" charset="0"/>
            </a:endParaRPr>
          </a:p>
        </p:txBody>
      </p:sp>
      <p:pic>
        <p:nvPicPr>
          <p:cNvPr id="5" name="Content Placeholder 4">
            <a:extLst>
              <a:ext uri="{FF2B5EF4-FFF2-40B4-BE49-F238E27FC236}">
                <a16:creationId xmlns:a16="http://schemas.microsoft.com/office/drawing/2014/main" id="{92145145-F62B-4563-8150-C59118673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425704"/>
            <a:ext cx="10820400" cy="3560755"/>
          </a:xfrm>
        </p:spPr>
      </p:pic>
    </p:spTree>
    <p:extLst>
      <p:ext uri="{BB962C8B-B14F-4D97-AF65-F5344CB8AC3E}">
        <p14:creationId xmlns:p14="http://schemas.microsoft.com/office/powerpoint/2010/main" val="273329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C88E-1FB7-4001-8112-BB179015F750}"/>
              </a:ext>
            </a:extLst>
          </p:cNvPr>
          <p:cNvSpPr>
            <a:spLocks noGrp="1"/>
          </p:cNvSpPr>
          <p:nvPr>
            <p:ph type="ctrTitle"/>
          </p:nvPr>
        </p:nvSpPr>
        <p:spPr>
          <a:xfrm>
            <a:off x="506027" y="2059619"/>
            <a:ext cx="11576482" cy="1491448"/>
          </a:xfrm>
        </p:spPr>
        <p:txBody>
          <a:bodyPr>
            <a:normAutofit/>
          </a:bodyPr>
          <a:lstStyle/>
          <a:p>
            <a:pPr algn="ctr"/>
            <a:r>
              <a:rPr lang="en-US" sz="4800" b="0" i="0" dirty="0">
                <a:solidFill>
                  <a:schemeClr val="accent2">
                    <a:lumMod val="60000"/>
                    <a:lumOff val="40000"/>
                  </a:schemeClr>
                </a:solidFill>
                <a:effectLst/>
                <a:latin typeface="Cooper Black" panose="0208090404030B020404" pitchFamily="18" charset="0"/>
              </a:rPr>
              <a:t>HOW MANY TRANSFERS ARE MADE EACH SEASON ?</a:t>
            </a:r>
            <a:endParaRPr lang="en-US" sz="4800" dirty="0">
              <a:solidFill>
                <a:schemeClr val="accent2">
                  <a:lumMod val="60000"/>
                  <a:lumOff val="40000"/>
                </a:schemeClr>
              </a:solidFill>
              <a:latin typeface="Cooper Black" panose="0208090404030B020404" pitchFamily="18" charset="0"/>
            </a:endParaRPr>
          </a:p>
        </p:txBody>
      </p:sp>
    </p:spTree>
    <p:extLst>
      <p:ext uri="{BB962C8B-B14F-4D97-AF65-F5344CB8AC3E}">
        <p14:creationId xmlns:p14="http://schemas.microsoft.com/office/powerpoint/2010/main" val="4173827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B2F6-7788-4876-85C5-7B00704094D3}"/>
              </a:ext>
            </a:extLst>
          </p:cNvPr>
          <p:cNvSpPr>
            <a:spLocks noGrp="1"/>
          </p:cNvSpPr>
          <p:nvPr>
            <p:ph type="title"/>
          </p:nvPr>
        </p:nvSpPr>
        <p:spPr>
          <a:xfrm>
            <a:off x="2078854" y="1153671"/>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 Top 10 players with highest Market Values</a:t>
            </a:r>
            <a:br>
              <a:rPr lang="en-US" dirty="0">
                <a:latin typeface="Cooper Black" panose="0208090404030B020404" pitchFamily="18" charset="0"/>
              </a:rPr>
            </a:br>
            <a:endParaRPr lang="en-US" dirty="0">
              <a:latin typeface="Cooper Black" panose="0208090404030B020404" pitchFamily="18" charset="0"/>
            </a:endParaRPr>
          </a:p>
        </p:txBody>
      </p:sp>
      <p:pic>
        <p:nvPicPr>
          <p:cNvPr id="5" name="Content Placeholder 4">
            <a:extLst>
              <a:ext uri="{FF2B5EF4-FFF2-40B4-BE49-F238E27FC236}">
                <a16:creationId xmlns:a16="http://schemas.microsoft.com/office/drawing/2014/main" id="{01F12B78-B340-47BD-B0B9-497740BAE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446699"/>
            <a:ext cx="10820400" cy="3518765"/>
          </a:xfrm>
        </p:spPr>
      </p:pic>
    </p:spTree>
    <p:extLst>
      <p:ext uri="{BB962C8B-B14F-4D97-AF65-F5344CB8AC3E}">
        <p14:creationId xmlns:p14="http://schemas.microsoft.com/office/powerpoint/2010/main" val="3646643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D831-08E6-4EC2-AE6A-6F08A1D2383E}"/>
              </a:ext>
            </a:extLst>
          </p:cNvPr>
          <p:cNvSpPr>
            <a:spLocks noGrp="1"/>
          </p:cNvSpPr>
          <p:nvPr>
            <p:ph type="title"/>
          </p:nvPr>
        </p:nvSpPr>
        <p:spPr>
          <a:xfrm>
            <a:off x="1790699" y="773251"/>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LA Liga - Top 10 Players(Transfer fees)</a:t>
            </a:r>
            <a:br>
              <a:rPr lang="en-US" dirty="0"/>
            </a:br>
            <a:endParaRPr lang="en-US" dirty="0"/>
          </a:p>
        </p:txBody>
      </p:sp>
      <p:pic>
        <p:nvPicPr>
          <p:cNvPr id="5" name="Content Placeholder 4">
            <a:extLst>
              <a:ext uri="{FF2B5EF4-FFF2-40B4-BE49-F238E27FC236}">
                <a16:creationId xmlns:a16="http://schemas.microsoft.com/office/drawing/2014/main" id="{8D9EC289-072B-4578-A64D-8B85BB444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571" y="2193925"/>
            <a:ext cx="9292857" cy="4024313"/>
          </a:xfrm>
        </p:spPr>
      </p:pic>
    </p:spTree>
    <p:extLst>
      <p:ext uri="{BB962C8B-B14F-4D97-AF65-F5344CB8AC3E}">
        <p14:creationId xmlns:p14="http://schemas.microsoft.com/office/powerpoint/2010/main" val="3716205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AE8-6995-4AEC-9BA1-C70252A436FD}"/>
              </a:ext>
            </a:extLst>
          </p:cNvPr>
          <p:cNvSpPr>
            <a:spLocks noGrp="1"/>
          </p:cNvSpPr>
          <p:nvPr>
            <p:ph type="title"/>
          </p:nvPr>
        </p:nvSpPr>
        <p:spPr>
          <a:xfrm>
            <a:off x="1519561" y="1065890"/>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Premier league-Top 10 Players(Transfer fees)</a:t>
            </a:r>
            <a:br>
              <a:rPr lang="en-US" dirty="0">
                <a:solidFill>
                  <a:schemeClr val="accent2">
                    <a:lumMod val="60000"/>
                    <a:lumOff val="40000"/>
                  </a:schemeClr>
                </a:solidFill>
                <a:latin typeface="Cooper Black" panose="0208090404030B020404" pitchFamily="18" charset="0"/>
              </a:rPr>
            </a:br>
            <a:endParaRPr lang="en-US" dirty="0">
              <a:solidFill>
                <a:schemeClr val="accent2">
                  <a:lumMod val="60000"/>
                  <a:lumOff val="40000"/>
                </a:schemeClr>
              </a:solidFill>
              <a:latin typeface="Cooper Black" panose="0208090404030B020404" pitchFamily="18" charset="0"/>
            </a:endParaRPr>
          </a:p>
        </p:txBody>
      </p:sp>
      <p:pic>
        <p:nvPicPr>
          <p:cNvPr id="5" name="Content Placeholder 4">
            <a:extLst>
              <a:ext uri="{FF2B5EF4-FFF2-40B4-BE49-F238E27FC236}">
                <a16:creationId xmlns:a16="http://schemas.microsoft.com/office/drawing/2014/main" id="{591178CB-E0CD-4D40-8C4C-F34B215DC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668" y="2193925"/>
            <a:ext cx="8756663" cy="4024313"/>
          </a:xfrm>
        </p:spPr>
      </p:pic>
    </p:spTree>
    <p:extLst>
      <p:ext uri="{BB962C8B-B14F-4D97-AF65-F5344CB8AC3E}">
        <p14:creationId xmlns:p14="http://schemas.microsoft.com/office/powerpoint/2010/main" val="2525122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E613-0F8F-41DC-AC08-43EF317536C7}"/>
              </a:ext>
            </a:extLst>
          </p:cNvPr>
          <p:cNvSpPr>
            <a:spLocks noGrp="1"/>
          </p:cNvSpPr>
          <p:nvPr>
            <p:ph type="title"/>
          </p:nvPr>
        </p:nvSpPr>
        <p:spPr>
          <a:xfrm>
            <a:off x="1705992" y="900897"/>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Serie A-Top 10 Players(Transfer fees)</a:t>
            </a:r>
            <a:br>
              <a:rPr lang="en-US" dirty="0">
                <a:latin typeface="Cooper Black" panose="0208090404030B020404" pitchFamily="18" charset="0"/>
              </a:rPr>
            </a:br>
            <a:endParaRPr lang="en-US" dirty="0">
              <a:latin typeface="Cooper Black" panose="0208090404030B020404" pitchFamily="18" charset="0"/>
            </a:endParaRPr>
          </a:p>
        </p:txBody>
      </p:sp>
      <p:pic>
        <p:nvPicPr>
          <p:cNvPr id="5" name="Content Placeholder 4">
            <a:extLst>
              <a:ext uri="{FF2B5EF4-FFF2-40B4-BE49-F238E27FC236}">
                <a16:creationId xmlns:a16="http://schemas.microsoft.com/office/drawing/2014/main" id="{A1F14F35-BFA6-4D1D-B146-925C6DE11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606" y="2193925"/>
            <a:ext cx="9030787" cy="4024313"/>
          </a:xfrm>
        </p:spPr>
      </p:pic>
    </p:spTree>
    <p:extLst>
      <p:ext uri="{BB962C8B-B14F-4D97-AF65-F5344CB8AC3E}">
        <p14:creationId xmlns:p14="http://schemas.microsoft.com/office/powerpoint/2010/main" val="243844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16F4-D303-4B99-84F8-99FF2CBA75AB}"/>
              </a:ext>
            </a:extLst>
          </p:cNvPr>
          <p:cNvSpPr>
            <a:spLocks noGrp="1"/>
          </p:cNvSpPr>
          <p:nvPr>
            <p:ph type="title"/>
          </p:nvPr>
        </p:nvSpPr>
        <p:spPr>
          <a:xfrm>
            <a:off x="1958325" y="826517"/>
            <a:ext cx="8610600" cy="1293028"/>
          </a:xfrm>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Ligue 1-Top 10 Players(Transfer fees)</a:t>
            </a:r>
            <a:br>
              <a:rPr lang="en-US" dirty="0">
                <a:latin typeface="Cooper Black" panose="0208090404030B020404" pitchFamily="18" charset="0"/>
              </a:rPr>
            </a:br>
            <a:endParaRPr lang="en-US" dirty="0">
              <a:latin typeface="Cooper Black" panose="0208090404030B020404" pitchFamily="18" charset="0"/>
            </a:endParaRPr>
          </a:p>
        </p:txBody>
      </p:sp>
      <p:pic>
        <p:nvPicPr>
          <p:cNvPr id="5" name="Content Placeholder 4">
            <a:extLst>
              <a:ext uri="{FF2B5EF4-FFF2-40B4-BE49-F238E27FC236}">
                <a16:creationId xmlns:a16="http://schemas.microsoft.com/office/drawing/2014/main" id="{35B6CF91-81D6-49AD-ADE8-E12982490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075" y="2193925"/>
            <a:ext cx="8945850" cy="4024313"/>
          </a:xfrm>
        </p:spPr>
      </p:pic>
    </p:spTree>
    <p:extLst>
      <p:ext uri="{BB962C8B-B14F-4D97-AF65-F5344CB8AC3E}">
        <p14:creationId xmlns:p14="http://schemas.microsoft.com/office/powerpoint/2010/main" val="341388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A2F0-5647-4402-B100-0EC295F21367}"/>
              </a:ext>
            </a:extLst>
          </p:cNvPr>
          <p:cNvSpPr>
            <a:spLocks noGrp="1"/>
          </p:cNvSpPr>
          <p:nvPr>
            <p:ph type="title"/>
          </p:nvPr>
        </p:nvSpPr>
        <p:spPr/>
        <p:txBody>
          <a:bodyPr>
            <a:normAutofit fontScale="90000"/>
          </a:bodyPr>
          <a:lstStyle/>
          <a:p>
            <a:pPr algn="ctr"/>
            <a:r>
              <a:rPr lang="en-US" dirty="0">
                <a:solidFill>
                  <a:schemeClr val="accent2">
                    <a:lumMod val="60000"/>
                    <a:lumOff val="40000"/>
                  </a:schemeClr>
                </a:solidFill>
                <a:latin typeface="Cooper Black" panose="0208090404030B020404" pitchFamily="18" charset="0"/>
              </a:rPr>
              <a:t>1.Bundesliga-Top 10 Players(Transfer fees)</a:t>
            </a:r>
            <a:br>
              <a:rPr lang="en-US" dirty="0"/>
            </a:br>
            <a:endParaRPr lang="en-US" dirty="0"/>
          </a:p>
        </p:txBody>
      </p:sp>
      <p:pic>
        <p:nvPicPr>
          <p:cNvPr id="5" name="Content Placeholder 4">
            <a:extLst>
              <a:ext uri="{FF2B5EF4-FFF2-40B4-BE49-F238E27FC236}">
                <a16:creationId xmlns:a16="http://schemas.microsoft.com/office/drawing/2014/main" id="{A4B9EFC0-1F69-47A9-AF26-E0069D1AD6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813" y="2193925"/>
            <a:ext cx="9310373" cy="4024313"/>
          </a:xfrm>
        </p:spPr>
      </p:pic>
    </p:spTree>
    <p:extLst>
      <p:ext uri="{BB962C8B-B14F-4D97-AF65-F5344CB8AC3E}">
        <p14:creationId xmlns:p14="http://schemas.microsoft.com/office/powerpoint/2010/main" val="18938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EF03BE-7835-4DC3-8EA5-0AAC658E20A3}"/>
              </a:ext>
            </a:extLst>
          </p:cNvPr>
          <p:cNvSpPr>
            <a:spLocks noGrp="1"/>
          </p:cNvSpPr>
          <p:nvPr>
            <p:ph type="body" sz="half" idx="2"/>
          </p:nvPr>
        </p:nvSpPr>
        <p:spPr>
          <a:xfrm>
            <a:off x="523783" y="1526959"/>
            <a:ext cx="11176985" cy="1100831"/>
          </a:xfrm>
        </p:spPr>
        <p:txBody>
          <a:bodyPr>
            <a:normAutofit/>
          </a:bodyPr>
          <a:lstStyle/>
          <a:p>
            <a:pPr marL="285750" indent="-285750">
              <a:buFont typeface="Wingdings" panose="05000000000000000000" pitchFamily="2" charset="2"/>
              <a:buChar char="q"/>
            </a:pPr>
            <a:r>
              <a:rPr lang="en-US" sz="2400" dirty="0">
                <a:latin typeface="Cooper Black" panose="0208090404030B020404" pitchFamily="18" charset="0"/>
              </a:rPr>
              <a:t>We can notice that the Season 2017-2018 contains the highest number of Transfers 209.</a:t>
            </a:r>
          </a:p>
        </p:txBody>
      </p:sp>
      <p:pic>
        <p:nvPicPr>
          <p:cNvPr id="3074" name="Picture 2">
            <a:extLst>
              <a:ext uri="{FF2B5EF4-FFF2-40B4-BE49-F238E27FC236}">
                <a16:creationId xmlns:a16="http://schemas.microsoft.com/office/drawing/2014/main" id="{714FE9C8-85D4-4E56-97E5-F65D83A551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2380" y="2423603"/>
            <a:ext cx="5909175" cy="443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63B07D-34E0-4624-B646-2886C29CB9F1}"/>
              </a:ext>
            </a:extLst>
          </p:cNvPr>
          <p:cNvSpPr>
            <a:spLocks noGrp="1"/>
          </p:cNvSpPr>
          <p:nvPr>
            <p:ph type="body" sz="half" idx="2"/>
          </p:nvPr>
        </p:nvSpPr>
        <p:spPr>
          <a:xfrm>
            <a:off x="727969" y="1561730"/>
            <a:ext cx="10848513" cy="1128203"/>
          </a:xfrm>
        </p:spPr>
        <p:txBody>
          <a:bodyPr>
            <a:normAutofit/>
          </a:bodyPr>
          <a:lstStyle/>
          <a:p>
            <a:pPr marL="285750" indent="-285750">
              <a:buFont typeface="Wingdings" panose="05000000000000000000" pitchFamily="2" charset="2"/>
              <a:buChar char="q"/>
            </a:pPr>
            <a:r>
              <a:rPr lang="en-US" sz="2000" dirty="0">
                <a:latin typeface="Cooper Black" panose="0208090404030B020404" pitchFamily="18" charset="0"/>
              </a:rPr>
              <a:t>We can notice that Premier League has the most number of transfers in each Season compared to other Leagues except in the season 2018-2019 in which Serie A surpass the other Leagues especially the Premier League.</a:t>
            </a:r>
          </a:p>
        </p:txBody>
      </p:sp>
      <p:pic>
        <p:nvPicPr>
          <p:cNvPr id="4098" name="Picture 2">
            <a:extLst>
              <a:ext uri="{FF2B5EF4-FFF2-40B4-BE49-F238E27FC236}">
                <a16:creationId xmlns:a16="http://schemas.microsoft.com/office/drawing/2014/main" id="{D483C99C-5BC4-4CDB-BFAE-17519A98F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738" y="3053920"/>
            <a:ext cx="11339744" cy="347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70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86D8-E1EE-4765-B19D-CEC577A9B087}"/>
              </a:ext>
            </a:extLst>
          </p:cNvPr>
          <p:cNvSpPr>
            <a:spLocks noGrp="1"/>
          </p:cNvSpPr>
          <p:nvPr>
            <p:ph type="ctrTitle"/>
          </p:nvPr>
        </p:nvSpPr>
        <p:spPr>
          <a:xfrm>
            <a:off x="541538" y="1856670"/>
            <a:ext cx="10928411" cy="2182669"/>
          </a:xfrm>
        </p:spPr>
        <p:txBody>
          <a:bodyPr>
            <a:noAutofit/>
          </a:bodyPr>
          <a:lstStyle/>
          <a:p>
            <a:pPr algn="ctr"/>
            <a:r>
              <a:rPr lang="en-US" sz="4800" dirty="0">
                <a:solidFill>
                  <a:schemeClr val="accent2">
                    <a:lumMod val="60000"/>
                    <a:lumOff val="40000"/>
                  </a:schemeClr>
                </a:solidFill>
                <a:latin typeface="Cooper Black" panose="0208090404030B020404" pitchFamily="18" charset="0"/>
              </a:rPr>
              <a:t>WHICH LEAGUE PAYS THE MOST MONEY IN THE TRANSFER MARKET?</a:t>
            </a:r>
          </a:p>
        </p:txBody>
      </p:sp>
    </p:spTree>
    <p:extLst>
      <p:ext uri="{BB962C8B-B14F-4D97-AF65-F5344CB8AC3E}">
        <p14:creationId xmlns:p14="http://schemas.microsoft.com/office/powerpoint/2010/main" val="62576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417F21-4B2B-4DC5-AF70-F18BBCA34CBC}"/>
              </a:ext>
            </a:extLst>
          </p:cNvPr>
          <p:cNvSpPr>
            <a:spLocks noGrp="1"/>
          </p:cNvSpPr>
          <p:nvPr>
            <p:ph type="body" sz="half" idx="2"/>
          </p:nvPr>
        </p:nvSpPr>
        <p:spPr>
          <a:xfrm>
            <a:off x="836721" y="1491449"/>
            <a:ext cx="10207100" cy="873475"/>
          </a:xfrm>
        </p:spPr>
        <p:txBody>
          <a:bodyPr>
            <a:normAutofit lnSpcReduction="10000"/>
          </a:bodyPr>
          <a:lstStyle/>
          <a:p>
            <a:pPr marL="285750" indent="-285750">
              <a:buFont typeface="Wingdings" panose="05000000000000000000" pitchFamily="2" charset="2"/>
              <a:buChar char="q"/>
            </a:pPr>
            <a:r>
              <a:rPr lang="en-US" sz="2000" dirty="0">
                <a:latin typeface="Cooper Black" panose="0208090404030B020404" pitchFamily="18" charset="0"/>
              </a:rPr>
              <a:t>From here we can notice that the Premier League is the league which pays the most money in the transfer market while the 1.Bundesliga is the lowest league which pays money in the transfer market.</a:t>
            </a:r>
          </a:p>
        </p:txBody>
      </p:sp>
      <p:pic>
        <p:nvPicPr>
          <p:cNvPr id="5122" name="Picture 2">
            <a:extLst>
              <a:ext uri="{FF2B5EF4-FFF2-40B4-BE49-F238E27FC236}">
                <a16:creationId xmlns:a16="http://schemas.microsoft.com/office/drawing/2014/main" id="{039EAFC5-977F-43D0-AB02-5F32366BEA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4122" y="2747337"/>
            <a:ext cx="6180887" cy="411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C4DF2E-49C9-463E-880A-31E796C765E6}"/>
              </a:ext>
            </a:extLst>
          </p:cNvPr>
          <p:cNvSpPr>
            <a:spLocks noGrp="1"/>
          </p:cNvSpPr>
          <p:nvPr>
            <p:ph type="body" sz="half" idx="2"/>
          </p:nvPr>
        </p:nvSpPr>
        <p:spPr>
          <a:xfrm>
            <a:off x="346229" y="1517341"/>
            <a:ext cx="11845771" cy="560875"/>
          </a:xfrm>
        </p:spPr>
        <p:txBody>
          <a:bodyPr>
            <a:normAutofit fontScale="92500" lnSpcReduction="10000"/>
          </a:bodyPr>
          <a:lstStyle/>
          <a:p>
            <a:pPr marL="285750" indent="-285750">
              <a:buFont typeface="Wingdings" panose="05000000000000000000" pitchFamily="2" charset="2"/>
              <a:buChar char="q"/>
            </a:pPr>
            <a:r>
              <a:rPr lang="en-US" sz="2000" dirty="0">
                <a:latin typeface="Cooper Black" panose="0208090404030B020404" pitchFamily="18" charset="0"/>
              </a:rPr>
              <a:t>The Premier League is the League which paid the most money of percentage 40.6% while the 1.Bundesliga is the League which paid the least money of percentage 9.9%.</a:t>
            </a:r>
          </a:p>
        </p:txBody>
      </p:sp>
      <p:pic>
        <p:nvPicPr>
          <p:cNvPr id="6146" name="Picture 2">
            <a:extLst>
              <a:ext uri="{FF2B5EF4-FFF2-40B4-BE49-F238E27FC236}">
                <a16:creationId xmlns:a16="http://schemas.microsoft.com/office/drawing/2014/main" id="{DB71427E-0652-48D1-9A42-96162108C5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21" y="2245957"/>
            <a:ext cx="8871752" cy="451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487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143</TotalTime>
  <Words>870</Words>
  <Application>Microsoft Office PowerPoint</Application>
  <PresentationFormat>Widescreen</PresentationFormat>
  <Paragraphs>53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Cooper Black</vt:lpstr>
      <vt:lpstr>Wingdings</vt:lpstr>
      <vt:lpstr>Vapor Trail</vt:lpstr>
      <vt:lpstr>Football Transfers Between 2000-2018</vt:lpstr>
      <vt:lpstr>The Most Preferred Position in the top 5 leagues</vt:lpstr>
      <vt:lpstr>PowerPoint Presentation</vt:lpstr>
      <vt:lpstr>HOW MANY TRANSFERS ARE MADE EACH SEASON ?</vt:lpstr>
      <vt:lpstr>PowerPoint Presentation</vt:lpstr>
      <vt:lpstr>PowerPoint Presentation</vt:lpstr>
      <vt:lpstr>WHICH LEAGUE PAYS THE MOST MONEY IN THE TRANSFER MARKET?</vt:lpstr>
      <vt:lpstr>PowerPoint Presentation</vt:lpstr>
      <vt:lpstr>PowerPoint Presentation</vt:lpstr>
      <vt:lpstr>WHICH LEAGUE GAINS THE MOST MONEY FROM SELLING PLAYERS ?</vt:lpstr>
      <vt:lpstr>PowerPoint Presentation</vt:lpstr>
      <vt:lpstr>DO THE TOP 5 LEAGUES MAKE PROFIT OR LOSSES FROM BUYING AND SELLING PLAYERS ?</vt:lpstr>
      <vt:lpstr>PowerPoint Presentation</vt:lpstr>
      <vt:lpstr>LEAGUE OF THE MOST NUMBER OF TRANSFERS</vt:lpstr>
      <vt:lpstr>PowerPoint Presentation</vt:lpstr>
      <vt:lpstr>TEAMS WITH THE LARGEST TRANSFER FEE</vt:lpstr>
      <vt:lpstr>PowerPoint Presentation</vt:lpstr>
      <vt:lpstr>WHICH TEAM GAINS THE MOST MONEY IN TRANSFER MARKET</vt:lpstr>
      <vt:lpstr>PowerPoint Presentation</vt:lpstr>
      <vt:lpstr>TEAMS WITH THE MOST TRANSFERS IN THE TOP 5 LEAGUES</vt:lpstr>
      <vt:lpstr>PowerPoint Presentation</vt:lpstr>
      <vt:lpstr>TEAMS WITH THE MOST TRANSFERS IN the LEAGUES</vt:lpstr>
      <vt:lpstr>PowerPoint Presentation</vt:lpstr>
      <vt:lpstr>PowerPoint Presentation</vt:lpstr>
      <vt:lpstr>PowerPoint Presentation</vt:lpstr>
      <vt:lpstr>PowerPoint Presentation</vt:lpstr>
      <vt:lpstr>PowerPoint Presentation</vt:lpstr>
      <vt:lpstr>PLAYERS STATISTICS</vt:lpstr>
      <vt:lpstr>Players Age distribution:</vt:lpstr>
      <vt:lpstr>Age vs Transfer fees</vt:lpstr>
      <vt:lpstr>Age vs League Statistics </vt:lpstr>
      <vt:lpstr>Age vs Position Statistics </vt:lpstr>
      <vt:lpstr>Position vs Transfer fee</vt:lpstr>
      <vt:lpstr>Top 5 leagues-Youngest player:</vt:lpstr>
      <vt:lpstr>Top 5 leagues-Oldest player- Highest Transfer fee player</vt:lpstr>
      <vt:lpstr>Top 5 leagues - Lowest Transfer fee player</vt:lpstr>
      <vt:lpstr>Top 5 leagues- Highest Market Value player </vt:lpstr>
      <vt:lpstr>Top 5 leagues- Lowest Market Value player </vt:lpstr>
      <vt:lpstr>Top 10 players with highest Transfer fees </vt:lpstr>
      <vt:lpstr> Top 10 players with highest Market Values </vt:lpstr>
      <vt:lpstr>LA Liga - Top 10 Players(Transfer fees) </vt:lpstr>
      <vt:lpstr>Premier league-Top 10 Players(Transfer fees) </vt:lpstr>
      <vt:lpstr>Serie A-Top 10 Players(Transfer fees) </vt:lpstr>
      <vt:lpstr>Ligue 1-Top 10 Players(Transfer fees) </vt:lpstr>
      <vt:lpstr>1.Bundesliga-Top 10 Players(Transfer fees)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Transfers Between 2000-2018</dc:title>
  <dc:creator>Mizo Hc</dc:creator>
  <cp:lastModifiedBy>Mizo Hc</cp:lastModifiedBy>
  <cp:revision>7</cp:revision>
  <dcterms:created xsi:type="dcterms:W3CDTF">2021-08-26T13:17:42Z</dcterms:created>
  <dcterms:modified xsi:type="dcterms:W3CDTF">2021-08-26T15:42:08Z</dcterms:modified>
</cp:coreProperties>
</file>