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
          <p15:clr>
            <a:srgbClr val="A4A3A4"/>
          </p15:clr>
        </p15:guide>
        <p15:guide id="2" pos="480">
          <p15:clr>
            <a:srgbClr val="A4A3A4"/>
          </p15:clr>
        </p15:guide>
      </p15:sldGuideLst>
    </p:ext>
    <p:ext uri="http://customooxmlschemas.google.com/">
      <go:slidesCustomData xmlns:go="http://customooxmlschemas.google.com/" r:id="rId29" roundtripDataSignature="AMtx7mi2lFHrcygEzPZrwbLd2jRq629s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64" orient="horz"/>
        <p:guide pos="4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55e1c57c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f55e1c57c9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55e1c57c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f55e1c57c9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55e1c57c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f55e1c57c9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55e1c57c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f55e1c57c9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55e1c57c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f55e1c57c9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55e1c57c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f55e1c57c9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55e1c57c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f55e1c57c9_0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55e1c57c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f55e1c57c9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f55e1c57c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f55e1c57c9_0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f534a6a75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f534a6a75a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f534a6a75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f534a6a75a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f55e1c57c9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f55e1c57c9_0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f5821500d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f5821500d5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55e1c57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f55e1c57c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55e1c57c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f55e1c57c9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55e1c57c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f55e1c57c9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55e1c57c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f55e1c57c9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55e1c57c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f55e1c57c9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55e1c57c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f55e1c57c9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55e1c57c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f55e1c57c9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5183188" y="987425"/>
            <a:ext cx="6172200" cy="4873625"/>
          </a:xfrm>
          <a:prstGeom prst="rect">
            <a:avLst/>
          </a:prstGeom>
          <a:noFill/>
          <a:ln>
            <a:noFill/>
          </a:ln>
        </p:spPr>
      </p:sp>
      <p:sp>
        <p:nvSpPr>
          <p:cNvPr id="64" name="Google Shape;64;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
          <p:cNvSpPr txBox="1"/>
          <p:nvPr/>
        </p:nvSpPr>
        <p:spPr>
          <a:xfrm>
            <a:off x="870851" y="2380350"/>
            <a:ext cx="10645200" cy="300150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600">
                <a:solidFill>
                  <a:srgbClr val="FF6600"/>
                </a:solidFill>
                <a:latin typeface="Calibri"/>
                <a:ea typeface="Calibri"/>
                <a:cs typeface="Calibri"/>
                <a:sym typeface="Calibri"/>
              </a:rPr>
              <a:t>Customer Segmentation</a:t>
            </a:r>
            <a:endParaRPr sz="6600">
              <a:solidFill>
                <a:srgbClr val="FF6600"/>
              </a:solidFill>
              <a:latin typeface="Calibri"/>
              <a:ea typeface="Calibri"/>
              <a:cs typeface="Calibri"/>
              <a:sym typeface="Calibri"/>
            </a:endParaRPr>
          </a:p>
          <a:p>
            <a:pPr indent="0" lvl="0" marL="0" marR="0" rtl="0" algn="l">
              <a:spcBef>
                <a:spcPts val="0"/>
              </a:spcBef>
              <a:spcAft>
                <a:spcPts val="0"/>
              </a:spcAft>
              <a:buNone/>
            </a:pPr>
            <a:r>
              <a:rPr lang="en-US" sz="3300">
                <a:solidFill>
                  <a:srgbClr val="FF6600"/>
                </a:solidFill>
                <a:latin typeface="Calibri"/>
                <a:ea typeface="Calibri"/>
                <a:cs typeface="Calibri"/>
                <a:sym typeface="Calibri"/>
              </a:rPr>
              <a:t>EDA &amp; Model Recommendation</a:t>
            </a:r>
            <a:endParaRPr sz="3300">
              <a:solidFill>
                <a:schemeClr val="dk1"/>
              </a:solidFill>
              <a:latin typeface="Calibri"/>
              <a:ea typeface="Calibri"/>
              <a:cs typeface="Calibri"/>
              <a:sym typeface="Calibri"/>
            </a:endParaRPr>
          </a:p>
          <a:p>
            <a:pPr indent="0" lvl="0" marL="0" marR="0" rtl="0" algn="l">
              <a:spcBef>
                <a:spcPts val="0"/>
              </a:spcBef>
              <a:spcAft>
                <a:spcPts val="0"/>
              </a:spcAft>
              <a:buNone/>
            </a:pPr>
            <a:r>
              <a:rPr lang="en-US" sz="2500">
                <a:solidFill>
                  <a:srgbClr val="FF6600"/>
                </a:solidFill>
                <a:latin typeface="Calibri"/>
                <a:ea typeface="Calibri"/>
                <a:cs typeface="Calibri"/>
                <a:sym typeface="Calibri"/>
              </a:rPr>
              <a:t>Virtual</a:t>
            </a:r>
            <a:r>
              <a:rPr lang="en-US" sz="2500">
                <a:solidFill>
                  <a:schemeClr val="dk1"/>
                </a:solidFill>
                <a:latin typeface="Calibri"/>
                <a:ea typeface="Calibri"/>
                <a:cs typeface="Calibri"/>
                <a:sym typeface="Calibri"/>
              </a:rPr>
              <a:t> </a:t>
            </a:r>
            <a:r>
              <a:rPr lang="en-US" sz="2500">
                <a:solidFill>
                  <a:srgbClr val="FF6600"/>
                </a:solidFill>
                <a:latin typeface="Calibri"/>
                <a:ea typeface="Calibri"/>
                <a:cs typeface="Calibri"/>
                <a:sym typeface="Calibri"/>
              </a:rPr>
              <a:t>Internship</a:t>
            </a:r>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lang="en-US" sz="2500">
                <a:solidFill>
                  <a:srgbClr val="FF6600"/>
                </a:solidFill>
                <a:latin typeface="Calibri"/>
                <a:ea typeface="Calibri"/>
                <a:cs typeface="Calibri"/>
                <a:sym typeface="Calibri"/>
              </a:rPr>
              <a:t>3rd Oct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f55e1c57c9_0_58"/>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gf55e1c57c9_0_58"/>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Customers Education Level and its Effect</a:t>
            </a:r>
            <a:endParaRPr/>
          </a:p>
        </p:txBody>
      </p:sp>
      <p:pic>
        <p:nvPicPr>
          <p:cNvPr id="154" name="Google Shape;154;gf55e1c57c9_0_58"/>
          <p:cNvPicPr preferRelativeResize="0"/>
          <p:nvPr/>
        </p:nvPicPr>
        <p:blipFill>
          <a:blip r:embed="rId3">
            <a:alphaModFix/>
          </a:blip>
          <a:stretch>
            <a:fillRect/>
          </a:stretch>
        </p:blipFill>
        <p:spPr>
          <a:xfrm>
            <a:off x="120791" y="1524137"/>
            <a:ext cx="6210300" cy="3438525"/>
          </a:xfrm>
          <a:prstGeom prst="rect">
            <a:avLst/>
          </a:prstGeom>
          <a:noFill/>
          <a:ln>
            <a:noFill/>
          </a:ln>
        </p:spPr>
      </p:pic>
      <p:pic>
        <p:nvPicPr>
          <p:cNvPr id="155" name="Google Shape;155;gf55e1c57c9_0_58"/>
          <p:cNvPicPr preferRelativeResize="0"/>
          <p:nvPr/>
        </p:nvPicPr>
        <p:blipFill>
          <a:blip r:embed="rId4">
            <a:alphaModFix/>
          </a:blip>
          <a:stretch>
            <a:fillRect/>
          </a:stretch>
        </p:blipFill>
        <p:spPr>
          <a:xfrm>
            <a:off x="6457225" y="1592667"/>
            <a:ext cx="4471175" cy="3301450"/>
          </a:xfrm>
          <a:prstGeom prst="rect">
            <a:avLst/>
          </a:prstGeom>
          <a:noFill/>
          <a:ln>
            <a:noFill/>
          </a:ln>
        </p:spPr>
      </p:pic>
      <p:sp>
        <p:nvSpPr>
          <p:cNvPr id="156" name="Google Shape;156;gf55e1c57c9_0_58"/>
          <p:cNvSpPr txBox="1"/>
          <p:nvPr/>
        </p:nvSpPr>
        <p:spPr>
          <a:xfrm>
            <a:off x="2102925" y="4894125"/>
            <a:ext cx="8679000" cy="1694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Calibri"/>
              <a:buChar char="●"/>
            </a:pPr>
            <a:r>
              <a:rPr lang="en-US" sz="1800">
                <a:solidFill>
                  <a:schemeClr val="dk1"/>
                </a:solidFill>
                <a:highlight>
                  <a:srgbClr val="FFFFFF"/>
                </a:highlight>
                <a:latin typeface="Calibri"/>
                <a:ea typeface="Calibri"/>
                <a:cs typeface="Calibri"/>
                <a:sym typeface="Calibri"/>
              </a:rPr>
              <a:t>The </a:t>
            </a:r>
            <a:r>
              <a:rPr lang="en-US" sz="1800">
                <a:solidFill>
                  <a:schemeClr val="dk1"/>
                </a:solidFill>
                <a:highlight>
                  <a:srgbClr val="FFFFFF"/>
                </a:highlight>
                <a:latin typeface="Calibri"/>
                <a:ea typeface="Calibri"/>
                <a:cs typeface="Calibri"/>
                <a:sym typeface="Calibri"/>
              </a:rPr>
              <a:t>majority</a:t>
            </a:r>
            <a:r>
              <a:rPr lang="en-US" sz="1800">
                <a:solidFill>
                  <a:schemeClr val="dk1"/>
                </a:solidFill>
                <a:highlight>
                  <a:srgbClr val="FFFFFF"/>
                </a:highlight>
                <a:latin typeface="Calibri"/>
                <a:ea typeface="Calibri"/>
                <a:cs typeface="Calibri"/>
                <a:sym typeface="Calibri"/>
              </a:rPr>
              <a:t> of clients have completed the university degree followed by the high school degree</a:t>
            </a:r>
            <a:endParaRPr sz="1800">
              <a:solidFill>
                <a:schemeClr val="dk1"/>
              </a:solidFill>
              <a:highlight>
                <a:srgbClr val="FFFFFF"/>
              </a:highlight>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US" sz="1800">
                <a:solidFill>
                  <a:schemeClr val="dk1"/>
                </a:solidFill>
                <a:highlight>
                  <a:srgbClr val="FFFFFF"/>
                </a:highlight>
                <a:latin typeface="Calibri"/>
                <a:ea typeface="Calibri"/>
                <a:cs typeface="Calibri"/>
                <a:sym typeface="Calibri"/>
              </a:rPr>
              <a:t>While 1730 clients have unknown </a:t>
            </a:r>
            <a:r>
              <a:rPr lang="en-US" sz="1800">
                <a:solidFill>
                  <a:schemeClr val="dk1"/>
                </a:solidFill>
                <a:highlight>
                  <a:srgbClr val="FFFFFF"/>
                </a:highlight>
                <a:latin typeface="Calibri"/>
                <a:ea typeface="Calibri"/>
                <a:cs typeface="Calibri"/>
                <a:sym typeface="Calibri"/>
              </a:rPr>
              <a:t>education</a:t>
            </a:r>
            <a:r>
              <a:rPr lang="en-US" sz="1800">
                <a:solidFill>
                  <a:schemeClr val="dk1"/>
                </a:solidFill>
                <a:highlight>
                  <a:srgbClr val="FFFFFF"/>
                </a:highlight>
                <a:latin typeface="Calibri"/>
                <a:ea typeface="Calibri"/>
                <a:cs typeface="Calibri"/>
                <a:sym typeface="Calibri"/>
              </a:rPr>
              <a:t> level</a:t>
            </a:r>
            <a:endParaRPr sz="1800">
              <a:solidFill>
                <a:schemeClr val="dk1"/>
              </a:solidFill>
              <a:highlight>
                <a:srgbClr val="FFFFFF"/>
              </a:highlight>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highlight>
                  <a:srgbClr val="FFFFFF"/>
                </a:highlight>
                <a:latin typeface="Calibri"/>
                <a:ea typeface="Calibri"/>
                <a:cs typeface="Calibri"/>
                <a:sym typeface="Calibri"/>
              </a:rPr>
              <a:t>Customers with university degree education level are more likely to sign up for schemes</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f55e1c57c9_0_67"/>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gf55e1c57c9_0_67"/>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Customers Default Credit Category and its Effect</a:t>
            </a:r>
            <a:endParaRPr/>
          </a:p>
        </p:txBody>
      </p:sp>
      <p:pic>
        <p:nvPicPr>
          <p:cNvPr id="163" name="Google Shape;163;gf55e1c57c9_0_67"/>
          <p:cNvPicPr preferRelativeResize="0"/>
          <p:nvPr/>
        </p:nvPicPr>
        <p:blipFill>
          <a:blip r:embed="rId3">
            <a:alphaModFix/>
          </a:blip>
          <a:stretch>
            <a:fillRect/>
          </a:stretch>
        </p:blipFill>
        <p:spPr>
          <a:xfrm>
            <a:off x="5086625" y="1511250"/>
            <a:ext cx="5844050" cy="2740088"/>
          </a:xfrm>
          <a:prstGeom prst="rect">
            <a:avLst/>
          </a:prstGeom>
          <a:noFill/>
          <a:ln>
            <a:noFill/>
          </a:ln>
        </p:spPr>
      </p:pic>
      <p:pic>
        <p:nvPicPr>
          <p:cNvPr id="164" name="Google Shape;164;gf55e1c57c9_0_67"/>
          <p:cNvPicPr preferRelativeResize="0"/>
          <p:nvPr/>
        </p:nvPicPr>
        <p:blipFill>
          <a:blip r:embed="rId4">
            <a:alphaModFix/>
          </a:blip>
          <a:stretch>
            <a:fillRect/>
          </a:stretch>
        </p:blipFill>
        <p:spPr>
          <a:xfrm>
            <a:off x="152400" y="1524137"/>
            <a:ext cx="4791075" cy="4943475"/>
          </a:xfrm>
          <a:prstGeom prst="rect">
            <a:avLst/>
          </a:prstGeom>
          <a:noFill/>
          <a:ln>
            <a:noFill/>
          </a:ln>
        </p:spPr>
      </p:pic>
      <p:sp>
        <p:nvSpPr>
          <p:cNvPr id="165" name="Google Shape;165;gf55e1c57c9_0_67"/>
          <p:cNvSpPr txBox="1"/>
          <p:nvPr/>
        </p:nvSpPr>
        <p:spPr>
          <a:xfrm>
            <a:off x="5575075" y="4366950"/>
            <a:ext cx="54588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US" sz="1800">
                <a:solidFill>
                  <a:schemeClr val="dk1"/>
                </a:solidFill>
                <a:highlight>
                  <a:srgbClr val="FFFFFF"/>
                </a:highlight>
                <a:latin typeface="Calibri"/>
                <a:ea typeface="Calibri"/>
                <a:cs typeface="Calibri"/>
                <a:sym typeface="Calibri"/>
              </a:rPr>
              <a:t>Customers who have no credits in default open more deposit account compared to other categories</a:t>
            </a:r>
            <a:endParaRPr sz="18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f55e1c57c9_0_86"/>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 name="Google Shape;171;gf55e1c57c9_0_86"/>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Customers Housing Loan Status and its Effect</a:t>
            </a:r>
            <a:endParaRPr/>
          </a:p>
        </p:txBody>
      </p:sp>
      <p:pic>
        <p:nvPicPr>
          <p:cNvPr id="172" name="Google Shape;172;gf55e1c57c9_0_86"/>
          <p:cNvPicPr preferRelativeResize="0"/>
          <p:nvPr/>
        </p:nvPicPr>
        <p:blipFill>
          <a:blip r:embed="rId3">
            <a:alphaModFix/>
          </a:blip>
          <a:stretch>
            <a:fillRect/>
          </a:stretch>
        </p:blipFill>
        <p:spPr>
          <a:xfrm>
            <a:off x="5321575" y="1524130"/>
            <a:ext cx="5474976" cy="2700800"/>
          </a:xfrm>
          <a:prstGeom prst="rect">
            <a:avLst/>
          </a:prstGeom>
          <a:noFill/>
          <a:ln>
            <a:noFill/>
          </a:ln>
        </p:spPr>
      </p:pic>
      <p:pic>
        <p:nvPicPr>
          <p:cNvPr id="173" name="Google Shape;173;gf55e1c57c9_0_86"/>
          <p:cNvPicPr preferRelativeResize="0"/>
          <p:nvPr/>
        </p:nvPicPr>
        <p:blipFill>
          <a:blip r:embed="rId4">
            <a:alphaModFix/>
          </a:blip>
          <a:stretch>
            <a:fillRect/>
          </a:stretch>
        </p:blipFill>
        <p:spPr>
          <a:xfrm>
            <a:off x="220375" y="1524137"/>
            <a:ext cx="4886325" cy="4933950"/>
          </a:xfrm>
          <a:prstGeom prst="rect">
            <a:avLst/>
          </a:prstGeom>
          <a:noFill/>
          <a:ln>
            <a:noFill/>
          </a:ln>
        </p:spPr>
      </p:pic>
      <p:sp>
        <p:nvSpPr>
          <p:cNvPr id="174" name="Google Shape;174;gf55e1c57c9_0_86"/>
          <p:cNvSpPr txBox="1"/>
          <p:nvPr/>
        </p:nvSpPr>
        <p:spPr>
          <a:xfrm>
            <a:off x="5824450" y="4727175"/>
            <a:ext cx="501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75" name="Google Shape;175;gf55e1c57c9_0_86"/>
          <p:cNvSpPr txBox="1"/>
          <p:nvPr/>
        </p:nvSpPr>
        <p:spPr>
          <a:xfrm>
            <a:off x="5824450" y="4588625"/>
            <a:ext cx="51261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US" sz="1800">
                <a:solidFill>
                  <a:schemeClr val="dk1"/>
                </a:solidFill>
                <a:highlight>
                  <a:srgbClr val="FFFFFF"/>
                </a:highlight>
                <a:latin typeface="Calibri"/>
                <a:ea typeface="Calibri"/>
                <a:cs typeface="Calibri"/>
                <a:sym typeface="Calibri"/>
              </a:rPr>
              <a:t>Customers who have house loan open more deposit account compared to others categories.</a:t>
            </a:r>
            <a:endParaRPr sz="18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f55e1c57c9_0_97"/>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 name="Google Shape;181;gf55e1c57c9_0_97"/>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Customers Personal Loan Status and its Effect</a:t>
            </a:r>
            <a:endParaRPr/>
          </a:p>
        </p:txBody>
      </p:sp>
      <p:pic>
        <p:nvPicPr>
          <p:cNvPr id="182" name="Google Shape;182;gf55e1c57c9_0_97"/>
          <p:cNvPicPr preferRelativeResize="0"/>
          <p:nvPr/>
        </p:nvPicPr>
        <p:blipFill>
          <a:blip r:embed="rId3">
            <a:alphaModFix/>
          </a:blip>
          <a:stretch>
            <a:fillRect/>
          </a:stretch>
        </p:blipFill>
        <p:spPr>
          <a:xfrm>
            <a:off x="5421800" y="1476951"/>
            <a:ext cx="5780751" cy="2795150"/>
          </a:xfrm>
          <a:prstGeom prst="rect">
            <a:avLst/>
          </a:prstGeom>
          <a:noFill/>
          <a:ln>
            <a:noFill/>
          </a:ln>
        </p:spPr>
      </p:pic>
      <p:pic>
        <p:nvPicPr>
          <p:cNvPr id="183" name="Google Shape;183;gf55e1c57c9_0_97"/>
          <p:cNvPicPr preferRelativeResize="0"/>
          <p:nvPr/>
        </p:nvPicPr>
        <p:blipFill>
          <a:blip r:embed="rId4">
            <a:alphaModFix/>
          </a:blip>
          <a:stretch>
            <a:fillRect/>
          </a:stretch>
        </p:blipFill>
        <p:spPr>
          <a:xfrm>
            <a:off x="534225" y="1572121"/>
            <a:ext cx="4602145" cy="4619479"/>
          </a:xfrm>
          <a:prstGeom prst="rect">
            <a:avLst/>
          </a:prstGeom>
          <a:noFill/>
          <a:ln>
            <a:noFill/>
          </a:ln>
        </p:spPr>
      </p:pic>
      <p:sp>
        <p:nvSpPr>
          <p:cNvPr id="184" name="Google Shape;184;gf55e1c57c9_0_97"/>
          <p:cNvSpPr txBox="1"/>
          <p:nvPr/>
        </p:nvSpPr>
        <p:spPr>
          <a:xfrm>
            <a:off x="5685900" y="4588625"/>
            <a:ext cx="55140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US" sz="1800">
                <a:solidFill>
                  <a:schemeClr val="dk1"/>
                </a:solidFill>
                <a:highlight>
                  <a:srgbClr val="FFFFFF"/>
                </a:highlight>
                <a:latin typeface="Calibri"/>
                <a:ea typeface="Calibri"/>
                <a:cs typeface="Calibri"/>
                <a:sym typeface="Calibri"/>
              </a:rPr>
              <a:t>Customers who have no personal loan open more deposit accounts compared to others categories.</a:t>
            </a:r>
            <a:endParaRPr sz="18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f55e1c57c9_0_113"/>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gf55e1c57c9_0_113"/>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Customers Contact and its Effect</a:t>
            </a:r>
            <a:endParaRPr/>
          </a:p>
        </p:txBody>
      </p:sp>
      <p:pic>
        <p:nvPicPr>
          <p:cNvPr id="191" name="Google Shape;191;gf55e1c57c9_0_113"/>
          <p:cNvPicPr preferRelativeResize="0"/>
          <p:nvPr/>
        </p:nvPicPr>
        <p:blipFill>
          <a:blip r:embed="rId3">
            <a:alphaModFix/>
          </a:blip>
          <a:stretch>
            <a:fillRect/>
          </a:stretch>
        </p:blipFill>
        <p:spPr>
          <a:xfrm>
            <a:off x="178300" y="1476950"/>
            <a:ext cx="4969675" cy="5081475"/>
          </a:xfrm>
          <a:prstGeom prst="rect">
            <a:avLst/>
          </a:prstGeom>
          <a:noFill/>
          <a:ln>
            <a:noFill/>
          </a:ln>
        </p:spPr>
      </p:pic>
      <p:pic>
        <p:nvPicPr>
          <p:cNvPr id="192" name="Google Shape;192;gf55e1c57c9_0_113"/>
          <p:cNvPicPr preferRelativeResize="0"/>
          <p:nvPr/>
        </p:nvPicPr>
        <p:blipFill>
          <a:blip r:embed="rId4">
            <a:alphaModFix/>
          </a:blip>
          <a:stretch>
            <a:fillRect/>
          </a:stretch>
        </p:blipFill>
        <p:spPr>
          <a:xfrm>
            <a:off x="5147975" y="1476950"/>
            <a:ext cx="6544401" cy="2743401"/>
          </a:xfrm>
          <a:prstGeom prst="rect">
            <a:avLst/>
          </a:prstGeom>
          <a:noFill/>
          <a:ln>
            <a:noFill/>
          </a:ln>
        </p:spPr>
      </p:pic>
      <p:sp>
        <p:nvSpPr>
          <p:cNvPr id="193" name="Google Shape;193;gf55e1c57c9_0_113"/>
          <p:cNvSpPr txBox="1"/>
          <p:nvPr/>
        </p:nvSpPr>
        <p:spPr>
          <a:xfrm>
            <a:off x="5935275" y="4588625"/>
            <a:ext cx="54186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US" sz="1800">
                <a:solidFill>
                  <a:schemeClr val="dk1"/>
                </a:solidFill>
                <a:highlight>
                  <a:srgbClr val="FFFFFF"/>
                </a:highlight>
                <a:latin typeface="Calibri"/>
                <a:ea typeface="Calibri"/>
                <a:cs typeface="Calibri"/>
                <a:sym typeface="Calibri"/>
              </a:rPr>
              <a:t>The majority of contacts is of cellular type. And the clients that open a deposit accounts are almost all contacted by cellular.</a:t>
            </a:r>
            <a:endParaRPr sz="18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f55e1c57c9_0_104"/>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gf55e1c57c9_0_104"/>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Month </a:t>
            </a:r>
            <a:r>
              <a:rPr b="1" lang="en-US" sz="3500">
                <a:solidFill>
                  <a:schemeClr val="accent2"/>
                </a:solidFill>
              </a:rPr>
              <a:t>and its Effect</a:t>
            </a:r>
            <a:endParaRPr/>
          </a:p>
        </p:txBody>
      </p:sp>
      <p:pic>
        <p:nvPicPr>
          <p:cNvPr id="200" name="Google Shape;200;gf55e1c57c9_0_104"/>
          <p:cNvPicPr preferRelativeResize="0"/>
          <p:nvPr/>
        </p:nvPicPr>
        <p:blipFill>
          <a:blip r:embed="rId3">
            <a:alphaModFix/>
          </a:blip>
          <a:stretch>
            <a:fillRect/>
          </a:stretch>
        </p:blipFill>
        <p:spPr>
          <a:xfrm>
            <a:off x="79000" y="1557475"/>
            <a:ext cx="4726000" cy="4419600"/>
          </a:xfrm>
          <a:prstGeom prst="rect">
            <a:avLst/>
          </a:prstGeom>
          <a:noFill/>
          <a:ln>
            <a:noFill/>
          </a:ln>
        </p:spPr>
      </p:pic>
      <p:pic>
        <p:nvPicPr>
          <p:cNvPr id="201" name="Google Shape;201;gf55e1c57c9_0_104"/>
          <p:cNvPicPr preferRelativeResize="0"/>
          <p:nvPr/>
        </p:nvPicPr>
        <p:blipFill>
          <a:blip r:embed="rId4">
            <a:alphaModFix/>
          </a:blip>
          <a:stretch>
            <a:fillRect/>
          </a:stretch>
        </p:blipFill>
        <p:spPr>
          <a:xfrm>
            <a:off x="4884050" y="1469350"/>
            <a:ext cx="5394124" cy="2523150"/>
          </a:xfrm>
          <a:prstGeom prst="rect">
            <a:avLst/>
          </a:prstGeom>
          <a:noFill/>
          <a:ln>
            <a:noFill/>
          </a:ln>
        </p:spPr>
      </p:pic>
      <p:sp>
        <p:nvSpPr>
          <p:cNvPr id="202" name="Google Shape;202;gf55e1c57c9_0_104"/>
          <p:cNvSpPr txBox="1"/>
          <p:nvPr/>
        </p:nvSpPr>
        <p:spPr>
          <a:xfrm>
            <a:off x="5741325" y="4671750"/>
            <a:ext cx="5070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50">
                <a:solidFill>
                  <a:schemeClr val="dk1"/>
                </a:solidFill>
                <a:highlight>
                  <a:srgbClr val="FFFFFF"/>
                </a:highlight>
              </a:rPr>
              <a:t>We can notice that the majoriy of calls were in the month of May. Moreover, the majority of clients that open a deposit account were contacted in the month of May. But comparing the number of call to the number of people signing up, the rate is quite poor for May.</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f55e1c57c9_0_12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8" name="Google Shape;208;gf55e1c57c9_0_122"/>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Days of week</a:t>
            </a:r>
            <a:r>
              <a:rPr b="1" lang="en-US" sz="3500">
                <a:solidFill>
                  <a:schemeClr val="accent2"/>
                </a:solidFill>
              </a:rPr>
              <a:t> and its Effect</a:t>
            </a:r>
            <a:endParaRPr/>
          </a:p>
        </p:txBody>
      </p:sp>
      <p:pic>
        <p:nvPicPr>
          <p:cNvPr id="209" name="Google Shape;209;gf55e1c57c9_0_122"/>
          <p:cNvPicPr preferRelativeResize="0"/>
          <p:nvPr/>
        </p:nvPicPr>
        <p:blipFill>
          <a:blip r:embed="rId3">
            <a:alphaModFix/>
          </a:blip>
          <a:stretch>
            <a:fillRect/>
          </a:stretch>
        </p:blipFill>
        <p:spPr>
          <a:xfrm>
            <a:off x="4849050" y="1469375"/>
            <a:ext cx="6001025" cy="2504450"/>
          </a:xfrm>
          <a:prstGeom prst="rect">
            <a:avLst/>
          </a:prstGeom>
          <a:noFill/>
          <a:ln>
            <a:noFill/>
          </a:ln>
        </p:spPr>
      </p:pic>
      <p:pic>
        <p:nvPicPr>
          <p:cNvPr id="210" name="Google Shape;210;gf55e1c57c9_0_122"/>
          <p:cNvPicPr preferRelativeResize="0"/>
          <p:nvPr/>
        </p:nvPicPr>
        <p:blipFill>
          <a:blip r:embed="rId4">
            <a:alphaModFix/>
          </a:blip>
          <a:stretch>
            <a:fillRect/>
          </a:stretch>
        </p:blipFill>
        <p:spPr>
          <a:xfrm>
            <a:off x="246150" y="1557475"/>
            <a:ext cx="4529475" cy="4736600"/>
          </a:xfrm>
          <a:prstGeom prst="rect">
            <a:avLst/>
          </a:prstGeom>
          <a:noFill/>
          <a:ln>
            <a:noFill/>
          </a:ln>
        </p:spPr>
      </p:pic>
      <p:sp>
        <p:nvSpPr>
          <p:cNvPr id="211" name="Google Shape;211;gf55e1c57c9_0_122"/>
          <p:cNvSpPr txBox="1"/>
          <p:nvPr/>
        </p:nvSpPr>
        <p:spPr>
          <a:xfrm>
            <a:off x="5491950" y="4450075"/>
            <a:ext cx="29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2" name="Google Shape;212;gf55e1c57c9_0_122"/>
          <p:cNvSpPr txBox="1"/>
          <p:nvPr/>
        </p:nvSpPr>
        <p:spPr>
          <a:xfrm>
            <a:off x="5491950" y="4627700"/>
            <a:ext cx="4959900" cy="7389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Calibri"/>
              <a:buChar char="●"/>
            </a:pPr>
            <a:r>
              <a:rPr lang="en-US" sz="1800">
                <a:solidFill>
                  <a:schemeClr val="dk1"/>
                </a:solidFill>
                <a:highlight>
                  <a:srgbClr val="FFFFFF"/>
                </a:highlight>
                <a:latin typeface="Calibri"/>
                <a:ea typeface="Calibri"/>
                <a:cs typeface="Calibri"/>
                <a:sym typeface="Calibri"/>
              </a:rPr>
              <a:t>We can notice that the majority of calls were in Thursday of every week.</a:t>
            </a:r>
            <a:r>
              <a:rPr lang="en-US" sz="1050">
                <a:solidFill>
                  <a:schemeClr val="dk1"/>
                </a:solidFill>
                <a:highlight>
                  <a:srgbClr val="FFFFFF"/>
                </a:highlight>
                <a:latin typeface="Calibri"/>
                <a:ea typeface="Calibri"/>
                <a:cs typeface="Calibri"/>
                <a:sym typeface="Calibri"/>
              </a:rPr>
              <a:t>.</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f55e1c57c9_0_139"/>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gf55e1c57c9_0_139"/>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Duration of Phone Call</a:t>
            </a:r>
            <a:endParaRPr/>
          </a:p>
        </p:txBody>
      </p:sp>
      <p:pic>
        <p:nvPicPr>
          <p:cNvPr id="219" name="Google Shape;219;gf55e1c57c9_0_139"/>
          <p:cNvPicPr preferRelativeResize="0"/>
          <p:nvPr/>
        </p:nvPicPr>
        <p:blipFill rotWithShape="1">
          <a:blip r:embed="rId3">
            <a:alphaModFix/>
          </a:blip>
          <a:srcRect b="0" l="0" r="0" t="3605"/>
          <a:stretch/>
        </p:blipFill>
        <p:spPr>
          <a:xfrm>
            <a:off x="544525" y="1492025"/>
            <a:ext cx="11102950" cy="4199975"/>
          </a:xfrm>
          <a:prstGeom prst="rect">
            <a:avLst/>
          </a:prstGeom>
          <a:noFill/>
          <a:ln>
            <a:noFill/>
          </a:ln>
        </p:spPr>
      </p:pic>
      <p:sp>
        <p:nvSpPr>
          <p:cNvPr id="220" name="Google Shape;220;gf55e1c57c9_0_139"/>
          <p:cNvSpPr txBox="1"/>
          <p:nvPr/>
        </p:nvSpPr>
        <p:spPr>
          <a:xfrm>
            <a:off x="1712400" y="5692000"/>
            <a:ext cx="8767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US" sz="1800">
                <a:solidFill>
                  <a:schemeClr val="dk1"/>
                </a:solidFill>
                <a:highlight>
                  <a:srgbClr val="FFFFFF"/>
                </a:highlight>
                <a:latin typeface="Calibri"/>
                <a:ea typeface="Calibri"/>
                <a:cs typeface="Calibri"/>
                <a:sym typeface="Calibri"/>
              </a:rPr>
              <a:t>The </a:t>
            </a:r>
            <a:r>
              <a:rPr lang="en-US" sz="1800">
                <a:solidFill>
                  <a:schemeClr val="dk1"/>
                </a:solidFill>
                <a:highlight>
                  <a:srgbClr val="FFFFFF"/>
                </a:highlight>
                <a:latin typeface="Calibri"/>
                <a:ea typeface="Calibri"/>
                <a:cs typeface="Calibri"/>
                <a:sym typeface="Calibri"/>
              </a:rPr>
              <a:t>majority</a:t>
            </a:r>
            <a:r>
              <a:rPr lang="en-US" sz="1800">
                <a:solidFill>
                  <a:schemeClr val="dk1"/>
                </a:solidFill>
                <a:highlight>
                  <a:srgbClr val="FFFFFF"/>
                </a:highlight>
                <a:latin typeface="Calibri"/>
                <a:ea typeface="Calibri"/>
                <a:cs typeface="Calibri"/>
                <a:sym typeface="Calibri"/>
              </a:rPr>
              <a:t> of calls duration lies in the range between 50 and 800 secs</a:t>
            </a:r>
            <a:endParaRPr sz="18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f55e1c57c9_0_147"/>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gf55e1c57c9_0_147"/>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Gap between contacted days</a:t>
            </a:r>
            <a:endParaRPr/>
          </a:p>
        </p:txBody>
      </p:sp>
      <p:pic>
        <p:nvPicPr>
          <p:cNvPr id="227" name="Google Shape;227;gf55e1c57c9_0_147"/>
          <p:cNvPicPr preferRelativeResize="0"/>
          <p:nvPr/>
        </p:nvPicPr>
        <p:blipFill>
          <a:blip r:embed="rId3">
            <a:alphaModFix/>
          </a:blip>
          <a:stretch>
            <a:fillRect/>
          </a:stretch>
        </p:blipFill>
        <p:spPr>
          <a:xfrm>
            <a:off x="319575" y="1538797"/>
            <a:ext cx="5424153" cy="5319200"/>
          </a:xfrm>
          <a:prstGeom prst="rect">
            <a:avLst/>
          </a:prstGeom>
          <a:noFill/>
          <a:ln>
            <a:noFill/>
          </a:ln>
        </p:spPr>
      </p:pic>
      <p:sp>
        <p:nvSpPr>
          <p:cNvPr id="228" name="Google Shape;228;gf55e1c57c9_0_147"/>
          <p:cNvSpPr txBox="1"/>
          <p:nvPr/>
        </p:nvSpPr>
        <p:spPr>
          <a:xfrm>
            <a:off x="6572600" y="2122525"/>
            <a:ext cx="44334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US" sz="1800">
                <a:solidFill>
                  <a:schemeClr val="dk1"/>
                </a:solidFill>
                <a:highlight>
                  <a:srgbClr val="FFFFFF"/>
                </a:highlight>
                <a:latin typeface="Calibri"/>
                <a:ea typeface="Calibri"/>
                <a:cs typeface="Calibri"/>
                <a:sym typeface="Calibri"/>
              </a:rPr>
              <a:t>999 means they weren’t  contacted before</a:t>
            </a:r>
            <a:endParaRPr sz="1800">
              <a:solidFill>
                <a:schemeClr val="dk1"/>
              </a:solidFill>
              <a:highlight>
                <a:srgbClr val="FFFFFF"/>
              </a:highlight>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highlight>
                  <a:srgbClr val="FFFFFF"/>
                </a:highlight>
                <a:latin typeface="Calibri"/>
                <a:ea typeface="Calibri"/>
                <a:cs typeface="Calibri"/>
                <a:sym typeface="Calibri"/>
              </a:rPr>
              <a:t>We can notice that the majority of clients are not previously contacted.</a:t>
            </a:r>
            <a:endParaRPr sz="1800">
              <a:solidFill>
                <a:schemeClr val="dk1"/>
              </a:solidFill>
              <a:highlight>
                <a:srgbClr val="FFFFFF"/>
              </a:highlight>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highlight>
                  <a:srgbClr val="FFFFFF"/>
                </a:highlight>
                <a:latin typeface="Calibri"/>
                <a:ea typeface="Calibri"/>
                <a:cs typeface="Calibri"/>
                <a:sym typeface="Calibri"/>
              </a:rPr>
              <a:t>The data has outliers at 3 days and 6 days.</a:t>
            </a:r>
            <a:endParaRPr sz="18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f534a6a75a_0_11"/>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gf534a6a75a_0_11"/>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Previous Campaign Outcomes</a:t>
            </a:r>
            <a:endParaRPr/>
          </a:p>
        </p:txBody>
      </p:sp>
      <p:pic>
        <p:nvPicPr>
          <p:cNvPr id="235" name="Google Shape;235;gf534a6a75a_0_11"/>
          <p:cNvPicPr preferRelativeResize="0"/>
          <p:nvPr/>
        </p:nvPicPr>
        <p:blipFill>
          <a:blip r:embed="rId3">
            <a:alphaModFix/>
          </a:blip>
          <a:stretch>
            <a:fillRect/>
          </a:stretch>
        </p:blipFill>
        <p:spPr>
          <a:xfrm>
            <a:off x="256475" y="1788475"/>
            <a:ext cx="4105275" cy="3752850"/>
          </a:xfrm>
          <a:prstGeom prst="rect">
            <a:avLst/>
          </a:prstGeom>
          <a:noFill/>
          <a:ln>
            <a:noFill/>
          </a:ln>
        </p:spPr>
      </p:pic>
      <p:pic>
        <p:nvPicPr>
          <p:cNvPr id="236" name="Google Shape;236;gf534a6a75a_0_11"/>
          <p:cNvPicPr preferRelativeResize="0"/>
          <p:nvPr/>
        </p:nvPicPr>
        <p:blipFill>
          <a:blip r:embed="rId4">
            <a:alphaModFix/>
          </a:blip>
          <a:stretch>
            <a:fillRect/>
          </a:stretch>
        </p:blipFill>
        <p:spPr>
          <a:xfrm>
            <a:off x="4235125" y="1524137"/>
            <a:ext cx="4705350" cy="4448175"/>
          </a:xfrm>
          <a:prstGeom prst="rect">
            <a:avLst/>
          </a:prstGeom>
          <a:noFill/>
          <a:ln>
            <a:noFill/>
          </a:ln>
        </p:spPr>
      </p:pic>
      <p:sp>
        <p:nvSpPr>
          <p:cNvPr id="237" name="Google Shape;237;gf534a6a75a_0_11"/>
          <p:cNvSpPr txBox="1"/>
          <p:nvPr/>
        </p:nvSpPr>
        <p:spPr>
          <a:xfrm>
            <a:off x="8940475" y="2602900"/>
            <a:ext cx="30162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US" sz="1800">
                <a:solidFill>
                  <a:schemeClr val="dk1"/>
                </a:solidFill>
                <a:highlight>
                  <a:srgbClr val="FFFFFF"/>
                </a:highlight>
                <a:latin typeface="Calibri"/>
                <a:ea typeface="Calibri"/>
                <a:cs typeface="Calibri"/>
                <a:sym typeface="Calibri"/>
              </a:rPr>
              <a:t>Majority of clients open deposit accounts in campaign of </a:t>
            </a:r>
            <a:r>
              <a:rPr lang="en-US" sz="1800">
                <a:solidFill>
                  <a:schemeClr val="dk1"/>
                </a:solidFill>
                <a:highlight>
                  <a:srgbClr val="FFFFFF"/>
                </a:highlight>
                <a:latin typeface="Calibri"/>
                <a:ea typeface="Calibri"/>
                <a:cs typeface="Calibri"/>
                <a:sym typeface="Calibri"/>
              </a:rPr>
              <a:t>non previous</a:t>
            </a:r>
            <a:r>
              <a:rPr lang="en-US" sz="1800">
                <a:solidFill>
                  <a:schemeClr val="dk1"/>
                </a:solidFill>
                <a:highlight>
                  <a:srgbClr val="FFFFFF"/>
                </a:highlight>
                <a:latin typeface="Calibri"/>
                <a:ea typeface="Calibri"/>
                <a:cs typeface="Calibri"/>
                <a:sym typeface="Calibri"/>
              </a:rPr>
              <a:t> campaign outcome.</a:t>
            </a: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 type="body"/>
          </p:nvPr>
        </p:nvSpPr>
        <p:spPr>
          <a:xfrm>
            <a:off x="762000" y="1812608"/>
            <a:ext cx="10515600" cy="4351338"/>
          </a:xfrm>
          <a:prstGeom prst="rect">
            <a:avLst/>
          </a:prstGeom>
          <a:noFill/>
          <a:ln>
            <a:noFill/>
          </a:ln>
        </p:spPr>
        <p:txBody>
          <a:bodyPr anchorCtr="0" anchor="t" bIns="45700" lIns="91425" spcFirstLastPara="1" rIns="91425" wrap="square" tIns="45700">
            <a:normAutofit/>
          </a:bodyPr>
          <a:lstStyle/>
          <a:p>
            <a:pPr indent="-215900" lvl="0" marL="228600" rtl="0" algn="l">
              <a:lnSpc>
                <a:spcPct val="90000"/>
              </a:lnSpc>
              <a:spcBef>
                <a:spcPts val="0"/>
              </a:spcBef>
              <a:spcAft>
                <a:spcPts val="0"/>
              </a:spcAft>
              <a:buSzPts val="1600"/>
              <a:buChar char="•"/>
            </a:pPr>
            <a:r>
              <a:rPr lang="en-US" sz="1600">
                <a:highlight>
                  <a:srgbClr val="FFFFFF"/>
                </a:highlight>
              </a:rPr>
              <a:t>XYZ bank wants to roll out Christmas offers to their customers. But Bank does not want to roll out same offer to all customers  instead they want to roll out personalized offer to particular set of customers. If they manually start understanding the category of customer then this will be not efficient and also they will not be able to uncover the hidden pattern in the data ( pattern which group certain kind of customer in one category). Bank approached ABC analytics company to solve their problem. Bank also shared information with ABC analytics that they don't want </a:t>
            </a:r>
            <a:r>
              <a:rPr b="1" lang="en-US" sz="1600">
                <a:highlight>
                  <a:srgbClr val="FFFFFF"/>
                </a:highlight>
              </a:rPr>
              <a:t>more than 5 group</a:t>
            </a:r>
            <a:r>
              <a:rPr lang="en-US" sz="1600">
                <a:highlight>
                  <a:srgbClr val="FFFFFF"/>
                </a:highlight>
              </a:rPr>
              <a:t> as this will be inefficient for their campaign.</a:t>
            </a:r>
            <a:endParaRPr sz="1600"/>
          </a:p>
          <a:p>
            <a:pPr indent="0" lvl="0" marL="0" rtl="0" algn="l">
              <a:lnSpc>
                <a:spcPct val="90000"/>
              </a:lnSpc>
              <a:spcBef>
                <a:spcPts val="1000"/>
              </a:spcBef>
              <a:spcAft>
                <a:spcPts val="0"/>
              </a:spcAft>
              <a:buClr>
                <a:schemeClr val="dk1"/>
              </a:buClr>
              <a:buSzPts val="1800"/>
              <a:buNone/>
            </a:pPr>
            <a:r>
              <a:t/>
            </a:r>
            <a:endParaRPr sz="1600"/>
          </a:p>
          <a:p>
            <a:pPr indent="-215900" lvl="0" marL="228600" rtl="0" algn="l">
              <a:lnSpc>
                <a:spcPct val="90000"/>
              </a:lnSpc>
              <a:spcBef>
                <a:spcPts val="1000"/>
              </a:spcBef>
              <a:spcAft>
                <a:spcPts val="0"/>
              </a:spcAft>
              <a:buClr>
                <a:schemeClr val="dk1"/>
              </a:buClr>
              <a:buSzPts val="1600"/>
              <a:buFont typeface="Calibri"/>
              <a:buChar char="•"/>
            </a:pPr>
            <a:r>
              <a:rPr lang="en-US" sz="1600"/>
              <a:t>Objective : Provide actionable insights to help the bank in </a:t>
            </a:r>
            <a:r>
              <a:rPr lang="en-US" sz="1600"/>
              <a:t>segregation</a:t>
            </a:r>
            <a:r>
              <a:rPr lang="en-US" sz="1600"/>
              <a:t> customers in such a way that the bank can focus on clients who are more likely to agree to the offer</a:t>
            </a:r>
            <a:endParaRPr sz="1600"/>
          </a:p>
          <a:p>
            <a:pPr indent="0" lvl="0" marL="228600" rtl="0" algn="l">
              <a:lnSpc>
                <a:spcPct val="90000"/>
              </a:lnSpc>
              <a:spcBef>
                <a:spcPts val="1000"/>
              </a:spcBef>
              <a:spcAft>
                <a:spcPts val="0"/>
              </a:spcAft>
              <a:buNone/>
            </a:pPr>
            <a:r>
              <a:t/>
            </a:r>
            <a:endParaRPr sz="1600"/>
          </a:p>
          <a:p>
            <a:pPr indent="0" lvl="0" marL="228600" rtl="0" algn="l">
              <a:lnSpc>
                <a:spcPct val="90000"/>
              </a:lnSpc>
              <a:spcBef>
                <a:spcPts val="1000"/>
              </a:spcBef>
              <a:spcAft>
                <a:spcPts val="0"/>
              </a:spcAft>
              <a:buNone/>
            </a:pPr>
            <a:r>
              <a:rPr lang="en-US" sz="1600"/>
              <a:t>The analysis has been divided into three parts: </a:t>
            </a:r>
            <a:endParaRPr sz="1600"/>
          </a:p>
          <a:p>
            <a:pPr indent="-215900" lvl="0" marL="228600" rtl="0" algn="l">
              <a:lnSpc>
                <a:spcPct val="90000"/>
              </a:lnSpc>
              <a:spcBef>
                <a:spcPts val="1000"/>
              </a:spcBef>
              <a:spcAft>
                <a:spcPts val="0"/>
              </a:spcAft>
              <a:buSzPts val="1600"/>
              <a:buFont typeface="Calibri"/>
              <a:buChar char="•"/>
            </a:pPr>
            <a:r>
              <a:rPr lang="en-US" sz="1600"/>
              <a:t>Data Description</a:t>
            </a:r>
            <a:endParaRPr sz="1600"/>
          </a:p>
          <a:p>
            <a:pPr indent="-215900" lvl="0" marL="228600" rtl="0" algn="l">
              <a:lnSpc>
                <a:spcPct val="90000"/>
              </a:lnSpc>
              <a:spcBef>
                <a:spcPts val="1000"/>
              </a:spcBef>
              <a:spcAft>
                <a:spcPts val="0"/>
              </a:spcAft>
              <a:buClr>
                <a:schemeClr val="dk1"/>
              </a:buClr>
              <a:buSzPts val="1600"/>
              <a:buFont typeface="Calibri"/>
              <a:buChar char="•"/>
            </a:pPr>
            <a:r>
              <a:rPr lang="en-US" sz="1600"/>
              <a:t>EDA </a:t>
            </a:r>
            <a:endParaRPr sz="1600"/>
          </a:p>
          <a:p>
            <a:pPr indent="-228600" lvl="0" marL="228600" rtl="0" algn="l">
              <a:lnSpc>
                <a:spcPct val="90000"/>
              </a:lnSpc>
              <a:spcBef>
                <a:spcPts val="1000"/>
              </a:spcBef>
              <a:spcAft>
                <a:spcPts val="0"/>
              </a:spcAft>
              <a:buSzPts val="1800"/>
              <a:buChar char="•"/>
            </a:pPr>
            <a:r>
              <a:rPr lang="en-US" sz="1600"/>
              <a:t>Model </a:t>
            </a:r>
            <a:r>
              <a:rPr lang="en-US" sz="1600"/>
              <a:t>Recommendation</a:t>
            </a:r>
            <a:r>
              <a:rPr lang="en-US" sz="1800"/>
              <a:t> </a:t>
            </a:r>
            <a:endParaRPr sz="1800"/>
          </a:p>
        </p:txBody>
      </p:sp>
      <p:sp>
        <p:nvSpPr>
          <p:cNvPr id="91" name="Google Shape;91;p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2"/>
          <p:cNvSpPr txBox="1"/>
          <p:nvPr>
            <p:ph type="title"/>
          </p:nvPr>
        </p:nvSpPr>
        <p:spPr>
          <a:xfrm>
            <a:off x="838200" y="460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latin typeface="Calibri"/>
                <a:ea typeface="Calibri"/>
                <a:cs typeface="Calibri"/>
                <a:sym typeface="Calibri"/>
              </a:rPr>
              <a:t>Background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f534a6a75a_0_29"/>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gf534a6a75a_0_29"/>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EVR, CPI, CCI, euribor and no_emp</a:t>
            </a:r>
            <a:endParaRPr/>
          </a:p>
        </p:txBody>
      </p:sp>
      <p:pic>
        <p:nvPicPr>
          <p:cNvPr id="244" name="Google Shape;244;gf534a6a75a_0_29"/>
          <p:cNvPicPr preferRelativeResize="0"/>
          <p:nvPr/>
        </p:nvPicPr>
        <p:blipFill>
          <a:blip r:embed="rId3">
            <a:alphaModFix/>
          </a:blip>
          <a:stretch>
            <a:fillRect/>
          </a:stretch>
        </p:blipFill>
        <p:spPr>
          <a:xfrm>
            <a:off x="152400" y="1524137"/>
            <a:ext cx="5735368" cy="5181463"/>
          </a:xfrm>
          <a:prstGeom prst="rect">
            <a:avLst/>
          </a:prstGeom>
          <a:noFill/>
          <a:ln>
            <a:noFill/>
          </a:ln>
        </p:spPr>
      </p:pic>
      <p:sp>
        <p:nvSpPr>
          <p:cNvPr id="245" name="Google Shape;245;gf534a6a75a_0_29"/>
          <p:cNvSpPr txBox="1"/>
          <p:nvPr/>
        </p:nvSpPr>
        <p:spPr>
          <a:xfrm>
            <a:off x="6141375" y="1932213"/>
            <a:ext cx="5829900" cy="4365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Font typeface="Calibri"/>
              <a:buChar char="●"/>
            </a:pPr>
            <a:r>
              <a:rPr lang="en-US">
                <a:solidFill>
                  <a:schemeClr val="dk1"/>
                </a:solidFill>
                <a:highlight>
                  <a:srgbClr val="FFFFFF"/>
                </a:highlight>
                <a:latin typeface="Calibri"/>
                <a:ea typeface="Calibri"/>
                <a:cs typeface="Calibri"/>
                <a:sym typeface="Calibri"/>
              </a:rPr>
              <a:t>We can see there is a high employee variation rate which signifies that they have made the campaign when there were high shifts in job due to conditions of economy</a:t>
            </a:r>
            <a:endParaRPr>
              <a:solidFill>
                <a:schemeClr val="dk1"/>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US">
                <a:solidFill>
                  <a:schemeClr val="dk1"/>
                </a:solidFill>
                <a:highlight>
                  <a:srgbClr val="FFFFFF"/>
                </a:highlight>
                <a:latin typeface="Calibri"/>
                <a:ea typeface="Calibri"/>
                <a:cs typeface="Calibri"/>
                <a:sym typeface="Calibri"/>
              </a:rPr>
              <a:t>The Consumer price index is also good which shows the leads where having good price to pay for goods and services may be that could be the reason to stimulate these leads into making a deposit and plant the idea of savings</a:t>
            </a:r>
            <a:endParaRPr>
              <a:solidFill>
                <a:schemeClr val="dk1"/>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US">
                <a:solidFill>
                  <a:schemeClr val="dk1"/>
                </a:solidFill>
                <a:highlight>
                  <a:srgbClr val="FFFFFF"/>
                </a:highlight>
                <a:latin typeface="Calibri"/>
                <a:ea typeface="Calibri"/>
                <a:cs typeface="Calibri"/>
                <a:sym typeface="Calibri"/>
              </a:rPr>
              <a:t>Consumer confidence index is pretty low as they don't have much confidence on the fluctuating economy</a:t>
            </a:r>
            <a:endParaRPr>
              <a:solidFill>
                <a:schemeClr val="dk1"/>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US">
                <a:solidFill>
                  <a:schemeClr val="dk1"/>
                </a:solidFill>
                <a:highlight>
                  <a:srgbClr val="FFFFFF"/>
                </a:highlight>
                <a:latin typeface="Calibri"/>
                <a:ea typeface="Calibri"/>
                <a:cs typeface="Calibri"/>
                <a:sym typeface="Calibri"/>
              </a:rPr>
              <a:t>The 3 month Euribor interest rate is the interest rate at which a selection of European banks lend one another funds denominated in euros whereby the loans have a maturity of 3 months. In our case the interest rates are high for lending their loans</a:t>
            </a:r>
            <a:endParaRPr>
              <a:solidFill>
                <a:schemeClr val="dk1"/>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US">
                <a:solidFill>
                  <a:schemeClr val="dk1"/>
                </a:solidFill>
                <a:highlight>
                  <a:srgbClr val="FFFFFF"/>
                </a:highlight>
                <a:latin typeface="Calibri"/>
                <a:ea typeface="Calibri"/>
                <a:cs typeface="Calibri"/>
                <a:sym typeface="Calibri"/>
              </a:rPr>
              <a:t>The number of employees were also at peak which can increase their income index that could be the reason the campaign targeted the leads who were employed to make a deposit</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f55e1c57c9_0_191"/>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1" name="Google Shape;251;gf55e1c57c9_0_191"/>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Model Recommendations</a:t>
            </a:r>
            <a:endParaRPr/>
          </a:p>
        </p:txBody>
      </p:sp>
      <p:sp>
        <p:nvSpPr>
          <p:cNvPr id="252" name="Google Shape;252;gf55e1c57c9_0_191"/>
          <p:cNvSpPr txBox="1"/>
          <p:nvPr/>
        </p:nvSpPr>
        <p:spPr>
          <a:xfrm>
            <a:off x="458175" y="2085675"/>
            <a:ext cx="109698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In order to </a:t>
            </a:r>
            <a:r>
              <a:rPr lang="en-US" sz="1600">
                <a:latin typeface="Calibri"/>
                <a:ea typeface="Calibri"/>
                <a:cs typeface="Calibri"/>
                <a:sym typeface="Calibri"/>
              </a:rPr>
              <a:t>identify</a:t>
            </a:r>
            <a:r>
              <a:rPr lang="en-US" sz="1600">
                <a:latin typeface="Calibri"/>
                <a:ea typeface="Calibri"/>
                <a:cs typeface="Calibri"/>
                <a:sym typeface="Calibri"/>
              </a:rPr>
              <a:t> the models that would work best with the data at our disposal, we ran cross validation on our data split and used accuracy as the metric to judge the models. We ran the following classification models to identify which would work best:</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330200" lvl="0" marL="914400" rtl="0" algn="l">
              <a:spcBef>
                <a:spcPts val="0"/>
              </a:spcBef>
              <a:spcAft>
                <a:spcPts val="0"/>
              </a:spcAft>
              <a:buSzPts val="1600"/>
              <a:buFont typeface="Calibri"/>
              <a:buChar char="●"/>
            </a:pPr>
            <a:r>
              <a:rPr lang="en-US" sz="1600">
                <a:latin typeface="Calibri"/>
                <a:ea typeface="Calibri"/>
                <a:cs typeface="Calibri"/>
                <a:sym typeface="Calibri"/>
              </a:rPr>
              <a:t>Logistic Regression: 0.884</a:t>
            </a:r>
            <a:endParaRPr sz="1600">
              <a:latin typeface="Calibri"/>
              <a:ea typeface="Calibri"/>
              <a:cs typeface="Calibri"/>
              <a:sym typeface="Calibri"/>
            </a:endParaRPr>
          </a:p>
          <a:p>
            <a:pPr indent="-330200" lvl="0" marL="914400" rtl="0" algn="l">
              <a:spcBef>
                <a:spcPts val="0"/>
              </a:spcBef>
              <a:spcAft>
                <a:spcPts val="0"/>
              </a:spcAft>
              <a:buSzPts val="1600"/>
              <a:buFont typeface="Calibri"/>
              <a:buChar char="●"/>
            </a:pPr>
            <a:r>
              <a:rPr lang="en-US" sz="1600">
                <a:latin typeface="Calibri"/>
                <a:ea typeface="Calibri"/>
                <a:cs typeface="Calibri"/>
                <a:sym typeface="Calibri"/>
              </a:rPr>
              <a:t>Decision Tree: 0.640</a:t>
            </a:r>
            <a:endParaRPr sz="1600">
              <a:latin typeface="Calibri"/>
              <a:ea typeface="Calibri"/>
              <a:cs typeface="Calibri"/>
              <a:sym typeface="Calibri"/>
            </a:endParaRPr>
          </a:p>
          <a:p>
            <a:pPr indent="-330200" lvl="0" marL="914400" rtl="0" algn="l">
              <a:spcBef>
                <a:spcPts val="0"/>
              </a:spcBef>
              <a:spcAft>
                <a:spcPts val="0"/>
              </a:spcAft>
              <a:buSzPts val="1600"/>
              <a:buFont typeface="Calibri"/>
              <a:buChar char="●"/>
            </a:pPr>
            <a:r>
              <a:rPr lang="en-US" sz="1600">
                <a:latin typeface="Calibri"/>
                <a:ea typeface="Calibri"/>
                <a:cs typeface="Calibri"/>
                <a:sym typeface="Calibri"/>
              </a:rPr>
              <a:t>K Nearest Neighbours: 0.876</a:t>
            </a:r>
            <a:endParaRPr sz="1600">
              <a:latin typeface="Calibri"/>
              <a:ea typeface="Calibri"/>
              <a:cs typeface="Calibri"/>
              <a:sym typeface="Calibri"/>
            </a:endParaRPr>
          </a:p>
          <a:p>
            <a:pPr indent="-330200" lvl="0" marL="914400" rtl="0" algn="l">
              <a:spcBef>
                <a:spcPts val="0"/>
              </a:spcBef>
              <a:spcAft>
                <a:spcPts val="0"/>
              </a:spcAft>
              <a:buSzPts val="1600"/>
              <a:buFont typeface="Calibri"/>
              <a:buChar char="●"/>
            </a:pPr>
            <a:r>
              <a:rPr lang="en-US" sz="1600">
                <a:latin typeface="Calibri"/>
                <a:ea typeface="Calibri"/>
                <a:cs typeface="Calibri"/>
                <a:sym typeface="Calibri"/>
              </a:rPr>
              <a:t>Support Vector Classifier: 0.918</a:t>
            </a:r>
            <a:endParaRPr sz="1600">
              <a:latin typeface="Calibri"/>
              <a:ea typeface="Calibri"/>
              <a:cs typeface="Calibri"/>
              <a:sym typeface="Calibri"/>
            </a:endParaRPr>
          </a:p>
          <a:p>
            <a:pPr indent="-330200" lvl="0" marL="914400" rtl="0" algn="l">
              <a:spcBef>
                <a:spcPts val="0"/>
              </a:spcBef>
              <a:spcAft>
                <a:spcPts val="0"/>
              </a:spcAft>
              <a:buSzPts val="1600"/>
              <a:buFont typeface="Calibri"/>
              <a:buChar char="●"/>
            </a:pPr>
            <a:r>
              <a:rPr lang="en-US" sz="1600">
                <a:latin typeface="Calibri"/>
                <a:ea typeface="Calibri"/>
                <a:cs typeface="Calibri"/>
                <a:sym typeface="Calibri"/>
              </a:rPr>
              <a:t>Bagging ensemble on K Nearest Neighbour: 0.859</a:t>
            </a:r>
            <a:endParaRPr sz="1600">
              <a:latin typeface="Calibri"/>
              <a:ea typeface="Calibri"/>
              <a:cs typeface="Calibri"/>
              <a:sym typeface="Calibri"/>
            </a:endParaRPr>
          </a:p>
          <a:p>
            <a:pPr indent="-330200" lvl="0" marL="914400" rtl="0" algn="l">
              <a:spcBef>
                <a:spcPts val="0"/>
              </a:spcBef>
              <a:spcAft>
                <a:spcPts val="0"/>
              </a:spcAft>
              <a:buSzPts val="1600"/>
              <a:buFont typeface="Calibri"/>
              <a:buChar char="●"/>
            </a:pPr>
            <a:r>
              <a:rPr lang="en-US" sz="1600">
                <a:latin typeface="Calibri"/>
                <a:ea typeface="Calibri"/>
                <a:cs typeface="Calibri"/>
                <a:sym typeface="Calibri"/>
              </a:rPr>
              <a:t>Random Forest: 0.706</a:t>
            </a:r>
            <a:endParaRPr sz="1600">
              <a:latin typeface="Calibri"/>
              <a:ea typeface="Calibri"/>
              <a:cs typeface="Calibri"/>
              <a:sym typeface="Calibri"/>
            </a:endParaRPr>
          </a:p>
          <a:p>
            <a:pPr indent="-330200" lvl="0" marL="914400" rtl="0" algn="l">
              <a:spcBef>
                <a:spcPts val="0"/>
              </a:spcBef>
              <a:spcAft>
                <a:spcPts val="0"/>
              </a:spcAft>
              <a:buSzPts val="1600"/>
              <a:buFont typeface="Calibri"/>
              <a:buChar char="●"/>
            </a:pPr>
            <a:r>
              <a:rPr lang="en-US" sz="1600">
                <a:latin typeface="Calibri"/>
                <a:ea typeface="Calibri"/>
                <a:cs typeface="Calibri"/>
                <a:sym typeface="Calibri"/>
              </a:rPr>
              <a:t>Naive Bayes:0.850</a:t>
            </a:r>
            <a:endParaRPr sz="1600">
              <a:latin typeface="Calibri"/>
              <a:ea typeface="Calibri"/>
              <a:cs typeface="Calibri"/>
              <a:sym typeface="Calibri"/>
            </a:endParaRPr>
          </a:p>
          <a:p>
            <a:pPr indent="0" lvl="0" marL="45720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en-US" sz="1600">
                <a:latin typeface="Calibri"/>
                <a:ea typeface="Calibri"/>
                <a:cs typeface="Calibri"/>
                <a:sym typeface="Calibri"/>
              </a:rPr>
              <a:t>As we can clearly see from the values presented above, the best algorithm for prediction is the Support Vector Classifier followed by Logistic Regression and K Nearest Neighbours algorithms. Decision Trees and Random Forest algorithms are quite poor performers with our dataset. </a:t>
            </a:r>
            <a:endParaRPr sz="16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f5821500d5_0_5"/>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gf5821500d5_0_5"/>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Final Recommendation</a:t>
            </a:r>
            <a:endParaRPr/>
          </a:p>
        </p:txBody>
      </p:sp>
      <p:sp>
        <p:nvSpPr>
          <p:cNvPr id="259" name="Google Shape;259;gf5821500d5_0_5"/>
          <p:cNvSpPr txBox="1"/>
          <p:nvPr/>
        </p:nvSpPr>
        <p:spPr>
          <a:xfrm>
            <a:off x="472875" y="1932225"/>
            <a:ext cx="10955100" cy="455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US" sz="1600">
                <a:solidFill>
                  <a:schemeClr val="dk1"/>
                </a:solidFill>
                <a:latin typeface="Calibri"/>
                <a:ea typeface="Calibri"/>
                <a:cs typeface="Calibri"/>
                <a:sym typeface="Calibri"/>
              </a:rPr>
              <a:t>Here are the few recommendations for the bank than can help improve the deposit rate:</a:t>
            </a:r>
            <a:endParaRPr sz="1600">
              <a:solidFill>
                <a:schemeClr val="dk1"/>
              </a:solidFill>
              <a:latin typeface="Calibri"/>
              <a:ea typeface="Calibri"/>
              <a:cs typeface="Calibri"/>
              <a:sym typeface="Calibri"/>
            </a:endParaRPr>
          </a:p>
          <a:p>
            <a:pPr indent="-330200" lvl="0" marL="457200" rtl="0" algn="l">
              <a:lnSpc>
                <a:spcPct val="115000"/>
              </a:lnSpc>
              <a:spcBef>
                <a:spcPts val="120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We can clearly identify duration playing an important attribute in defining the outcome of our dataset. It is absolute that the more the leads are interested in starting a deposit will have higher number of calls and the call duration will be higher than the average. </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We have also figured out that job, education, and marital status also acts as a crucial deciding factor and influences the outcome a lot.</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Classify job roles based on corporate tiers and approach all tier 1 employees within few days after the campaign commences.</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Listen to the leads and extract more information to deliver the best deposit plan, which can increase the duration of calls and that can lead to a deposit.</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Approaching the leads during the start of new bank period (May-July) will be a good choice as many have shown positive results from data history.</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Tune the campaign according to the national econometrics, don't channelize the expenses on campaign when the national economy is performing poor.</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Models such as Support Vector Classifier, Logistic Regression and K Nearest Neighbours seem to be the best algorithms for modelling.</a:t>
            </a:r>
            <a:endParaRPr sz="16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1"/>
          <p:cNvSpPr txBox="1"/>
          <p:nvPr>
            <p:ph idx="1" type="subTitle"/>
          </p:nvPr>
        </p:nvSpPr>
        <p:spPr>
          <a:xfrm>
            <a:off x="5872480" y="2601119"/>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
        <p:nvSpPr>
          <p:cNvPr id="265" name="Google Shape;265;p21"/>
          <p:cNvSpPr/>
          <p:nvPr/>
        </p:nvSpPr>
        <p:spPr>
          <a:xfrm>
            <a:off x="0" y="0"/>
            <a:ext cx="587248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66" name="Google Shape;266;p21"/>
          <p:cNvPicPr preferRelativeResize="0"/>
          <p:nvPr/>
        </p:nvPicPr>
        <p:blipFill rotWithShape="1">
          <a:blip r:embed="rId3">
            <a:alphaModFix/>
          </a:blip>
          <a:srcRect b="0" l="0" r="0" t="0"/>
          <a:stretch/>
        </p:blipFill>
        <p:spPr>
          <a:xfrm>
            <a:off x="169818" y="6109624"/>
            <a:ext cx="1654627" cy="9942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f55e1c57c9_0_0"/>
          <p:cNvSpPr txBox="1"/>
          <p:nvPr>
            <p:ph idx="1" type="body"/>
          </p:nvPr>
        </p:nvSpPr>
        <p:spPr>
          <a:xfrm>
            <a:off x="61675" y="1474825"/>
            <a:ext cx="12130200" cy="5259900"/>
          </a:xfrm>
          <a:prstGeom prst="rect">
            <a:avLst/>
          </a:prstGeom>
          <a:noFill/>
          <a:ln>
            <a:noFill/>
          </a:ln>
        </p:spPr>
        <p:txBody>
          <a:bodyPr anchorCtr="0" anchor="t" bIns="45700" lIns="91425" spcFirstLastPara="1" rIns="91425" wrap="square" tIns="45700">
            <a:normAutofit lnSpcReduction="10000"/>
          </a:bodyPr>
          <a:lstStyle/>
          <a:p>
            <a:pPr indent="-355600" lvl="0" marL="457200" rtl="0" algn="l">
              <a:lnSpc>
                <a:spcPct val="90000"/>
              </a:lnSpc>
              <a:spcBef>
                <a:spcPts val="0"/>
              </a:spcBef>
              <a:spcAft>
                <a:spcPts val="0"/>
              </a:spcAft>
              <a:buSzPts val="2000"/>
              <a:buChar char="•"/>
            </a:pPr>
            <a:r>
              <a:rPr lang="en-US" sz="2000"/>
              <a:t>age (numeric)</a:t>
            </a:r>
            <a:endParaRPr sz="2000"/>
          </a:p>
          <a:p>
            <a:pPr indent="0" lvl="0" marL="457200" rtl="0" algn="l">
              <a:lnSpc>
                <a:spcPct val="90000"/>
              </a:lnSpc>
              <a:spcBef>
                <a:spcPts val="0"/>
              </a:spcBef>
              <a:spcAft>
                <a:spcPts val="0"/>
              </a:spcAft>
              <a:buNone/>
            </a:pPr>
            <a:r>
              <a:t/>
            </a:r>
            <a:endParaRPr sz="2000"/>
          </a:p>
          <a:p>
            <a:pPr indent="-355600" lvl="0" marL="457200" rtl="0" algn="l">
              <a:lnSpc>
                <a:spcPct val="90000"/>
              </a:lnSpc>
              <a:spcBef>
                <a:spcPts val="0"/>
              </a:spcBef>
              <a:spcAft>
                <a:spcPts val="0"/>
              </a:spcAft>
              <a:buSzPts val="2000"/>
              <a:buChar char="•"/>
            </a:pPr>
            <a:r>
              <a:rPr lang="en-US" sz="2000"/>
              <a:t> job : type of job (categorical: "admin.","blue-collar","entrepreneur","housemaid","management","retired","self-employed","services","student","technician","unemployed","unknown")</a:t>
            </a:r>
            <a:endParaRPr sz="2000"/>
          </a:p>
          <a:p>
            <a:pPr indent="0" lvl="0" marL="457200" rtl="0" algn="l">
              <a:lnSpc>
                <a:spcPct val="90000"/>
              </a:lnSpc>
              <a:spcBef>
                <a:spcPts val="0"/>
              </a:spcBef>
              <a:spcAft>
                <a:spcPts val="0"/>
              </a:spcAft>
              <a:buNone/>
            </a:pPr>
            <a:r>
              <a:t/>
            </a:r>
            <a:endParaRPr sz="2000"/>
          </a:p>
          <a:p>
            <a:pPr indent="-355600" lvl="0" marL="457200" rtl="0" algn="l">
              <a:lnSpc>
                <a:spcPct val="90000"/>
              </a:lnSpc>
              <a:spcBef>
                <a:spcPts val="0"/>
              </a:spcBef>
              <a:spcAft>
                <a:spcPts val="0"/>
              </a:spcAft>
              <a:buSzPts val="2000"/>
              <a:buChar char="•"/>
            </a:pPr>
            <a:r>
              <a:rPr lang="en-US" sz="2000"/>
              <a:t>marital : marital status (categorical: "divorced","married","single","unknown"; note: "divorced" means divorced or widowed)</a:t>
            </a:r>
            <a:endParaRPr sz="2000"/>
          </a:p>
          <a:p>
            <a:pPr indent="0" lvl="0" marL="457200" rtl="0" algn="l">
              <a:lnSpc>
                <a:spcPct val="90000"/>
              </a:lnSpc>
              <a:spcBef>
                <a:spcPts val="0"/>
              </a:spcBef>
              <a:spcAft>
                <a:spcPts val="0"/>
              </a:spcAft>
              <a:buNone/>
            </a:pPr>
            <a:r>
              <a:t/>
            </a:r>
            <a:endParaRPr sz="2000"/>
          </a:p>
          <a:p>
            <a:pPr indent="-355600" lvl="0" marL="457200" rtl="0" algn="l">
              <a:lnSpc>
                <a:spcPct val="90000"/>
              </a:lnSpc>
              <a:spcBef>
                <a:spcPts val="0"/>
              </a:spcBef>
              <a:spcAft>
                <a:spcPts val="0"/>
              </a:spcAft>
              <a:buSzPts val="2000"/>
              <a:buChar char="•"/>
            </a:pPr>
            <a:r>
              <a:rPr lang="en-US" sz="2000"/>
              <a:t>education (categorical: "basic.4y","basic.6y","basic.9y","high.school","illiterate","professional.course","university.degree","unknown")</a:t>
            </a:r>
            <a:endParaRPr sz="2000"/>
          </a:p>
          <a:p>
            <a:pPr indent="0" lvl="0" marL="0" rtl="0" algn="l">
              <a:lnSpc>
                <a:spcPct val="90000"/>
              </a:lnSpc>
              <a:spcBef>
                <a:spcPts val="0"/>
              </a:spcBef>
              <a:spcAft>
                <a:spcPts val="0"/>
              </a:spcAft>
              <a:buNone/>
            </a:pPr>
            <a:r>
              <a:t/>
            </a:r>
            <a:endParaRPr sz="2000"/>
          </a:p>
          <a:p>
            <a:pPr indent="-355600" lvl="0" marL="457200" rtl="0" algn="l">
              <a:lnSpc>
                <a:spcPct val="90000"/>
              </a:lnSpc>
              <a:spcBef>
                <a:spcPts val="0"/>
              </a:spcBef>
              <a:spcAft>
                <a:spcPts val="0"/>
              </a:spcAft>
              <a:buSzPts val="2000"/>
              <a:buChar char="•"/>
            </a:pPr>
            <a:r>
              <a:rPr lang="en-US" sz="2000"/>
              <a:t>default: has credit in default? (categorical: "no","yes","unknown")</a:t>
            </a:r>
            <a:endParaRPr sz="2000"/>
          </a:p>
          <a:p>
            <a:pPr indent="0" lvl="0" marL="0" rtl="0" algn="l">
              <a:lnSpc>
                <a:spcPct val="90000"/>
              </a:lnSpc>
              <a:spcBef>
                <a:spcPts val="0"/>
              </a:spcBef>
              <a:spcAft>
                <a:spcPts val="0"/>
              </a:spcAft>
              <a:buNone/>
            </a:pPr>
            <a:r>
              <a:t/>
            </a:r>
            <a:endParaRPr sz="2000"/>
          </a:p>
          <a:p>
            <a:pPr indent="-355600" lvl="0" marL="457200" rtl="0" algn="l">
              <a:spcBef>
                <a:spcPts val="0"/>
              </a:spcBef>
              <a:spcAft>
                <a:spcPts val="0"/>
              </a:spcAft>
              <a:buSzPts val="2000"/>
              <a:buChar char="•"/>
            </a:pPr>
            <a:r>
              <a:rPr lang="en-US" sz="2000"/>
              <a:t>housing: has housing loan? (categorical: "no","yes","unknown")</a:t>
            </a:r>
            <a:endParaRPr sz="2000"/>
          </a:p>
          <a:p>
            <a:pPr indent="0" lvl="0" marL="457200" rtl="0" algn="l">
              <a:spcBef>
                <a:spcPts val="0"/>
              </a:spcBef>
              <a:spcAft>
                <a:spcPts val="0"/>
              </a:spcAft>
              <a:buClr>
                <a:schemeClr val="dk1"/>
              </a:buClr>
              <a:buSzPts val="1100"/>
              <a:buFont typeface="Arial"/>
              <a:buNone/>
            </a:pPr>
            <a:r>
              <a:t/>
            </a:r>
            <a:endParaRPr sz="2000"/>
          </a:p>
          <a:p>
            <a:pPr indent="-355600" lvl="0" marL="457200" rtl="0" algn="l">
              <a:spcBef>
                <a:spcPts val="0"/>
              </a:spcBef>
              <a:spcAft>
                <a:spcPts val="0"/>
              </a:spcAft>
              <a:buSzPts val="2000"/>
              <a:buChar char="•"/>
            </a:pPr>
            <a:r>
              <a:rPr lang="en-US" sz="2000"/>
              <a:t>loan: has personal loan? (categorical: "no","yes","unknown")</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related with the last contact of the current campaign</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contact: contact communication type (categorical: "cellular","telephone")</a:t>
            </a:r>
            <a:endParaRPr sz="2000"/>
          </a:p>
        </p:txBody>
      </p:sp>
      <p:sp>
        <p:nvSpPr>
          <p:cNvPr id="98" name="Google Shape;98;gf55e1c57c9_0_0"/>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gf55e1c57c9_0_0"/>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Data Description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f55e1c57c9_0_10"/>
          <p:cNvSpPr txBox="1"/>
          <p:nvPr>
            <p:ph idx="1" type="body"/>
          </p:nvPr>
        </p:nvSpPr>
        <p:spPr>
          <a:xfrm>
            <a:off x="0" y="1371725"/>
            <a:ext cx="12192000" cy="5486400"/>
          </a:xfrm>
          <a:prstGeom prst="rect">
            <a:avLst/>
          </a:prstGeom>
          <a:noFill/>
          <a:ln>
            <a:noFill/>
          </a:ln>
        </p:spPr>
        <p:txBody>
          <a:bodyPr anchorCtr="0" anchor="t" bIns="45700" lIns="91425" spcFirstLastPara="1" rIns="91425" wrap="square" tIns="45700">
            <a:normAutofit/>
          </a:bodyPr>
          <a:lstStyle/>
          <a:p>
            <a:pPr indent="-355600" lvl="0" marL="457200" rtl="0" algn="l">
              <a:lnSpc>
                <a:spcPct val="90000"/>
              </a:lnSpc>
              <a:spcBef>
                <a:spcPts val="0"/>
              </a:spcBef>
              <a:spcAft>
                <a:spcPts val="0"/>
              </a:spcAft>
              <a:buSzPts val="2000"/>
              <a:buChar char="•"/>
            </a:pPr>
            <a:r>
              <a:rPr lang="en-US" sz="2000"/>
              <a:t>month: last contact month of year (categorical: "jan", "feb", "mar", ..., "nov", "dec")</a:t>
            </a:r>
            <a:endParaRPr sz="2000"/>
          </a:p>
          <a:p>
            <a:pPr indent="0" lvl="0" marL="457200" rtl="0" algn="l">
              <a:lnSpc>
                <a:spcPct val="90000"/>
              </a:lnSpc>
              <a:spcBef>
                <a:spcPts val="0"/>
              </a:spcBef>
              <a:spcAft>
                <a:spcPts val="0"/>
              </a:spcAft>
              <a:buNone/>
            </a:pPr>
            <a:r>
              <a:t/>
            </a:r>
            <a:endParaRPr sz="2000"/>
          </a:p>
          <a:p>
            <a:pPr indent="-355600" lvl="0" marL="457200" rtl="0" algn="l">
              <a:lnSpc>
                <a:spcPct val="90000"/>
              </a:lnSpc>
              <a:spcBef>
                <a:spcPts val="0"/>
              </a:spcBef>
              <a:spcAft>
                <a:spcPts val="0"/>
              </a:spcAft>
              <a:buSzPts val="2000"/>
              <a:buChar char="•"/>
            </a:pPr>
            <a:r>
              <a:rPr lang="en-US" sz="2000"/>
              <a:t>day_of_week: last contact day of the week (categorical: "mon","tue","wed","thu","fri")</a:t>
            </a:r>
            <a:endParaRPr sz="2000"/>
          </a:p>
          <a:p>
            <a:pPr indent="0" lvl="0" marL="0" rtl="0" algn="l">
              <a:lnSpc>
                <a:spcPct val="90000"/>
              </a:lnSpc>
              <a:spcBef>
                <a:spcPts val="0"/>
              </a:spcBef>
              <a:spcAft>
                <a:spcPts val="0"/>
              </a:spcAft>
              <a:buNone/>
            </a:pPr>
            <a:r>
              <a:t/>
            </a:r>
            <a:endParaRPr sz="2000"/>
          </a:p>
          <a:p>
            <a:pPr indent="-355600" lvl="0" marL="457200" rtl="0" algn="l">
              <a:lnSpc>
                <a:spcPct val="90000"/>
              </a:lnSpc>
              <a:spcBef>
                <a:spcPts val="0"/>
              </a:spcBef>
              <a:spcAft>
                <a:spcPts val="0"/>
              </a:spcAft>
              <a:buSzPts val="2000"/>
              <a:buChar char="•"/>
            </a:pPr>
            <a:r>
              <a:rPr lang="en-US" sz="2000"/>
              <a:t>duration: last contact duration, in seconds (numeric). Important note:  this attribute highly affects the output target (e.g., if duration=0 then y="no"). Yet, the duration is not known before a call is performed. Also, after the end of the call y is obviously known. Thus, this input should only be included for benchmark purposes and should be discarded if the intention is to have a realistic predictive model.</a:t>
            </a:r>
            <a:endParaRPr sz="2000"/>
          </a:p>
          <a:p>
            <a:pPr indent="0" lvl="0" marL="457200" rtl="0" algn="l">
              <a:lnSpc>
                <a:spcPct val="90000"/>
              </a:lnSpc>
              <a:spcBef>
                <a:spcPts val="0"/>
              </a:spcBef>
              <a:spcAft>
                <a:spcPts val="0"/>
              </a:spcAft>
              <a:buNone/>
            </a:pPr>
            <a:r>
              <a:t/>
            </a:r>
            <a:endParaRPr sz="2000"/>
          </a:p>
          <a:p>
            <a:pPr indent="-355600" lvl="0" marL="457200" rtl="0" algn="l">
              <a:lnSpc>
                <a:spcPct val="90000"/>
              </a:lnSpc>
              <a:spcBef>
                <a:spcPts val="0"/>
              </a:spcBef>
              <a:spcAft>
                <a:spcPts val="0"/>
              </a:spcAft>
              <a:buSzPts val="2000"/>
              <a:buChar char="•"/>
            </a:pPr>
            <a:r>
              <a:rPr lang="en-US" sz="2000"/>
              <a:t>campaign: number of contacts performed during this campaign and for this client (numeric, includes last contact)</a:t>
            </a:r>
            <a:endParaRPr sz="2000"/>
          </a:p>
          <a:p>
            <a:pPr indent="0" lvl="0" marL="457200" rtl="0" algn="l">
              <a:lnSpc>
                <a:spcPct val="90000"/>
              </a:lnSpc>
              <a:spcBef>
                <a:spcPts val="0"/>
              </a:spcBef>
              <a:spcAft>
                <a:spcPts val="0"/>
              </a:spcAft>
              <a:buNone/>
            </a:pPr>
            <a:r>
              <a:t/>
            </a:r>
            <a:endParaRPr sz="2000"/>
          </a:p>
          <a:p>
            <a:pPr indent="-355600" lvl="0" marL="457200" rtl="0" algn="l">
              <a:lnSpc>
                <a:spcPct val="90000"/>
              </a:lnSpc>
              <a:spcBef>
                <a:spcPts val="0"/>
              </a:spcBef>
              <a:spcAft>
                <a:spcPts val="0"/>
              </a:spcAft>
              <a:buSzPts val="2000"/>
              <a:buChar char="•"/>
            </a:pPr>
            <a:r>
              <a:rPr lang="en-US" sz="2000"/>
              <a:t>pdays: number of days that passed by after the client was last contacted from a previous campaign (numeric; 999 means client was not previously contacted)</a:t>
            </a:r>
            <a:endParaRPr sz="2000"/>
          </a:p>
          <a:p>
            <a:pPr indent="0" lvl="0" marL="457200" rtl="0" algn="l">
              <a:lnSpc>
                <a:spcPct val="90000"/>
              </a:lnSpc>
              <a:spcBef>
                <a:spcPts val="0"/>
              </a:spcBef>
              <a:spcAft>
                <a:spcPts val="0"/>
              </a:spcAft>
              <a:buNone/>
            </a:pPr>
            <a:r>
              <a:t/>
            </a:r>
            <a:endParaRPr sz="2000"/>
          </a:p>
          <a:p>
            <a:pPr indent="-355600" lvl="0" marL="457200" rtl="0" algn="l">
              <a:lnSpc>
                <a:spcPct val="90000"/>
              </a:lnSpc>
              <a:spcBef>
                <a:spcPts val="0"/>
              </a:spcBef>
              <a:spcAft>
                <a:spcPts val="0"/>
              </a:spcAft>
              <a:buSzPts val="2000"/>
              <a:buChar char="•"/>
            </a:pPr>
            <a:r>
              <a:rPr lang="en-US" sz="2000"/>
              <a:t>previous: number of contacts performed before this campaign and for this client (numeric)</a:t>
            </a:r>
            <a:endParaRPr sz="2000"/>
          </a:p>
          <a:p>
            <a:pPr indent="0" lvl="0" marL="0" rtl="0" algn="l">
              <a:lnSpc>
                <a:spcPct val="90000"/>
              </a:lnSpc>
              <a:spcBef>
                <a:spcPts val="0"/>
              </a:spcBef>
              <a:spcAft>
                <a:spcPts val="0"/>
              </a:spcAft>
              <a:buNone/>
            </a:pPr>
            <a:r>
              <a:t/>
            </a:r>
            <a:endParaRPr sz="2000"/>
          </a:p>
          <a:p>
            <a:pPr indent="-355600" lvl="0" marL="457200" rtl="0" algn="l">
              <a:lnSpc>
                <a:spcPct val="90000"/>
              </a:lnSpc>
              <a:spcBef>
                <a:spcPts val="0"/>
              </a:spcBef>
              <a:spcAft>
                <a:spcPts val="0"/>
              </a:spcAft>
              <a:buSzPts val="2000"/>
              <a:buChar char="•"/>
            </a:pPr>
            <a:r>
              <a:rPr lang="en-US" sz="2000"/>
              <a:t>poutcome: outcome of the previous marketing campaign (categorical: "failure","nonexistent","success")</a:t>
            </a:r>
            <a:endParaRPr sz="2000"/>
          </a:p>
        </p:txBody>
      </p:sp>
      <p:sp>
        <p:nvSpPr>
          <p:cNvPr id="105" name="Google Shape;105;gf55e1c57c9_0_10"/>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gf55e1c57c9_0_10"/>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Data Description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f55e1c57c9_0_20"/>
          <p:cNvSpPr txBox="1"/>
          <p:nvPr>
            <p:ph idx="1" type="body"/>
          </p:nvPr>
        </p:nvSpPr>
        <p:spPr>
          <a:xfrm>
            <a:off x="0" y="1371725"/>
            <a:ext cx="12192000" cy="5486400"/>
          </a:xfrm>
          <a:prstGeom prst="rect">
            <a:avLst/>
          </a:prstGeom>
          <a:noFill/>
          <a:ln>
            <a:noFill/>
          </a:ln>
        </p:spPr>
        <p:txBody>
          <a:bodyPr anchorCtr="0" anchor="t" bIns="45700" lIns="91425" spcFirstLastPara="1" rIns="91425" wrap="square" tIns="45700">
            <a:normAutofit/>
          </a:bodyPr>
          <a:lstStyle/>
          <a:p>
            <a:pPr indent="-355600" lvl="0" marL="457200" rtl="0" algn="l">
              <a:lnSpc>
                <a:spcPct val="90000"/>
              </a:lnSpc>
              <a:spcBef>
                <a:spcPts val="0"/>
              </a:spcBef>
              <a:spcAft>
                <a:spcPts val="0"/>
              </a:spcAft>
              <a:buSzPts val="2000"/>
              <a:buChar char="•"/>
            </a:pPr>
            <a:r>
              <a:rPr lang="en-US" sz="2000"/>
              <a:t>emp.var.rate (EVR): employment variation rate - quarterly indicator (numeric)</a:t>
            </a:r>
            <a:endParaRPr sz="2000"/>
          </a:p>
          <a:p>
            <a:pPr indent="0" lvl="0" marL="457200" rtl="0" algn="l">
              <a:lnSpc>
                <a:spcPct val="90000"/>
              </a:lnSpc>
              <a:spcBef>
                <a:spcPts val="0"/>
              </a:spcBef>
              <a:spcAft>
                <a:spcPts val="0"/>
              </a:spcAft>
              <a:buNone/>
            </a:pPr>
            <a:r>
              <a:t/>
            </a:r>
            <a:endParaRPr sz="2000"/>
          </a:p>
          <a:p>
            <a:pPr indent="-355600" lvl="0" marL="457200" rtl="0" algn="l">
              <a:lnSpc>
                <a:spcPct val="90000"/>
              </a:lnSpc>
              <a:spcBef>
                <a:spcPts val="0"/>
              </a:spcBef>
              <a:spcAft>
                <a:spcPts val="0"/>
              </a:spcAft>
              <a:buSzPts val="2000"/>
              <a:buChar char="•"/>
            </a:pPr>
            <a:r>
              <a:rPr lang="en-US" sz="2000"/>
              <a:t>cons.price.idx (CPI): consumer price index - monthly indicator (numeric) </a:t>
            </a:r>
            <a:endParaRPr sz="2000"/>
          </a:p>
          <a:p>
            <a:pPr indent="0" lvl="0" marL="457200" rtl="0" algn="l">
              <a:lnSpc>
                <a:spcPct val="90000"/>
              </a:lnSpc>
              <a:spcBef>
                <a:spcPts val="0"/>
              </a:spcBef>
              <a:spcAft>
                <a:spcPts val="0"/>
              </a:spcAft>
              <a:buNone/>
            </a:pPr>
            <a:r>
              <a:t/>
            </a:r>
            <a:endParaRPr sz="2000"/>
          </a:p>
          <a:p>
            <a:pPr indent="-355600" lvl="0" marL="457200" rtl="0" algn="l">
              <a:lnSpc>
                <a:spcPct val="90000"/>
              </a:lnSpc>
              <a:spcBef>
                <a:spcPts val="0"/>
              </a:spcBef>
              <a:spcAft>
                <a:spcPts val="0"/>
              </a:spcAft>
              <a:buSzPts val="2000"/>
              <a:buChar char="•"/>
            </a:pPr>
            <a:r>
              <a:rPr lang="en-US" sz="2000"/>
              <a:t>cons.conf.idx (CCI): consumer confidence index - monthly indicator (numeric)</a:t>
            </a:r>
            <a:endParaRPr sz="2000"/>
          </a:p>
          <a:p>
            <a:pPr indent="0" lvl="0" marL="457200" rtl="0" algn="l">
              <a:lnSpc>
                <a:spcPct val="90000"/>
              </a:lnSpc>
              <a:spcBef>
                <a:spcPts val="0"/>
              </a:spcBef>
              <a:spcAft>
                <a:spcPts val="0"/>
              </a:spcAft>
              <a:buNone/>
            </a:pPr>
            <a:r>
              <a:rPr lang="en-US" sz="2000"/>
              <a:t>    </a:t>
            </a:r>
            <a:endParaRPr sz="2000"/>
          </a:p>
          <a:p>
            <a:pPr indent="-355600" lvl="0" marL="457200" rtl="0" algn="l">
              <a:lnSpc>
                <a:spcPct val="90000"/>
              </a:lnSpc>
              <a:spcBef>
                <a:spcPts val="0"/>
              </a:spcBef>
              <a:spcAft>
                <a:spcPts val="0"/>
              </a:spcAft>
              <a:buSzPts val="2000"/>
              <a:buChar char="•"/>
            </a:pPr>
            <a:r>
              <a:rPr lang="en-US" sz="2000"/>
              <a:t>euribor3m: euribor 3 month rate - daily indicator (numeric)</a:t>
            </a:r>
            <a:endParaRPr sz="2000"/>
          </a:p>
          <a:p>
            <a:pPr indent="0" lvl="0" marL="457200" rtl="0" algn="l">
              <a:lnSpc>
                <a:spcPct val="90000"/>
              </a:lnSpc>
              <a:spcBef>
                <a:spcPts val="0"/>
              </a:spcBef>
              <a:spcAft>
                <a:spcPts val="0"/>
              </a:spcAft>
              <a:buNone/>
            </a:pPr>
            <a:r>
              <a:t/>
            </a:r>
            <a:endParaRPr sz="2000"/>
          </a:p>
          <a:p>
            <a:pPr indent="-355600" lvl="0" marL="457200" rtl="0" algn="l">
              <a:lnSpc>
                <a:spcPct val="90000"/>
              </a:lnSpc>
              <a:spcBef>
                <a:spcPts val="0"/>
              </a:spcBef>
              <a:spcAft>
                <a:spcPts val="0"/>
              </a:spcAft>
              <a:buSzPts val="2000"/>
              <a:buChar char="•"/>
            </a:pPr>
            <a:r>
              <a:rPr lang="en-US" sz="2000"/>
              <a:t>nr.employed: number of employees - quarterly indicator (numeric)</a:t>
            </a:r>
            <a:endParaRPr sz="2000"/>
          </a:p>
          <a:p>
            <a:pPr indent="0" lvl="0" marL="457200" rtl="0" algn="l">
              <a:lnSpc>
                <a:spcPct val="90000"/>
              </a:lnSpc>
              <a:spcBef>
                <a:spcPts val="0"/>
              </a:spcBef>
              <a:spcAft>
                <a:spcPts val="0"/>
              </a:spcAft>
              <a:buNone/>
            </a:pPr>
            <a:r>
              <a:t/>
            </a:r>
            <a:endParaRPr sz="2000"/>
          </a:p>
          <a:p>
            <a:pPr indent="-355600" lvl="0" marL="457200" rtl="0" algn="l">
              <a:lnSpc>
                <a:spcPct val="90000"/>
              </a:lnSpc>
              <a:spcBef>
                <a:spcPts val="0"/>
              </a:spcBef>
              <a:spcAft>
                <a:spcPts val="0"/>
              </a:spcAft>
              <a:buSzPts val="2000"/>
              <a:buChar char="•"/>
            </a:pPr>
            <a:r>
              <a:rPr lang="en-US" sz="2000"/>
              <a:t>y - has the client subscribed a term deposit? (binary: "yes","no")</a:t>
            </a:r>
            <a:endParaRPr sz="2000"/>
          </a:p>
        </p:txBody>
      </p:sp>
      <p:sp>
        <p:nvSpPr>
          <p:cNvPr id="112" name="Google Shape;112;gf55e1c57c9_0_20"/>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gf55e1c57c9_0_20"/>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Data Description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f55e1c57c9_0_34"/>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gf55e1c57c9_0_34"/>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Target Variable</a:t>
            </a:r>
            <a:endParaRPr/>
          </a:p>
        </p:txBody>
      </p:sp>
      <p:pic>
        <p:nvPicPr>
          <p:cNvPr id="120" name="Google Shape;120;gf55e1c57c9_0_34"/>
          <p:cNvPicPr preferRelativeResize="0"/>
          <p:nvPr/>
        </p:nvPicPr>
        <p:blipFill>
          <a:blip r:embed="rId3">
            <a:alphaModFix/>
          </a:blip>
          <a:stretch>
            <a:fillRect/>
          </a:stretch>
        </p:blipFill>
        <p:spPr>
          <a:xfrm>
            <a:off x="152400" y="1524137"/>
            <a:ext cx="5728750" cy="5181462"/>
          </a:xfrm>
          <a:prstGeom prst="rect">
            <a:avLst/>
          </a:prstGeom>
          <a:noFill/>
          <a:ln>
            <a:noFill/>
          </a:ln>
        </p:spPr>
      </p:pic>
      <p:sp>
        <p:nvSpPr>
          <p:cNvPr id="121" name="Google Shape;121;gf55e1c57c9_0_34"/>
          <p:cNvSpPr txBox="1"/>
          <p:nvPr/>
        </p:nvSpPr>
        <p:spPr>
          <a:xfrm>
            <a:off x="6332275" y="2914263"/>
            <a:ext cx="47718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US" sz="1800">
                <a:solidFill>
                  <a:schemeClr val="dk1"/>
                </a:solidFill>
                <a:highlight>
                  <a:srgbClr val="FFFFFF"/>
                </a:highlight>
                <a:latin typeface="Calibri"/>
                <a:ea typeface="Calibri"/>
                <a:cs typeface="Calibri"/>
                <a:sym typeface="Calibri"/>
              </a:rPr>
              <a:t>The target </a:t>
            </a:r>
            <a:r>
              <a:rPr lang="en-US" sz="1800">
                <a:solidFill>
                  <a:schemeClr val="dk1"/>
                </a:solidFill>
                <a:highlight>
                  <a:srgbClr val="FFFFFF"/>
                </a:highlight>
                <a:latin typeface="Calibri"/>
                <a:ea typeface="Calibri"/>
                <a:cs typeface="Calibri"/>
                <a:sym typeface="Calibri"/>
              </a:rPr>
              <a:t>column</a:t>
            </a:r>
            <a:r>
              <a:rPr lang="en-US" sz="1800">
                <a:solidFill>
                  <a:schemeClr val="dk1"/>
                </a:solidFill>
                <a:highlight>
                  <a:srgbClr val="FFFFFF"/>
                </a:highlight>
                <a:latin typeface="Calibri"/>
                <a:ea typeface="Calibri"/>
                <a:cs typeface="Calibri"/>
                <a:sym typeface="Calibri"/>
              </a:rPr>
              <a:t>, i.e. ‘y’ tells whether the client had </a:t>
            </a:r>
            <a:r>
              <a:rPr lang="en-US" sz="1800">
                <a:solidFill>
                  <a:schemeClr val="dk1"/>
                </a:solidFill>
                <a:highlight>
                  <a:srgbClr val="FFFFFF"/>
                </a:highlight>
                <a:latin typeface="Calibri"/>
                <a:ea typeface="Calibri"/>
                <a:cs typeface="Calibri"/>
                <a:sym typeface="Calibri"/>
              </a:rPr>
              <a:t>subscribed</a:t>
            </a:r>
            <a:r>
              <a:rPr lang="en-US" sz="1800">
                <a:solidFill>
                  <a:schemeClr val="dk1"/>
                </a:solidFill>
                <a:highlight>
                  <a:srgbClr val="FFFFFF"/>
                </a:highlight>
                <a:latin typeface="Calibri"/>
                <a:ea typeface="Calibri"/>
                <a:cs typeface="Calibri"/>
                <a:sym typeface="Calibri"/>
              </a:rPr>
              <a:t> to term deposit or not</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solidFill>
                <a:schemeClr val="dk1"/>
              </a:solidFill>
              <a:highlight>
                <a:srgbClr val="FFFFFF"/>
              </a:highlight>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highlight>
                  <a:srgbClr val="FFFFFF"/>
                </a:highlight>
                <a:latin typeface="Calibri"/>
                <a:ea typeface="Calibri"/>
                <a:cs typeface="Calibri"/>
                <a:sym typeface="Calibri"/>
              </a:rPr>
              <a:t>From the above piechart, we notice that 11.3% of clients have subscribed a term deposit. In other words, 11.3% of the campaign calls are </a:t>
            </a:r>
            <a:r>
              <a:rPr lang="en-US" sz="1800">
                <a:solidFill>
                  <a:schemeClr val="dk1"/>
                </a:solidFill>
                <a:highlight>
                  <a:srgbClr val="FFFFFF"/>
                </a:highlight>
                <a:latin typeface="Calibri"/>
                <a:ea typeface="Calibri"/>
                <a:cs typeface="Calibri"/>
                <a:sym typeface="Calibri"/>
              </a:rPr>
              <a:t>successful</a:t>
            </a:r>
            <a:r>
              <a:rPr lang="en-US" sz="1800">
                <a:solidFill>
                  <a:schemeClr val="dk1"/>
                </a:solidFill>
                <a:highlight>
                  <a:srgbClr val="FFFFFF"/>
                </a:highlight>
                <a:latin typeface="Calibri"/>
                <a:ea typeface="Calibri"/>
                <a:cs typeface="Calibri"/>
                <a:sym typeface="Calibri"/>
              </a:rPr>
              <a:t>.</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f55e1c57c9_0_40"/>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gf55e1c57c9_0_40"/>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Age range of Clients</a:t>
            </a:r>
            <a:endParaRPr/>
          </a:p>
        </p:txBody>
      </p:sp>
      <p:pic>
        <p:nvPicPr>
          <p:cNvPr id="128" name="Google Shape;128;gf55e1c57c9_0_40"/>
          <p:cNvPicPr preferRelativeResize="0"/>
          <p:nvPr/>
        </p:nvPicPr>
        <p:blipFill rotWithShape="1">
          <a:blip r:embed="rId3">
            <a:alphaModFix/>
          </a:blip>
          <a:srcRect b="6280" l="0" r="14965" t="2694"/>
          <a:stretch/>
        </p:blipFill>
        <p:spPr>
          <a:xfrm>
            <a:off x="1793050" y="1371725"/>
            <a:ext cx="8605901" cy="3888850"/>
          </a:xfrm>
          <a:prstGeom prst="rect">
            <a:avLst/>
          </a:prstGeom>
          <a:noFill/>
          <a:ln>
            <a:noFill/>
          </a:ln>
        </p:spPr>
      </p:pic>
      <p:sp>
        <p:nvSpPr>
          <p:cNvPr id="129" name="Google Shape;129;gf55e1c57c9_0_40"/>
          <p:cNvSpPr txBox="1"/>
          <p:nvPr/>
        </p:nvSpPr>
        <p:spPr>
          <a:xfrm>
            <a:off x="3311100" y="5586150"/>
            <a:ext cx="52239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US" sz="1800">
                <a:solidFill>
                  <a:schemeClr val="dk1"/>
                </a:solidFill>
                <a:highlight>
                  <a:srgbClr val="FFFFFF"/>
                </a:highlight>
                <a:latin typeface="Calibri"/>
                <a:ea typeface="Calibri"/>
                <a:cs typeface="Calibri"/>
                <a:sym typeface="Calibri"/>
              </a:rPr>
              <a:t>97.5% of the clients fall between ages 20 and 60</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f55e1c57c9_0_27"/>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gf55e1c57c9_0_27"/>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Job</a:t>
            </a:r>
            <a:r>
              <a:rPr b="1" lang="en-US" sz="3500">
                <a:solidFill>
                  <a:schemeClr val="accent2"/>
                </a:solidFill>
              </a:rPr>
              <a:t> Desc</a:t>
            </a:r>
            <a:r>
              <a:rPr b="1" lang="en-US" sz="3500">
                <a:solidFill>
                  <a:schemeClr val="accent2"/>
                </a:solidFill>
              </a:rPr>
              <a:t>ription and its effect on Target Variable</a:t>
            </a:r>
            <a:endParaRPr/>
          </a:p>
        </p:txBody>
      </p:sp>
      <p:pic>
        <p:nvPicPr>
          <p:cNvPr id="136" name="Google Shape;136;gf55e1c57c9_0_27"/>
          <p:cNvPicPr preferRelativeResize="0"/>
          <p:nvPr/>
        </p:nvPicPr>
        <p:blipFill rotWithShape="1">
          <a:blip r:embed="rId3">
            <a:alphaModFix/>
          </a:blip>
          <a:srcRect b="3975" l="4340" r="4857" t="0"/>
          <a:stretch/>
        </p:blipFill>
        <p:spPr>
          <a:xfrm>
            <a:off x="340700" y="1523950"/>
            <a:ext cx="5697874" cy="3140075"/>
          </a:xfrm>
          <a:prstGeom prst="rect">
            <a:avLst/>
          </a:prstGeom>
          <a:noFill/>
          <a:ln>
            <a:noFill/>
          </a:ln>
        </p:spPr>
      </p:pic>
      <p:pic>
        <p:nvPicPr>
          <p:cNvPr id="137" name="Google Shape;137;gf55e1c57c9_0_27"/>
          <p:cNvPicPr preferRelativeResize="0"/>
          <p:nvPr/>
        </p:nvPicPr>
        <p:blipFill>
          <a:blip r:embed="rId4">
            <a:alphaModFix/>
          </a:blip>
          <a:stretch>
            <a:fillRect/>
          </a:stretch>
        </p:blipFill>
        <p:spPr>
          <a:xfrm>
            <a:off x="6192600" y="1589538"/>
            <a:ext cx="5999399" cy="3074500"/>
          </a:xfrm>
          <a:prstGeom prst="rect">
            <a:avLst/>
          </a:prstGeom>
          <a:noFill/>
          <a:ln>
            <a:noFill/>
          </a:ln>
        </p:spPr>
      </p:pic>
      <p:sp>
        <p:nvSpPr>
          <p:cNvPr id="138" name="Google Shape;138;gf55e1c57c9_0_27"/>
          <p:cNvSpPr txBox="1"/>
          <p:nvPr/>
        </p:nvSpPr>
        <p:spPr>
          <a:xfrm>
            <a:off x="1405200" y="5091550"/>
            <a:ext cx="93816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US" sz="1800">
                <a:solidFill>
                  <a:schemeClr val="dk1"/>
                </a:solidFill>
                <a:highlight>
                  <a:srgbClr val="FFFFFF"/>
                </a:highlight>
                <a:latin typeface="Calibri"/>
                <a:ea typeface="Calibri"/>
                <a:cs typeface="Calibri"/>
                <a:sym typeface="Calibri"/>
              </a:rPr>
              <a:t>The clients best 4 job types are admin, blue-collar, technician, and services.</a:t>
            </a:r>
            <a:endParaRPr sz="1800">
              <a:solidFill>
                <a:schemeClr val="dk1"/>
              </a:solidFill>
              <a:highlight>
                <a:srgbClr val="FFFFFF"/>
              </a:highlight>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highlight>
                  <a:srgbClr val="FFFFFF"/>
                </a:highlight>
                <a:latin typeface="Calibri"/>
                <a:ea typeface="Calibri"/>
                <a:cs typeface="Calibri"/>
                <a:sym typeface="Calibri"/>
              </a:rPr>
              <a:t>Customers from admin,blue-collar and technician job types open a deposit account</a:t>
            </a:r>
            <a:endParaRPr sz="18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f55e1c57c9_0_49"/>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gf55e1c57c9_0_49"/>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Customers </a:t>
            </a:r>
            <a:r>
              <a:rPr b="1" lang="en-US" sz="3500">
                <a:solidFill>
                  <a:schemeClr val="accent2"/>
                </a:solidFill>
              </a:rPr>
              <a:t>Marital</a:t>
            </a:r>
            <a:r>
              <a:rPr b="1" lang="en-US" sz="3500">
                <a:solidFill>
                  <a:schemeClr val="accent2"/>
                </a:solidFill>
              </a:rPr>
              <a:t> Status and </a:t>
            </a:r>
            <a:r>
              <a:rPr b="1" lang="en-US" sz="3500">
                <a:solidFill>
                  <a:schemeClr val="accent2"/>
                </a:solidFill>
              </a:rPr>
              <a:t>its</a:t>
            </a:r>
            <a:r>
              <a:rPr b="1" lang="en-US" sz="3500">
                <a:solidFill>
                  <a:schemeClr val="accent2"/>
                </a:solidFill>
              </a:rPr>
              <a:t> Effect</a:t>
            </a:r>
            <a:endParaRPr/>
          </a:p>
        </p:txBody>
      </p:sp>
      <p:pic>
        <p:nvPicPr>
          <p:cNvPr id="145" name="Google Shape;145;gf55e1c57c9_0_49"/>
          <p:cNvPicPr preferRelativeResize="0"/>
          <p:nvPr/>
        </p:nvPicPr>
        <p:blipFill rotWithShape="1">
          <a:blip r:embed="rId3">
            <a:alphaModFix/>
          </a:blip>
          <a:srcRect b="0" l="10591" r="7427" t="1903"/>
          <a:stretch/>
        </p:blipFill>
        <p:spPr>
          <a:xfrm>
            <a:off x="296675" y="1754663"/>
            <a:ext cx="3730050" cy="4405425"/>
          </a:xfrm>
          <a:prstGeom prst="rect">
            <a:avLst/>
          </a:prstGeom>
          <a:noFill/>
          <a:ln>
            <a:noFill/>
          </a:ln>
        </p:spPr>
      </p:pic>
      <p:pic>
        <p:nvPicPr>
          <p:cNvPr id="146" name="Google Shape;146;gf55e1c57c9_0_49"/>
          <p:cNvPicPr preferRelativeResize="0"/>
          <p:nvPr/>
        </p:nvPicPr>
        <p:blipFill>
          <a:blip r:embed="rId4">
            <a:alphaModFix/>
          </a:blip>
          <a:stretch>
            <a:fillRect/>
          </a:stretch>
        </p:blipFill>
        <p:spPr>
          <a:xfrm>
            <a:off x="4102700" y="1509475"/>
            <a:ext cx="4772025" cy="4895850"/>
          </a:xfrm>
          <a:prstGeom prst="rect">
            <a:avLst/>
          </a:prstGeom>
          <a:noFill/>
          <a:ln>
            <a:noFill/>
          </a:ln>
        </p:spPr>
      </p:pic>
      <p:sp>
        <p:nvSpPr>
          <p:cNvPr id="147" name="Google Shape;147;gf55e1c57c9_0_49"/>
          <p:cNvSpPr txBox="1"/>
          <p:nvPr/>
        </p:nvSpPr>
        <p:spPr>
          <a:xfrm>
            <a:off x="9019650" y="2895388"/>
            <a:ext cx="27981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US" sz="1800">
                <a:solidFill>
                  <a:schemeClr val="dk1"/>
                </a:solidFill>
                <a:highlight>
                  <a:srgbClr val="FFFFFF"/>
                </a:highlight>
                <a:latin typeface="Calibri"/>
                <a:ea typeface="Calibri"/>
                <a:cs typeface="Calibri"/>
                <a:sym typeface="Calibri"/>
              </a:rPr>
              <a:t>60.5% of the clients are married</a:t>
            </a:r>
            <a:endParaRPr sz="18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None/>
            </a:pPr>
            <a:r>
              <a:rPr lang="en-US" sz="1800">
                <a:solidFill>
                  <a:schemeClr val="dk1"/>
                </a:solidFill>
                <a:highlight>
                  <a:srgbClr val="FFFFFF"/>
                </a:highlight>
                <a:latin typeface="Calibri"/>
                <a:ea typeface="Calibri"/>
                <a:cs typeface="Calibri"/>
                <a:sym typeface="Calibri"/>
              </a:rPr>
              <a:t>Customers who are married more open to a deposit account compared to other marital status</a:t>
            </a:r>
            <a:endParaRPr sz="1050">
              <a:solidFill>
                <a:schemeClr val="dk1"/>
              </a:solidFill>
              <a:highlight>
                <a:srgbClr val="FFFFFF"/>
              </a:highlight>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2019-08-19T15:39:24Z</dcterms:created>
  <dc:creator>surya prakash tripathi</dc:creator>
</cp:coreProperties>
</file>